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7" r:id="rId2"/>
    <p:sldId id="264" r:id="rId3"/>
    <p:sldId id="265" r:id="rId4"/>
    <p:sldId id="266" r:id="rId5"/>
    <p:sldId id="267" r:id="rId6"/>
    <p:sldId id="268" r:id="rId7"/>
    <p:sldId id="269" r:id="rId8"/>
    <p:sldId id="271" r:id="rId9"/>
    <p:sldId id="272" r:id="rId10"/>
    <p:sldId id="273" r:id="rId11"/>
    <p:sldId id="256"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p:restoredTop sz="62481"/>
  </p:normalViewPr>
  <p:slideViewPr>
    <p:cSldViewPr snapToGrid="0" snapToObjects="1">
      <p:cViewPr varScale="1">
        <p:scale>
          <a:sx n="71" d="100"/>
          <a:sy n="71" d="100"/>
        </p:scale>
        <p:origin x="16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DA8734-D3E4-954D-B92B-A27730A14F9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30EEED72-B263-1642-953C-1E6F4845DA49}">
      <dgm:prSet phldrT="[Text]"/>
      <dgm:spPr/>
      <dgm:t>
        <a:bodyPr/>
        <a:lstStyle/>
        <a:p>
          <a:r>
            <a:rPr lang="en-US" b="1" dirty="0"/>
            <a:t>Efficacy: </a:t>
          </a:r>
          <a:r>
            <a:rPr lang="en-US" dirty="0"/>
            <a:t>Q1M LA CAB+RPV is non-inferior to oral ART,  Q2M  non-inferior to Q1M</a:t>
          </a:r>
          <a:endParaRPr lang="en-GB" dirty="0"/>
        </a:p>
      </dgm:t>
    </dgm:pt>
    <dgm:pt modelId="{44C360A7-B56D-1845-AF32-3238C09E4288}" type="parTrans" cxnId="{6FD827F7-0E78-7C45-A5DB-414929A2AD9A}">
      <dgm:prSet/>
      <dgm:spPr/>
      <dgm:t>
        <a:bodyPr/>
        <a:lstStyle/>
        <a:p>
          <a:endParaRPr lang="en-GB"/>
        </a:p>
      </dgm:t>
    </dgm:pt>
    <dgm:pt modelId="{2B2044E8-E98D-CF40-BD1C-DD17D652C2FB}" type="sibTrans" cxnId="{6FD827F7-0E78-7C45-A5DB-414929A2AD9A}">
      <dgm:prSet/>
      <dgm:spPr/>
      <dgm:t>
        <a:bodyPr/>
        <a:lstStyle/>
        <a:p>
          <a:endParaRPr lang="en-GB"/>
        </a:p>
      </dgm:t>
    </dgm:pt>
    <dgm:pt modelId="{D9B32009-FB59-DD46-B901-02014C9A9A26}">
      <dgm:prSet phldrT="[Text]"/>
      <dgm:spPr/>
      <dgm:t>
        <a:bodyPr/>
        <a:lstStyle/>
        <a:p>
          <a:r>
            <a:rPr lang="en-US" b="1" dirty="0"/>
            <a:t>Safety: </a:t>
          </a:r>
          <a:r>
            <a:rPr lang="en-US" dirty="0"/>
            <a:t>2% withdrawal, Injection site reactions common but reduce over time </a:t>
          </a:r>
          <a:endParaRPr lang="en-GB" dirty="0"/>
        </a:p>
      </dgm:t>
    </dgm:pt>
    <dgm:pt modelId="{125B7D9A-D127-DE41-9133-6AFC55D4EA13}" type="parTrans" cxnId="{4C92C558-B5C2-8746-8451-0BCB1CD20143}">
      <dgm:prSet/>
      <dgm:spPr/>
      <dgm:t>
        <a:bodyPr/>
        <a:lstStyle/>
        <a:p>
          <a:endParaRPr lang="en-GB"/>
        </a:p>
      </dgm:t>
    </dgm:pt>
    <dgm:pt modelId="{69D14472-05F0-5149-A6A9-3A95DB46FA67}" type="sibTrans" cxnId="{4C92C558-B5C2-8746-8451-0BCB1CD20143}">
      <dgm:prSet/>
      <dgm:spPr/>
      <dgm:t>
        <a:bodyPr/>
        <a:lstStyle/>
        <a:p>
          <a:endParaRPr lang="en-GB"/>
        </a:p>
      </dgm:t>
    </dgm:pt>
    <dgm:pt modelId="{5699B909-EDFC-B547-84E7-1DD46B43C470}">
      <dgm:prSet phldrT="[Text]"/>
      <dgm:spPr/>
      <dgm:t>
        <a:bodyPr/>
        <a:lstStyle/>
        <a:p>
          <a:r>
            <a:rPr lang="en-US" b="1" dirty="0"/>
            <a:t>Virological failure rate: </a:t>
          </a:r>
          <a:r>
            <a:rPr lang="en-US" dirty="0"/>
            <a:t>1-2%</a:t>
          </a:r>
          <a:endParaRPr lang="en-GB" dirty="0"/>
        </a:p>
      </dgm:t>
    </dgm:pt>
    <dgm:pt modelId="{FDEA353D-C03C-544A-B705-4CE0868FA148}" type="parTrans" cxnId="{C6DD0110-C692-974C-8510-EFFBB4342DB1}">
      <dgm:prSet/>
      <dgm:spPr/>
      <dgm:t>
        <a:bodyPr/>
        <a:lstStyle/>
        <a:p>
          <a:endParaRPr lang="en-GB"/>
        </a:p>
      </dgm:t>
    </dgm:pt>
    <dgm:pt modelId="{B05C9AC6-E4C9-C44F-B26D-291277CDEA57}" type="sibTrans" cxnId="{C6DD0110-C692-974C-8510-EFFBB4342DB1}">
      <dgm:prSet/>
      <dgm:spPr/>
      <dgm:t>
        <a:bodyPr/>
        <a:lstStyle/>
        <a:p>
          <a:endParaRPr lang="en-GB"/>
        </a:p>
      </dgm:t>
    </dgm:pt>
    <dgm:pt modelId="{9F25E323-899D-3D46-AE36-53B75101373A}">
      <dgm:prSet/>
      <dgm:spPr/>
      <dgm:t>
        <a:bodyPr/>
        <a:lstStyle/>
        <a:p>
          <a:r>
            <a:rPr lang="en-US" b="1" dirty="0"/>
            <a:t>Resistance: </a:t>
          </a:r>
          <a:r>
            <a:rPr lang="en-US" dirty="0"/>
            <a:t>usually NNRTI + INSTI, mostly in first year</a:t>
          </a:r>
        </a:p>
      </dgm:t>
    </dgm:pt>
    <dgm:pt modelId="{CE17EEF6-42CE-D244-AE52-4D619BDB131A}" type="parTrans" cxnId="{2F83D2A2-F657-E546-9F92-D141370AACA2}">
      <dgm:prSet/>
      <dgm:spPr/>
      <dgm:t>
        <a:bodyPr/>
        <a:lstStyle/>
        <a:p>
          <a:endParaRPr lang="en-GB"/>
        </a:p>
      </dgm:t>
    </dgm:pt>
    <dgm:pt modelId="{5D6E4BC7-76B3-EF42-9454-6AD243D05E39}" type="sibTrans" cxnId="{2F83D2A2-F657-E546-9F92-D141370AACA2}">
      <dgm:prSet/>
      <dgm:spPr/>
      <dgm:t>
        <a:bodyPr/>
        <a:lstStyle/>
        <a:p>
          <a:endParaRPr lang="en-GB"/>
        </a:p>
      </dgm:t>
    </dgm:pt>
    <dgm:pt modelId="{2D00051F-3893-E640-9286-47DEB0C37D80}">
      <dgm:prSet/>
      <dgm:spPr/>
      <dgm:t>
        <a:bodyPr/>
        <a:lstStyle/>
        <a:p>
          <a:r>
            <a:rPr lang="en-US" b="1" dirty="0"/>
            <a:t>OLI v’s DTI: </a:t>
          </a:r>
          <a:r>
            <a:rPr lang="en-US" dirty="0"/>
            <a:t>equally safe but license mandates offering oral lead in </a:t>
          </a:r>
        </a:p>
      </dgm:t>
    </dgm:pt>
    <dgm:pt modelId="{0DEAF6A9-5AA9-CA45-9FAE-68FC6903C916}" type="parTrans" cxnId="{E32E12C7-7F2B-0645-9740-606FEAEC1E6B}">
      <dgm:prSet/>
      <dgm:spPr/>
      <dgm:t>
        <a:bodyPr/>
        <a:lstStyle/>
        <a:p>
          <a:endParaRPr lang="en-GB"/>
        </a:p>
      </dgm:t>
    </dgm:pt>
    <dgm:pt modelId="{960489C9-B682-EE4E-B35A-0CD35D57C9F4}" type="sibTrans" cxnId="{E32E12C7-7F2B-0645-9740-606FEAEC1E6B}">
      <dgm:prSet/>
      <dgm:spPr/>
      <dgm:t>
        <a:bodyPr/>
        <a:lstStyle/>
        <a:p>
          <a:endParaRPr lang="en-GB"/>
        </a:p>
      </dgm:t>
    </dgm:pt>
    <dgm:pt modelId="{D14F547A-0DAE-2C4C-85E4-01CF43ECD865}">
      <dgm:prSet/>
      <dgm:spPr/>
      <dgm:t>
        <a:bodyPr/>
        <a:lstStyle/>
        <a:p>
          <a:r>
            <a:rPr lang="en-US" b="1" dirty="0"/>
            <a:t>Satisfaction: </a:t>
          </a:r>
          <a:r>
            <a:rPr lang="en-US" dirty="0"/>
            <a:t>9/10 prefer it to oral therapy </a:t>
          </a:r>
        </a:p>
      </dgm:t>
    </dgm:pt>
    <dgm:pt modelId="{A84EB12D-05E6-6541-BB4D-3B01BBAC81C0}" type="parTrans" cxnId="{A1FC68AB-2BDE-6147-8F60-ACF0910BBEE9}">
      <dgm:prSet/>
      <dgm:spPr/>
      <dgm:t>
        <a:bodyPr/>
        <a:lstStyle/>
        <a:p>
          <a:endParaRPr lang="en-GB"/>
        </a:p>
      </dgm:t>
    </dgm:pt>
    <dgm:pt modelId="{F007531F-5D1B-9D4A-8887-1448365F9D6B}" type="sibTrans" cxnId="{A1FC68AB-2BDE-6147-8F60-ACF0910BBEE9}">
      <dgm:prSet/>
      <dgm:spPr/>
      <dgm:t>
        <a:bodyPr/>
        <a:lstStyle/>
        <a:p>
          <a:endParaRPr lang="en-GB"/>
        </a:p>
      </dgm:t>
    </dgm:pt>
    <dgm:pt modelId="{D816C4D9-8B92-8149-836A-27C2E2BD4142}" type="pres">
      <dgm:prSet presAssocID="{13DA8734-D3E4-954D-B92B-A27730A14F94}" presName="Name0" presStyleCnt="0">
        <dgm:presLayoutVars>
          <dgm:chMax val="7"/>
          <dgm:chPref val="7"/>
          <dgm:dir/>
        </dgm:presLayoutVars>
      </dgm:prSet>
      <dgm:spPr/>
    </dgm:pt>
    <dgm:pt modelId="{A195D54F-DF0A-914E-BADD-4001167D6869}" type="pres">
      <dgm:prSet presAssocID="{13DA8734-D3E4-954D-B92B-A27730A14F94}" presName="Name1" presStyleCnt="0"/>
      <dgm:spPr/>
    </dgm:pt>
    <dgm:pt modelId="{947A47FA-6168-5649-8FFC-EBB35199272D}" type="pres">
      <dgm:prSet presAssocID="{13DA8734-D3E4-954D-B92B-A27730A14F94}" presName="cycle" presStyleCnt="0"/>
      <dgm:spPr/>
    </dgm:pt>
    <dgm:pt modelId="{CD5D000F-BBB4-E345-B834-11201CF22432}" type="pres">
      <dgm:prSet presAssocID="{13DA8734-D3E4-954D-B92B-A27730A14F94}" presName="srcNode" presStyleLbl="node1" presStyleIdx="0" presStyleCnt="6"/>
      <dgm:spPr/>
    </dgm:pt>
    <dgm:pt modelId="{773F2473-C69C-FC47-8F5F-584F576D2D18}" type="pres">
      <dgm:prSet presAssocID="{13DA8734-D3E4-954D-B92B-A27730A14F94}" presName="conn" presStyleLbl="parChTrans1D2" presStyleIdx="0" presStyleCnt="1"/>
      <dgm:spPr/>
    </dgm:pt>
    <dgm:pt modelId="{A53B1833-EF70-0E4E-9E9C-22852E84D93A}" type="pres">
      <dgm:prSet presAssocID="{13DA8734-D3E4-954D-B92B-A27730A14F94}" presName="extraNode" presStyleLbl="node1" presStyleIdx="0" presStyleCnt="6"/>
      <dgm:spPr/>
    </dgm:pt>
    <dgm:pt modelId="{1826BCA1-68F0-5B48-B565-5BC6BB788F4B}" type="pres">
      <dgm:prSet presAssocID="{13DA8734-D3E4-954D-B92B-A27730A14F94}" presName="dstNode" presStyleLbl="node1" presStyleIdx="0" presStyleCnt="6"/>
      <dgm:spPr/>
    </dgm:pt>
    <dgm:pt modelId="{F142D5EE-8E82-5D42-878E-638DCE289946}" type="pres">
      <dgm:prSet presAssocID="{30EEED72-B263-1642-953C-1E6F4845DA49}" presName="text_1" presStyleLbl="node1" presStyleIdx="0" presStyleCnt="6">
        <dgm:presLayoutVars>
          <dgm:bulletEnabled val="1"/>
        </dgm:presLayoutVars>
      </dgm:prSet>
      <dgm:spPr/>
    </dgm:pt>
    <dgm:pt modelId="{3E2453DA-54DB-C449-8542-71041ABF4CDB}" type="pres">
      <dgm:prSet presAssocID="{30EEED72-B263-1642-953C-1E6F4845DA49}" presName="accent_1" presStyleCnt="0"/>
      <dgm:spPr/>
    </dgm:pt>
    <dgm:pt modelId="{2A4C1F63-BF4D-1448-899A-67E7FFF8770F}" type="pres">
      <dgm:prSet presAssocID="{30EEED72-B263-1642-953C-1E6F4845DA49}" presName="accentRepeatNode" presStyleLbl="solidFgAcc1" presStyleIdx="0" presStyleCnt="6"/>
      <dgm:spPr/>
    </dgm:pt>
    <dgm:pt modelId="{BE289D3A-19D5-DE43-92F4-F89C2EBED17A}" type="pres">
      <dgm:prSet presAssocID="{D9B32009-FB59-DD46-B901-02014C9A9A26}" presName="text_2" presStyleLbl="node1" presStyleIdx="1" presStyleCnt="6">
        <dgm:presLayoutVars>
          <dgm:bulletEnabled val="1"/>
        </dgm:presLayoutVars>
      </dgm:prSet>
      <dgm:spPr/>
    </dgm:pt>
    <dgm:pt modelId="{EE177E3E-4B15-BA45-8378-6094650BD912}" type="pres">
      <dgm:prSet presAssocID="{D9B32009-FB59-DD46-B901-02014C9A9A26}" presName="accent_2" presStyleCnt="0"/>
      <dgm:spPr/>
    </dgm:pt>
    <dgm:pt modelId="{93B7E889-A4AF-024D-95C4-8E99958435BD}" type="pres">
      <dgm:prSet presAssocID="{D9B32009-FB59-DD46-B901-02014C9A9A26}" presName="accentRepeatNode" presStyleLbl="solidFgAcc1" presStyleIdx="1" presStyleCnt="6"/>
      <dgm:spPr/>
    </dgm:pt>
    <dgm:pt modelId="{9672C6EE-0207-784B-8371-1B49CD78216A}" type="pres">
      <dgm:prSet presAssocID="{5699B909-EDFC-B547-84E7-1DD46B43C470}" presName="text_3" presStyleLbl="node1" presStyleIdx="2" presStyleCnt="6">
        <dgm:presLayoutVars>
          <dgm:bulletEnabled val="1"/>
        </dgm:presLayoutVars>
      </dgm:prSet>
      <dgm:spPr/>
    </dgm:pt>
    <dgm:pt modelId="{78292311-E4D1-E04C-8356-748B67AA6E0D}" type="pres">
      <dgm:prSet presAssocID="{5699B909-EDFC-B547-84E7-1DD46B43C470}" presName="accent_3" presStyleCnt="0"/>
      <dgm:spPr/>
    </dgm:pt>
    <dgm:pt modelId="{34BC0268-7D9C-B843-89DF-A171B3B18C7C}" type="pres">
      <dgm:prSet presAssocID="{5699B909-EDFC-B547-84E7-1DD46B43C470}" presName="accentRepeatNode" presStyleLbl="solidFgAcc1" presStyleIdx="2" presStyleCnt="6"/>
      <dgm:spPr/>
    </dgm:pt>
    <dgm:pt modelId="{33242136-3AF6-0646-9776-63A0C0C6578C}" type="pres">
      <dgm:prSet presAssocID="{9F25E323-899D-3D46-AE36-53B75101373A}" presName="text_4" presStyleLbl="node1" presStyleIdx="3" presStyleCnt="6">
        <dgm:presLayoutVars>
          <dgm:bulletEnabled val="1"/>
        </dgm:presLayoutVars>
      </dgm:prSet>
      <dgm:spPr/>
    </dgm:pt>
    <dgm:pt modelId="{6DF74566-166D-0F45-8B5E-A36881F5AD67}" type="pres">
      <dgm:prSet presAssocID="{9F25E323-899D-3D46-AE36-53B75101373A}" presName="accent_4" presStyleCnt="0"/>
      <dgm:spPr/>
    </dgm:pt>
    <dgm:pt modelId="{31394FD5-6F46-5044-B2D6-1388CAFA6F8F}" type="pres">
      <dgm:prSet presAssocID="{9F25E323-899D-3D46-AE36-53B75101373A}" presName="accentRepeatNode" presStyleLbl="solidFgAcc1" presStyleIdx="3" presStyleCnt="6"/>
      <dgm:spPr/>
    </dgm:pt>
    <dgm:pt modelId="{83574B59-A52C-AE4F-AEC6-20A375CE0D93}" type="pres">
      <dgm:prSet presAssocID="{2D00051F-3893-E640-9286-47DEB0C37D80}" presName="text_5" presStyleLbl="node1" presStyleIdx="4" presStyleCnt="6">
        <dgm:presLayoutVars>
          <dgm:bulletEnabled val="1"/>
        </dgm:presLayoutVars>
      </dgm:prSet>
      <dgm:spPr/>
    </dgm:pt>
    <dgm:pt modelId="{6638CAED-16D0-A743-B5C7-A9AD0FF892F4}" type="pres">
      <dgm:prSet presAssocID="{2D00051F-3893-E640-9286-47DEB0C37D80}" presName="accent_5" presStyleCnt="0"/>
      <dgm:spPr/>
    </dgm:pt>
    <dgm:pt modelId="{3AF5294A-6313-1E46-A89C-B9456A4B2B72}" type="pres">
      <dgm:prSet presAssocID="{2D00051F-3893-E640-9286-47DEB0C37D80}" presName="accentRepeatNode" presStyleLbl="solidFgAcc1" presStyleIdx="4" presStyleCnt="6"/>
      <dgm:spPr/>
    </dgm:pt>
    <dgm:pt modelId="{CFAFD055-581E-0A4D-82A9-E1DBB46929FF}" type="pres">
      <dgm:prSet presAssocID="{D14F547A-0DAE-2C4C-85E4-01CF43ECD865}" presName="text_6" presStyleLbl="node1" presStyleIdx="5" presStyleCnt="6">
        <dgm:presLayoutVars>
          <dgm:bulletEnabled val="1"/>
        </dgm:presLayoutVars>
      </dgm:prSet>
      <dgm:spPr/>
    </dgm:pt>
    <dgm:pt modelId="{BA1938A1-EB91-1D4F-8162-9F6BF781C348}" type="pres">
      <dgm:prSet presAssocID="{D14F547A-0DAE-2C4C-85E4-01CF43ECD865}" presName="accent_6" presStyleCnt="0"/>
      <dgm:spPr/>
    </dgm:pt>
    <dgm:pt modelId="{A44528BB-E6F8-4F47-848C-A7BC0CAEDD3E}" type="pres">
      <dgm:prSet presAssocID="{D14F547A-0DAE-2C4C-85E4-01CF43ECD865}" presName="accentRepeatNode" presStyleLbl="solidFgAcc1" presStyleIdx="5" presStyleCnt="6"/>
      <dgm:spPr/>
    </dgm:pt>
  </dgm:ptLst>
  <dgm:cxnLst>
    <dgm:cxn modelId="{503B0C0F-068C-074B-9059-77F7DECB90D3}" type="presOf" srcId="{2B2044E8-E98D-CF40-BD1C-DD17D652C2FB}" destId="{773F2473-C69C-FC47-8F5F-584F576D2D18}" srcOrd="0" destOrd="0" presId="urn:microsoft.com/office/officeart/2008/layout/VerticalCurvedList"/>
    <dgm:cxn modelId="{278F920F-8CE6-D342-A7BE-68BE63284872}" type="presOf" srcId="{30EEED72-B263-1642-953C-1E6F4845DA49}" destId="{F142D5EE-8E82-5D42-878E-638DCE289946}" srcOrd="0" destOrd="0" presId="urn:microsoft.com/office/officeart/2008/layout/VerticalCurvedList"/>
    <dgm:cxn modelId="{C6DD0110-C692-974C-8510-EFFBB4342DB1}" srcId="{13DA8734-D3E4-954D-B92B-A27730A14F94}" destId="{5699B909-EDFC-B547-84E7-1DD46B43C470}" srcOrd="2" destOrd="0" parTransId="{FDEA353D-C03C-544A-B705-4CE0868FA148}" sibTransId="{B05C9AC6-E4C9-C44F-B26D-291277CDEA57}"/>
    <dgm:cxn modelId="{DEC55333-ACB0-6444-8EFA-D77953531AED}" type="presOf" srcId="{D9B32009-FB59-DD46-B901-02014C9A9A26}" destId="{BE289D3A-19D5-DE43-92F4-F89C2EBED17A}" srcOrd="0" destOrd="0" presId="urn:microsoft.com/office/officeart/2008/layout/VerticalCurvedList"/>
    <dgm:cxn modelId="{610D513D-8185-9341-BDC6-06E14FA8D6EC}" type="presOf" srcId="{13DA8734-D3E4-954D-B92B-A27730A14F94}" destId="{D816C4D9-8B92-8149-836A-27C2E2BD4142}" srcOrd="0" destOrd="0" presId="urn:microsoft.com/office/officeart/2008/layout/VerticalCurvedList"/>
    <dgm:cxn modelId="{4A6A203F-AA79-614F-869F-F775AB6A420B}" type="presOf" srcId="{D14F547A-0DAE-2C4C-85E4-01CF43ECD865}" destId="{CFAFD055-581E-0A4D-82A9-E1DBB46929FF}" srcOrd="0" destOrd="0" presId="urn:microsoft.com/office/officeart/2008/layout/VerticalCurvedList"/>
    <dgm:cxn modelId="{4C92C558-B5C2-8746-8451-0BCB1CD20143}" srcId="{13DA8734-D3E4-954D-B92B-A27730A14F94}" destId="{D9B32009-FB59-DD46-B901-02014C9A9A26}" srcOrd="1" destOrd="0" parTransId="{125B7D9A-D127-DE41-9133-6AFC55D4EA13}" sibTransId="{69D14472-05F0-5149-A6A9-3A95DB46FA67}"/>
    <dgm:cxn modelId="{4DC1987D-AD69-7442-82DA-7F467D391DD8}" type="presOf" srcId="{9F25E323-899D-3D46-AE36-53B75101373A}" destId="{33242136-3AF6-0646-9776-63A0C0C6578C}" srcOrd="0" destOrd="0" presId="urn:microsoft.com/office/officeart/2008/layout/VerticalCurvedList"/>
    <dgm:cxn modelId="{9E3F5D9F-5F65-DC4E-B288-D08BAF7C639C}" type="presOf" srcId="{5699B909-EDFC-B547-84E7-1DD46B43C470}" destId="{9672C6EE-0207-784B-8371-1B49CD78216A}" srcOrd="0" destOrd="0" presId="urn:microsoft.com/office/officeart/2008/layout/VerticalCurvedList"/>
    <dgm:cxn modelId="{2F83D2A2-F657-E546-9F92-D141370AACA2}" srcId="{13DA8734-D3E4-954D-B92B-A27730A14F94}" destId="{9F25E323-899D-3D46-AE36-53B75101373A}" srcOrd="3" destOrd="0" parTransId="{CE17EEF6-42CE-D244-AE52-4D619BDB131A}" sibTransId="{5D6E4BC7-76B3-EF42-9454-6AD243D05E39}"/>
    <dgm:cxn modelId="{A1FC68AB-2BDE-6147-8F60-ACF0910BBEE9}" srcId="{13DA8734-D3E4-954D-B92B-A27730A14F94}" destId="{D14F547A-0DAE-2C4C-85E4-01CF43ECD865}" srcOrd="5" destOrd="0" parTransId="{A84EB12D-05E6-6541-BB4D-3B01BBAC81C0}" sibTransId="{F007531F-5D1B-9D4A-8887-1448365F9D6B}"/>
    <dgm:cxn modelId="{E93158B6-A487-2442-A2B1-901D07572BA4}" type="presOf" srcId="{2D00051F-3893-E640-9286-47DEB0C37D80}" destId="{83574B59-A52C-AE4F-AEC6-20A375CE0D93}" srcOrd="0" destOrd="0" presId="urn:microsoft.com/office/officeart/2008/layout/VerticalCurvedList"/>
    <dgm:cxn modelId="{E32E12C7-7F2B-0645-9740-606FEAEC1E6B}" srcId="{13DA8734-D3E4-954D-B92B-A27730A14F94}" destId="{2D00051F-3893-E640-9286-47DEB0C37D80}" srcOrd="4" destOrd="0" parTransId="{0DEAF6A9-5AA9-CA45-9FAE-68FC6903C916}" sibTransId="{960489C9-B682-EE4E-B35A-0CD35D57C9F4}"/>
    <dgm:cxn modelId="{6FD827F7-0E78-7C45-A5DB-414929A2AD9A}" srcId="{13DA8734-D3E4-954D-B92B-A27730A14F94}" destId="{30EEED72-B263-1642-953C-1E6F4845DA49}" srcOrd="0" destOrd="0" parTransId="{44C360A7-B56D-1845-AF32-3238C09E4288}" sibTransId="{2B2044E8-E98D-CF40-BD1C-DD17D652C2FB}"/>
    <dgm:cxn modelId="{BBC0FE4F-5469-F241-8CA5-E890119F8BF8}" type="presParOf" srcId="{D816C4D9-8B92-8149-836A-27C2E2BD4142}" destId="{A195D54F-DF0A-914E-BADD-4001167D6869}" srcOrd="0" destOrd="0" presId="urn:microsoft.com/office/officeart/2008/layout/VerticalCurvedList"/>
    <dgm:cxn modelId="{097834A9-2BF5-0547-AAD9-C644F879D2B7}" type="presParOf" srcId="{A195D54F-DF0A-914E-BADD-4001167D6869}" destId="{947A47FA-6168-5649-8FFC-EBB35199272D}" srcOrd="0" destOrd="0" presId="urn:microsoft.com/office/officeart/2008/layout/VerticalCurvedList"/>
    <dgm:cxn modelId="{E9575DC8-897B-514A-BB91-BFA8FC69FFCB}" type="presParOf" srcId="{947A47FA-6168-5649-8FFC-EBB35199272D}" destId="{CD5D000F-BBB4-E345-B834-11201CF22432}" srcOrd="0" destOrd="0" presId="urn:microsoft.com/office/officeart/2008/layout/VerticalCurvedList"/>
    <dgm:cxn modelId="{6F730E33-2F69-9249-83E9-4C7678AB8099}" type="presParOf" srcId="{947A47FA-6168-5649-8FFC-EBB35199272D}" destId="{773F2473-C69C-FC47-8F5F-584F576D2D18}" srcOrd="1" destOrd="0" presId="urn:microsoft.com/office/officeart/2008/layout/VerticalCurvedList"/>
    <dgm:cxn modelId="{8F5B54D7-6077-CC4E-B397-39D3945B3617}" type="presParOf" srcId="{947A47FA-6168-5649-8FFC-EBB35199272D}" destId="{A53B1833-EF70-0E4E-9E9C-22852E84D93A}" srcOrd="2" destOrd="0" presId="urn:microsoft.com/office/officeart/2008/layout/VerticalCurvedList"/>
    <dgm:cxn modelId="{F1CD00BE-359D-7343-BEC9-2B34147404E4}" type="presParOf" srcId="{947A47FA-6168-5649-8FFC-EBB35199272D}" destId="{1826BCA1-68F0-5B48-B565-5BC6BB788F4B}" srcOrd="3" destOrd="0" presId="urn:microsoft.com/office/officeart/2008/layout/VerticalCurvedList"/>
    <dgm:cxn modelId="{E891F14E-B19C-A84D-83C4-824D123C0705}" type="presParOf" srcId="{A195D54F-DF0A-914E-BADD-4001167D6869}" destId="{F142D5EE-8E82-5D42-878E-638DCE289946}" srcOrd="1" destOrd="0" presId="urn:microsoft.com/office/officeart/2008/layout/VerticalCurvedList"/>
    <dgm:cxn modelId="{C04239AA-542F-F149-A2F6-4CE8CB3D0B7B}" type="presParOf" srcId="{A195D54F-DF0A-914E-BADD-4001167D6869}" destId="{3E2453DA-54DB-C449-8542-71041ABF4CDB}" srcOrd="2" destOrd="0" presId="urn:microsoft.com/office/officeart/2008/layout/VerticalCurvedList"/>
    <dgm:cxn modelId="{9AA565BB-CA3C-7D48-AFED-234D2585546C}" type="presParOf" srcId="{3E2453DA-54DB-C449-8542-71041ABF4CDB}" destId="{2A4C1F63-BF4D-1448-899A-67E7FFF8770F}" srcOrd="0" destOrd="0" presId="urn:microsoft.com/office/officeart/2008/layout/VerticalCurvedList"/>
    <dgm:cxn modelId="{C7B666E6-0A13-9448-B50C-DA50380EE388}" type="presParOf" srcId="{A195D54F-DF0A-914E-BADD-4001167D6869}" destId="{BE289D3A-19D5-DE43-92F4-F89C2EBED17A}" srcOrd="3" destOrd="0" presId="urn:microsoft.com/office/officeart/2008/layout/VerticalCurvedList"/>
    <dgm:cxn modelId="{C208048E-B7F6-E642-B87D-978FB6FBE302}" type="presParOf" srcId="{A195D54F-DF0A-914E-BADD-4001167D6869}" destId="{EE177E3E-4B15-BA45-8378-6094650BD912}" srcOrd="4" destOrd="0" presId="urn:microsoft.com/office/officeart/2008/layout/VerticalCurvedList"/>
    <dgm:cxn modelId="{17F24355-5CE6-8A42-B205-404171F612ED}" type="presParOf" srcId="{EE177E3E-4B15-BA45-8378-6094650BD912}" destId="{93B7E889-A4AF-024D-95C4-8E99958435BD}" srcOrd="0" destOrd="0" presId="urn:microsoft.com/office/officeart/2008/layout/VerticalCurvedList"/>
    <dgm:cxn modelId="{B80F21EA-A8F9-5648-AAF9-DE01633A8D09}" type="presParOf" srcId="{A195D54F-DF0A-914E-BADD-4001167D6869}" destId="{9672C6EE-0207-784B-8371-1B49CD78216A}" srcOrd="5" destOrd="0" presId="urn:microsoft.com/office/officeart/2008/layout/VerticalCurvedList"/>
    <dgm:cxn modelId="{F51FAA06-9EE3-B949-841B-8FC8D53F1B92}" type="presParOf" srcId="{A195D54F-DF0A-914E-BADD-4001167D6869}" destId="{78292311-E4D1-E04C-8356-748B67AA6E0D}" srcOrd="6" destOrd="0" presId="urn:microsoft.com/office/officeart/2008/layout/VerticalCurvedList"/>
    <dgm:cxn modelId="{A88E3C0C-29DA-E246-B09A-61837CC719F7}" type="presParOf" srcId="{78292311-E4D1-E04C-8356-748B67AA6E0D}" destId="{34BC0268-7D9C-B843-89DF-A171B3B18C7C}" srcOrd="0" destOrd="0" presId="urn:microsoft.com/office/officeart/2008/layout/VerticalCurvedList"/>
    <dgm:cxn modelId="{98E711A7-BCEC-CC4B-8038-E437DDE48277}" type="presParOf" srcId="{A195D54F-DF0A-914E-BADD-4001167D6869}" destId="{33242136-3AF6-0646-9776-63A0C0C6578C}" srcOrd="7" destOrd="0" presId="urn:microsoft.com/office/officeart/2008/layout/VerticalCurvedList"/>
    <dgm:cxn modelId="{D39F4479-42CA-CF42-8608-033A2E69CCF6}" type="presParOf" srcId="{A195D54F-DF0A-914E-BADD-4001167D6869}" destId="{6DF74566-166D-0F45-8B5E-A36881F5AD67}" srcOrd="8" destOrd="0" presId="urn:microsoft.com/office/officeart/2008/layout/VerticalCurvedList"/>
    <dgm:cxn modelId="{8CB3A036-8AE9-5644-B74E-78F2A70FC47A}" type="presParOf" srcId="{6DF74566-166D-0F45-8B5E-A36881F5AD67}" destId="{31394FD5-6F46-5044-B2D6-1388CAFA6F8F}" srcOrd="0" destOrd="0" presId="urn:microsoft.com/office/officeart/2008/layout/VerticalCurvedList"/>
    <dgm:cxn modelId="{F26D9DEC-ABC4-D046-8F82-535419D37784}" type="presParOf" srcId="{A195D54F-DF0A-914E-BADD-4001167D6869}" destId="{83574B59-A52C-AE4F-AEC6-20A375CE0D93}" srcOrd="9" destOrd="0" presId="urn:microsoft.com/office/officeart/2008/layout/VerticalCurvedList"/>
    <dgm:cxn modelId="{B9A1265B-A880-264E-AD96-B8BEFB1FFC55}" type="presParOf" srcId="{A195D54F-DF0A-914E-BADD-4001167D6869}" destId="{6638CAED-16D0-A743-B5C7-A9AD0FF892F4}" srcOrd="10" destOrd="0" presId="urn:microsoft.com/office/officeart/2008/layout/VerticalCurvedList"/>
    <dgm:cxn modelId="{10511175-41C2-C947-8913-989F940898DD}" type="presParOf" srcId="{6638CAED-16D0-A743-B5C7-A9AD0FF892F4}" destId="{3AF5294A-6313-1E46-A89C-B9456A4B2B72}" srcOrd="0" destOrd="0" presId="urn:microsoft.com/office/officeart/2008/layout/VerticalCurvedList"/>
    <dgm:cxn modelId="{318D8D3C-EC1E-6341-9876-19D4133B1BD9}" type="presParOf" srcId="{A195D54F-DF0A-914E-BADD-4001167D6869}" destId="{CFAFD055-581E-0A4D-82A9-E1DBB46929FF}" srcOrd="11" destOrd="0" presId="urn:microsoft.com/office/officeart/2008/layout/VerticalCurvedList"/>
    <dgm:cxn modelId="{64D9DE38-C32F-4B46-9A8A-4A3A5244C866}" type="presParOf" srcId="{A195D54F-DF0A-914E-BADD-4001167D6869}" destId="{BA1938A1-EB91-1D4F-8162-9F6BF781C348}" srcOrd="12" destOrd="0" presId="urn:microsoft.com/office/officeart/2008/layout/VerticalCurvedList"/>
    <dgm:cxn modelId="{2AFEDBC0-9047-694A-ACA7-3D6481A6D90B}" type="presParOf" srcId="{BA1938A1-EB91-1D4F-8162-9F6BF781C348}" destId="{A44528BB-E6F8-4F47-848C-A7BC0CAEDD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F2473-C69C-FC47-8F5F-584F576D2D18}">
      <dsp:nvSpPr>
        <dsp:cNvPr id="0" name=""/>
        <dsp:cNvSpPr/>
      </dsp:nvSpPr>
      <dsp:spPr>
        <a:xfrm>
          <a:off x="-7345383" y="-1122796"/>
          <a:ext cx="8742086" cy="8742086"/>
        </a:xfrm>
        <a:prstGeom prst="blockArc">
          <a:avLst>
            <a:gd name="adj1" fmla="val 18900000"/>
            <a:gd name="adj2" fmla="val 2700000"/>
            <a:gd name="adj3" fmla="val 2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42D5EE-8E82-5D42-878E-638DCE289946}">
      <dsp:nvSpPr>
        <dsp:cNvPr id="0" name=""/>
        <dsp:cNvSpPr/>
      </dsp:nvSpPr>
      <dsp:spPr>
        <a:xfrm>
          <a:off x="520044" y="342105"/>
          <a:ext cx="9149558"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Efficacy: </a:t>
          </a:r>
          <a:r>
            <a:rPr lang="en-US" sz="2000" kern="1200" dirty="0"/>
            <a:t>Q1M LA CAB+RPV is non-inferior to oral ART,  Q2M  non-inferior to Q1M</a:t>
          </a:r>
          <a:endParaRPr lang="en-GB" sz="2000" kern="1200" dirty="0"/>
        </a:p>
      </dsp:txBody>
      <dsp:txXfrm>
        <a:off x="520044" y="342105"/>
        <a:ext cx="9149558" cy="683950"/>
      </dsp:txXfrm>
    </dsp:sp>
    <dsp:sp modelId="{2A4C1F63-BF4D-1448-899A-67E7FFF8770F}">
      <dsp:nvSpPr>
        <dsp:cNvPr id="0" name=""/>
        <dsp:cNvSpPr/>
      </dsp:nvSpPr>
      <dsp:spPr>
        <a:xfrm>
          <a:off x="92575" y="256611"/>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289D3A-19D5-DE43-92F4-F89C2EBED17A}">
      <dsp:nvSpPr>
        <dsp:cNvPr id="0" name=""/>
        <dsp:cNvSpPr/>
      </dsp:nvSpPr>
      <dsp:spPr>
        <a:xfrm>
          <a:off x="1082640" y="1367901"/>
          <a:ext cx="8586962"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Safety: </a:t>
          </a:r>
          <a:r>
            <a:rPr lang="en-US" sz="2000" kern="1200" dirty="0"/>
            <a:t>2% withdrawal, Injection site reactions common but reduce over time </a:t>
          </a:r>
          <a:endParaRPr lang="en-GB" sz="2000" kern="1200" dirty="0"/>
        </a:p>
      </dsp:txBody>
      <dsp:txXfrm>
        <a:off x="1082640" y="1367901"/>
        <a:ext cx="8586962" cy="683950"/>
      </dsp:txXfrm>
    </dsp:sp>
    <dsp:sp modelId="{93B7E889-A4AF-024D-95C4-8E99958435BD}">
      <dsp:nvSpPr>
        <dsp:cNvPr id="0" name=""/>
        <dsp:cNvSpPr/>
      </dsp:nvSpPr>
      <dsp:spPr>
        <a:xfrm>
          <a:off x="655171" y="1282407"/>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72C6EE-0207-784B-8371-1B49CD78216A}">
      <dsp:nvSpPr>
        <dsp:cNvPr id="0" name=""/>
        <dsp:cNvSpPr/>
      </dsp:nvSpPr>
      <dsp:spPr>
        <a:xfrm>
          <a:off x="1339901" y="2393697"/>
          <a:ext cx="8329701"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Virological failure rate: </a:t>
          </a:r>
          <a:r>
            <a:rPr lang="en-US" sz="2000" kern="1200" dirty="0"/>
            <a:t>1-2%</a:t>
          </a:r>
          <a:endParaRPr lang="en-GB" sz="2000" kern="1200" dirty="0"/>
        </a:p>
      </dsp:txBody>
      <dsp:txXfrm>
        <a:off x="1339901" y="2393697"/>
        <a:ext cx="8329701" cy="683950"/>
      </dsp:txXfrm>
    </dsp:sp>
    <dsp:sp modelId="{34BC0268-7D9C-B843-89DF-A171B3B18C7C}">
      <dsp:nvSpPr>
        <dsp:cNvPr id="0" name=""/>
        <dsp:cNvSpPr/>
      </dsp:nvSpPr>
      <dsp:spPr>
        <a:xfrm>
          <a:off x="912432" y="2308203"/>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42136-3AF6-0646-9776-63A0C0C6578C}">
      <dsp:nvSpPr>
        <dsp:cNvPr id="0" name=""/>
        <dsp:cNvSpPr/>
      </dsp:nvSpPr>
      <dsp:spPr>
        <a:xfrm>
          <a:off x="1339901" y="3418844"/>
          <a:ext cx="8329701"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Resistance: </a:t>
          </a:r>
          <a:r>
            <a:rPr lang="en-US" sz="2000" kern="1200" dirty="0"/>
            <a:t>usually NNRTI + INSTI, mostly in first year</a:t>
          </a:r>
        </a:p>
      </dsp:txBody>
      <dsp:txXfrm>
        <a:off x="1339901" y="3418844"/>
        <a:ext cx="8329701" cy="683950"/>
      </dsp:txXfrm>
    </dsp:sp>
    <dsp:sp modelId="{31394FD5-6F46-5044-B2D6-1388CAFA6F8F}">
      <dsp:nvSpPr>
        <dsp:cNvPr id="0" name=""/>
        <dsp:cNvSpPr/>
      </dsp:nvSpPr>
      <dsp:spPr>
        <a:xfrm>
          <a:off x="912432" y="3333350"/>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574B59-A52C-AE4F-AEC6-20A375CE0D93}">
      <dsp:nvSpPr>
        <dsp:cNvPr id="0" name=""/>
        <dsp:cNvSpPr/>
      </dsp:nvSpPr>
      <dsp:spPr>
        <a:xfrm>
          <a:off x="1082640" y="4444640"/>
          <a:ext cx="8586962"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OLI v’s DTI: </a:t>
          </a:r>
          <a:r>
            <a:rPr lang="en-US" sz="2000" kern="1200" dirty="0"/>
            <a:t>equally safe but license mandates offering oral lead in </a:t>
          </a:r>
        </a:p>
      </dsp:txBody>
      <dsp:txXfrm>
        <a:off x="1082640" y="4444640"/>
        <a:ext cx="8586962" cy="683950"/>
      </dsp:txXfrm>
    </dsp:sp>
    <dsp:sp modelId="{3AF5294A-6313-1E46-A89C-B9456A4B2B72}">
      <dsp:nvSpPr>
        <dsp:cNvPr id="0" name=""/>
        <dsp:cNvSpPr/>
      </dsp:nvSpPr>
      <dsp:spPr>
        <a:xfrm>
          <a:off x="655171" y="4359146"/>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AFD055-581E-0A4D-82A9-E1DBB46929FF}">
      <dsp:nvSpPr>
        <dsp:cNvPr id="0" name=""/>
        <dsp:cNvSpPr/>
      </dsp:nvSpPr>
      <dsp:spPr>
        <a:xfrm>
          <a:off x="520044" y="5470436"/>
          <a:ext cx="9149558" cy="683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28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t>Satisfaction: </a:t>
          </a:r>
          <a:r>
            <a:rPr lang="en-US" sz="2000" kern="1200" dirty="0"/>
            <a:t>9/10 prefer it to oral therapy </a:t>
          </a:r>
        </a:p>
      </dsp:txBody>
      <dsp:txXfrm>
        <a:off x="520044" y="5470436"/>
        <a:ext cx="9149558" cy="683950"/>
      </dsp:txXfrm>
    </dsp:sp>
    <dsp:sp modelId="{A44528BB-E6F8-4F47-848C-A7BC0CAEDD3E}">
      <dsp:nvSpPr>
        <dsp:cNvPr id="0" name=""/>
        <dsp:cNvSpPr/>
      </dsp:nvSpPr>
      <dsp:spPr>
        <a:xfrm>
          <a:off x="92575" y="5384943"/>
          <a:ext cx="854938" cy="8549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4AAFD-F5E6-D947-9C1C-4595572231CF}"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8F47D-E241-3948-8B7B-006FE38676EC}" type="slidenum">
              <a:rPr lang="en-US" smtClean="0"/>
              <a:t>‹#›</a:t>
            </a:fld>
            <a:endParaRPr lang="en-US"/>
          </a:p>
        </p:txBody>
      </p:sp>
    </p:spTree>
    <p:extLst>
      <p:ext uri="{BB962C8B-B14F-4D97-AF65-F5344CB8AC3E}">
        <p14:creationId xmlns:p14="http://schemas.microsoft.com/office/powerpoint/2010/main" val="162591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Harare, Hello MRC, I’m Fiona. </a:t>
            </a:r>
          </a:p>
          <a:p>
            <a:r>
              <a:rPr lang="en-US" dirty="0"/>
              <a:t>I recently completed my PhD in Uganda and I’m in my first year of a part-time NIHR ACL in Brighton. </a:t>
            </a:r>
          </a:p>
          <a:p>
            <a:r>
              <a:rPr lang="en-US" dirty="0"/>
              <a:t>I’m going to talk to you about the importance of long-acting antiretroviral therapy in Africa </a:t>
            </a:r>
          </a:p>
        </p:txBody>
      </p:sp>
      <p:sp>
        <p:nvSpPr>
          <p:cNvPr id="4" name="Slide Number Placeholder 3"/>
          <p:cNvSpPr>
            <a:spLocks noGrp="1"/>
          </p:cNvSpPr>
          <p:nvPr>
            <p:ph type="sldNum" sz="quarter" idx="5"/>
          </p:nvPr>
        </p:nvSpPr>
        <p:spPr/>
        <p:txBody>
          <a:bodyPr/>
          <a:lstStyle/>
          <a:p>
            <a:fld id="{57C8F47D-E241-3948-8B7B-006FE38676EC}" type="slidenum">
              <a:rPr lang="en-US" smtClean="0"/>
              <a:t>1</a:t>
            </a:fld>
            <a:endParaRPr lang="en-US"/>
          </a:p>
        </p:txBody>
      </p:sp>
    </p:spTree>
    <p:extLst>
      <p:ext uri="{BB962C8B-B14F-4D97-AF65-F5344CB8AC3E}">
        <p14:creationId xmlns:p14="http://schemas.microsoft.com/office/powerpoint/2010/main" val="390576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Thankfully modelling work from UCL published in Lancet HIV last year suggests that the benefits actually outweigh the risks in the harder to treat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Andrew Philips used an individual based simulation models across a series of programme settings similar those in SS-Africa, using a comparator of DTG-based 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examined implementation of CAB/RPV in 3 different approaches: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ALL ART is switched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VL&gt;1000, poorer adherence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VL&lt;1000, lower risk of resistance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greatest benefit was seen in those with a viral load of more than 1000 c/m in terms of increase in virological suppression, least additional resistance and cost-effectiveness. </a:t>
            </a:r>
          </a:p>
          <a:p>
            <a:endParaRPr lang="en-GB" dirty="0"/>
          </a:p>
          <a:p>
            <a:r>
              <a:rPr lang="en-GB" sz="1200" dirty="0"/>
              <a:t>This modelling approach really helps to identify the population who stand to benefit the most.  </a:t>
            </a:r>
          </a:p>
          <a:p>
            <a:r>
              <a:rPr lang="en-GB" sz="1200" dirty="0"/>
              <a:t>But WHO are not going to recommend this regimen until we have some data from this population </a:t>
            </a:r>
          </a:p>
          <a:p>
            <a:r>
              <a:rPr lang="en-GB" sz="1200" dirty="0"/>
              <a:t>And I hope that we can generate this data with an upcoming study called Impala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57C8F47D-E241-3948-8B7B-006FE38676EC}" type="slidenum">
              <a:rPr lang="en-US" smtClean="0"/>
              <a:t>10</a:t>
            </a:fld>
            <a:endParaRPr lang="en-US"/>
          </a:p>
        </p:txBody>
      </p:sp>
    </p:spTree>
    <p:extLst>
      <p:ext uri="{BB962C8B-B14F-4D97-AF65-F5344CB8AC3E}">
        <p14:creationId xmlns:p14="http://schemas.microsoft.com/office/powerpoint/2010/main" val="369719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trial seeks to recruit those with viral load &gt;1000 despite being ART-experiences, people with a history of non-engagement in care, key populations, young adults 18-25 in 3 African countries. </a:t>
            </a:r>
          </a:p>
          <a:p>
            <a:r>
              <a:rPr lang="en-US" dirty="0"/>
              <a:t>So, all being well, the LSHTM Uganda research unit will be the coordinating </a:t>
            </a:r>
            <a:r>
              <a:rPr lang="en-US" dirty="0" err="1"/>
              <a:t>centre</a:t>
            </a:r>
            <a:r>
              <a:rPr lang="en-US" dirty="0"/>
              <a:t> of this Janssen funded study. </a:t>
            </a:r>
          </a:p>
          <a:p>
            <a:r>
              <a:rPr lang="en-US" dirty="0"/>
              <a:t>The list of exclusion criteria will fit on my hand</a:t>
            </a:r>
          </a:p>
        </p:txBody>
      </p:sp>
      <p:sp>
        <p:nvSpPr>
          <p:cNvPr id="4" name="Slide Number Placeholder 3"/>
          <p:cNvSpPr>
            <a:spLocks noGrp="1"/>
          </p:cNvSpPr>
          <p:nvPr>
            <p:ph type="sldNum" sz="quarter" idx="5"/>
          </p:nvPr>
        </p:nvSpPr>
        <p:spPr/>
        <p:txBody>
          <a:bodyPr/>
          <a:lstStyle/>
          <a:p>
            <a:fld id="{72A81AC3-84EC-114C-B979-72693E2867E8}" type="slidenum">
              <a:rPr lang="en-US" smtClean="0"/>
              <a:t>11</a:t>
            </a:fld>
            <a:endParaRPr lang="en-US"/>
          </a:p>
        </p:txBody>
      </p:sp>
    </p:spTree>
    <p:extLst>
      <p:ext uri="{BB962C8B-B14F-4D97-AF65-F5344CB8AC3E}">
        <p14:creationId xmlns:p14="http://schemas.microsoft.com/office/powerpoint/2010/main" val="406130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other implementation-related questions – WRT to the individual, the service delivery and the drug itself, that I hope to address through this trial and parallel studies. </a:t>
            </a:r>
          </a:p>
        </p:txBody>
      </p:sp>
      <p:sp>
        <p:nvSpPr>
          <p:cNvPr id="4" name="Slide Number Placeholder 3"/>
          <p:cNvSpPr>
            <a:spLocks noGrp="1"/>
          </p:cNvSpPr>
          <p:nvPr>
            <p:ph type="sldNum" sz="quarter" idx="5"/>
          </p:nvPr>
        </p:nvSpPr>
        <p:spPr/>
        <p:txBody>
          <a:bodyPr/>
          <a:lstStyle/>
          <a:p>
            <a:fld id="{57C8F47D-E241-3948-8B7B-006FE38676EC}" type="slidenum">
              <a:rPr lang="en-US" smtClean="0"/>
              <a:t>12</a:t>
            </a:fld>
            <a:endParaRPr lang="en-US"/>
          </a:p>
        </p:txBody>
      </p:sp>
    </p:spTree>
    <p:extLst>
      <p:ext uri="{BB962C8B-B14F-4D97-AF65-F5344CB8AC3E}">
        <p14:creationId xmlns:p14="http://schemas.microsoft.com/office/powerpoint/2010/main" val="1530710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by the time of the next meeting I’ll have some data to present </a:t>
            </a:r>
          </a:p>
        </p:txBody>
      </p:sp>
      <p:sp>
        <p:nvSpPr>
          <p:cNvPr id="4" name="Slide Number Placeholder 3"/>
          <p:cNvSpPr>
            <a:spLocks noGrp="1"/>
          </p:cNvSpPr>
          <p:nvPr>
            <p:ph type="sldNum" sz="quarter" idx="5"/>
          </p:nvPr>
        </p:nvSpPr>
        <p:spPr/>
        <p:txBody>
          <a:bodyPr/>
          <a:lstStyle/>
          <a:p>
            <a:fld id="{57C8F47D-E241-3948-8B7B-006FE38676EC}" type="slidenum">
              <a:rPr lang="en-US" smtClean="0"/>
              <a:t>13</a:t>
            </a:fld>
            <a:endParaRPr lang="en-US"/>
          </a:p>
        </p:txBody>
      </p:sp>
    </p:spTree>
    <p:extLst>
      <p:ext uri="{BB962C8B-B14F-4D97-AF65-F5344CB8AC3E}">
        <p14:creationId xmlns:p14="http://schemas.microsoft.com/office/powerpoint/2010/main" val="69472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on earth is she doing in the TB session? And with none of my own data to present? Not a single p value! </a:t>
            </a:r>
          </a:p>
        </p:txBody>
      </p:sp>
      <p:sp>
        <p:nvSpPr>
          <p:cNvPr id="4" name="Slide Number Placeholder 3"/>
          <p:cNvSpPr>
            <a:spLocks noGrp="1"/>
          </p:cNvSpPr>
          <p:nvPr>
            <p:ph type="sldNum" sz="quarter" idx="5"/>
          </p:nvPr>
        </p:nvSpPr>
        <p:spPr/>
        <p:txBody>
          <a:bodyPr/>
          <a:lstStyle/>
          <a:p>
            <a:fld id="{57C8F47D-E241-3948-8B7B-006FE38676EC}" type="slidenum">
              <a:rPr lang="en-US" smtClean="0"/>
              <a:t>2</a:t>
            </a:fld>
            <a:endParaRPr lang="en-US"/>
          </a:p>
        </p:txBody>
      </p:sp>
    </p:spTree>
    <p:extLst>
      <p:ext uri="{BB962C8B-B14F-4D97-AF65-F5344CB8AC3E}">
        <p14:creationId xmlns:p14="http://schemas.microsoft.com/office/powerpoint/2010/main" val="389815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in an African setting where the HIV and TB epidemics are So inter-twined I believe LA ART is highly relevant to TB. </a:t>
            </a:r>
          </a:p>
          <a:p>
            <a:r>
              <a:rPr lang="en-US" dirty="0"/>
              <a:t>The interest in LA ART grew out of observing the drivers of TB meningitis in an ongoing phase III randomized clinical trial of high dose rifampicin that I’m involved with the people pictured. </a:t>
            </a:r>
          </a:p>
          <a:p>
            <a:r>
              <a:rPr lang="en-US" dirty="0"/>
              <a:t>This is an excerpt from the rounding sheet in Uganda– you’ll see our patients are young, over 90% are HIV positive, almost all with low CD4 counts, devastating neurological deficits at presentation, almost 50% die and half of survivors are left with life-altering disabilities. </a:t>
            </a:r>
          </a:p>
          <a:p>
            <a:r>
              <a:rPr lang="en-US" dirty="0"/>
              <a:t>The unifying driver in many is </a:t>
            </a:r>
            <a:r>
              <a:rPr lang="en-US" u="sng" dirty="0"/>
              <a:t>poor adherence </a:t>
            </a:r>
            <a:r>
              <a:rPr lang="en-US" dirty="0"/>
              <a:t>to their oral ART regimen. </a:t>
            </a:r>
          </a:p>
          <a:p>
            <a:r>
              <a:rPr lang="en-US" sz="1200" kern="1200" dirty="0">
                <a:solidFill>
                  <a:schemeClr val="tx1"/>
                </a:solidFill>
                <a:effectLst/>
                <a:latin typeface="+mn-lt"/>
                <a:ea typeface="+mn-ea"/>
                <a:cs typeface="+mn-cs"/>
              </a:rPr>
              <a:t>When outcomes are so dire, and healthcare systems so fragile, surely prevention of TBM is going to be better than cure! </a:t>
            </a:r>
          </a:p>
          <a:p>
            <a:r>
              <a:rPr lang="en-US" dirty="0"/>
              <a:t>Long-acting ART may be an important tool in this pursuit</a:t>
            </a:r>
          </a:p>
        </p:txBody>
      </p:sp>
      <p:sp>
        <p:nvSpPr>
          <p:cNvPr id="4" name="Slide Number Placeholder 3"/>
          <p:cNvSpPr>
            <a:spLocks noGrp="1"/>
          </p:cNvSpPr>
          <p:nvPr>
            <p:ph type="sldNum" sz="quarter" idx="5"/>
          </p:nvPr>
        </p:nvSpPr>
        <p:spPr/>
        <p:txBody>
          <a:bodyPr/>
          <a:lstStyle/>
          <a:p>
            <a:fld id="{57C8F47D-E241-3948-8B7B-006FE38676EC}" type="slidenum">
              <a:rPr lang="en-US" smtClean="0"/>
              <a:t>3</a:t>
            </a:fld>
            <a:endParaRPr lang="en-US"/>
          </a:p>
        </p:txBody>
      </p:sp>
    </p:spTree>
    <p:extLst>
      <p:ext uri="{BB962C8B-B14F-4D97-AF65-F5344CB8AC3E}">
        <p14:creationId xmlns:p14="http://schemas.microsoft.com/office/powerpoint/2010/main" val="240599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doesn’t just apply to TB meningitis. </a:t>
            </a:r>
          </a:p>
          <a:p>
            <a:r>
              <a:rPr lang="en-US" sz="1200" kern="1200" dirty="0">
                <a:solidFill>
                  <a:schemeClr val="tx1"/>
                </a:solidFill>
                <a:effectLst/>
                <a:latin typeface="+mn-lt"/>
                <a:ea typeface="+mn-ea"/>
                <a:cs typeface="+mn-cs"/>
              </a:rPr>
              <a:t>As Joe and Jayne so eloquently explained yesterday, the decline in deaths has flat-lined and we failed to reach the UNAIDS target of &lt;500,000 HIV-related deaths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Improving diagnostics and treatment of OIs is really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 have produced guidelines on management of AHD and it’s encouraging that TB preventative therapy is being scaled up.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about turning off the tap on AHD in the first place?</a:t>
            </a:r>
          </a:p>
          <a:p>
            <a:r>
              <a:rPr lang="en-US" sz="1200" kern="1200" dirty="0">
                <a:solidFill>
                  <a:schemeClr val="tx1"/>
                </a:solidFill>
                <a:effectLst/>
                <a:latin typeface="+mn-lt"/>
                <a:ea typeface="+mn-ea"/>
                <a:cs typeface="+mn-cs"/>
              </a:rPr>
              <a:t>Where are the key points to intervene in the HIV care cascade? </a:t>
            </a:r>
          </a:p>
          <a:p>
            <a:r>
              <a:rPr lang="en-US" sz="1200" kern="1200" dirty="0">
                <a:solidFill>
                  <a:schemeClr val="tx1"/>
                </a:solidFill>
                <a:effectLst/>
                <a:latin typeface="+mn-lt"/>
                <a:ea typeface="+mn-ea"/>
                <a:cs typeface="+mn-cs"/>
              </a:rPr>
              <a:t>Late diagnosis due to weak testing systems makes up around a third of AHD diagnosis, so strengthening testing systems is important, you’re going to hear about HIV self testing shortly from Professor Corbett. </a:t>
            </a:r>
          </a:p>
          <a:p>
            <a:r>
              <a:rPr lang="en-US" sz="1200" kern="1200" dirty="0">
                <a:solidFill>
                  <a:schemeClr val="tx1"/>
                </a:solidFill>
                <a:effectLst/>
                <a:latin typeface="+mn-lt"/>
                <a:ea typeface="+mn-ea"/>
                <a:cs typeface="+mn-cs"/>
              </a:rPr>
              <a:t>But, 2/3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of people with AHD are ART-experienced. </a:t>
            </a:r>
          </a:p>
          <a:p>
            <a:r>
              <a:rPr lang="en-US" sz="1200" kern="1200" dirty="0">
                <a:solidFill>
                  <a:schemeClr val="tx1"/>
                </a:solidFill>
                <a:effectLst/>
                <a:latin typeface="+mn-lt"/>
                <a:ea typeface="+mn-ea"/>
                <a:cs typeface="+mn-cs"/>
              </a:rPr>
              <a:t>The reason the drugs have failed them are multifactorial reasons and include- little choice in drug regimens, NNRTI resistance (the roll of DTG will help with this), the fastidious daily oral pill taking required to to maintain virological suppression, leading to disengagement in care.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7C8F47D-E241-3948-8B7B-006FE38676EC}" type="slidenum">
              <a:rPr lang="en-US" smtClean="0"/>
              <a:t>4</a:t>
            </a:fld>
            <a:endParaRPr lang="en-US"/>
          </a:p>
        </p:txBody>
      </p:sp>
    </p:spTree>
    <p:extLst>
      <p:ext uri="{BB962C8B-B14F-4D97-AF65-F5344CB8AC3E}">
        <p14:creationId xmlns:p14="http://schemas.microsoft.com/office/powerpoint/2010/main" val="385590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PLHIV do not like the daily reminder of their HIV status, fear of HIV status disclosure, through pill bottles being discovered in the home environment is a genuine concern. </a:t>
            </a:r>
          </a:p>
          <a:p>
            <a:r>
              <a:rPr lang="en-US" dirty="0"/>
              <a:t>The U=U message hasn’t really broken in most parts of Africa and stigma is constant burden to individuals. </a:t>
            </a:r>
          </a:p>
          <a:p>
            <a:r>
              <a:rPr lang="en-US" dirty="0"/>
              <a:t>We recently published some work from women who had become LTFU from PMTCT </a:t>
            </a:r>
            <a:r>
              <a:rPr lang="en-US" dirty="0" err="1"/>
              <a:t>programmes</a:t>
            </a:r>
            <a:r>
              <a:rPr lang="en-US" dirty="0"/>
              <a:t>, that showed a real interest in a discrete form of ART and high willingness to re-engage if they were offered LA ART. </a:t>
            </a:r>
          </a:p>
          <a:p>
            <a:r>
              <a:rPr lang="en-US" dirty="0"/>
              <a:t>What would HIV outcomes look better if treatment was invisible and dosing intervals were longer?</a:t>
            </a:r>
          </a:p>
          <a:p>
            <a:r>
              <a:rPr lang="en-US" dirty="0"/>
              <a:t>Monthly microneedle patches have been successfully used to deliver rilpivirine nanoparticles through the skin in animal models </a:t>
            </a:r>
          </a:p>
          <a:p>
            <a:r>
              <a:rPr lang="en-US" dirty="0"/>
              <a:t>Or two-monthly IM injections of cabotegravir and rilpivirine means there’s only 6-dosing intervals a year</a:t>
            </a:r>
          </a:p>
          <a:p>
            <a:r>
              <a:rPr lang="en-US" dirty="0"/>
              <a:t>Or perhaps in future drug-eluting implants will be available for HIV treatment – tenofovir eluting implants are already looking quite promising for HIV prevention. </a:t>
            </a:r>
          </a:p>
          <a:p>
            <a:endParaRPr lang="en-US" dirty="0"/>
          </a:p>
        </p:txBody>
      </p:sp>
      <p:sp>
        <p:nvSpPr>
          <p:cNvPr id="4" name="Slide Number Placeholder 3"/>
          <p:cNvSpPr>
            <a:spLocks noGrp="1"/>
          </p:cNvSpPr>
          <p:nvPr>
            <p:ph type="sldNum" sz="quarter" idx="5"/>
          </p:nvPr>
        </p:nvSpPr>
        <p:spPr/>
        <p:txBody>
          <a:bodyPr/>
          <a:lstStyle/>
          <a:p>
            <a:fld id="{57C8F47D-E241-3948-8B7B-006FE38676EC}" type="slidenum">
              <a:rPr lang="en-US" smtClean="0"/>
              <a:t>5</a:t>
            </a:fld>
            <a:endParaRPr lang="en-US"/>
          </a:p>
        </p:txBody>
      </p:sp>
    </p:spTree>
    <p:extLst>
      <p:ext uri="{BB962C8B-B14F-4D97-AF65-F5344CB8AC3E}">
        <p14:creationId xmlns:p14="http://schemas.microsoft.com/office/powerpoint/2010/main" val="167671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is looking bright on the long-acting front, lots of drug in the pipeline and nanotechnology is now being leveraged to change the pharmacokinetics of HIV drugs (and TB drugs for that matter!). </a:t>
            </a:r>
          </a:p>
          <a:p>
            <a:r>
              <a:rPr lang="en-GB" sz="1200" kern="1200" dirty="0">
                <a:solidFill>
                  <a:schemeClr val="tx1"/>
                </a:solidFill>
                <a:effectLst/>
                <a:latin typeface="+mn-lt"/>
                <a:ea typeface="+mn-ea"/>
                <a:cs typeface="+mn-cs"/>
              </a:rPr>
              <a:t>The front runner regimen of cabotegravir / rilpivirine is just being rolled out in select patients in the UK. </a:t>
            </a:r>
          </a:p>
          <a:p>
            <a:r>
              <a:rPr lang="en-GB" sz="1200" kern="1200" dirty="0">
                <a:solidFill>
                  <a:schemeClr val="tx1"/>
                </a:solidFill>
                <a:effectLst/>
                <a:latin typeface="+mn-lt"/>
                <a:ea typeface="+mn-ea"/>
                <a:cs typeface="+mn-cs"/>
              </a:rPr>
              <a:t>Nanocrystals form a depot at the injection site, from which drug is slowly released. Secondary depots form in the lymphatics, macrophages and lymphocytes. </a:t>
            </a:r>
          </a:p>
          <a:p>
            <a:r>
              <a:rPr lang="en-GB" sz="1200" kern="1200" dirty="0">
                <a:solidFill>
                  <a:schemeClr val="tx1"/>
                </a:solidFill>
                <a:effectLst/>
                <a:latin typeface="+mn-lt"/>
                <a:ea typeface="+mn-ea"/>
                <a:cs typeface="+mn-cs"/>
              </a:rPr>
              <a:t>This has increased the half-life almost 50-fold and means that drug is still detectable a year after a single injection. </a:t>
            </a:r>
            <a:endParaRPr lang="en-US" dirty="0"/>
          </a:p>
        </p:txBody>
      </p:sp>
      <p:sp>
        <p:nvSpPr>
          <p:cNvPr id="4" name="Slide Number Placeholder 3"/>
          <p:cNvSpPr>
            <a:spLocks noGrp="1"/>
          </p:cNvSpPr>
          <p:nvPr>
            <p:ph type="sldNum" sz="quarter" idx="5"/>
          </p:nvPr>
        </p:nvSpPr>
        <p:spPr/>
        <p:txBody>
          <a:bodyPr/>
          <a:lstStyle/>
          <a:p>
            <a:fld id="{57C8F47D-E241-3948-8B7B-006FE38676EC}" type="slidenum">
              <a:rPr lang="en-US" smtClean="0"/>
              <a:t>6</a:t>
            </a:fld>
            <a:endParaRPr lang="en-US"/>
          </a:p>
        </p:txBody>
      </p:sp>
    </p:spTree>
    <p:extLst>
      <p:ext uri="{BB962C8B-B14F-4D97-AF65-F5344CB8AC3E}">
        <p14:creationId xmlns:p14="http://schemas.microsoft.com/office/powerpoint/2010/main" val="412826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fair amount of clinical trial data on CAB/RPV now, what we know so far is that. </a:t>
            </a:r>
          </a:p>
          <a:p>
            <a:r>
              <a:rPr lang="en-US" dirty="0"/>
              <a:t>It is non-inferior to oral ART</a:t>
            </a:r>
          </a:p>
          <a:p>
            <a:r>
              <a:rPr lang="en-US" dirty="0"/>
              <a:t>It is safe, the injections are very painful but become more tolerable over time</a:t>
            </a:r>
          </a:p>
          <a:p>
            <a:r>
              <a:rPr lang="en-US" dirty="0"/>
              <a:t>About 2% get virological failure, mostly with 2 class resistance, which is a concern</a:t>
            </a:r>
          </a:p>
          <a:p>
            <a:r>
              <a:rPr lang="en-US" dirty="0"/>
              <a:t>But – 9/10 people prefer it to oral therapy, that to me says a lot, and shows how important this could as a way of increasing treatment satisfaction and retaining people in care!</a:t>
            </a:r>
          </a:p>
        </p:txBody>
      </p:sp>
      <p:sp>
        <p:nvSpPr>
          <p:cNvPr id="4" name="Slide Number Placeholder 3"/>
          <p:cNvSpPr>
            <a:spLocks noGrp="1"/>
          </p:cNvSpPr>
          <p:nvPr>
            <p:ph type="sldNum" sz="quarter" idx="5"/>
          </p:nvPr>
        </p:nvSpPr>
        <p:spPr/>
        <p:txBody>
          <a:bodyPr/>
          <a:lstStyle/>
          <a:p>
            <a:fld id="{57C8F47D-E241-3948-8B7B-006FE38676EC}" type="slidenum">
              <a:rPr lang="en-US" smtClean="0"/>
              <a:t>7</a:t>
            </a:fld>
            <a:endParaRPr lang="en-US"/>
          </a:p>
        </p:txBody>
      </p:sp>
    </p:spTree>
    <p:extLst>
      <p:ext uri="{BB962C8B-B14F-4D97-AF65-F5344CB8AC3E}">
        <p14:creationId xmlns:p14="http://schemas.microsoft.com/office/powerpoint/2010/main" val="51302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option has </a:t>
            </a:r>
            <a:r>
              <a:rPr lang="en-US" u="sng" dirty="0"/>
              <a:t>multiple</a:t>
            </a:r>
            <a:r>
              <a:rPr lang="en-US" dirty="0"/>
              <a:t> advantages, PLHIV community really want it, it will change many people’s lives for the better and it will stop some people progressing to AHD. </a:t>
            </a:r>
          </a:p>
          <a:p>
            <a:r>
              <a:rPr lang="en-US" dirty="0"/>
              <a:t>However, it will </a:t>
            </a:r>
            <a:r>
              <a:rPr lang="en-US" u="sng" dirty="0"/>
              <a:t>not</a:t>
            </a:r>
            <a:r>
              <a:rPr lang="en-US" dirty="0"/>
              <a:t> be a panacea! </a:t>
            </a:r>
          </a:p>
          <a:p>
            <a:r>
              <a:rPr lang="en-US" dirty="0"/>
              <a:t>There are multiple concerns – the regimen has a lower barrier to resistance than dolutegravir even if all injection visits take place on schedule, people who get an injection then go AWOL will have long tail period of diminishing drug in their system which is the perfect setting for resistance to emerge. </a:t>
            </a:r>
          </a:p>
          <a:p>
            <a:r>
              <a:rPr lang="en-US" dirty="0"/>
              <a:t>Integrase inhibitors are the most important class of drug worldwide and we don’t want to compromise it</a:t>
            </a:r>
          </a:p>
          <a:p>
            <a:r>
              <a:rPr lang="en-US" dirty="0"/>
              <a:t>Importantly for SSA, the regimen cannot be given with TB treatment</a:t>
            </a:r>
          </a:p>
          <a:p>
            <a:r>
              <a:rPr lang="en-US" dirty="0"/>
              <a:t>And importantly for Africa – this regimen in free of tenofovir / 3TC so cannot be used in people with Hepatitis B co-infection. Can it be used in people with prior Hep B infection? We don’t know! </a:t>
            </a:r>
          </a:p>
        </p:txBody>
      </p:sp>
      <p:sp>
        <p:nvSpPr>
          <p:cNvPr id="4" name="Slide Number Placeholder 3"/>
          <p:cNvSpPr>
            <a:spLocks noGrp="1"/>
          </p:cNvSpPr>
          <p:nvPr>
            <p:ph type="sldNum" sz="quarter" idx="5"/>
          </p:nvPr>
        </p:nvSpPr>
        <p:spPr/>
        <p:txBody>
          <a:bodyPr/>
          <a:lstStyle/>
          <a:p>
            <a:fld id="{57C8F47D-E241-3948-8B7B-006FE38676EC}" type="slidenum">
              <a:rPr lang="en-US" smtClean="0"/>
              <a:t>8</a:t>
            </a:fld>
            <a:endParaRPr lang="en-US"/>
          </a:p>
        </p:txBody>
      </p:sp>
    </p:spTree>
    <p:extLst>
      <p:ext uri="{BB962C8B-B14F-4D97-AF65-F5344CB8AC3E}">
        <p14:creationId xmlns:p14="http://schemas.microsoft.com/office/powerpoint/2010/main" val="382361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generalizable is the trial data to an African context?</a:t>
            </a:r>
          </a:p>
          <a:p>
            <a:r>
              <a:rPr lang="en-US" dirty="0"/>
              <a:t>Well, the trial population were young, largely male, largely white, high CD4 counts, Hep B excluded, pregnancy/BF excluded,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fact that 65% of the PLHIV worldwide are in Africa. </a:t>
            </a:r>
          </a:p>
          <a:p>
            <a:r>
              <a:rPr lang="en-US" dirty="0"/>
              <a:t>In fact, only 5% were recruited from Africa, all from SA. </a:t>
            </a:r>
          </a:p>
          <a:p>
            <a:r>
              <a:rPr lang="en-US" dirty="0"/>
              <a:t>the list of exclusion criteria were as long as your arm. </a:t>
            </a:r>
          </a:p>
          <a:p>
            <a:r>
              <a:rPr lang="en-US" dirty="0"/>
              <a:t>Importantly, baseline resistance testing was done in all trial participants and anyone with RAMs was excluded.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these results be generalized to an African context? I would argue No! </a:t>
            </a:r>
          </a:p>
          <a:p>
            <a:r>
              <a:rPr lang="en-US" dirty="0"/>
              <a:t>The first RCT of this regimen is underway in Africa and we are a study site at IDI. </a:t>
            </a:r>
          </a:p>
          <a:p>
            <a:r>
              <a:rPr lang="en-US" dirty="0"/>
              <a:t>No DRT is being done and VL testing 6-monthly, which just about reflects programmatic care. </a:t>
            </a:r>
          </a:p>
          <a:p>
            <a:r>
              <a:rPr lang="en-US" dirty="0"/>
              <a:t>Individuals need to be on a stable first-line regimen, </a:t>
            </a:r>
            <a:r>
              <a:rPr lang="en-US" u="sng" dirty="0"/>
              <a:t>never</a:t>
            </a:r>
            <a:r>
              <a:rPr lang="en-US" dirty="0"/>
              <a:t> had a viral load &gt; 200 whilst on ART – by definition the EASY to treat population. </a:t>
            </a:r>
          </a:p>
          <a:p>
            <a:r>
              <a:rPr lang="en-US" dirty="0"/>
              <a:t>This is an important first step in getting African data but it doesn’t include the population who need this regimen the most – those who have had adherence challenges in the past. </a:t>
            </a:r>
          </a:p>
          <a:p>
            <a:r>
              <a:rPr lang="en-US" dirty="0"/>
              <a:t>Perhaps it’s too risky to test this relatively brittle regimen in that group? Something I agonized about. </a:t>
            </a:r>
          </a:p>
        </p:txBody>
      </p:sp>
      <p:sp>
        <p:nvSpPr>
          <p:cNvPr id="4" name="Slide Number Placeholder 3"/>
          <p:cNvSpPr>
            <a:spLocks noGrp="1"/>
          </p:cNvSpPr>
          <p:nvPr>
            <p:ph type="sldNum" sz="quarter" idx="5"/>
          </p:nvPr>
        </p:nvSpPr>
        <p:spPr/>
        <p:txBody>
          <a:bodyPr/>
          <a:lstStyle/>
          <a:p>
            <a:fld id="{57C8F47D-E241-3948-8B7B-006FE38676EC}" type="slidenum">
              <a:rPr lang="en-US" smtClean="0"/>
              <a:t>9</a:t>
            </a:fld>
            <a:endParaRPr lang="en-US"/>
          </a:p>
        </p:txBody>
      </p:sp>
    </p:spTree>
    <p:extLst>
      <p:ext uri="{BB962C8B-B14F-4D97-AF65-F5344CB8AC3E}">
        <p14:creationId xmlns:p14="http://schemas.microsoft.com/office/powerpoint/2010/main" val="28610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53FA-442F-E743-AA45-D53F52447E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0BD8BB-A13D-0441-BA25-A0B6A238E1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DD5B483-CC91-A640-B830-A261D8C68D14}"/>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FC71EA7A-40A4-364D-A7D1-DF52AFF08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B9E70-2E85-0643-B772-5696F4531E3B}"/>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204086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CCE2-AD91-DF43-8055-52E80CF7872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F61245-BDE2-A44D-9999-C65EA78A14E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53D7B2-F2BC-E449-887F-AE587507770C}"/>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A26475C3-7632-444C-B928-CC983997A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26DCB-87F2-2949-AA2F-74B481438AEF}"/>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376789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E3AD4-78D8-4542-B9A4-BD5834789A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298A91-8158-1D4F-A870-A3F0261E16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A5166E-5456-F940-898B-2A35BF00289D}"/>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10C4298B-7643-D54B-B594-CCD181059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1DC10-C786-A041-830E-3CB1E2E2842A}"/>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969278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701C-9B08-4C4F-9588-BD2B6801141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4ED9380-F940-B044-8794-3ACD0DFAC4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B72B3-C341-684D-BDA8-89458A840DB1}"/>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EC577570-BF6C-0C48-9323-9223210DA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649A0-9875-824E-A7DC-06C09CA30561}"/>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291445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49AA-BF6C-F94C-99D5-B3F9D98228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4A9402-14A5-E849-BFF2-99B4B21F2D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537C351-71BD-524E-AD6D-3AFC2385DFB6}"/>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0F15C653-FB2F-3348-B99A-AA573DABF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35F99-02F7-5F46-BFF7-7E94202091DB}"/>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426393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7452-4D17-A44E-9D37-7F04F78640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92A388-FA15-1640-9D9A-C22E8261AD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4B4327-A560-0A48-A20E-FD3326D7CC8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3D83E2-4F92-FD45-A697-918E86D6661B}"/>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6" name="Footer Placeholder 5">
            <a:extLst>
              <a:ext uri="{FF2B5EF4-FFF2-40B4-BE49-F238E27FC236}">
                <a16:creationId xmlns:a16="http://schemas.microsoft.com/office/drawing/2014/main" id="{B3F3C5C7-30F4-6042-A0F2-A82629F32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CC4C1-62A3-C64D-9B8A-F82F53C828CB}"/>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191809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DDB8-C9E1-2C48-B814-3E45448CA8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3E01CA-41D4-2540-9B5B-B9CA027A2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6A4F65-B725-EA4A-AEB3-5CBCAC463F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B4FC3B-C976-754C-A44E-13AEF5DD96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4FF508-16E7-0742-BDBE-647AFF2E4E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28AE6E4-FE5C-7A42-A7A9-A438941C5EBE}"/>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8" name="Footer Placeholder 7">
            <a:extLst>
              <a:ext uri="{FF2B5EF4-FFF2-40B4-BE49-F238E27FC236}">
                <a16:creationId xmlns:a16="http://schemas.microsoft.com/office/drawing/2014/main" id="{8560E587-B9CD-CE4D-B37E-5F17606A86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40F8FF-CAB0-2F4C-B560-0F9BCF698179}"/>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264527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5357-107A-5349-AFF6-B34B3B21C7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5E9C8EE-E1DC-214B-A97F-A5CACDEBDD47}"/>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4" name="Footer Placeholder 3">
            <a:extLst>
              <a:ext uri="{FF2B5EF4-FFF2-40B4-BE49-F238E27FC236}">
                <a16:creationId xmlns:a16="http://schemas.microsoft.com/office/drawing/2014/main" id="{235A6985-646A-B441-B51B-9587F35EE9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EE44D-F52E-1C45-8A9D-3D12E22DF49F}"/>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403649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03F45-81D8-4B48-A857-96492444FF58}"/>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3" name="Footer Placeholder 2">
            <a:extLst>
              <a:ext uri="{FF2B5EF4-FFF2-40B4-BE49-F238E27FC236}">
                <a16:creationId xmlns:a16="http://schemas.microsoft.com/office/drawing/2014/main" id="{7FD971DC-79D8-CA42-8274-12B707FF7A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8D12D9-DF27-3844-9B73-03A7BAC2F4F3}"/>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79466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ADBA-53B5-114D-A9E5-8BA5D897B9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03ECF81-B1BA-5542-A2C4-929B0270B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1DAC42-5AB1-334F-B41B-D515255B7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131218-CF03-DD4B-AD33-B19D93A26A20}"/>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6" name="Footer Placeholder 5">
            <a:extLst>
              <a:ext uri="{FF2B5EF4-FFF2-40B4-BE49-F238E27FC236}">
                <a16:creationId xmlns:a16="http://schemas.microsoft.com/office/drawing/2014/main" id="{EAF14FA3-2CA3-6C4C-A9ED-CC9E3C53D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1A574-404D-D341-BEE8-19A519617443}"/>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84572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B3D7-32D7-8640-9882-32EE55133C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C70A59-F380-E74D-97F1-1799735DC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2506DD-B7FC-ED4B-9C71-EC4BB4B02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242826-21CA-F94B-B3C1-F299EFE77219}"/>
              </a:ext>
            </a:extLst>
          </p:cNvPr>
          <p:cNvSpPr>
            <a:spLocks noGrp="1"/>
          </p:cNvSpPr>
          <p:nvPr>
            <p:ph type="dt" sz="half" idx="10"/>
          </p:nvPr>
        </p:nvSpPr>
        <p:spPr/>
        <p:txBody>
          <a:bodyPr/>
          <a:lstStyle/>
          <a:p>
            <a:fld id="{1B5517D6-4BD8-7B4B-950C-595982AA7091}" type="datetimeFigureOut">
              <a:rPr lang="en-US" smtClean="0"/>
              <a:t>5/3/2022</a:t>
            </a:fld>
            <a:endParaRPr lang="en-US"/>
          </a:p>
        </p:txBody>
      </p:sp>
      <p:sp>
        <p:nvSpPr>
          <p:cNvPr id="6" name="Footer Placeholder 5">
            <a:extLst>
              <a:ext uri="{FF2B5EF4-FFF2-40B4-BE49-F238E27FC236}">
                <a16:creationId xmlns:a16="http://schemas.microsoft.com/office/drawing/2014/main" id="{7A33907F-A422-2B4D-8BDA-495A68387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81EB1-7DD9-2C4E-AE5C-19C52663671E}"/>
              </a:ext>
            </a:extLst>
          </p:cNvPr>
          <p:cNvSpPr>
            <a:spLocks noGrp="1"/>
          </p:cNvSpPr>
          <p:nvPr>
            <p:ph type="sldNum" sz="quarter" idx="12"/>
          </p:nvPr>
        </p:nvSpPr>
        <p:spPr/>
        <p:txBody>
          <a:bodyPr/>
          <a:lstStyle/>
          <a:p>
            <a:fld id="{6704A686-8F83-B447-A5E1-794EEEC6A5DC}" type="slidenum">
              <a:rPr lang="en-US" smtClean="0"/>
              <a:t>‹#›</a:t>
            </a:fld>
            <a:endParaRPr lang="en-US"/>
          </a:p>
        </p:txBody>
      </p:sp>
    </p:spTree>
    <p:extLst>
      <p:ext uri="{BB962C8B-B14F-4D97-AF65-F5344CB8AC3E}">
        <p14:creationId xmlns:p14="http://schemas.microsoft.com/office/powerpoint/2010/main" val="280429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52BD8-9C4D-B040-A37D-07CC46A7B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FF1340-8246-4E40-BAF0-C777CA4E3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A5CF98-0503-E741-8E7B-2EFDFB5C29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517D6-4BD8-7B4B-950C-595982AA7091}" type="datetimeFigureOut">
              <a:rPr lang="en-US" smtClean="0"/>
              <a:t>5/3/2022</a:t>
            </a:fld>
            <a:endParaRPr lang="en-US"/>
          </a:p>
        </p:txBody>
      </p:sp>
      <p:sp>
        <p:nvSpPr>
          <p:cNvPr id="5" name="Footer Placeholder 4">
            <a:extLst>
              <a:ext uri="{FF2B5EF4-FFF2-40B4-BE49-F238E27FC236}">
                <a16:creationId xmlns:a16="http://schemas.microsoft.com/office/drawing/2014/main" id="{F4780D69-C1CD-1849-BBCC-2DEDAA51D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C60E38-38EA-7F48-ADE1-F3EBD465A0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4A686-8F83-B447-A5E1-794EEEC6A5DC}" type="slidenum">
              <a:rPr lang="en-US" smtClean="0"/>
              <a:t>‹#›</a:t>
            </a:fld>
            <a:endParaRPr lang="en-US"/>
          </a:p>
        </p:txBody>
      </p:sp>
    </p:spTree>
    <p:extLst>
      <p:ext uri="{BB962C8B-B14F-4D97-AF65-F5344CB8AC3E}">
        <p14:creationId xmlns:p14="http://schemas.microsoft.com/office/powerpoint/2010/main" val="158508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tiff"/><Relationship Id="rId5" Type="http://schemas.openxmlformats.org/officeDocument/2006/relationships/image" Target="file:////Users/bsms7847/Library/Containers/com.microsoft.Outlook/Data/Library/Caches/Signatures/signature_884484551" TargetMode="Externa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tiff"/><Relationship Id="rId7" Type="http://schemas.openxmlformats.org/officeDocument/2006/relationships/image" Target="../media/image44.jpg"/><Relationship Id="rId12"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tiff"/><Relationship Id="rId11" Type="http://schemas.openxmlformats.org/officeDocument/2006/relationships/image" Target="../media/image38.png"/><Relationship Id="rId5" Type="http://schemas.openxmlformats.org/officeDocument/2006/relationships/image" Target="../media/image4.jpeg"/><Relationship Id="rId10" Type="http://schemas.openxmlformats.org/officeDocument/2006/relationships/image" Target="../media/image46.png"/><Relationship Id="rId4" Type="http://schemas.openxmlformats.org/officeDocument/2006/relationships/image" Target="file:////Users/bsms7847/Library/Containers/com.microsoft.Outlook/Data/Library/Caches/Signatures/signature_884484551" TargetMode="External"/><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tiff"/><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file:////Users/bsms7847/Library/Containers/com.microsoft.Outlook/Data/Library/Caches/Signatures/signature_88448455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nature, lush&#10;&#10;Description automatically generated">
            <a:extLst>
              <a:ext uri="{FF2B5EF4-FFF2-40B4-BE49-F238E27FC236}">
                <a16:creationId xmlns:a16="http://schemas.microsoft.com/office/drawing/2014/main" id="{715FCE05-EF48-D244-A986-A0AE4EBF712B}"/>
              </a:ext>
            </a:extLst>
          </p:cNvPr>
          <p:cNvPicPr>
            <a:picLocks noChangeAspect="1"/>
          </p:cNvPicPr>
          <p:nvPr/>
        </p:nvPicPr>
        <p:blipFill rotWithShape="1">
          <a:blip r:embed="rId3"/>
          <a:srcRect t="25000"/>
          <a:stretch/>
        </p:blipFill>
        <p:spPr>
          <a:xfrm>
            <a:off x="420381" y="331694"/>
            <a:ext cx="11419496" cy="6263105"/>
          </a:xfrm>
          <a:prstGeom prst="rect">
            <a:avLst/>
          </a:prstGeom>
        </p:spPr>
      </p:pic>
      <p:sp>
        <p:nvSpPr>
          <p:cNvPr id="2" name="TextBox 1">
            <a:extLst>
              <a:ext uri="{FF2B5EF4-FFF2-40B4-BE49-F238E27FC236}">
                <a16:creationId xmlns:a16="http://schemas.microsoft.com/office/drawing/2014/main" id="{B963189B-A6F8-FE47-8CBB-4ECB138CC3FA}"/>
              </a:ext>
            </a:extLst>
          </p:cNvPr>
          <p:cNvSpPr txBox="1"/>
          <p:nvPr/>
        </p:nvSpPr>
        <p:spPr>
          <a:xfrm>
            <a:off x="1174032" y="2012122"/>
            <a:ext cx="10371069" cy="1569660"/>
          </a:xfrm>
          <a:prstGeom prst="rect">
            <a:avLst/>
          </a:prstGeom>
          <a:noFill/>
        </p:spPr>
        <p:txBody>
          <a:bodyPr wrap="square">
            <a:spAutoFit/>
          </a:bodyPr>
          <a:lstStyle/>
          <a:p>
            <a:pPr algn="ctr"/>
            <a:r>
              <a:rPr lang="en-US" sz="4800" dirty="0">
                <a:solidFill>
                  <a:schemeClr val="bg1"/>
                </a:solidFill>
              </a:rPr>
              <a:t>Long-acting antiretroviral therapy in sub-Saharan Africa </a:t>
            </a:r>
          </a:p>
        </p:txBody>
      </p:sp>
      <p:sp>
        <p:nvSpPr>
          <p:cNvPr id="3" name="TextBox 2">
            <a:extLst>
              <a:ext uri="{FF2B5EF4-FFF2-40B4-BE49-F238E27FC236}">
                <a16:creationId xmlns:a16="http://schemas.microsoft.com/office/drawing/2014/main" id="{5C86A777-46F8-8D41-B568-60D34729FB61}"/>
              </a:ext>
            </a:extLst>
          </p:cNvPr>
          <p:cNvSpPr txBox="1"/>
          <p:nvPr/>
        </p:nvSpPr>
        <p:spPr>
          <a:xfrm>
            <a:off x="869608" y="4087027"/>
            <a:ext cx="10371069" cy="2154436"/>
          </a:xfrm>
          <a:prstGeom prst="rect">
            <a:avLst/>
          </a:prstGeom>
          <a:noFill/>
        </p:spPr>
        <p:txBody>
          <a:bodyPr wrap="square">
            <a:spAutoFit/>
          </a:bodyPr>
          <a:lstStyle/>
          <a:p>
            <a:pPr algn="ctr"/>
            <a:r>
              <a:rPr lang="en-US" sz="4400" dirty="0">
                <a:solidFill>
                  <a:schemeClr val="bg1"/>
                </a:solidFill>
              </a:rPr>
              <a:t>Dr Fiona </a:t>
            </a:r>
            <a:r>
              <a:rPr lang="en-US" sz="4400" dirty="0" err="1">
                <a:solidFill>
                  <a:schemeClr val="bg1"/>
                </a:solidFill>
              </a:rPr>
              <a:t>Cresswell</a:t>
            </a:r>
            <a:endParaRPr lang="en-US" sz="4400" dirty="0">
              <a:solidFill>
                <a:schemeClr val="bg1"/>
              </a:solidFill>
            </a:endParaRPr>
          </a:p>
          <a:p>
            <a:pPr algn="ctr"/>
            <a:endParaRPr lang="en-US" dirty="0">
              <a:solidFill>
                <a:schemeClr val="bg1"/>
              </a:solidFill>
            </a:endParaRPr>
          </a:p>
          <a:p>
            <a:pPr algn="ctr"/>
            <a:r>
              <a:rPr lang="en-US" dirty="0">
                <a:solidFill>
                  <a:schemeClr val="bg1"/>
                </a:solidFill>
              </a:rPr>
              <a:t>NIHR Academic Clinical Lecturer, Brighton and Sussex Medical School, UK</a:t>
            </a:r>
          </a:p>
          <a:p>
            <a:pPr algn="ctr"/>
            <a:r>
              <a:rPr lang="en-US" dirty="0">
                <a:solidFill>
                  <a:schemeClr val="bg1"/>
                </a:solidFill>
              </a:rPr>
              <a:t>Research Fellow, Clinical Research Department, LSHTM, UK</a:t>
            </a:r>
          </a:p>
          <a:p>
            <a:pPr algn="ctr"/>
            <a:r>
              <a:rPr lang="en-US" dirty="0">
                <a:solidFill>
                  <a:schemeClr val="bg1"/>
                </a:solidFill>
              </a:rPr>
              <a:t>Research Associate Infectious Diseases Institute Uganda </a:t>
            </a:r>
          </a:p>
          <a:p>
            <a:pPr algn="ctr"/>
            <a:r>
              <a:rPr lang="en-US" dirty="0">
                <a:solidFill>
                  <a:schemeClr val="bg1"/>
                </a:solidFill>
              </a:rPr>
              <a:t>Honorary Fellow MRC-UVRI-LSHTM Uganda Research Unit, Uganda </a:t>
            </a:r>
          </a:p>
        </p:txBody>
      </p:sp>
      <p:pic>
        <p:nvPicPr>
          <p:cNvPr id="4" name="Picture 2" descr="signature_1967767467">
            <a:extLst>
              <a:ext uri="{FF2B5EF4-FFF2-40B4-BE49-F238E27FC236}">
                <a16:creationId xmlns:a16="http://schemas.microsoft.com/office/drawing/2014/main" id="{20332217-B09F-EF46-92C1-8B2C9CFF287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20381" y="240882"/>
            <a:ext cx="2529296" cy="1238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6033EA-F9A2-AD4F-BD12-B88EF2A696A2}"/>
              </a:ext>
            </a:extLst>
          </p:cNvPr>
          <p:cNvPicPr>
            <a:picLocks noChangeAspect="1"/>
          </p:cNvPicPr>
          <p:nvPr/>
        </p:nvPicPr>
        <p:blipFill>
          <a:blip r:embed="rId6"/>
          <a:stretch>
            <a:fillRect/>
          </a:stretch>
        </p:blipFill>
        <p:spPr>
          <a:xfrm>
            <a:off x="10376267" y="239142"/>
            <a:ext cx="1463610" cy="1569659"/>
          </a:xfrm>
          <a:prstGeom prst="rect">
            <a:avLst/>
          </a:prstGeom>
        </p:spPr>
      </p:pic>
      <p:pic>
        <p:nvPicPr>
          <p:cNvPr id="6" name="Picture 4" descr="MRC/UVRI and LSHTM Uganda Research Unit">
            <a:extLst>
              <a:ext uri="{FF2B5EF4-FFF2-40B4-BE49-F238E27FC236}">
                <a16:creationId xmlns:a16="http://schemas.microsoft.com/office/drawing/2014/main" id="{608E0B41-10E5-AF42-9301-BBC35E9DDC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0582" y="5632628"/>
            <a:ext cx="2529296" cy="9862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School Seal | History | LSHTM">
            <a:extLst>
              <a:ext uri="{FF2B5EF4-FFF2-40B4-BE49-F238E27FC236}">
                <a16:creationId xmlns:a16="http://schemas.microsoft.com/office/drawing/2014/main" id="{DF6C5002-71E7-0D42-A20B-C0F1D438E9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382" y="5632629"/>
            <a:ext cx="1998353" cy="96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24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550E2E7-F059-1A45-86B4-D6A893A063D4}"/>
              </a:ext>
            </a:extLst>
          </p:cNvPr>
          <p:cNvPicPr>
            <a:picLocks noChangeAspect="1"/>
          </p:cNvPicPr>
          <p:nvPr/>
        </p:nvPicPr>
        <p:blipFill>
          <a:blip r:embed="rId3"/>
          <a:stretch>
            <a:fillRect/>
          </a:stretch>
        </p:blipFill>
        <p:spPr>
          <a:xfrm>
            <a:off x="358589" y="352238"/>
            <a:ext cx="5038164" cy="4040468"/>
          </a:xfrm>
          <a:prstGeom prst="rect">
            <a:avLst/>
          </a:prstGeom>
        </p:spPr>
      </p:pic>
      <p:sp>
        <p:nvSpPr>
          <p:cNvPr id="4" name="Content Placeholder 2">
            <a:extLst>
              <a:ext uri="{FF2B5EF4-FFF2-40B4-BE49-F238E27FC236}">
                <a16:creationId xmlns:a16="http://schemas.microsoft.com/office/drawing/2014/main" id="{8EF175A9-6C56-8440-A39E-1AB6BAFAFCF9}"/>
              </a:ext>
            </a:extLst>
          </p:cNvPr>
          <p:cNvSpPr txBox="1">
            <a:spLocks/>
          </p:cNvSpPr>
          <p:nvPr/>
        </p:nvSpPr>
        <p:spPr>
          <a:xfrm>
            <a:off x="5396753" y="128270"/>
            <a:ext cx="6610763" cy="59768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Individual-based simulation model, s</a:t>
            </a:r>
            <a:r>
              <a:rPr lang="en-GB" sz="2000" dirty="0" err="1"/>
              <a:t>eries</a:t>
            </a:r>
            <a:r>
              <a:rPr lang="en-GB" sz="2000" dirty="0"/>
              <a:t> of settings</a:t>
            </a:r>
            <a:r>
              <a:rPr lang="en-GB" sz="2000" dirty="0">
                <a:solidFill>
                  <a:schemeClr val="accent6"/>
                </a:solidFill>
              </a:rPr>
              <a:t> </a:t>
            </a:r>
            <a:r>
              <a:rPr lang="en-GB" sz="2000" dirty="0"/>
              <a:t>similar to sub-Saharan Africa.</a:t>
            </a:r>
          </a:p>
          <a:p>
            <a:r>
              <a:rPr lang="en-GB" sz="2000" dirty="0"/>
              <a:t>Comparator DTG-based ART. If 2x VL &gt;1000 c/mL switched to b-PI. Assumed that VL monitoring in place, but with varying levels of implementation across settings.</a:t>
            </a:r>
          </a:p>
          <a:p>
            <a:r>
              <a:rPr lang="en-GB" sz="2000" dirty="0"/>
              <a:t>Outcomes: % on ART with viral suppression, AIDS-related deaths, DALYs, net DALYs (cost-effectiveness threshold of US$500 per DALY averted).  </a:t>
            </a:r>
          </a:p>
          <a:p>
            <a:r>
              <a:rPr lang="en-GB" sz="2000" dirty="0"/>
              <a:t>Modelling transition to LA CAB + RPV for three groups: </a:t>
            </a:r>
          </a:p>
          <a:p>
            <a:pPr marL="800100" lvl="1" indent="-342900">
              <a:buFont typeface="+mj-lt"/>
              <a:buAutoNum type="arabicPeriod"/>
            </a:pPr>
            <a:r>
              <a:rPr lang="en-GB" sz="2000" b="1" dirty="0">
                <a:solidFill>
                  <a:srgbClr val="00B050"/>
                </a:solidFill>
              </a:rPr>
              <a:t>ALL people on ART; </a:t>
            </a:r>
          </a:p>
          <a:p>
            <a:pPr marL="800100" lvl="1" indent="-342900">
              <a:buFont typeface="+mj-lt"/>
              <a:buAutoNum type="arabicPeriod"/>
            </a:pPr>
            <a:r>
              <a:rPr lang="en-GB" sz="2000" b="1" dirty="0">
                <a:solidFill>
                  <a:srgbClr val="00B050"/>
                </a:solidFill>
              </a:rPr>
              <a:t>Most recent VL &gt;1000 c/mL (tendency for poorer adherence to oral drugs); </a:t>
            </a:r>
          </a:p>
          <a:p>
            <a:pPr marL="800100" lvl="1" indent="-342900">
              <a:buFont typeface="+mj-lt"/>
              <a:buAutoNum type="arabicPeriod"/>
            </a:pPr>
            <a:r>
              <a:rPr lang="en-GB" sz="2000" b="1" dirty="0">
                <a:solidFill>
                  <a:srgbClr val="00B050"/>
                </a:solidFill>
              </a:rPr>
              <a:t>Most recent VL of &lt;1000 c/mL (lower prevalence of pre-existing drug resistance). </a:t>
            </a:r>
            <a:endParaRPr lang="en-GB" sz="2000" dirty="0"/>
          </a:p>
          <a:p>
            <a:endParaRPr lang="en-US" sz="2000" dirty="0"/>
          </a:p>
        </p:txBody>
      </p:sp>
      <p:graphicFrame>
        <p:nvGraphicFramePr>
          <p:cNvPr id="5" name="Table 4">
            <a:extLst>
              <a:ext uri="{FF2B5EF4-FFF2-40B4-BE49-F238E27FC236}">
                <a16:creationId xmlns:a16="http://schemas.microsoft.com/office/drawing/2014/main" id="{38E42331-78A5-DC4C-AC12-4F79C656CB14}"/>
              </a:ext>
            </a:extLst>
          </p:cNvPr>
          <p:cNvGraphicFramePr>
            <a:graphicFrameLocks/>
          </p:cNvGraphicFramePr>
          <p:nvPr>
            <p:extLst>
              <p:ext uri="{D42A27DB-BD31-4B8C-83A1-F6EECF244321}">
                <p14:modId xmlns:p14="http://schemas.microsoft.com/office/powerpoint/2010/main" val="4195873760"/>
              </p:ext>
            </p:extLst>
          </p:nvPr>
        </p:nvGraphicFramePr>
        <p:xfrm>
          <a:off x="358589" y="4504690"/>
          <a:ext cx="8570258" cy="2225040"/>
        </p:xfrm>
        <a:graphic>
          <a:graphicData uri="http://schemas.openxmlformats.org/drawingml/2006/table">
            <a:tbl>
              <a:tblPr firstRow="1" bandRow="1">
                <a:tableStyleId>{5C22544A-7EE6-4342-B048-85BDC9FD1C3A}</a:tableStyleId>
              </a:tblPr>
              <a:tblGrid>
                <a:gridCol w="5074023">
                  <a:extLst>
                    <a:ext uri="{9D8B030D-6E8A-4147-A177-3AD203B41FA5}">
                      <a16:colId xmlns:a16="http://schemas.microsoft.com/office/drawing/2014/main" val="1287148123"/>
                    </a:ext>
                  </a:extLst>
                </a:gridCol>
                <a:gridCol w="1165412">
                  <a:extLst>
                    <a:ext uri="{9D8B030D-6E8A-4147-A177-3AD203B41FA5}">
                      <a16:colId xmlns:a16="http://schemas.microsoft.com/office/drawing/2014/main" val="1727355244"/>
                    </a:ext>
                  </a:extLst>
                </a:gridCol>
                <a:gridCol w="1201270">
                  <a:extLst>
                    <a:ext uri="{9D8B030D-6E8A-4147-A177-3AD203B41FA5}">
                      <a16:colId xmlns:a16="http://schemas.microsoft.com/office/drawing/2014/main" val="3215526938"/>
                    </a:ext>
                  </a:extLst>
                </a:gridCol>
                <a:gridCol w="1129553">
                  <a:extLst>
                    <a:ext uri="{9D8B030D-6E8A-4147-A177-3AD203B41FA5}">
                      <a16:colId xmlns:a16="http://schemas.microsoft.com/office/drawing/2014/main" val="422839845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effectLst/>
                          <a:latin typeface="Helvetica" pitchFamily="2" charset="0"/>
                        </a:rPr>
                        <a:t>Introduction of LA CAB/RPV </a:t>
                      </a:r>
                      <a:r>
                        <a:rPr lang="en-GB" sz="1400" i="1" dirty="0">
                          <a:solidFill>
                            <a:schemeClr val="bg1"/>
                          </a:solidFill>
                          <a:effectLst/>
                          <a:latin typeface="Helvetica" pitchFamily="2" charset="0"/>
                        </a:rPr>
                        <a:t>vs </a:t>
                      </a:r>
                      <a:r>
                        <a:rPr lang="en-GB" sz="1400" dirty="0">
                          <a:solidFill>
                            <a:schemeClr val="bg1"/>
                          </a:solidFill>
                          <a:effectLst/>
                          <a:latin typeface="Helvetica" pitchFamily="2" charset="0"/>
                        </a:rPr>
                        <a:t>no introduction </a:t>
                      </a:r>
                    </a:p>
                  </a:txBody>
                  <a:tcPr anchor="ctr"/>
                </a:tc>
                <a:tc>
                  <a:txBody>
                    <a:bodyPr/>
                    <a:lstStyle/>
                    <a:p>
                      <a:pPr algn="ctr"/>
                      <a:r>
                        <a:rPr lang="en-GB" sz="1400" b="1" dirty="0">
                          <a:solidFill>
                            <a:schemeClr val="bg1"/>
                          </a:solidFill>
                          <a:effectLst/>
                          <a:latin typeface="Helvetica" pitchFamily="2" charset="0"/>
                        </a:rPr>
                        <a:t> All ART </a:t>
                      </a:r>
                      <a:endParaRPr lang="en-US" sz="1400" dirty="0">
                        <a:solidFill>
                          <a:schemeClr val="bg1"/>
                        </a:solidFill>
                      </a:endParaRPr>
                    </a:p>
                  </a:txBody>
                  <a:tcPr marL="47625" marR="47625" marT="0" marB="0" anchor="ctr"/>
                </a:tc>
                <a:tc>
                  <a:txBody>
                    <a:bodyPr/>
                    <a:lstStyle/>
                    <a:p>
                      <a:pPr algn="ctr"/>
                      <a:r>
                        <a:rPr lang="en-GB" sz="1400" b="1" dirty="0">
                          <a:solidFill>
                            <a:schemeClr val="bg1"/>
                          </a:solidFill>
                          <a:effectLst/>
                          <a:latin typeface="Helvetica" pitchFamily="2" charset="0"/>
                        </a:rPr>
                        <a:t>VL &gt;1000 </a:t>
                      </a:r>
                      <a:endParaRPr lang="en-US" sz="1400" dirty="0">
                        <a:solidFill>
                          <a:schemeClr val="bg1"/>
                        </a:solidFill>
                      </a:endParaRPr>
                    </a:p>
                  </a:txBody>
                  <a:tcPr marL="47625" marR="4762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effectLst/>
                          <a:latin typeface="Helvetica" pitchFamily="2" charset="0"/>
                        </a:rPr>
                        <a:t>VL &lt;1000 </a:t>
                      </a:r>
                      <a:endParaRPr lang="en-GB" sz="1400" dirty="0">
                        <a:solidFill>
                          <a:schemeClr val="bg1"/>
                        </a:solidFill>
                        <a:effectLst/>
                        <a:latin typeface="Helvetica" pitchFamily="2" charset="0"/>
                      </a:endParaRPr>
                    </a:p>
                  </a:txBody>
                  <a:tcPr anchor="ctr"/>
                </a:tc>
                <a:extLst>
                  <a:ext uri="{0D108BD9-81ED-4DB2-BD59-A6C34878D82A}">
                    <a16:rowId xmlns:a16="http://schemas.microsoft.com/office/drawing/2014/main" val="1739227124"/>
                  </a:ext>
                </a:extLst>
              </a:tr>
              <a:tr h="370840">
                <a:tc>
                  <a:txBody>
                    <a:bodyPr/>
                    <a:lstStyle/>
                    <a:p>
                      <a:r>
                        <a:rPr lang="en-GB" dirty="0">
                          <a:solidFill>
                            <a:srgbClr val="221E1F"/>
                          </a:solidFill>
                          <a:effectLst/>
                          <a:latin typeface="Helvetica" pitchFamily="2" charset="0"/>
                        </a:rPr>
                        <a:t>Diff in VL of &lt;1000 c/mL, % </a:t>
                      </a:r>
                    </a:p>
                  </a:txBody>
                  <a:tcPr marL="47625" marR="47625" marT="0" marB="0"/>
                </a:tc>
                <a:tc>
                  <a:txBody>
                    <a:bodyPr/>
                    <a:lstStyle/>
                    <a:p>
                      <a:pPr algn="ctr"/>
                      <a:r>
                        <a:rPr lang="en-US"/>
                        <a:t>+5.3%</a:t>
                      </a:r>
                      <a:endParaRPr lang="en-US" dirty="0"/>
                    </a:p>
                  </a:txBody>
                  <a:tcPr/>
                </a:tc>
                <a:tc>
                  <a:txBody>
                    <a:bodyPr/>
                    <a:lstStyle/>
                    <a:p>
                      <a:pPr algn="ctr"/>
                      <a:r>
                        <a:rPr lang="en-US" dirty="0"/>
                        <a:t>+4.1%</a:t>
                      </a:r>
                    </a:p>
                  </a:txBody>
                  <a:tcPr/>
                </a:tc>
                <a:tc>
                  <a:txBody>
                    <a:bodyPr/>
                    <a:lstStyle/>
                    <a:p>
                      <a:pPr algn="ctr"/>
                      <a:r>
                        <a:rPr lang="en-US" dirty="0"/>
                        <a:t>+3.0%</a:t>
                      </a:r>
                    </a:p>
                  </a:txBody>
                  <a:tcPr/>
                </a:tc>
                <a:extLst>
                  <a:ext uri="{0D108BD9-81ED-4DB2-BD59-A6C34878D82A}">
                    <a16:rowId xmlns:a16="http://schemas.microsoft.com/office/drawing/2014/main" val="3802114393"/>
                  </a:ext>
                </a:extLst>
              </a:tr>
              <a:tr h="370840">
                <a:tc>
                  <a:txBody>
                    <a:bodyPr/>
                    <a:lstStyle/>
                    <a:p>
                      <a:r>
                        <a:rPr lang="en-GB" dirty="0">
                          <a:solidFill>
                            <a:srgbClr val="221E1F"/>
                          </a:solidFill>
                          <a:effectLst/>
                          <a:latin typeface="Helvetica" pitchFamily="2" charset="0"/>
                        </a:rPr>
                        <a:t>Diff in AIDS-related mortality, per 100 person-</a:t>
                      </a:r>
                      <a:r>
                        <a:rPr lang="en-GB" dirty="0" err="1">
                          <a:solidFill>
                            <a:srgbClr val="221E1F"/>
                          </a:solidFill>
                          <a:effectLst/>
                          <a:latin typeface="Helvetica" pitchFamily="2" charset="0"/>
                        </a:rPr>
                        <a:t>yrs</a:t>
                      </a:r>
                      <a:r>
                        <a:rPr lang="en-GB" dirty="0">
                          <a:solidFill>
                            <a:srgbClr val="221E1F"/>
                          </a:solidFill>
                          <a:effectLst/>
                          <a:latin typeface="Helvetica" pitchFamily="2" charset="0"/>
                        </a:rPr>
                        <a:t> </a:t>
                      </a:r>
                    </a:p>
                  </a:txBody>
                  <a:tcPr marL="47625" marR="47625" marT="0" marB="0"/>
                </a:tc>
                <a:tc>
                  <a:txBody>
                    <a:bodyPr/>
                    <a:lstStyle/>
                    <a:p>
                      <a:pPr algn="ctr"/>
                      <a:r>
                        <a:rPr lang="en-US" dirty="0"/>
                        <a:t>-0.19</a:t>
                      </a:r>
                    </a:p>
                  </a:txBody>
                  <a:tcPr/>
                </a:tc>
                <a:tc>
                  <a:txBody>
                    <a:bodyPr/>
                    <a:lstStyle/>
                    <a:p>
                      <a:pPr algn="ctr"/>
                      <a:r>
                        <a:rPr lang="en-US" dirty="0"/>
                        <a:t>-0.17</a:t>
                      </a:r>
                    </a:p>
                  </a:txBody>
                  <a:tcPr/>
                </a:tc>
                <a:tc>
                  <a:txBody>
                    <a:bodyPr/>
                    <a:lstStyle/>
                    <a:p>
                      <a:pPr algn="ctr"/>
                      <a:r>
                        <a:rPr lang="en-US" dirty="0"/>
                        <a:t>-0.05</a:t>
                      </a:r>
                    </a:p>
                  </a:txBody>
                  <a:tcPr/>
                </a:tc>
                <a:extLst>
                  <a:ext uri="{0D108BD9-81ED-4DB2-BD59-A6C34878D82A}">
                    <a16:rowId xmlns:a16="http://schemas.microsoft.com/office/drawing/2014/main" val="298609026"/>
                  </a:ext>
                </a:extLst>
              </a:tr>
              <a:tr h="370840">
                <a:tc>
                  <a:txBody>
                    <a:bodyPr/>
                    <a:lstStyle/>
                    <a:p>
                      <a:r>
                        <a:rPr lang="en-GB" dirty="0">
                          <a:solidFill>
                            <a:srgbClr val="221E1F"/>
                          </a:solidFill>
                          <a:effectLst/>
                          <a:latin typeface="Helvetica" pitchFamily="2" charset="0"/>
                        </a:rPr>
                        <a:t>Diff in integrase inhibitor resistance, % </a:t>
                      </a:r>
                    </a:p>
                  </a:txBody>
                  <a:tcPr marL="47625" marR="47625" marT="0" marB="0"/>
                </a:tc>
                <a:tc>
                  <a:txBody>
                    <a:bodyPr/>
                    <a:lstStyle/>
                    <a:p>
                      <a:pPr algn="ctr"/>
                      <a:r>
                        <a:rPr lang="en-US" dirty="0"/>
                        <a:t>+0.8%</a:t>
                      </a:r>
                    </a:p>
                  </a:txBody>
                  <a:tcPr/>
                </a:tc>
                <a:tc>
                  <a:txBody>
                    <a:bodyPr/>
                    <a:lstStyle/>
                    <a:p>
                      <a:pPr algn="ctr"/>
                      <a:r>
                        <a:rPr lang="en-US" dirty="0"/>
                        <a:t>-0.4%</a:t>
                      </a:r>
                    </a:p>
                  </a:txBody>
                  <a:tcPr/>
                </a:tc>
                <a:tc>
                  <a:txBody>
                    <a:bodyPr/>
                    <a:lstStyle/>
                    <a:p>
                      <a:pPr algn="ctr"/>
                      <a:r>
                        <a:rPr lang="en-US" dirty="0"/>
                        <a:t>+1.0%</a:t>
                      </a:r>
                    </a:p>
                  </a:txBody>
                  <a:tcPr/>
                </a:tc>
                <a:extLst>
                  <a:ext uri="{0D108BD9-81ED-4DB2-BD59-A6C34878D82A}">
                    <a16:rowId xmlns:a16="http://schemas.microsoft.com/office/drawing/2014/main" val="35057798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21E1F"/>
                          </a:solidFill>
                          <a:effectLst/>
                          <a:latin typeface="Helvetica" pitchFamily="2" charset="0"/>
                        </a:rPr>
                        <a:t>Diff in NNRTI resistance, % </a:t>
                      </a:r>
                    </a:p>
                  </a:txBody>
                  <a:tcPr marL="47625" marR="47625" marT="0" marB="0"/>
                </a:tc>
                <a:tc>
                  <a:txBody>
                    <a:bodyPr/>
                    <a:lstStyle/>
                    <a:p>
                      <a:pPr algn="ctr"/>
                      <a:r>
                        <a:rPr lang="en-US" dirty="0"/>
                        <a:t>+4.3%</a:t>
                      </a:r>
                    </a:p>
                  </a:txBody>
                  <a:tcPr/>
                </a:tc>
                <a:tc>
                  <a:txBody>
                    <a:bodyPr/>
                    <a:lstStyle/>
                    <a:p>
                      <a:pPr algn="ctr"/>
                      <a:r>
                        <a:rPr lang="en-US" dirty="0"/>
                        <a:t>+1.5%</a:t>
                      </a:r>
                    </a:p>
                  </a:txBody>
                  <a:tcPr/>
                </a:tc>
                <a:tc>
                  <a:txBody>
                    <a:bodyPr/>
                    <a:lstStyle/>
                    <a:p>
                      <a:pPr algn="ctr"/>
                      <a:r>
                        <a:rPr lang="en-US" dirty="0"/>
                        <a:t>+3.4%</a:t>
                      </a:r>
                    </a:p>
                  </a:txBody>
                  <a:tcPr/>
                </a:tc>
                <a:extLst>
                  <a:ext uri="{0D108BD9-81ED-4DB2-BD59-A6C34878D82A}">
                    <a16:rowId xmlns:a16="http://schemas.microsoft.com/office/drawing/2014/main" val="1478400073"/>
                  </a:ext>
                </a:extLst>
              </a:tr>
              <a:tr h="370840">
                <a:tc>
                  <a:txBody>
                    <a:bodyPr/>
                    <a:lstStyle/>
                    <a:p>
                      <a:r>
                        <a:rPr lang="en-GB" dirty="0">
                          <a:solidFill>
                            <a:srgbClr val="221E1F"/>
                          </a:solidFill>
                          <a:effectLst/>
                          <a:latin typeface="Helvetica" pitchFamily="2" charset="0"/>
                        </a:rPr>
                        <a:t>Median cost per DALY averted (90% range) </a:t>
                      </a:r>
                    </a:p>
                  </a:txBody>
                  <a:tcPr marL="47625" marR="47625" marT="0" marB="0"/>
                </a:tc>
                <a:tc>
                  <a:txBody>
                    <a:bodyPr/>
                    <a:lstStyle/>
                    <a:p>
                      <a:pPr algn="ctr"/>
                      <a:r>
                        <a:rPr lang="en-US" dirty="0"/>
                        <a:t>$1638</a:t>
                      </a:r>
                    </a:p>
                  </a:txBody>
                  <a:tcPr/>
                </a:tc>
                <a:tc>
                  <a:txBody>
                    <a:bodyPr/>
                    <a:lstStyle/>
                    <a:p>
                      <a:pPr algn="ctr"/>
                      <a:r>
                        <a:rPr lang="en-US" dirty="0"/>
                        <a:t>$404</a:t>
                      </a:r>
                    </a:p>
                  </a:txBody>
                  <a:tcPr/>
                </a:tc>
                <a:tc>
                  <a:txBody>
                    <a:bodyPr/>
                    <a:lstStyle/>
                    <a:p>
                      <a:pPr algn="ctr"/>
                      <a:r>
                        <a:rPr lang="en-US" dirty="0"/>
                        <a:t>$2808</a:t>
                      </a:r>
                    </a:p>
                  </a:txBody>
                  <a:tcPr/>
                </a:tc>
                <a:extLst>
                  <a:ext uri="{0D108BD9-81ED-4DB2-BD59-A6C34878D82A}">
                    <a16:rowId xmlns:a16="http://schemas.microsoft.com/office/drawing/2014/main" val="324663199"/>
                  </a:ext>
                </a:extLst>
              </a:tr>
            </a:tbl>
          </a:graphicData>
        </a:graphic>
      </p:graphicFrame>
      <p:sp>
        <p:nvSpPr>
          <p:cNvPr id="6" name="Rectangle 5">
            <a:extLst>
              <a:ext uri="{FF2B5EF4-FFF2-40B4-BE49-F238E27FC236}">
                <a16:creationId xmlns:a16="http://schemas.microsoft.com/office/drawing/2014/main" id="{639E00B0-0C76-DE44-B4DD-B52A3B92F743}"/>
              </a:ext>
            </a:extLst>
          </p:cNvPr>
          <p:cNvSpPr/>
          <p:nvPr/>
        </p:nvSpPr>
        <p:spPr>
          <a:xfrm>
            <a:off x="6633883" y="4504690"/>
            <a:ext cx="1183341" cy="2225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E731A0D-605C-7648-9358-BE2B95543BCC}"/>
              </a:ext>
            </a:extLst>
          </p:cNvPr>
          <p:cNvSpPr txBox="1"/>
          <p:nvPr/>
        </p:nvSpPr>
        <p:spPr>
          <a:xfrm>
            <a:off x="9144000" y="4908194"/>
            <a:ext cx="2863516" cy="1754326"/>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FF0000"/>
                </a:solidFill>
              </a:rPr>
              <a:t>US$120 per year</a:t>
            </a:r>
          </a:p>
          <a:p>
            <a:pPr marL="285750" indent="-285750">
              <a:buFont typeface="Arial" panose="020B0604020202020204" pitchFamily="34" charset="0"/>
              <a:buChar char="•"/>
            </a:pPr>
            <a:r>
              <a:rPr lang="en-GB" dirty="0">
                <a:solidFill>
                  <a:srgbClr val="FF0000"/>
                </a:solidFill>
              </a:rPr>
              <a:t>VL &gt;1000 c/mL </a:t>
            </a:r>
          </a:p>
          <a:p>
            <a:pPr marL="285750" indent="-285750">
              <a:buFont typeface="Arial" panose="020B0604020202020204" pitchFamily="34" charset="0"/>
              <a:buChar char="•"/>
            </a:pPr>
            <a:r>
              <a:rPr lang="en-GB" dirty="0">
                <a:solidFill>
                  <a:srgbClr val="FF0000"/>
                </a:solidFill>
              </a:rPr>
              <a:t>Cost per DALY averted of $404 across all settings</a:t>
            </a:r>
          </a:p>
          <a:p>
            <a:pPr marL="285750" indent="-285750">
              <a:buFont typeface="Arial" panose="020B0604020202020204" pitchFamily="34" charset="0"/>
              <a:buChar char="•"/>
            </a:pPr>
            <a:r>
              <a:rPr lang="en-GB" dirty="0">
                <a:solidFill>
                  <a:srgbClr val="FF0000"/>
                </a:solidFill>
              </a:rPr>
              <a:t>Least contribution to resistance</a:t>
            </a:r>
            <a:endParaRPr lang="en-US" dirty="0">
              <a:solidFill>
                <a:srgbClr val="FF0000"/>
              </a:solidFill>
            </a:endParaRPr>
          </a:p>
        </p:txBody>
      </p:sp>
    </p:spTree>
    <p:extLst>
      <p:ext uri="{BB962C8B-B14F-4D97-AF65-F5344CB8AC3E}">
        <p14:creationId xmlns:p14="http://schemas.microsoft.com/office/powerpoint/2010/main" val="29397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8CCA81-7E0C-4743-965B-6F5256A16CD2}"/>
              </a:ext>
            </a:extLst>
          </p:cNvPr>
          <p:cNvSpPr>
            <a:spLocks noGrp="1"/>
          </p:cNvSpPr>
          <p:nvPr>
            <p:ph type="subTitle" idx="1"/>
          </p:nvPr>
        </p:nvSpPr>
        <p:spPr>
          <a:xfrm>
            <a:off x="2832855" y="4967532"/>
            <a:ext cx="9123366" cy="483814"/>
          </a:xfrm>
        </p:spPr>
        <p:txBody>
          <a:bodyPr>
            <a:normAutofit fontScale="85000" lnSpcReduction="10000"/>
          </a:bodyPr>
          <a:lstStyle/>
          <a:p>
            <a:pPr algn="l"/>
            <a:r>
              <a:rPr lang="en-US" sz="2000" b="1" dirty="0">
                <a:latin typeface="+mj-lt"/>
              </a:rPr>
              <a:t> -4 </a:t>
            </a:r>
            <a:r>
              <a:rPr lang="en-US" sz="2000" b="1" dirty="0" err="1">
                <a:latin typeface="+mj-lt"/>
              </a:rPr>
              <a:t>mths</a:t>
            </a:r>
            <a:r>
              <a:rPr lang="en-US" sz="2000" b="1" dirty="0">
                <a:latin typeface="+mj-lt"/>
              </a:rPr>
              <a:t>           - 2 </a:t>
            </a:r>
            <a:r>
              <a:rPr lang="en-US" sz="2000" b="1" dirty="0" err="1">
                <a:latin typeface="+mj-lt"/>
              </a:rPr>
              <a:t>wks</a:t>
            </a:r>
            <a:r>
              <a:rPr lang="en-US" sz="2000" b="1" dirty="0">
                <a:latin typeface="+mj-lt"/>
              </a:rPr>
              <a:t>    day 1                                         12 months                                        24 m            48m           </a:t>
            </a:r>
          </a:p>
        </p:txBody>
      </p:sp>
      <p:sp>
        <p:nvSpPr>
          <p:cNvPr id="4" name="Rectangle 3">
            <a:extLst>
              <a:ext uri="{FF2B5EF4-FFF2-40B4-BE49-F238E27FC236}">
                <a16:creationId xmlns:a16="http://schemas.microsoft.com/office/drawing/2014/main" id="{37A76080-5E4C-324D-9EFB-847B4B84AD4D}"/>
              </a:ext>
            </a:extLst>
          </p:cNvPr>
          <p:cNvSpPr/>
          <p:nvPr/>
        </p:nvSpPr>
        <p:spPr>
          <a:xfrm>
            <a:off x="129337" y="860500"/>
            <a:ext cx="3032315" cy="830997"/>
          </a:xfrm>
          <a:prstGeom prst="rect">
            <a:avLst/>
          </a:prstGeom>
          <a:solidFill>
            <a:schemeClr val="accent6">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bg1"/>
                </a:solidFill>
              </a:rPr>
              <a:t>SCREENING, </a:t>
            </a:r>
            <a:r>
              <a:rPr lang="en-US" sz="1600" b="1" dirty="0">
                <a:solidFill>
                  <a:schemeClr val="bg1"/>
                </a:solidFill>
              </a:rPr>
              <a:t>N=756</a:t>
            </a:r>
          </a:p>
          <a:p>
            <a:pPr algn="ctr"/>
            <a:r>
              <a:rPr lang="en-US" sz="1400" b="1" dirty="0">
                <a:solidFill>
                  <a:schemeClr val="bg1"/>
                </a:solidFill>
              </a:rPr>
              <a:t>PLHIV with history, or high risk of, suboptimal adherence/engagement</a:t>
            </a:r>
          </a:p>
        </p:txBody>
      </p:sp>
      <p:sp>
        <p:nvSpPr>
          <p:cNvPr id="5" name="Pentagon 4">
            <a:extLst>
              <a:ext uri="{FF2B5EF4-FFF2-40B4-BE49-F238E27FC236}">
                <a16:creationId xmlns:a16="http://schemas.microsoft.com/office/drawing/2014/main" id="{47B0DA17-84AB-C149-93DA-DE1E8AA699B1}"/>
              </a:ext>
            </a:extLst>
          </p:cNvPr>
          <p:cNvSpPr/>
          <p:nvPr/>
        </p:nvSpPr>
        <p:spPr>
          <a:xfrm>
            <a:off x="3273287" y="1524077"/>
            <a:ext cx="1987861" cy="2255052"/>
          </a:xfrm>
          <a:prstGeom prst="homePlate">
            <a:avLst>
              <a:gd name="adj" fmla="val 30867"/>
            </a:avLst>
          </a:prstGeom>
          <a:pattFill prst="wdUpDiag">
            <a:fgClr>
              <a:schemeClr val="accent6">
                <a:lumMod val="40000"/>
                <a:lumOff val="60000"/>
              </a:schemeClr>
            </a:fgClr>
            <a:bgClr>
              <a:schemeClr val="bg1"/>
            </a:bgClr>
          </a:pattFill>
          <a:ln>
            <a:solidFill>
              <a:schemeClr val="accent6">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chemeClr val="tx1"/>
                </a:solidFill>
              </a:rPr>
              <a:t>SCREENING</a:t>
            </a:r>
          </a:p>
          <a:p>
            <a:pPr algn="ctr"/>
            <a:r>
              <a:rPr lang="en-US" b="1" dirty="0">
                <a:solidFill>
                  <a:schemeClr val="tx1"/>
                </a:solidFill>
              </a:rPr>
              <a:t>PHASE</a:t>
            </a:r>
          </a:p>
          <a:p>
            <a:pPr algn="ctr"/>
            <a:endParaRPr lang="en-US" sz="1200" b="1" dirty="0">
              <a:solidFill>
                <a:schemeClr val="tx1"/>
              </a:solidFill>
            </a:endParaRPr>
          </a:p>
          <a:p>
            <a:pPr algn="ctr"/>
            <a:r>
              <a:rPr lang="en-US" sz="1400" b="1" dirty="0">
                <a:solidFill>
                  <a:schemeClr val="tx1"/>
                </a:solidFill>
              </a:rPr>
              <a:t>Virologically suppressed for &gt;3 months at the end of screening</a:t>
            </a:r>
          </a:p>
          <a:p>
            <a:pPr algn="ctr"/>
            <a:endParaRPr lang="en-US" sz="1400" dirty="0">
              <a:solidFill>
                <a:schemeClr val="tx1"/>
              </a:solidFill>
            </a:endParaRPr>
          </a:p>
          <a:p>
            <a:pPr algn="ctr"/>
            <a:r>
              <a:rPr lang="en-US" sz="1400" dirty="0">
                <a:solidFill>
                  <a:schemeClr val="tx1"/>
                </a:solidFill>
              </a:rPr>
              <a:t>2NRTI + DTG</a:t>
            </a:r>
          </a:p>
        </p:txBody>
      </p:sp>
      <p:sp>
        <p:nvSpPr>
          <p:cNvPr id="6" name="Pentagon 5">
            <a:extLst>
              <a:ext uri="{FF2B5EF4-FFF2-40B4-BE49-F238E27FC236}">
                <a16:creationId xmlns:a16="http://schemas.microsoft.com/office/drawing/2014/main" id="{6CDF65DB-2721-9C46-A88F-AB615B569C6F}"/>
              </a:ext>
            </a:extLst>
          </p:cNvPr>
          <p:cNvSpPr/>
          <p:nvPr/>
        </p:nvSpPr>
        <p:spPr>
          <a:xfrm>
            <a:off x="5261150" y="1044791"/>
            <a:ext cx="5658819" cy="1599328"/>
          </a:xfrm>
          <a:prstGeom prst="homePlate">
            <a:avLst>
              <a:gd name="adj" fmla="val 13766"/>
            </a:avLst>
          </a:prstGeom>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t>N=270</a:t>
            </a:r>
          </a:p>
          <a:p>
            <a:pPr algn="ctr"/>
            <a:endParaRPr lang="en-US" sz="800" dirty="0"/>
          </a:p>
          <a:p>
            <a:pPr algn="ctr"/>
            <a:r>
              <a:rPr lang="en-US" b="1" dirty="0"/>
              <a:t>LA RPV / CAB IM</a:t>
            </a:r>
          </a:p>
          <a:p>
            <a:pPr algn="ctr"/>
            <a:r>
              <a:rPr lang="en-US" dirty="0"/>
              <a:t>600 mg / 900mg     </a:t>
            </a:r>
          </a:p>
          <a:p>
            <a:pPr algn="ctr"/>
            <a:r>
              <a:rPr lang="en-US" dirty="0"/>
              <a:t>IM Q8W</a:t>
            </a:r>
          </a:p>
        </p:txBody>
      </p:sp>
      <p:sp>
        <p:nvSpPr>
          <p:cNvPr id="7" name="Pentagon 6">
            <a:extLst>
              <a:ext uri="{FF2B5EF4-FFF2-40B4-BE49-F238E27FC236}">
                <a16:creationId xmlns:a16="http://schemas.microsoft.com/office/drawing/2014/main" id="{BC73C46D-B03E-A842-BE69-9BFDEAF790F0}"/>
              </a:ext>
            </a:extLst>
          </p:cNvPr>
          <p:cNvSpPr/>
          <p:nvPr/>
        </p:nvSpPr>
        <p:spPr>
          <a:xfrm>
            <a:off x="5261148" y="2634419"/>
            <a:ext cx="5682329" cy="1577014"/>
          </a:xfrm>
          <a:prstGeom prst="homePlate">
            <a:avLst>
              <a:gd name="adj" fmla="val 1718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N=270</a:t>
            </a:r>
            <a:endParaRPr lang="en-US" dirty="0"/>
          </a:p>
          <a:p>
            <a:pPr algn="ctr"/>
            <a:endParaRPr lang="en-US" dirty="0"/>
          </a:p>
          <a:p>
            <a:pPr algn="ctr"/>
            <a:r>
              <a:rPr lang="en-US" dirty="0">
                <a:solidFill>
                  <a:schemeClr val="tx1"/>
                </a:solidFill>
              </a:rPr>
              <a:t>2NRTI + DTG</a:t>
            </a:r>
          </a:p>
        </p:txBody>
      </p:sp>
      <p:cxnSp>
        <p:nvCxnSpPr>
          <p:cNvPr id="10" name="Straight Connector 9">
            <a:extLst>
              <a:ext uri="{FF2B5EF4-FFF2-40B4-BE49-F238E27FC236}">
                <a16:creationId xmlns:a16="http://schemas.microsoft.com/office/drawing/2014/main" id="{4E0E578A-CB8B-CA48-9DCF-DD7026D95AEE}"/>
              </a:ext>
            </a:extLst>
          </p:cNvPr>
          <p:cNvCxnSpPr>
            <a:cxnSpLocks/>
          </p:cNvCxnSpPr>
          <p:nvPr/>
        </p:nvCxnSpPr>
        <p:spPr>
          <a:xfrm>
            <a:off x="3174463" y="4576559"/>
            <a:ext cx="8633279" cy="771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2830D25-0B6F-F341-9E57-8DBECF2AE703}"/>
              </a:ext>
            </a:extLst>
          </p:cNvPr>
          <p:cNvCxnSpPr>
            <a:cxnSpLocks/>
          </p:cNvCxnSpPr>
          <p:nvPr/>
        </p:nvCxnSpPr>
        <p:spPr>
          <a:xfrm>
            <a:off x="3174463" y="4584269"/>
            <a:ext cx="0" cy="32886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832AA3B-40D7-184A-9571-C5621C6068ED}"/>
              </a:ext>
            </a:extLst>
          </p:cNvPr>
          <p:cNvCxnSpPr>
            <a:cxnSpLocks/>
          </p:cNvCxnSpPr>
          <p:nvPr/>
        </p:nvCxnSpPr>
        <p:spPr>
          <a:xfrm>
            <a:off x="4539823" y="4557315"/>
            <a:ext cx="0" cy="32886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DB1B870-DB63-1341-96BD-C16BA3C85C07}"/>
              </a:ext>
            </a:extLst>
          </p:cNvPr>
          <p:cNvCxnSpPr>
            <a:cxnSpLocks/>
          </p:cNvCxnSpPr>
          <p:nvPr/>
        </p:nvCxnSpPr>
        <p:spPr>
          <a:xfrm>
            <a:off x="7763487" y="4587681"/>
            <a:ext cx="0" cy="328863"/>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AC91831-9AE3-5A4D-BB22-4E0B7FDF8CD6}"/>
              </a:ext>
            </a:extLst>
          </p:cNvPr>
          <p:cNvCxnSpPr>
            <a:cxnSpLocks/>
          </p:cNvCxnSpPr>
          <p:nvPr/>
        </p:nvCxnSpPr>
        <p:spPr>
          <a:xfrm>
            <a:off x="5261150" y="4581061"/>
            <a:ext cx="0" cy="328863"/>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3E554AA-8B30-0E4D-82A5-8BD863681236}"/>
              </a:ext>
            </a:extLst>
          </p:cNvPr>
          <p:cNvSpPr txBox="1"/>
          <p:nvPr/>
        </p:nvSpPr>
        <p:spPr>
          <a:xfrm>
            <a:off x="4127672" y="5303933"/>
            <a:ext cx="824301" cy="738664"/>
          </a:xfrm>
          <a:prstGeom prst="rect">
            <a:avLst/>
          </a:prstGeom>
          <a:noFill/>
        </p:spPr>
        <p:txBody>
          <a:bodyPr vert="horz" wrap="square" rtlCol="0">
            <a:spAutoFit/>
          </a:bodyPr>
          <a:lstStyle/>
          <a:p>
            <a:pPr algn="ctr"/>
            <a:r>
              <a:rPr lang="en-US" sz="1400" b="1" dirty="0">
                <a:latin typeface="+mj-lt"/>
              </a:rPr>
              <a:t>↑</a:t>
            </a:r>
          </a:p>
          <a:p>
            <a:pPr algn="ctr"/>
            <a:r>
              <a:rPr lang="en-US" sz="1400" b="1" dirty="0">
                <a:latin typeface="+mj-lt"/>
              </a:rPr>
              <a:t>Confirm VL &lt;200 </a:t>
            </a:r>
          </a:p>
        </p:txBody>
      </p:sp>
      <p:sp>
        <p:nvSpPr>
          <p:cNvPr id="21" name="TextBox 20">
            <a:extLst>
              <a:ext uri="{FF2B5EF4-FFF2-40B4-BE49-F238E27FC236}">
                <a16:creationId xmlns:a16="http://schemas.microsoft.com/office/drawing/2014/main" id="{D0883D19-2898-D44E-9396-4124086A60E1}"/>
              </a:ext>
            </a:extLst>
          </p:cNvPr>
          <p:cNvSpPr txBox="1"/>
          <p:nvPr/>
        </p:nvSpPr>
        <p:spPr>
          <a:xfrm>
            <a:off x="5061094" y="4829756"/>
            <a:ext cx="400110" cy="2215323"/>
          </a:xfrm>
          <a:prstGeom prst="rect">
            <a:avLst/>
          </a:prstGeom>
          <a:noFill/>
        </p:spPr>
        <p:txBody>
          <a:bodyPr vert="vert270" wrap="square" rtlCol="0">
            <a:spAutoFit/>
          </a:bodyPr>
          <a:lstStyle/>
          <a:p>
            <a:pPr algn="ctr"/>
            <a:r>
              <a:rPr lang="en-US" sz="1400" b="1" dirty="0" err="1">
                <a:latin typeface="+mj-lt"/>
              </a:rPr>
              <a:t>Randomisation</a:t>
            </a:r>
            <a:r>
              <a:rPr lang="en-US" sz="1400" b="1" dirty="0">
                <a:latin typeface="+mj-lt"/>
              </a:rPr>
              <a:t> 1:1</a:t>
            </a:r>
          </a:p>
        </p:txBody>
      </p:sp>
      <p:sp>
        <p:nvSpPr>
          <p:cNvPr id="23" name="TextBox 22">
            <a:extLst>
              <a:ext uri="{FF2B5EF4-FFF2-40B4-BE49-F238E27FC236}">
                <a16:creationId xmlns:a16="http://schemas.microsoft.com/office/drawing/2014/main" id="{20E44FD2-4DF4-AF46-93A7-6497CD5A4B4B}"/>
              </a:ext>
            </a:extLst>
          </p:cNvPr>
          <p:cNvSpPr txBox="1"/>
          <p:nvPr/>
        </p:nvSpPr>
        <p:spPr>
          <a:xfrm>
            <a:off x="3109639" y="5878880"/>
            <a:ext cx="2154521" cy="738664"/>
          </a:xfrm>
          <a:prstGeom prst="rect">
            <a:avLst/>
          </a:prstGeom>
          <a:noFill/>
        </p:spPr>
        <p:txBody>
          <a:bodyPr wrap="square" rtlCol="0">
            <a:spAutoFit/>
          </a:bodyPr>
          <a:lstStyle/>
          <a:p>
            <a:r>
              <a:rPr lang="en-US" sz="1400" dirty="0"/>
              <a:t>                                </a:t>
            </a:r>
            <a:endParaRPr lang="en-US" sz="1400" dirty="0">
              <a:latin typeface="+mj-lt"/>
            </a:endParaRPr>
          </a:p>
          <a:p>
            <a:r>
              <a:rPr lang="en-US" sz="1400" dirty="0">
                <a:latin typeface="+mj-lt"/>
              </a:rPr>
              <a:t>Storage of plasma and PBMCs @ </a:t>
            </a:r>
            <a:r>
              <a:rPr lang="en-US" sz="1400" dirty="0" err="1">
                <a:latin typeface="+mj-lt"/>
              </a:rPr>
              <a:t>randomisation</a:t>
            </a:r>
            <a:r>
              <a:rPr lang="en-US" sz="1400" dirty="0">
                <a:latin typeface="+mj-lt"/>
              </a:rPr>
              <a:t> </a:t>
            </a:r>
          </a:p>
        </p:txBody>
      </p:sp>
      <p:sp>
        <p:nvSpPr>
          <p:cNvPr id="22" name="TextBox 21">
            <a:extLst>
              <a:ext uri="{FF2B5EF4-FFF2-40B4-BE49-F238E27FC236}">
                <a16:creationId xmlns:a16="http://schemas.microsoft.com/office/drawing/2014/main" id="{5F21BE1A-98D8-F040-8193-8A952B789716}"/>
              </a:ext>
            </a:extLst>
          </p:cNvPr>
          <p:cNvSpPr txBox="1"/>
          <p:nvPr/>
        </p:nvSpPr>
        <p:spPr>
          <a:xfrm>
            <a:off x="5899440" y="5219056"/>
            <a:ext cx="3728094" cy="1231106"/>
          </a:xfrm>
          <a:prstGeom prst="rect">
            <a:avLst/>
          </a:prstGeom>
          <a:noFill/>
        </p:spPr>
        <p:txBody>
          <a:bodyPr wrap="square" rtlCol="0">
            <a:spAutoFit/>
          </a:bodyPr>
          <a:lstStyle/>
          <a:p>
            <a:pPr algn="ctr"/>
            <a:r>
              <a:rPr lang="en-US" dirty="0">
                <a:latin typeface="+mj-lt"/>
              </a:rPr>
              <a:t>⇡</a:t>
            </a:r>
          </a:p>
          <a:p>
            <a:pPr algn="ctr"/>
            <a:r>
              <a:rPr lang="en-US" sz="1400" b="1" dirty="0">
                <a:latin typeface="+mj-lt"/>
              </a:rPr>
              <a:t>Primary endpoint – HIV VL&lt;50</a:t>
            </a:r>
          </a:p>
          <a:p>
            <a:pPr algn="ctr"/>
            <a:r>
              <a:rPr lang="en-US" sz="1400" dirty="0">
                <a:latin typeface="+mj-lt"/>
              </a:rPr>
              <a:t>Secondary endpoints: engagement in care, VL &gt;200, VL&gt; 1000, HIV disease progression, drug resistance, safety, acceptability, cost-effectiveness</a:t>
            </a:r>
          </a:p>
        </p:txBody>
      </p:sp>
      <p:cxnSp>
        <p:nvCxnSpPr>
          <p:cNvPr id="27" name="Straight Connector 26">
            <a:extLst>
              <a:ext uri="{FF2B5EF4-FFF2-40B4-BE49-F238E27FC236}">
                <a16:creationId xmlns:a16="http://schemas.microsoft.com/office/drawing/2014/main" id="{6D51ED02-A0DE-FB43-A2A0-F9B1CB670B9D}"/>
              </a:ext>
            </a:extLst>
          </p:cNvPr>
          <p:cNvCxnSpPr>
            <a:cxnSpLocks/>
          </p:cNvCxnSpPr>
          <p:nvPr/>
        </p:nvCxnSpPr>
        <p:spPr>
          <a:xfrm flipH="1">
            <a:off x="11804483" y="4576559"/>
            <a:ext cx="1" cy="328863"/>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A5280600-F4CF-9647-804B-FB652686D96C}"/>
              </a:ext>
            </a:extLst>
          </p:cNvPr>
          <p:cNvSpPr txBox="1"/>
          <p:nvPr/>
        </p:nvSpPr>
        <p:spPr>
          <a:xfrm>
            <a:off x="9845699" y="5360697"/>
            <a:ext cx="1664749" cy="584775"/>
          </a:xfrm>
          <a:prstGeom prst="rect">
            <a:avLst/>
          </a:prstGeom>
          <a:noFill/>
        </p:spPr>
        <p:txBody>
          <a:bodyPr wrap="square" rtlCol="0">
            <a:spAutoFit/>
          </a:bodyPr>
          <a:lstStyle/>
          <a:p>
            <a:pPr algn="ctr"/>
            <a:r>
              <a:rPr lang="en-US" b="1" dirty="0">
                <a:latin typeface="+mj-lt"/>
              </a:rPr>
              <a:t>⇡</a:t>
            </a:r>
          </a:p>
          <a:p>
            <a:pPr algn="ctr"/>
            <a:r>
              <a:rPr lang="en-US" sz="1400" b="1" dirty="0">
                <a:latin typeface="+mj-lt"/>
              </a:rPr>
              <a:t>Termination</a:t>
            </a:r>
          </a:p>
        </p:txBody>
      </p:sp>
      <p:cxnSp>
        <p:nvCxnSpPr>
          <p:cNvPr id="34" name="Straight Connector 33">
            <a:extLst>
              <a:ext uri="{FF2B5EF4-FFF2-40B4-BE49-F238E27FC236}">
                <a16:creationId xmlns:a16="http://schemas.microsoft.com/office/drawing/2014/main" id="{DDA59703-3AA2-F24E-8579-CB9F19635445}"/>
              </a:ext>
            </a:extLst>
          </p:cNvPr>
          <p:cNvCxnSpPr>
            <a:cxnSpLocks/>
          </p:cNvCxnSpPr>
          <p:nvPr/>
        </p:nvCxnSpPr>
        <p:spPr>
          <a:xfrm>
            <a:off x="10678074" y="4593621"/>
            <a:ext cx="0" cy="328863"/>
          </a:xfrm>
          <a:prstGeom prst="line">
            <a:avLst/>
          </a:prstGeom>
        </p:spPr>
        <p:style>
          <a:lnRef idx="1">
            <a:schemeClr val="dk1"/>
          </a:lnRef>
          <a:fillRef idx="0">
            <a:schemeClr val="dk1"/>
          </a:fillRef>
          <a:effectRef idx="0">
            <a:schemeClr val="dk1"/>
          </a:effectRef>
          <a:fontRef idx="minor">
            <a:schemeClr val="tx1"/>
          </a:fontRef>
        </p:style>
      </p:cxnSp>
      <p:sp>
        <p:nvSpPr>
          <p:cNvPr id="30" name="Chevron 29">
            <a:extLst>
              <a:ext uri="{FF2B5EF4-FFF2-40B4-BE49-F238E27FC236}">
                <a16:creationId xmlns:a16="http://schemas.microsoft.com/office/drawing/2014/main" id="{1C69B532-BDDF-9D4F-8B09-B0FB04D49038}"/>
              </a:ext>
            </a:extLst>
          </p:cNvPr>
          <p:cNvSpPr/>
          <p:nvPr/>
        </p:nvSpPr>
        <p:spPr>
          <a:xfrm rot="10800000" flipH="1" flipV="1">
            <a:off x="10684219" y="1042194"/>
            <a:ext cx="1395105" cy="1592225"/>
          </a:xfrm>
          <a:prstGeom prst="chevron">
            <a:avLst>
              <a:gd name="adj" fmla="val 18105"/>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ndParaRPr>
          </a:p>
          <a:p>
            <a:pPr algn="ctr"/>
            <a:endParaRPr lang="en-US" sz="900" b="1" dirty="0">
              <a:solidFill>
                <a:schemeClr val="tx1"/>
              </a:solidFill>
            </a:endParaRPr>
          </a:p>
          <a:p>
            <a:pPr algn="ctr"/>
            <a:r>
              <a:rPr lang="en-US" sz="1050" b="1" dirty="0">
                <a:solidFill>
                  <a:schemeClr val="tx1"/>
                </a:solidFill>
              </a:rPr>
              <a:t>OPTIONAL</a:t>
            </a:r>
          </a:p>
          <a:p>
            <a:pPr algn="ctr"/>
            <a:r>
              <a:rPr lang="en-US" sz="1050" b="1" dirty="0">
                <a:solidFill>
                  <a:schemeClr val="tx1"/>
                </a:solidFill>
              </a:rPr>
              <a:t>REAL WORLD EXTENSION</a:t>
            </a:r>
          </a:p>
          <a:p>
            <a:pPr algn="ctr"/>
            <a:r>
              <a:rPr lang="en-US" sz="900" b="1" dirty="0">
                <a:solidFill>
                  <a:schemeClr val="tx1"/>
                </a:solidFill>
              </a:rPr>
              <a:t> </a:t>
            </a:r>
          </a:p>
          <a:p>
            <a:pPr algn="ctr"/>
            <a:r>
              <a:rPr lang="en-US" sz="900" b="1" dirty="0">
                <a:solidFill>
                  <a:schemeClr val="tx1"/>
                </a:solidFill>
              </a:rPr>
              <a:t>Long-term durability</a:t>
            </a:r>
          </a:p>
          <a:p>
            <a:pPr algn="ctr"/>
            <a:r>
              <a:rPr lang="en-US" sz="900" b="1" dirty="0">
                <a:solidFill>
                  <a:schemeClr val="tx1"/>
                </a:solidFill>
              </a:rPr>
              <a:t>LA ART CAB/RPV</a:t>
            </a:r>
          </a:p>
          <a:p>
            <a:pPr algn="ctr"/>
            <a:r>
              <a:rPr lang="en-US" sz="900" dirty="0">
                <a:solidFill>
                  <a:schemeClr val="tx1"/>
                </a:solidFill>
              </a:rPr>
              <a:t>IM Q8W</a:t>
            </a:r>
          </a:p>
          <a:p>
            <a:pPr algn="ctr"/>
            <a:r>
              <a:rPr lang="en-US" sz="900" b="1" dirty="0">
                <a:solidFill>
                  <a:schemeClr val="tx1"/>
                </a:solidFill>
              </a:rPr>
              <a:t> </a:t>
            </a:r>
          </a:p>
          <a:p>
            <a:pPr algn="ctr"/>
            <a:endParaRPr lang="en-US" sz="900" b="1" dirty="0">
              <a:solidFill>
                <a:schemeClr val="tx1"/>
              </a:solidFill>
            </a:endParaRPr>
          </a:p>
        </p:txBody>
      </p:sp>
      <p:sp>
        <p:nvSpPr>
          <p:cNvPr id="28" name="Rectangle 27">
            <a:extLst>
              <a:ext uri="{FF2B5EF4-FFF2-40B4-BE49-F238E27FC236}">
                <a16:creationId xmlns:a16="http://schemas.microsoft.com/office/drawing/2014/main" id="{B90D52FF-2AC7-BB48-8481-3EB8972F3FAA}"/>
              </a:ext>
            </a:extLst>
          </p:cNvPr>
          <p:cNvSpPr/>
          <p:nvPr/>
        </p:nvSpPr>
        <p:spPr>
          <a:xfrm>
            <a:off x="129341" y="1693175"/>
            <a:ext cx="3032311" cy="2426066"/>
          </a:xfrm>
          <a:prstGeom prst="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endParaRPr lang="en-US" sz="1300" b="1" dirty="0"/>
          </a:p>
          <a:p>
            <a:r>
              <a:rPr lang="en-US" sz="1300" b="1" dirty="0"/>
              <a:t>1. Documented detectable HIV1 VL &gt;1000 c/ml in the prior 2 years despite being on oral ART for </a:t>
            </a:r>
            <a:r>
              <a:rPr lang="en-US" sz="1300" b="1" u="sng" dirty="0"/>
              <a:t>&gt;</a:t>
            </a:r>
            <a:r>
              <a:rPr lang="en-US" sz="1300" b="1" dirty="0"/>
              <a:t> 3 months </a:t>
            </a:r>
          </a:p>
          <a:p>
            <a:r>
              <a:rPr lang="en-US" sz="1300" b="1" dirty="0"/>
              <a:t>2. History of LTFU (&gt;4 weeks elapsed since a scheduled clinic appointment / refill in prior 2 years</a:t>
            </a:r>
          </a:p>
          <a:p>
            <a:r>
              <a:rPr lang="en-US" sz="1300" b="1" dirty="0"/>
              <a:t>3. Unlinked to HIV care despite </a:t>
            </a:r>
            <a:r>
              <a:rPr lang="en-US" sz="1300" b="1" u="sng" dirty="0"/>
              <a:t>&gt;</a:t>
            </a:r>
            <a:r>
              <a:rPr lang="en-US" sz="1300" b="1" dirty="0"/>
              <a:t>3 months elapsing since HIV diagnosis</a:t>
            </a:r>
          </a:p>
          <a:p>
            <a:r>
              <a:rPr lang="en-US" sz="1300" b="1" dirty="0"/>
              <a:t>4. Key population (MSM, sex-worker, transgender, drug user, adolescent/young adult 18-25 </a:t>
            </a:r>
            <a:r>
              <a:rPr lang="en-US" sz="1300" b="1" dirty="0" err="1"/>
              <a:t>y.o</a:t>
            </a:r>
            <a:r>
              <a:rPr lang="en-US" sz="1300" b="1" dirty="0"/>
              <a:t>.)</a:t>
            </a:r>
          </a:p>
          <a:p>
            <a:endParaRPr lang="en-US" sz="1300" dirty="0"/>
          </a:p>
        </p:txBody>
      </p:sp>
      <p:sp>
        <p:nvSpPr>
          <p:cNvPr id="12" name="Triangle 11">
            <a:extLst>
              <a:ext uri="{FF2B5EF4-FFF2-40B4-BE49-F238E27FC236}">
                <a16:creationId xmlns:a16="http://schemas.microsoft.com/office/drawing/2014/main" id="{15316BEA-3E84-AA48-AB58-AE7D0A178696}"/>
              </a:ext>
            </a:extLst>
          </p:cNvPr>
          <p:cNvSpPr/>
          <p:nvPr/>
        </p:nvSpPr>
        <p:spPr>
          <a:xfrm>
            <a:off x="128234" y="4613367"/>
            <a:ext cx="2704622" cy="523832"/>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07FF6236-E8E6-6648-B06E-23FE9C7493F3}"/>
              </a:ext>
            </a:extLst>
          </p:cNvPr>
          <p:cNvSpPr/>
          <p:nvPr/>
        </p:nvSpPr>
        <p:spPr>
          <a:xfrm>
            <a:off x="131491" y="5137198"/>
            <a:ext cx="2673710" cy="149070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rPr>
              <a:t>Anyone on EFV or NVP will be required to switch to DTG prior to screening</a:t>
            </a:r>
          </a:p>
          <a:p>
            <a:r>
              <a:rPr lang="en-GB" sz="1200" dirty="0">
                <a:solidFill>
                  <a:schemeClr val="tx1"/>
                </a:solidFill>
              </a:rPr>
              <a:t>Must have on DTG for &gt;1 month prior to randomisation</a:t>
            </a:r>
          </a:p>
          <a:p>
            <a:r>
              <a:rPr lang="en-GB" sz="1200" dirty="0">
                <a:solidFill>
                  <a:schemeClr val="tx1"/>
                </a:solidFill>
              </a:rPr>
              <a:t>Confirmation of total duration of virological suppression &gt;3 months prior to randomisation</a:t>
            </a:r>
          </a:p>
        </p:txBody>
      </p:sp>
      <p:sp>
        <p:nvSpPr>
          <p:cNvPr id="35" name="Pentagon 34">
            <a:extLst>
              <a:ext uri="{FF2B5EF4-FFF2-40B4-BE49-F238E27FC236}">
                <a16:creationId xmlns:a16="http://schemas.microsoft.com/office/drawing/2014/main" id="{DEBDF60C-F305-D844-8CE7-82281E72E178}"/>
              </a:ext>
            </a:extLst>
          </p:cNvPr>
          <p:cNvSpPr/>
          <p:nvPr/>
        </p:nvSpPr>
        <p:spPr>
          <a:xfrm>
            <a:off x="5267292" y="1038642"/>
            <a:ext cx="643178" cy="1599328"/>
          </a:xfrm>
          <a:prstGeom prst="homePlate">
            <a:avLst>
              <a:gd name="adj" fmla="val 31513"/>
            </a:avLst>
          </a:prstGeom>
          <a:solidFill>
            <a:schemeClr val="accent4">
              <a:lumMod val="20000"/>
              <a:lumOff val="80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US" sz="1400" dirty="0"/>
              <a:t>Optional 1 month oral lead in</a:t>
            </a:r>
          </a:p>
        </p:txBody>
      </p:sp>
      <p:sp>
        <p:nvSpPr>
          <p:cNvPr id="36" name="Chevron 35">
            <a:extLst>
              <a:ext uri="{FF2B5EF4-FFF2-40B4-BE49-F238E27FC236}">
                <a16:creationId xmlns:a16="http://schemas.microsoft.com/office/drawing/2014/main" id="{A3A1CFC5-277E-9441-B20A-8FFCFA293B37}"/>
              </a:ext>
            </a:extLst>
          </p:cNvPr>
          <p:cNvSpPr/>
          <p:nvPr/>
        </p:nvSpPr>
        <p:spPr>
          <a:xfrm rot="10800000" flipH="1" flipV="1">
            <a:off x="10684218" y="2650268"/>
            <a:ext cx="1395105" cy="1592225"/>
          </a:xfrm>
          <a:prstGeom prst="chevron">
            <a:avLst>
              <a:gd name="adj" fmla="val 18105"/>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ndParaRPr>
          </a:p>
          <a:p>
            <a:pPr algn="ctr"/>
            <a:endParaRPr lang="en-US" sz="900" b="1" dirty="0">
              <a:solidFill>
                <a:schemeClr val="tx1"/>
              </a:solidFill>
            </a:endParaRPr>
          </a:p>
          <a:p>
            <a:pPr algn="ctr"/>
            <a:r>
              <a:rPr lang="en-US" sz="1050" b="1" dirty="0">
                <a:solidFill>
                  <a:schemeClr val="tx1"/>
                </a:solidFill>
              </a:rPr>
              <a:t>OPTIONAL</a:t>
            </a:r>
          </a:p>
          <a:p>
            <a:pPr algn="ctr"/>
            <a:r>
              <a:rPr lang="en-US" sz="1050" b="1" dirty="0">
                <a:solidFill>
                  <a:schemeClr val="tx1"/>
                </a:solidFill>
              </a:rPr>
              <a:t>REAL WORLD EXTENSION</a:t>
            </a:r>
          </a:p>
          <a:p>
            <a:pPr algn="ctr"/>
            <a:r>
              <a:rPr lang="en-US" sz="900" b="1" dirty="0">
                <a:solidFill>
                  <a:schemeClr val="tx1"/>
                </a:solidFill>
              </a:rPr>
              <a:t> </a:t>
            </a:r>
          </a:p>
          <a:p>
            <a:pPr algn="ctr"/>
            <a:r>
              <a:rPr lang="en-US" sz="900" b="1" dirty="0">
                <a:solidFill>
                  <a:schemeClr val="tx1"/>
                </a:solidFill>
              </a:rPr>
              <a:t>Long-term durability</a:t>
            </a:r>
          </a:p>
          <a:p>
            <a:pPr algn="ctr"/>
            <a:r>
              <a:rPr lang="en-US" sz="900" b="1" dirty="0">
                <a:solidFill>
                  <a:schemeClr val="tx1"/>
                </a:solidFill>
              </a:rPr>
              <a:t>LA ART CAB/RPV</a:t>
            </a:r>
          </a:p>
          <a:p>
            <a:pPr algn="ctr"/>
            <a:r>
              <a:rPr lang="en-US" sz="900" dirty="0">
                <a:solidFill>
                  <a:schemeClr val="tx1"/>
                </a:solidFill>
              </a:rPr>
              <a:t>IM Q8W</a:t>
            </a:r>
          </a:p>
          <a:p>
            <a:pPr algn="ctr"/>
            <a:r>
              <a:rPr lang="en-US" sz="900" b="1" dirty="0">
                <a:solidFill>
                  <a:schemeClr val="tx1"/>
                </a:solidFill>
              </a:rPr>
              <a:t> </a:t>
            </a:r>
          </a:p>
          <a:p>
            <a:pPr algn="ctr"/>
            <a:endParaRPr lang="en-US" sz="900" b="1" dirty="0">
              <a:solidFill>
                <a:schemeClr val="tx1"/>
              </a:solidFill>
            </a:endParaRPr>
          </a:p>
        </p:txBody>
      </p:sp>
      <p:pic>
        <p:nvPicPr>
          <p:cNvPr id="5122" name="Picture 2" descr="With One Slip, a Hand Injury Could Ruin Your Winter | Live Science">
            <a:extLst>
              <a:ext uri="{FF2B5EF4-FFF2-40B4-BE49-F238E27FC236}">
                <a16:creationId xmlns:a16="http://schemas.microsoft.com/office/drawing/2014/main" id="{2F6482C0-F79F-5E4D-88A8-00F7A2E98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630" y="5381699"/>
            <a:ext cx="1891591" cy="134266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1FE423A-8402-1143-9B4B-C88C6AD9D4E1}"/>
              </a:ext>
            </a:extLst>
          </p:cNvPr>
          <p:cNvSpPr txBox="1"/>
          <p:nvPr/>
        </p:nvSpPr>
        <p:spPr>
          <a:xfrm>
            <a:off x="10827201" y="5979977"/>
            <a:ext cx="977282" cy="523220"/>
          </a:xfrm>
          <a:prstGeom prst="rect">
            <a:avLst/>
          </a:prstGeom>
          <a:noFill/>
        </p:spPr>
        <p:txBody>
          <a:bodyPr wrap="square" rtlCol="0">
            <a:spAutoFit/>
          </a:bodyPr>
          <a:lstStyle/>
          <a:p>
            <a:r>
              <a:rPr lang="en-US" sz="1400" dirty="0"/>
              <a:t>Exclusion criteria</a:t>
            </a:r>
          </a:p>
        </p:txBody>
      </p:sp>
      <p:sp>
        <p:nvSpPr>
          <p:cNvPr id="2" name="TextBox 1">
            <a:extLst>
              <a:ext uri="{FF2B5EF4-FFF2-40B4-BE49-F238E27FC236}">
                <a16:creationId xmlns:a16="http://schemas.microsoft.com/office/drawing/2014/main" id="{3B0A7AAC-A191-DB4A-A2A6-2C064E079586}"/>
              </a:ext>
            </a:extLst>
          </p:cNvPr>
          <p:cNvSpPr txBox="1"/>
          <p:nvPr/>
        </p:nvSpPr>
        <p:spPr>
          <a:xfrm>
            <a:off x="641517" y="205469"/>
            <a:ext cx="11550483" cy="523220"/>
          </a:xfrm>
          <a:prstGeom prst="rect">
            <a:avLst/>
          </a:prstGeom>
          <a:noFill/>
        </p:spPr>
        <p:txBody>
          <a:bodyPr wrap="square" rtlCol="0">
            <a:spAutoFit/>
          </a:bodyPr>
          <a:lstStyle/>
          <a:p>
            <a:r>
              <a:rPr lang="en-US" sz="2800" dirty="0">
                <a:solidFill>
                  <a:srgbClr val="00B050"/>
                </a:solidFill>
              </a:rPr>
              <a:t>IMPALA: Improving HIV control in Africa with Long-Acting Antivirals </a:t>
            </a:r>
          </a:p>
        </p:txBody>
      </p:sp>
    </p:spTree>
    <p:extLst>
      <p:ext uri="{BB962C8B-B14F-4D97-AF65-F5344CB8AC3E}">
        <p14:creationId xmlns:p14="http://schemas.microsoft.com/office/powerpoint/2010/main" val="188260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10BAC9B-B007-334D-B9A6-235279F659C6}"/>
              </a:ext>
            </a:extLst>
          </p:cNvPr>
          <p:cNvSpPr/>
          <p:nvPr/>
        </p:nvSpPr>
        <p:spPr>
          <a:xfrm>
            <a:off x="3309789" y="2342303"/>
            <a:ext cx="11599334" cy="7938655"/>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768A9E-140A-5644-82F1-20CD8BC223E7}"/>
              </a:ext>
            </a:extLst>
          </p:cNvPr>
          <p:cNvSpPr txBox="1"/>
          <p:nvPr/>
        </p:nvSpPr>
        <p:spPr>
          <a:xfrm>
            <a:off x="4578971" y="4284008"/>
            <a:ext cx="7781371" cy="3046988"/>
          </a:xfrm>
          <a:prstGeom prst="rect">
            <a:avLst/>
          </a:prstGeom>
          <a:noFill/>
        </p:spPr>
        <p:txBody>
          <a:bodyPr wrap="square" rtlCol="0">
            <a:spAutoFit/>
          </a:bodyPr>
          <a:lstStyle/>
          <a:p>
            <a:pPr marL="457200" indent="-457200">
              <a:buFont typeface="Courier New" panose="02070309020205020404" pitchFamily="49" charset="0"/>
              <a:buChar char="o"/>
            </a:pPr>
            <a:r>
              <a:rPr lang="en-US" sz="2400" dirty="0"/>
              <a:t>What happens in the ‘real world / public health setting’?</a:t>
            </a:r>
          </a:p>
          <a:p>
            <a:pPr marL="457200" indent="-457200">
              <a:buFont typeface="Courier New" panose="02070309020205020404" pitchFamily="49" charset="0"/>
              <a:buChar char="o"/>
            </a:pPr>
            <a:r>
              <a:rPr lang="en-US" sz="2400" dirty="0"/>
              <a:t>Cost-effectiveness?</a:t>
            </a:r>
          </a:p>
          <a:p>
            <a:pPr marL="457200" indent="-457200">
              <a:buFont typeface="Courier New" panose="02070309020205020404" pitchFamily="49" charset="0"/>
              <a:buChar char="o"/>
            </a:pPr>
            <a:r>
              <a:rPr lang="en-US" sz="2400" dirty="0"/>
              <a:t>How to handle people missing injection visits?</a:t>
            </a:r>
          </a:p>
          <a:p>
            <a:pPr marL="457200" indent="-457200">
              <a:buFont typeface="Courier New" panose="02070309020205020404" pitchFamily="49" charset="0"/>
              <a:buChar char="o"/>
            </a:pPr>
            <a:r>
              <a:rPr lang="en-US" sz="2400" dirty="0"/>
              <a:t>Can clinics really manage cold chain?</a:t>
            </a:r>
          </a:p>
          <a:p>
            <a:pPr marL="457200" indent="-457200">
              <a:buFont typeface="Courier New" panose="02070309020205020404" pitchFamily="49" charset="0"/>
              <a:buChar char="o"/>
            </a:pPr>
            <a:r>
              <a:rPr lang="en-US" sz="2400" dirty="0"/>
              <a:t>How often to test viral load?</a:t>
            </a:r>
          </a:p>
          <a:p>
            <a:pPr marL="457200" indent="-457200">
              <a:buFont typeface="Courier New" panose="02070309020205020404" pitchFamily="49" charset="0"/>
              <a:buChar char="o"/>
            </a:pPr>
            <a:r>
              <a:rPr lang="en-US" sz="2400" dirty="0"/>
              <a:t>How to treat those who fail injectables?</a:t>
            </a:r>
          </a:p>
          <a:p>
            <a:pPr marL="457200" indent="-457200">
              <a:buFont typeface="Courier New" panose="02070309020205020404" pitchFamily="49" charset="0"/>
              <a:buChar char="o"/>
            </a:pPr>
            <a:endParaRPr lang="en-US" sz="2400" dirty="0"/>
          </a:p>
          <a:p>
            <a:pPr marL="457200" indent="-457200">
              <a:buFont typeface="Courier New" panose="02070309020205020404" pitchFamily="49" charset="0"/>
              <a:buChar char="o"/>
            </a:pPr>
            <a:endParaRPr lang="en-US" sz="2400" dirty="0"/>
          </a:p>
        </p:txBody>
      </p:sp>
      <p:sp>
        <p:nvSpPr>
          <p:cNvPr id="5" name="TextBox 4">
            <a:extLst>
              <a:ext uri="{FF2B5EF4-FFF2-40B4-BE49-F238E27FC236}">
                <a16:creationId xmlns:a16="http://schemas.microsoft.com/office/drawing/2014/main" id="{236C538B-8EE0-CE4F-B15A-355A3E7B4AB6}"/>
              </a:ext>
            </a:extLst>
          </p:cNvPr>
          <p:cNvSpPr txBox="1"/>
          <p:nvPr/>
        </p:nvSpPr>
        <p:spPr>
          <a:xfrm>
            <a:off x="358586" y="2976539"/>
            <a:ext cx="3245225" cy="1938992"/>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t>Dose adjust to overcome rifampicin interaction? </a:t>
            </a:r>
          </a:p>
          <a:p>
            <a:pPr marL="342900" indent="-342900">
              <a:buFont typeface="Courier New" panose="02070309020205020404" pitchFamily="49" charset="0"/>
              <a:buChar char="o"/>
            </a:pPr>
            <a:r>
              <a:rPr lang="en-US" sz="2400" dirty="0"/>
              <a:t>Dose-adjust to overcome resistance?</a:t>
            </a:r>
          </a:p>
        </p:txBody>
      </p:sp>
      <p:pic>
        <p:nvPicPr>
          <p:cNvPr id="2052" name="Picture 4" descr="Hospital building filled outline icon Royalty Free Vector">
            <a:extLst>
              <a:ext uri="{FF2B5EF4-FFF2-40B4-BE49-F238E27FC236}">
                <a16:creationId xmlns:a16="http://schemas.microsoft.com/office/drawing/2014/main" id="{2A87AE6A-5D03-254C-9EF4-CF1C1E456C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179"/>
          <a:stretch/>
        </p:blipFill>
        <p:spPr bwMode="auto">
          <a:xfrm>
            <a:off x="10481732" y="5209726"/>
            <a:ext cx="1710267" cy="15635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utline of injection Stock Illustrations, Images &amp; Vectors | Shutterstock">
            <a:extLst>
              <a:ext uri="{FF2B5EF4-FFF2-40B4-BE49-F238E27FC236}">
                <a16:creationId xmlns:a16="http://schemas.microsoft.com/office/drawing/2014/main" id="{442C4C1A-07F8-2A41-9EF8-8AC66136DA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31" r="12470" b="8917"/>
          <a:stretch/>
        </p:blipFill>
        <p:spPr bwMode="auto">
          <a:xfrm>
            <a:off x="358586" y="546369"/>
            <a:ext cx="2252133" cy="20821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D687DC7-C8C7-F449-A56B-94CE1131E77C}"/>
              </a:ext>
            </a:extLst>
          </p:cNvPr>
          <p:cNvSpPr/>
          <p:nvPr/>
        </p:nvSpPr>
        <p:spPr>
          <a:xfrm>
            <a:off x="-7118976" y="-1080655"/>
            <a:ext cx="11599334" cy="7938655"/>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A7B522C-2046-DB46-A6F5-19CEB0836748}"/>
              </a:ext>
            </a:extLst>
          </p:cNvPr>
          <p:cNvSpPr/>
          <p:nvPr/>
        </p:nvSpPr>
        <p:spPr>
          <a:xfrm>
            <a:off x="3014133" y="-2506132"/>
            <a:ext cx="11599334" cy="6114194"/>
          </a:xfrm>
          <a:prstGeom prst="ellipse">
            <a:avLst/>
          </a:prstGeom>
          <a:solidFill>
            <a:schemeClr val="bg1"/>
          </a:solid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C42258A-D6F2-3C4F-A6EB-5275E8F65152}"/>
              </a:ext>
            </a:extLst>
          </p:cNvPr>
          <p:cNvSpPr txBox="1"/>
          <p:nvPr/>
        </p:nvSpPr>
        <p:spPr>
          <a:xfrm>
            <a:off x="4724400" y="546369"/>
            <a:ext cx="7109014" cy="2308324"/>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t>Pregnancy and breastfeeding?</a:t>
            </a:r>
          </a:p>
          <a:p>
            <a:pPr marL="342900" indent="-342900">
              <a:buFont typeface="Courier New" panose="02070309020205020404" pitchFamily="49" charset="0"/>
              <a:buChar char="o"/>
            </a:pPr>
            <a:r>
              <a:rPr lang="en-US" sz="2400" dirty="0" err="1"/>
              <a:t>HepBcAb</a:t>
            </a:r>
            <a:r>
              <a:rPr lang="en-US" sz="2400" dirty="0"/>
              <a:t> positive individuals?</a:t>
            </a:r>
          </a:p>
          <a:p>
            <a:pPr marL="342900" indent="-342900">
              <a:buFont typeface="Courier New" panose="02070309020205020404" pitchFamily="49" charset="0"/>
              <a:buChar char="o"/>
            </a:pPr>
            <a:r>
              <a:rPr lang="en-US" sz="2400" dirty="0"/>
              <a:t>Liver experiences?</a:t>
            </a:r>
          </a:p>
          <a:p>
            <a:pPr marL="342900" indent="-342900">
              <a:buFont typeface="Courier New" panose="02070309020205020404" pitchFamily="49" charset="0"/>
              <a:buChar char="o"/>
            </a:pPr>
            <a:r>
              <a:rPr lang="en-US" sz="2400" dirty="0"/>
              <a:t>Can baseline factors predict whether LA CAB/RPV is going to be a successful regimen or not – prior regimens, BMI, geographical region, comorbidities?</a:t>
            </a:r>
          </a:p>
        </p:txBody>
      </p:sp>
      <p:pic>
        <p:nvPicPr>
          <p:cNvPr id="12" name="Picture 2" descr="Person Outline Icon Png - Person Icon Png White - 480x480 PNG Download -  PNGkit">
            <a:extLst>
              <a:ext uri="{FF2B5EF4-FFF2-40B4-BE49-F238E27FC236}">
                <a16:creationId xmlns:a16="http://schemas.microsoft.com/office/drawing/2014/main" id="{CD3363DE-F51D-4542-BF2E-1BA14EBCF0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9" r="15669"/>
          <a:stretch/>
        </p:blipFill>
        <p:spPr bwMode="auto">
          <a:xfrm>
            <a:off x="10617200" y="0"/>
            <a:ext cx="1574800" cy="163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8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ignature_1967767467">
            <a:extLst>
              <a:ext uri="{FF2B5EF4-FFF2-40B4-BE49-F238E27FC236}">
                <a16:creationId xmlns:a16="http://schemas.microsoft.com/office/drawing/2014/main" id="{E9529628-B07A-E547-A08A-4064B1CB7B3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242268" y="198794"/>
            <a:ext cx="3242784" cy="131145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MRC/UVRI and LSHTM Uganda Research Unit">
            <a:extLst>
              <a:ext uri="{FF2B5EF4-FFF2-40B4-BE49-F238E27FC236}">
                <a16:creationId xmlns:a16="http://schemas.microsoft.com/office/drawing/2014/main" id="{2F6BFF70-A035-0A49-AAAD-4B75F5C3668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4712" y="3011347"/>
            <a:ext cx="2698379" cy="134624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78D0928-8178-C746-9858-AE86744B48A4}"/>
              </a:ext>
            </a:extLst>
          </p:cNvPr>
          <p:cNvPicPr>
            <a:picLocks noChangeAspect="1"/>
          </p:cNvPicPr>
          <p:nvPr/>
        </p:nvPicPr>
        <p:blipFill>
          <a:blip r:embed="rId6"/>
          <a:stretch>
            <a:fillRect/>
          </a:stretch>
        </p:blipFill>
        <p:spPr>
          <a:xfrm>
            <a:off x="3275406" y="3661899"/>
            <a:ext cx="1398519" cy="1438111"/>
          </a:xfrm>
          <a:prstGeom prst="rect">
            <a:avLst/>
          </a:prstGeom>
        </p:spPr>
      </p:pic>
      <p:sp>
        <p:nvSpPr>
          <p:cNvPr id="27" name="Rectangle 26">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17b45101c3b5f2cc21529efe3223166.jpg">
            <a:extLst>
              <a:ext uri="{FF2B5EF4-FFF2-40B4-BE49-F238E27FC236}">
                <a16:creationId xmlns:a16="http://schemas.microsoft.com/office/drawing/2014/main" id="{D0888A64-3D11-A348-B4D8-1EEA517171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7314" y="276729"/>
            <a:ext cx="2391998" cy="866774"/>
          </a:xfrm>
          <a:prstGeom prst="rect">
            <a:avLst/>
          </a:prstGeom>
        </p:spPr>
      </p:pic>
      <p:sp>
        <p:nvSpPr>
          <p:cNvPr id="2" name="TextBox 1">
            <a:extLst>
              <a:ext uri="{FF2B5EF4-FFF2-40B4-BE49-F238E27FC236}">
                <a16:creationId xmlns:a16="http://schemas.microsoft.com/office/drawing/2014/main" id="{3F6DF400-00D3-5844-8B02-6326BA1A2DDC}"/>
              </a:ext>
            </a:extLst>
          </p:cNvPr>
          <p:cNvSpPr txBox="1"/>
          <p:nvPr/>
        </p:nvSpPr>
        <p:spPr>
          <a:xfrm>
            <a:off x="144676" y="1636922"/>
            <a:ext cx="3078193" cy="923330"/>
          </a:xfrm>
          <a:prstGeom prst="rect">
            <a:avLst/>
          </a:prstGeom>
          <a:noFill/>
        </p:spPr>
        <p:txBody>
          <a:bodyPr wrap="square" rtlCol="0">
            <a:spAutoFit/>
          </a:bodyPr>
          <a:lstStyle/>
          <a:p>
            <a:r>
              <a:rPr lang="en-US" dirty="0"/>
              <a:t>Professor Jaime Vera</a:t>
            </a:r>
          </a:p>
          <a:p>
            <a:r>
              <a:rPr lang="en-US" dirty="0"/>
              <a:t>Professor </a:t>
            </a:r>
            <a:r>
              <a:rPr lang="en-US" dirty="0" err="1"/>
              <a:t>Shunmay</a:t>
            </a:r>
            <a:r>
              <a:rPr lang="en-US" dirty="0"/>
              <a:t> Yeung</a:t>
            </a:r>
          </a:p>
          <a:p>
            <a:r>
              <a:rPr lang="en-US" dirty="0"/>
              <a:t>Professor Rashida Ferrand</a:t>
            </a:r>
          </a:p>
        </p:txBody>
      </p:sp>
      <p:sp>
        <p:nvSpPr>
          <p:cNvPr id="17" name="TextBox 16">
            <a:extLst>
              <a:ext uri="{FF2B5EF4-FFF2-40B4-BE49-F238E27FC236}">
                <a16:creationId xmlns:a16="http://schemas.microsoft.com/office/drawing/2014/main" id="{0BE855E4-8E42-EB49-B932-E791C50268A4}"/>
              </a:ext>
            </a:extLst>
          </p:cNvPr>
          <p:cNvSpPr txBox="1"/>
          <p:nvPr/>
        </p:nvSpPr>
        <p:spPr>
          <a:xfrm>
            <a:off x="242479" y="4444647"/>
            <a:ext cx="2429320" cy="1200329"/>
          </a:xfrm>
          <a:prstGeom prst="rect">
            <a:avLst/>
          </a:prstGeom>
          <a:noFill/>
        </p:spPr>
        <p:txBody>
          <a:bodyPr wrap="square" rtlCol="0">
            <a:spAutoFit/>
          </a:bodyPr>
          <a:lstStyle/>
          <a:p>
            <a:r>
              <a:rPr lang="en-US" dirty="0"/>
              <a:t>Professor Alison Elliott</a:t>
            </a:r>
          </a:p>
          <a:p>
            <a:r>
              <a:rPr lang="en-US" dirty="0"/>
              <a:t>Professor David </a:t>
            </a:r>
            <a:r>
              <a:rPr lang="en-US" dirty="0" err="1"/>
              <a:t>Meya</a:t>
            </a:r>
            <a:endParaRPr lang="en-US" dirty="0"/>
          </a:p>
          <a:p>
            <a:r>
              <a:rPr lang="en-US" dirty="0"/>
              <a:t>HARVEST study team</a:t>
            </a:r>
          </a:p>
          <a:p>
            <a:r>
              <a:rPr lang="en-US" dirty="0"/>
              <a:t>CARES study team</a:t>
            </a:r>
          </a:p>
        </p:txBody>
      </p:sp>
      <p:pic>
        <p:nvPicPr>
          <p:cNvPr id="4" name="Picture 3">
            <a:extLst>
              <a:ext uri="{FF2B5EF4-FFF2-40B4-BE49-F238E27FC236}">
                <a16:creationId xmlns:a16="http://schemas.microsoft.com/office/drawing/2014/main" id="{7911724F-F000-3F49-8C3E-4FE467205FF2}"/>
              </a:ext>
            </a:extLst>
          </p:cNvPr>
          <p:cNvPicPr>
            <a:picLocks noChangeAspect="1"/>
          </p:cNvPicPr>
          <p:nvPr/>
        </p:nvPicPr>
        <p:blipFill rotWithShape="1">
          <a:blip r:embed="rId8"/>
          <a:srcRect r="21168" b="11355"/>
          <a:stretch/>
        </p:blipFill>
        <p:spPr>
          <a:xfrm>
            <a:off x="9062562" y="198794"/>
            <a:ext cx="2847379" cy="3466456"/>
          </a:xfrm>
          <a:prstGeom prst="rect">
            <a:avLst/>
          </a:prstGeom>
        </p:spPr>
      </p:pic>
      <p:pic>
        <p:nvPicPr>
          <p:cNvPr id="15" name="Picture 14">
            <a:extLst>
              <a:ext uri="{FF2B5EF4-FFF2-40B4-BE49-F238E27FC236}">
                <a16:creationId xmlns:a16="http://schemas.microsoft.com/office/drawing/2014/main" id="{E010C3BA-91D7-1A46-84AA-C1EE2DF7705E}"/>
              </a:ext>
            </a:extLst>
          </p:cNvPr>
          <p:cNvPicPr/>
          <p:nvPr/>
        </p:nvPicPr>
        <p:blipFill rotWithShape="1">
          <a:blip r:embed="rId9">
            <a:extLst>
              <a:ext uri="{28A0092B-C50C-407E-A947-70E740481C1C}">
                <a14:useLocalDpi xmlns:a14="http://schemas.microsoft.com/office/drawing/2010/main" val="0"/>
              </a:ext>
            </a:extLst>
          </a:blip>
          <a:srcRect l="15928" b="12416"/>
          <a:stretch/>
        </p:blipFill>
        <p:spPr bwMode="auto">
          <a:xfrm>
            <a:off x="4915217" y="3103591"/>
            <a:ext cx="2346251" cy="360965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6FD0986-4B9C-0F43-9B87-943CEB2C6E1A}"/>
              </a:ext>
            </a:extLst>
          </p:cNvPr>
          <p:cNvSpPr txBox="1"/>
          <p:nvPr/>
        </p:nvSpPr>
        <p:spPr>
          <a:xfrm>
            <a:off x="7711634" y="184067"/>
            <a:ext cx="1099797" cy="1200329"/>
          </a:xfrm>
          <a:prstGeom prst="rect">
            <a:avLst/>
          </a:prstGeom>
          <a:noFill/>
        </p:spPr>
        <p:txBody>
          <a:bodyPr wrap="square" rtlCol="0">
            <a:spAutoFit/>
          </a:bodyPr>
          <a:lstStyle/>
          <a:p>
            <a:r>
              <a:rPr lang="en-US" dirty="0"/>
              <a:t>Eleanor Martins and others! </a:t>
            </a:r>
          </a:p>
        </p:txBody>
      </p:sp>
      <p:pic>
        <p:nvPicPr>
          <p:cNvPr id="3074" name="Picture 2" descr="NIHR guidance on COVID-19: Continuity of research and meetings — SPCR">
            <a:extLst>
              <a:ext uri="{FF2B5EF4-FFF2-40B4-BE49-F238E27FC236}">
                <a16:creationId xmlns:a16="http://schemas.microsoft.com/office/drawing/2014/main" id="{0F3219FC-2E94-9146-BA74-F955F4E6CE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5191" y="1513219"/>
            <a:ext cx="20193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3DDEF6-9B91-504B-9C19-206CB434F372}"/>
              </a:ext>
            </a:extLst>
          </p:cNvPr>
          <p:cNvPicPr>
            <a:picLocks noChangeAspect="1"/>
          </p:cNvPicPr>
          <p:nvPr/>
        </p:nvPicPr>
        <p:blipFill rotWithShape="1">
          <a:blip r:embed="rId11"/>
          <a:srcRect t="16891" b="11900"/>
          <a:stretch/>
        </p:blipFill>
        <p:spPr>
          <a:xfrm>
            <a:off x="2388945" y="5339023"/>
            <a:ext cx="2526015" cy="1346249"/>
          </a:xfrm>
          <a:prstGeom prst="rect">
            <a:avLst/>
          </a:prstGeom>
        </p:spPr>
      </p:pic>
      <p:pic>
        <p:nvPicPr>
          <p:cNvPr id="7" name="Picture 6" descr="A body of water with trees around it&#10;&#10;Description automatically generated with medium confidence">
            <a:extLst>
              <a:ext uri="{FF2B5EF4-FFF2-40B4-BE49-F238E27FC236}">
                <a16:creationId xmlns:a16="http://schemas.microsoft.com/office/drawing/2014/main" id="{2C097866-9353-AD4F-901C-31C11E5FD9FD}"/>
              </a:ext>
            </a:extLst>
          </p:cNvPr>
          <p:cNvPicPr>
            <a:picLocks noChangeAspect="1"/>
          </p:cNvPicPr>
          <p:nvPr/>
        </p:nvPicPr>
        <p:blipFill>
          <a:blip r:embed="rId12"/>
          <a:stretch>
            <a:fillRect/>
          </a:stretch>
        </p:blipFill>
        <p:spPr>
          <a:xfrm>
            <a:off x="7949526" y="4323155"/>
            <a:ext cx="3781344" cy="2155553"/>
          </a:xfrm>
          <a:prstGeom prst="rect">
            <a:avLst/>
          </a:prstGeom>
        </p:spPr>
      </p:pic>
      <p:sp>
        <p:nvSpPr>
          <p:cNvPr id="5" name="TextBox 4">
            <a:extLst>
              <a:ext uri="{FF2B5EF4-FFF2-40B4-BE49-F238E27FC236}">
                <a16:creationId xmlns:a16="http://schemas.microsoft.com/office/drawing/2014/main" id="{D0ECC5D9-AAE5-DC48-8010-F72BCDC8948B}"/>
              </a:ext>
            </a:extLst>
          </p:cNvPr>
          <p:cNvSpPr txBox="1"/>
          <p:nvPr/>
        </p:nvSpPr>
        <p:spPr>
          <a:xfrm>
            <a:off x="8780437" y="4662610"/>
            <a:ext cx="2562792" cy="584775"/>
          </a:xfrm>
          <a:prstGeom prst="rect">
            <a:avLst/>
          </a:prstGeom>
          <a:noFill/>
        </p:spPr>
        <p:txBody>
          <a:bodyPr wrap="square" rtlCol="0">
            <a:spAutoFit/>
          </a:bodyPr>
          <a:lstStyle/>
          <a:p>
            <a:r>
              <a:rPr lang="en-US" sz="3200" dirty="0">
                <a:solidFill>
                  <a:schemeClr val="bg1"/>
                </a:solidFill>
              </a:rPr>
              <a:t>THANK YOU!</a:t>
            </a:r>
          </a:p>
        </p:txBody>
      </p:sp>
    </p:spTree>
    <p:extLst>
      <p:ext uri="{BB962C8B-B14F-4D97-AF65-F5344CB8AC3E}">
        <p14:creationId xmlns:p14="http://schemas.microsoft.com/office/powerpoint/2010/main" val="282582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on a boat in the water&#10;&#10;Description automatically generated with low confidence">
            <a:extLst>
              <a:ext uri="{FF2B5EF4-FFF2-40B4-BE49-F238E27FC236}">
                <a16:creationId xmlns:a16="http://schemas.microsoft.com/office/drawing/2014/main" id="{B76A02D0-E5D1-9643-A3BC-F6F52772D78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CC7858-BC9E-AD4B-9C27-CCC4F6AF08F5}"/>
              </a:ext>
            </a:extLst>
          </p:cNvPr>
          <p:cNvSpPr txBox="1">
            <a:spLocks/>
          </p:cNvSpPr>
          <p:nvPr/>
        </p:nvSpPr>
        <p:spPr>
          <a:xfrm rot="20058852">
            <a:off x="-915291" y="1894453"/>
            <a:ext cx="12839243" cy="1096859"/>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rPr>
              <a:t>What’s she doing in the TB session?</a:t>
            </a:r>
          </a:p>
          <a:p>
            <a:pPr algn="ctr"/>
            <a:endParaRPr lang="en-US" sz="4800" dirty="0">
              <a:solidFill>
                <a:schemeClr val="bg1"/>
              </a:solidFill>
            </a:endParaRPr>
          </a:p>
          <a:p>
            <a:pPr algn="ctr"/>
            <a:r>
              <a:rPr lang="en-US" sz="4800" dirty="0">
                <a:solidFill>
                  <a:schemeClr val="bg1"/>
                </a:solidFill>
              </a:rPr>
              <a:t>And without any of my own data to present?!</a:t>
            </a:r>
          </a:p>
        </p:txBody>
      </p:sp>
    </p:spTree>
    <p:extLst>
      <p:ext uri="{BB962C8B-B14F-4D97-AF65-F5344CB8AC3E}">
        <p14:creationId xmlns:p14="http://schemas.microsoft.com/office/powerpoint/2010/main" val="143274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6737CD9-1CCA-FD4B-9163-93C76F27B863}"/>
              </a:ext>
            </a:extLst>
          </p:cNvPr>
          <p:cNvSpPr txBox="1">
            <a:spLocks/>
          </p:cNvSpPr>
          <p:nvPr/>
        </p:nvSpPr>
        <p:spPr>
          <a:xfrm>
            <a:off x="239383" y="179623"/>
            <a:ext cx="9861103" cy="659029"/>
          </a:xfrm>
          <a:prstGeom prst="rect">
            <a:avLst/>
          </a:prstGeom>
        </p:spPr>
        <p:txBody>
          <a:bodyPr>
            <a:normAutofit/>
          </a:bodyPr>
          <a:lstStyle>
            <a:lvl1pPr algn="l" defTabSz="457200" rtl="0" eaLnBrk="1" latinLnBrk="0" hangingPunct="1">
              <a:spcBef>
                <a:spcPct val="0"/>
              </a:spcBef>
              <a:buNone/>
              <a:defRPr sz="3200" kern="1200" baseline="0">
                <a:solidFill>
                  <a:schemeClr val="bg1"/>
                </a:solidFill>
                <a:latin typeface="Constantia" panose="02030602050306030303" pitchFamily="18" charset="0"/>
                <a:ea typeface="+mj-ea"/>
                <a:cs typeface="+mj-cs"/>
              </a:defRPr>
            </a:lvl1pPr>
          </a:lstStyle>
          <a:p>
            <a:r>
              <a:rPr lang="en-US" sz="2800" dirty="0">
                <a:solidFill>
                  <a:srgbClr val="00B050"/>
                </a:solidFill>
                <a:latin typeface="+mn-lt"/>
              </a:rPr>
              <a:t>Why is long-acting ART relevant to TB?</a:t>
            </a:r>
          </a:p>
        </p:txBody>
      </p:sp>
      <p:pic>
        <p:nvPicPr>
          <p:cNvPr id="3" name="Picture 2">
            <a:extLst>
              <a:ext uri="{FF2B5EF4-FFF2-40B4-BE49-F238E27FC236}">
                <a16:creationId xmlns:a16="http://schemas.microsoft.com/office/drawing/2014/main" id="{B376BC36-6E4D-DF4E-AB53-7553AACF9011}"/>
              </a:ext>
            </a:extLst>
          </p:cNvPr>
          <p:cNvPicPr/>
          <p:nvPr/>
        </p:nvPicPr>
        <p:blipFill rotWithShape="1">
          <a:blip r:embed="rId3">
            <a:extLst>
              <a:ext uri="{28A0092B-C50C-407E-A947-70E740481C1C}">
                <a14:useLocalDpi xmlns:a14="http://schemas.microsoft.com/office/drawing/2010/main" val="0"/>
              </a:ext>
            </a:extLst>
          </a:blip>
          <a:srcRect l="15928" b="12416"/>
          <a:stretch/>
        </p:blipFill>
        <p:spPr bwMode="auto">
          <a:xfrm>
            <a:off x="-1" y="2961711"/>
            <a:ext cx="2700197" cy="3895397"/>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A54178C-A2ED-D844-A0DD-10C5F78EA619}"/>
              </a:ext>
            </a:extLst>
          </p:cNvPr>
          <p:cNvPicPr>
            <a:picLocks noChangeAspect="1"/>
          </p:cNvPicPr>
          <p:nvPr/>
        </p:nvPicPr>
        <p:blipFill rotWithShape="1">
          <a:blip r:embed="rId4"/>
          <a:srcRect l="22943" r="11584" b="26774"/>
          <a:stretch/>
        </p:blipFill>
        <p:spPr>
          <a:xfrm>
            <a:off x="1828324" y="5639790"/>
            <a:ext cx="930941" cy="1217317"/>
          </a:xfrm>
          <a:prstGeom prst="rect">
            <a:avLst/>
          </a:prstGeom>
        </p:spPr>
      </p:pic>
      <p:pic>
        <p:nvPicPr>
          <p:cNvPr id="5" name="Picture 4">
            <a:extLst>
              <a:ext uri="{FF2B5EF4-FFF2-40B4-BE49-F238E27FC236}">
                <a16:creationId xmlns:a16="http://schemas.microsoft.com/office/drawing/2014/main" id="{31708B8E-9833-F344-BEFB-45F5D8871F69}"/>
              </a:ext>
            </a:extLst>
          </p:cNvPr>
          <p:cNvPicPr>
            <a:picLocks noChangeAspect="1"/>
          </p:cNvPicPr>
          <p:nvPr/>
        </p:nvPicPr>
        <p:blipFill>
          <a:blip r:embed="rId5"/>
          <a:stretch>
            <a:fillRect/>
          </a:stretch>
        </p:blipFill>
        <p:spPr>
          <a:xfrm>
            <a:off x="-1" y="2961710"/>
            <a:ext cx="837982" cy="1047704"/>
          </a:xfrm>
          <a:prstGeom prst="rect">
            <a:avLst/>
          </a:prstGeom>
        </p:spPr>
      </p:pic>
      <p:pic>
        <p:nvPicPr>
          <p:cNvPr id="6" name="Picture 5">
            <a:extLst>
              <a:ext uri="{FF2B5EF4-FFF2-40B4-BE49-F238E27FC236}">
                <a16:creationId xmlns:a16="http://schemas.microsoft.com/office/drawing/2014/main" id="{2A856335-B173-D743-B151-3B8D8104BF63}"/>
              </a:ext>
            </a:extLst>
          </p:cNvPr>
          <p:cNvPicPr>
            <a:picLocks noChangeAspect="1"/>
          </p:cNvPicPr>
          <p:nvPr/>
        </p:nvPicPr>
        <p:blipFill>
          <a:blip r:embed="rId6"/>
          <a:stretch>
            <a:fillRect/>
          </a:stretch>
        </p:blipFill>
        <p:spPr>
          <a:xfrm>
            <a:off x="2919008" y="2961710"/>
            <a:ext cx="6277983" cy="4114327"/>
          </a:xfrm>
          <a:prstGeom prst="rect">
            <a:avLst/>
          </a:prstGeom>
        </p:spPr>
      </p:pic>
      <p:pic>
        <p:nvPicPr>
          <p:cNvPr id="7" name="Picture 6">
            <a:extLst>
              <a:ext uri="{FF2B5EF4-FFF2-40B4-BE49-F238E27FC236}">
                <a16:creationId xmlns:a16="http://schemas.microsoft.com/office/drawing/2014/main" id="{8C27139F-99FB-734F-8B28-ECF8F443FB59}"/>
              </a:ext>
            </a:extLst>
          </p:cNvPr>
          <p:cNvPicPr>
            <a:picLocks noChangeAspect="1"/>
          </p:cNvPicPr>
          <p:nvPr/>
        </p:nvPicPr>
        <p:blipFill rotWithShape="1">
          <a:blip r:embed="rId7"/>
          <a:srcRect r="20668"/>
          <a:stretch/>
        </p:blipFill>
        <p:spPr>
          <a:xfrm>
            <a:off x="9241677" y="3165773"/>
            <a:ext cx="2741211" cy="3326304"/>
          </a:xfrm>
          <a:prstGeom prst="rect">
            <a:avLst/>
          </a:prstGeom>
        </p:spPr>
      </p:pic>
      <p:pic>
        <p:nvPicPr>
          <p:cNvPr id="8" name="Picture 7">
            <a:extLst>
              <a:ext uri="{FF2B5EF4-FFF2-40B4-BE49-F238E27FC236}">
                <a16:creationId xmlns:a16="http://schemas.microsoft.com/office/drawing/2014/main" id="{C4FE501A-DA61-DB43-8B0E-F89329922F03}"/>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39318" y="2961710"/>
            <a:ext cx="2174712" cy="797729"/>
          </a:xfrm>
          <a:prstGeom prst="rect">
            <a:avLst/>
          </a:prstGeom>
          <a:noFill/>
          <a:ln>
            <a:noFill/>
          </a:ln>
        </p:spPr>
      </p:pic>
      <p:graphicFrame>
        <p:nvGraphicFramePr>
          <p:cNvPr id="9" name="Table 4">
            <a:extLst>
              <a:ext uri="{FF2B5EF4-FFF2-40B4-BE49-F238E27FC236}">
                <a16:creationId xmlns:a16="http://schemas.microsoft.com/office/drawing/2014/main" id="{BD4889E4-80D2-4A44-BB07-A7FC4570E94E}"/>
              </a:ext>
            </a:extLst>
          </p:cNvPr>
          <p:cNvGraphicFramePr>
            <a:graphicFrameLocks noGrp="1"/>
          </p:cNvGraphicFramePr>
          <p:nvPr>
            <p:extLst>
              <p:ext uri="{D42A27DB-BD31-4B8C-83A1-F6EECF244321}">
                <p14:modId xmlns:p14="http://schemas.microsoft.com/office/powerpoint/2010/main" val="961526508"/>
              </p:ext>
            </p:extLst>
          </p:nvPr>
        </p:nvGraphicFramePr>
        <p:xfrm>
          <a:off x="186246" y="105302"/>
          <a:ext cx="11743505" cy="2456486"/>
        </p:xfrm>
        <a:graphic>
          <a:graphicData uri="http://schemas.openxmlformats.org/drawingml/2006/table">
            <a:tbl>
              <a:tblPr firstRow="1" bandRow="1">
                <a:tableStyleId>{5A111915-BE36-4E01-A7E5-04B1672EAD32}</a:tableStyleId>
              </a:tblPr>
              <a:tblGrid>
                <a:gridCol w="2559526">
                  <a:extLst>
                    <a:ext uri="{9D8B030D-6E8A-4147-A177-3AD203B41FA5}">
                      <a16:colId xmlns:a16="http://schemas.microsoft.com/office/drawing/2014/main" val="3405618367"/>
                    </a:ext>
                  </a:extLst>
                </a:gridCol>
                <a:gridCol w="2815965">
                  <a:extLst>
                    <a:ext uri="{9D8B030D-6E8A-4147-A177-3AD203B41FA5}">
                      <a16:colId xmlns:a16="http://schemas.microsoft.com/office/drawing/2014/main" val="1091909283"/>
                    </a:ext>
                  </a:extLst>
                </a:gridCol>
                <a:gridCol w="2739748">
                  <a:extLst>
                    <a:ext uri="{9D8B030D-6E8A-4147-A177-3AD203B41FA5}">
                      <a16:colId xmlns:a16="http://schemas.microsoft.com/office/drawing/2014/main" val="1889352163"/>
                    </a:ext>
                  </a:extLst>
                </a:gridCol>
                <a:gridCol w="1795940">
                  <a:extLst>
                    <a:ext uri="{9D8B030D-6E8A-4147-A177-3AD203B41FA5}">
                      <a16:colId xmlns:a16="http://schemas.microsoft.com/office/drawing/2014/main" val="2216741526"/>
                    </a:ext>
                  </a:extLst>
                </a:gridCol>
                <a:gridCol w="1832326">
                  <a:extLst>
                    <a:ext uri="{9D8B030D-6E8A-4147-A177-3AD203B41FA5}">
                      <a16:colId xmlns:a16="http://schemas.microsoft.com/office/drawing/2014/main" val="2336806723"/>
                    </a:ext>
                  </a:extLst>
                </a:gridCol>
              </a:tblGrid>
              <a:tr h="596631">
                <a:tc>
                  <a:txBody>
                    <a:bodyPr/>
                    <a:lstStyle/>
                    <a:p>
                      <a:r>
                        <a:rPr lang="en-US" sz="1800" dirty="0"/>
                        <a:t>Initials, age, sex</a:t>
                      </a:r>
                    </a:p>
                  </a:txBody>
                  <a:tcPr marL="91416" marR="91416" marT="45708" marB="45708"/>
                </a:tc>
                <a:tc>
                  <a:txBody>
                    <a:bodyPr/>
                    <a:lstStyle/>
                    <a:p>
                      <a:r>
                        <a:rPr lang="en-US" sz="1800" dirty="0"/>
                        <a:t>HIV status</a:t>
                      </a:r>
                    </a:p>
                    <a:p>
                      <a:r>
                        <a:rPr lang="en-US" sz="1800" dirty="0"/>
                        <a:t>ART</a:t>
                      </a:r>
                    </a:p>
                  </a:txBody>
                  <a:tcPr marL="91416" marR="91416" marT="45708" marB="45708"/>
                </a:tc>
                <a:tc>
                  <a:txBody>
                    <a:bodyPr/>
                    <a:lstStyle/>
                    <a:p>
                      <a:r>
                        <a:rPr lang="en-US" sz="1800" dirty="0"/>
                        <a:t>Clinical </a:t>
                      </a:r>
                      <a:r>
                        <a:rPr lang="en-US" sz="1800" dirty="0" err="1"/>
                        <a:t>staus</a:t>
                      </a:r>
                      <a:r>
                        <a:rPr lang="en-US" sz="1800" dirty="0"/>
                        <a:t> </a:t>
                      </a:r>
                    </a:p>
                  </a:txBody>
                  <a:tcPr marL="91416" marR="91416" marT="45708" marB="45708"/>
                </a:tc>
                <a:tc>
                  <a:txBody>
                    <a:bodyPr/>
                    <a:lstStyle/>
                    <a:p>
                      <a:r>
                        <a:rPr lang="en-US" sz="1800" dirty="0"/>
                        <a:t>CSF findings</a:t>
                      </a:r>
                    </a:p>
                  </a:txBody>
                  <a:tcPr marL="91416" marR="91416" marT="45708" marB="45708"/>
                </a:tc>
                <a:tc>
                  <a:txBody>
                    <a:bodyPr/>
                    <a:lstStyle/>
                    <a:p>
                      <a:r>
                        <a:rPr lang="en-US" sz="1800" dirty="0"/>
                        <a:t>Hospital outcome </a:t>
                      </a:r>
                    </a:p>
                  </a:txBody>
                  <a:tcPr marL="91416" marR="91416" marT="45708" marB="45708"/>
                </a:tc>
                <a:extLst>
                  <a:ext uri="{0D108BD9-81ED-4DB2-BD59-A6C34878D82A}">
                    <a16:rowId xmlns:a16="http://schemas.microsoft.com/office/drawing/2014/main" val="1018405055"/>
                  </a:ext>
                </a:extLst>
              </a:tr>
              <a:tr h="622662">
                <a:tc>
                  <a:txBody>
                    <a:bodyPr/>
                    <a:lstStyle/>
                    <a:p>
                      <a:r>
                        <a:rPr lang="en-US" sz="1400" dirty="0"/>
                        <a:t>NGX, 28, F</a:t>
                      </a:r>
                    </a:p>
                  </a:txBody>
                  <a:tcPr marL="91416" marR="91416" marT="45708" marB="45708"/>
                </a:tc>
                <a:tc>
                  <a:txBody>
                    <a:bodyPr/>
                    <a:lstStyle/>
                    <a:p>
                      <a:r>
                        <a:rPr lang="en-US" sz="1400" dirty="0"/>
                        <a:t>+, TDF/3TC/DTG 2 </a:t>
                      </a:r>
                      <a:r>
                        <a:rPr lang="en-US" sz="1400" dirty="0" err="1"/>
                        <a:t>yrs</a:t>
                      </a:r>
                      <a:r>
                        <a:rPr lang="en-US" sz="1400" dirty="0"/>
                        <a:t>, CD4 19</a:t>
                      </a:r>
                    </a:p>
                    <a:p>
                      <a:r>
                        <a:rPr lang="en-US" sz="1400" dirty="0"/>
                        <a:t>Poor adherence</a:t>
                      </a:r>
                    </a:p>
                  </a:txBody>
                  <a:tcPr marL="91416" marR="91416" marT="45708" marB="45708"/>
                </a:tc>
                <a:tc>
                  <a:txBody>
                    <a:bodyPr/>
                    <a:lstStyle/>
                    <a:p>
                      <a:r>
                        <a:rPr lang="en-US" sz="1400" dirty="0"/>
                        <a:t>GCS 10/15, Left hemiplegia</a:t>
                      </a:r>
                    </a:p>
                    <a:p>
                      <a:r>
                        <a:rPr lang="en-US" sz="1400" dirty="0"/>
                        <a:t>Seizures</a:t>
                      </a:r>
                    </a:p>
                  </a:txBody>
                  <a:tcPr marL="91416" marR="91416" marT="45708" marB="45708"/>
                </a:tc>
                <a:tc>
                  <a:txBody>
                    <a:bodyPr/>
                    <a:lstStyle/>
                    <a:p>
                      <a:r>
                        <a:rPr lang="en-US" sz="1400" dirty="0"/>
                        <a:t>WBC &lt;5 </a:t>
                      </a:r>
                    </a:p>
                    <a:p>
                      <a:r>
                        <a:rPr lang="en-US" sz="1400" dirty="0"/>
                        <a:t>Ultra positive</a:t>
                      </a:r>
                    </a:p>
                  </a:txBody>
                  <a:tcPr marL="91416" marR="91416" marT="45708" marB="45708"/>
                </a:tc>
                <a:tc>
                  <a:txBody>
                    <a:bodyPr/>
                    <a:lstStyle/>
                    <a:p>
                      <a:r>
                        <a:rPr lang="en-US" sz="1400" dirty="0"/>
                        <a:t>RIP</a:t>
                      </a:r>
                    </a:p>
                  </a:txBody>
                  <a:tcPr marL="91416" marR="91416" marT="45708" marB="45708"/>
                </a:tc>
                <a:extLst>
                  <a:ext uri="{0D108BD9-81ED-4DB2-BD59-A6C34878D82A}">
                    <a16:rowId xmlns:a16="http://schemas.microsoft.com/office/drawing/2014/main" val="669884418"/>
                  </a:ext>
                </a:extLst>
              </a:tr>
              <a:tr h="597137">
                <a:tc>
                  <a:txBody>
                    <a:bodyPr/>
                    <a:lstStyle/>
                    <a:p>
                      <a:r>
                        <a:rPr lang="en-US" sz="1400" dirty="0"/>
                        <a:t>MPZ, 34, M</a:t>
                      </a:r>
                    </a:p>
                  </a:txBody>
                  <a:tcPr marL="91416" marR="91416" marT="45708" marB="45708"/>
                </a:tc>
                <a:tc>
                  <a:txBody>
                    <a:bodyPr/>
                    <a:lstStyle/>
                    <a:p>
                      <a:r>
                        <a:rPr lang="en-US" sz="1400" dirty="0"/>
                        <a:t>+, TDF/3TC/EFV, CD4 24</a:t>
                      </a:r>
                    </a:p>
                    <a:p>
                      <a:r>
                        <a:rPr lang="en-US" sz="1400" dirty="0"/>
                        <a:t>Poor adherence </a:t>
                      </a:r>
                    </a:p>
                  </a:txBody>
                  <a:tcPr marL="91416" marR="91416" marT="45708" marB="45708"/>
                </a:tc>
                <a:tc>
                  <a:txBody>
                    <a:bodyPr/>
                    <a:lstStyle/>
                    <a:p>
                      <a:r>
                        <a:rPr lang="en-US" sz="1400" dirty="0"/>
                        <a:t>GCS 6/10, CNVII palsy</a:t>
                      </a:r>
                    </a:p>
                    <a:p>
                      <a:r>
                        <a:rPr lang="en-US" sz="1400" dirty="0"/>
                        <a:t>Grade 4 pressure sores</a:t>
                      </a:r>
                    </a:p>
                  </a:txBody>
                  <a:tcPr marL="91416" marR="91416" marT="45708" marB="45708"/>
                </a:tc>
                <a:tc>
                  <a:txBody>
                    <a:bodyPr/>
                    <a:lstStyle/>
                    <a:p>
                      <a:r>
                        <a:rPr lang="en-US" sz="1400" dirty="0"/>
                        <a:t>WBC 125  (95% L)</a:t>
                      </a:r>
                    </a:p>
                    <a:p>
                      <a:r>
                        <a:rPr lang="en-US" sz="1400" dirty="0"/>
                        <a:t>Ultra negative </a:t>
                      </a:r>
                    </a:p>
                  </a:txBody>
                  <a:tcPr marL="91416" marR="91416" marT="45708" marB="45708"/>
                </a:tc>
                <a:tc>
                  <a:txBody>
                    <a:bodyPr/>
                    <a:lstStyle/>
                    <a:p>
                      <a:r>
                        <a:rPr lang="en-US" sz="1400" dirty="0"/>
                        <a:t>Remains in hospital at 4 weeks</a:t>
                      </a:r>
                    </a:p>
                  </a:txBody>
                  <a:tcPr marL="91416" marR="91416" marT="45708" marB="45708"/>
                </a:tc>
                <a:extLst>
                  <a:ext uri="{0D108BD9-81ED-4DB2-BD59-A6C34878D82A}">
                    <a16:rowId xmlns:a16="http://schemas.microsoft.com/office/drawing/2014/main" val="1184597149"/>
                  </a:ext>
                </a:extLst>
              </a:tr>
              <a:tr h="596631">
                <a:tc>
                  <a:txBody>
                    <a:bodyPr/>
                    <a:lstStyle/>
                    <a:p>
                      <a:r>
                        <a:rPr lang="en-US" sz="1400" dirty="0"/>
                        <a:t>MLN, 22, F</a:t>
                      </a:r>
                    </a:p>
                  </a:txBody>
                  <a:tcPr marL="91416" marR="91416" marT="45708" marB="45708"/>
                </a:tc>
                <a:tc>
                  <a:txBody>
                    <a:bodyPr/>
                    <a:lstStyle/>
                    <a:p>
                      <a:r>
                        <a:rPr lang="en-US" sz="1400" dirty="0"/>
                        <a:t>+, ART naïve, CD4 87</a:t>
                      </a:r>
                    </a:p>
                  </a:txBody>
                  <a:tcPr marL="91416" marR="91416" marT="45708" marB="45708"/>
                </a:tc>
                <a:tc>
                  <a:txBody>
                    <a:bodyPr/>
                    <a:lstStyle/>
                    <a:p>
                      <a:r>
                        <a:rPr lang="en-US" sz="1400" dirty="0"/>
                        <a:t>GCS 12/15</a:t>
                      </a:r>
                    </a:p>
                    <a:p>
                      <a:r>
                        <a:rPr lang="en-US" sz="1400" dirty="0"/>
                        <a:t>Paraplegia</a:t>
                      </a:r>
                    </a:p>
                  </a:txBody>
                  <a:tcPr marL="91416" marR="91416" marT="45708" marB="45708"/>
                </a:tc>
                <a:tc>
                  <a:txBody>
                    <a:bodyPr/>
                    <a:lstStyle/>
                    <a:p>
                      <a:r>
                        <a:rPr lang="en-US" sz="1400" dirty="0"/>
                        <a:t>WBC 320  (100% L)</a:t>
                      </a:r>
                    </a:p>
                    <a:p>
                      <a:r>
                        <a:rPr lang="en-US" sz="1400" dirty="0"/>
                        <a:t>Ultra positive</a:t>
                      </a:r>
                    </a:p>
                  </a:txBody>
                  <a:tcPr marL="91416" marR="91416" marT="45708" marB="45708"/>
                </a:tc>
                <a:tc>
                  <a:txBody>
                    <a:bodyPr/>
                    <a:lstStyle/>
                    <a:p>
                      <a:r>
                        <a:rPr lang="en-US" sz="1400" dirty="0"/>
                        <a:t>RIP</a:t>
                      </a:r>
                    </a:p>
                  </a:txBody>
                  <a:tcPr marL="91416" marR="91416" marT="45708" marB="45708"/>
                </a:tc>
                <a:extLst>
                  <a:ext uri="{0D108BD9-81ED-4DB2-BD59-A6C34878D82A}">
                    <a16:rowId xmlns:a16="http://schemas.microsoft.com/office/drawing/2014/main" val="3467285476"/>
                  </a:ext>
                </a:extLst>
              </a:tr>
            </a:tbl>
          </a:graphicData>
        </a:graphic>
      </p:graphicFrame>
      <p:sp>
        <p:nvSpPr>
          <p:cNvPr id="10" name="Oval 9">
            <a:extLst>
              <a:ext uri="{FF2B5EF4-FFF2-40B4-BE49-F238E27FC236}">
                <a16:creationId xmlns:a16="http://schemas.microsoft.com/office/drawing/2014/main" id="{C0EF5DD9-1C3E-364E-A887-2C61C53EBBE0}"/>
              </a:ext>
            </a:extLst>
          </p:cNvPr>
          <p:cNvSpPr/>
          <p:nvPr/>
        </p:nvSpPr>
        <p:spPr>
          <a:xfrm>
            <a:off x="2700196" y="1477273"/>
            <a:ext cx="1547325" cy="4980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Oval 10">
            <a:extLst>
              <a:ext uri="{FF2B5EF4-FFF2-40B4-BE49-F238E27FC236}">
                <a16:creationId xmlns:a16="http://schemas.microsoft.com/office/drawing/2014/main" id="{2F4C61BB-AB00-104E-BF0A-3B5B80D77A6D}"/>
              </a:ext>
            </a:extLst>
          </p:cNvPr>
          <p:cNvSpPr/>
          <p:nvPr/>
        </p:nvSpPr>
        <p:spPr>
          <a:xfrm>
            <a:off x="2700196" y="849388"/>
            <a:ext cx="1547325" cy="4980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8738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B130-9E3E-E940-BD9B-C3131285A960}"/>
              </a:ext>
            </a:extLst>
          </p:cNvPr>
          <p:cNvSpPr txBox="1">
            <a:spLocks/>
          </p:cNvSpPr>
          <p:nvPr/>
        </p:nvSpPr>
        <p:spPr>
          <a:xfrm>
            <a:off x="283188" y="345445"/>
            <a:ext cx="9861103" cy="659029"/>
          </a:xfrm>
          <a:prstGeom prst="rect">
            <a:avLst/>
          </a:prstGeom>
        </p:spPr>
        <p:txBody>
          <a:bodyPr>
            <a:normAutofit/>
          </a:bodyPr>
          <a:lstStyle>
            <a:lvl1pPr algn="l" defTabSz="457200" rtl="0" eaLnBrk="1" latinLnBrk="0" hangingPunct="1">
              <a:spcBef>
                <a:spcPct val="0"/>
              </a:spcBef>
              <a:buNone/>
              <a:defRPr sz="3200" kern="1200" baseline="0">
                <a:solidFill>
                  <a:schemeClr val="bg1"/>
                </a:solidFill>
                <a:latin typeface="Constantia" panose="02030602050306030303" pitchFamily="18" charset="0"/>
                <a:ea typeface="+mj-ea"/>
                <a:cs typeface="+mj-cs"/>
              </a:defRPr>
            </a:lvl1pPr>
          </a:lstStyle>
          <a:p>
            <a:r>
              <a:rPr lang="en-US" sz="2800" dirty="0">
                <a:solidFill>
                  <a:srgbClr val="00B050"/>
                </a:solidFill>
                <a:latin typeface="+mn-lt"/>
              </a:rPr>
              <a:t>Deaths from advanced HIV disease are stuck</a:t>
            </a:r>
          </a:p>
        </p:txBody>
      </p:sp>
      <p:pic>
        <p:nvPicPr>
          <p:cNvPr id="3" name="Content Placeholder 5" descr="Chart, line chart&#10;&#10;Description automatically generated">
            <a:extLst>
              <a:ext uri="{FF2B5EF4-FFF2-40B4-BE49-F238E27FC236}">
                <a16:creationId xmlns:a16="http://schemas.microsoft.com/office/drawing/2014/main" id="{C27811DF-0267-C74A-9A74-AA4919EE29B7}"/>
              </a:ext>
            </a:extLst>
          </p:cNvPr>
          <p:cNvPicPr>
            <a:picLocks noChangeAspect="1"/>
          </p:cNvPicPr>
          <p:nvPr/>
        </p:nvPicPr>
        <p:blipFill rotWithShape="1">
          <a:blip r:embed="rId3"/>
          <a:srcRect t="21087" r="3722" b="3064"/>
          <a:stretch/>
        </p:blipFill>
        <p:spPr>
          <a:xfrm>
            <a:off x="283188" y="1328518"/>
            <a:ext cx="3583800" cy="2405640"/>
          </a:xfrm>
          <a:prstGeom prst="rect">
            <a:avLst/>
          </a:prstGeom>
        </p:spPr>
      </p:pic>
      <p:sp>
        <p:nvSpPr>
          <p:cNvPr id="4" name="TextBox 3">
            <a:extLst>
              <a:ext uri="{FF2B5EF4-FFF2-40B4-BE49-F238E27FC236}">
                <a16:creationId xmlns:a16="http://schemas.microsoft.com/office/drawing/2014/main" id="{57F161BC-D42F-A94C-8425-C8C40D44C293}"/>
              </a:ext>
            </a:extLst>
          </p:cNvPr>
          <p:cNvSpPr txBox="1"/>
          <p:nvPr/>
        </p:nvSpPr>
        <p:spPr>
          <a:xfrm>
            <a:off x="3915860" y="1168065"/>
            <a:ext cx="7088527" cy="2862322"/>
          </a:xfrm>
          <a:prstGeom prst="rect">
            <a:avLst/>
          </a:prstGeom>
          <a:noFill/>
        </p:spPr>
        <p:txBody>
          <a:bodyPr wrap="square" rtlCol="0">
            <a:spAutoFit/>
          </a:bodyPr>
          <a:lstStyle/>
          <a:p>
            <a:pPr marL="285750" indent="-285750">
              <a:buFont typeface="Wingdings" pitchFamily="2" charset="2"/>
              <a:buChar char="§"/>
            </a:pPr>
            <a:r>
              <a:rPr lang="en-US" sz="2000" dirty="0"/>
              <a:t>Mortality has plateaued, ~700,000 in 2020, &gt;50% from advanced HIV</a:t>
            </a:r>
          </a:p>
          <a:p>
            <a:pPr marL="800100" lvl="1" indent="-342900">
              <a:buFont typeface="Wingdings" pitchFamily="2" charset="2"/>
              <a:buChar char="§"/>
            </a:pPr>
            <a:r>
              <a:rPr lang="en-US" sz="2000" dirty="0"/>
              <a:t>TB (TBM contributes disproportionately to deaths)</a:t>
            </a:r>
          </a:p>
          <a:p>
            <a:pPr marL="800100" lvl="1" indent="-342900">
              <a:buFont typeface="Wingdings" pitchFamily="2" charset="2"/>
              <a:buChar char="§"/>
            </a:pPr>
            <a:r>
              <a:rPr lang="en-US" sz="2000" dirty="0"/>
              <a:t>Bacterial infections</a:t>
            </a:r>
          </a:p>
          <a:p>
            <a:pPr marL="800100" lvl="1" indent="-342900">
              <a:buFont typeface="Wingdings" pitchFamily="2" charset="2"/>
              <a:buChar char="§"/>
            </a:pPr>
            <a:r>
              <a:rPr lang="en-US" sz="2000" dirty="0"/>
              <a:t>Cryptococcal meningitis</a:t>
            </a:r>
          </a:p>
          <a:p>
            <a:pPr marL="800100" lvl="1" indent="-342900">
              <a:buFont typeface="Wingdings" pitchFamily="2" charset="2"/>
              <a:buChar char="§"/>
            </a:pPr>
            <a:r>
              <a:rPr lang="en-US" sz="2000" dirty="0"/>
              <a:t>Viral infections</a:t>
            </a:r>
          </a:p>
          <a:p>
            <a:pPr marL="800100" lvl="1" indent="-342900">
              <a:buFont typeface="Wingdings" pitchFamily="2" charset="2"/>
              <a:buChar char="§"/>
            </a:pPr>
            <a:r>
              <a:rPr lang="en-US" sz="2000" dirty="0"/>
              <a:t>PCP, Toxoplasmosis</a:t>
            </a:r>
          </a:p>
          <a:p>
            <a:pPr marL="800100" lvl="1" indent="-342900">
              <a:buFont typeface="Wingdings" pitchFamily="2" charset="2"/>
              <a:buChar char="§"/>
            </a:pPr>
            <a:r>
              <a:rPr lang="en-US" sz="2000" dirty="0"/>
              <a:t>HIV-related cancers</a:t>
            </a:r>
          </a:p>
          <a:p>
            <a:endParaRPr lang="en-US" sz="2000" dirty="0"/>
          </a:p>
        </p:txBody>
      </p:sp>
      <p:pic>
        <p:nvPicPr>
          <p:cNvPr id="5" name="Picture 4" descr="Chart, bubble chart&#10;&#10;Description automatically generated">
            <a:extLst>
              <a:ext uri="{FF2B5EF4-FFF2-40B4-BE49-F238E27FC236}">
                <a16:creationId xmlns:a16="http://schemas.microsoft.com/office/drawing/2014/main" id="{E6188ABA-D417-294C-B635-E802EC2268FB}"/>
              </a:ext>
            </a:extLst>
          </p:cNvPr>
          <p:cNvPicPr>
            <a:picLocks noChangeAspect="1"/>
          </p:cNvPicPr>
          <p:nvPr/>
        </p:nvPicPr>
        <p:blipFill>
          <a:blip r:embed="rId4"/>
          <a:stretch>
            <a:fillRect/>
          </a:stretch>
        </p:blipFill>
        <p:spPr>
          <a:xfrm>
            <a:off x="0" y="3917756"/>
            <a:ext cx="4111668" cy="2616200"/>
          </a:xfrm>
          <a:prstGeom prst="rect">
            <a:avLst/>
          </a:prstGeom>
        </p:spPr>
      </p:pic>
      <p:sp>
        <p:nvSpPr>
          <p:cNvPr id="7" name="Lightning Bolt 6">
            <a:extLst>
              <a:ext uri="{FF2B5EF4-FFF2-40B4-BE49-F238E27FC236}">
                <a16:creationId xmlns:a16="http://schemas.microsoft.com/office/drawing/2014/main" id="{B54F964C-4671-3741-8D72-B5B46829DAA1}"/>
              </a:ext>
            </a:extLst>
          </p:cNvPr>
          <p:cNvSpPr/>
          <p:nvPr/>
        </p:nvSpPr>
        <p:spPr>
          <a:xfrm rot="18299396">
            <a:off x="3436373" y="4617646"/>
            <a:ext cx="1840981" cy="638387"/>
          </a:xfrm>
          <a:prstGeom prst="lightningBol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A9A87A-682E-0646-8BC4-035176FEAA00}"/>
              </a:ext>
            </a:extLst>
          </p:cNvPr>
          <p:cNvSpPr txBox="1"/>
          <p:nvPr/>
        </p:nvSpPr>
        <p:spPr>
          <a:xfrm>
            <a:off x="239452" y="6309941"/>
            <a:ext cx="4906751" cy="369332"/>
          </a:xfrm>
          <a:prstGeom prst="rect">
            <a:avLst/>
          </a:prstGeom>
          <a:noFill/>
        </p:spPr>
        <p:txBody>
          <a:bodyPr wrap="square" rtlCol="0">
            <a:spAutoFit/>
          </a:bodyPr>
          <a:lstStyle/>
          <a:p>
            <a:r>
              <a:rPr lang="en-US" dirty="0"/>
              <a:t>UNAIDS Targets</a:t>
            </a:r>
          </a:p>
        </p:txBody>
      </p:sp>
      <p:sp>
        <p:nvSpPr>
          <p:cNvPr id="9" name="Rounded Rectangular Callout 8">
            <a:extLst>
              <a:ext uri="{FF2B5EF4-FFF2-40B4-BE49-F238E27FC236}">
                <a16:creationId xmlns:a16="http://schemas.microsoft.com/office/drawing/2014/main" id="{5645656A-2DA2-4A47-88B4-85314E1670BD}"/>
              </a:ext>
            </a:extLst>
          </p:cNvPr>
          <p:cNvSpPr/>
          <p:nvPr/>
        </p:nvSpPr>
        <p:spPr>
          <a:xfrm>
            <a:off x="7458789" y="2382863"/>
            <a:ext cx="4239447" cy="1429364"/>
          </a:xfrm>
          <a:prstGeom prst="wedgeRoundRectCallout">
            <a:avLst>
              <a:gd name="adj1" fmla="val -48848"/>
              <a:gd name="adj2" fmla="val -651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002BADC7-AF64-EB4C-A663-94EF8FC1B7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125" r="12240" b="27901"/>
          <a:stretch/>
        </p:blipFill>
        <p:spPr bwMode="auto">
          <a:xfrm>
            <a:off x="7549018" y="2477306"/>
            <a:ext cx="2168381" cy="12640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C03E1F-B715-954D-BC4D-7BF837C4E6EF}"/>
              </a:ext>
            </a:extLst>
          </p:cNvPr>
          <p:cNvSpPr txBox="1"/>
          <p:nvPr/>
        </p:nvSpPr>
        <p:spPr>
          <a:xfrm>
            <a:off x="9766271" y="2406200"/>
            <a:ext cx="2293393" cy="1384995"/>
          </a:xfrm>
          <a:prstGeom prst="rect">
            <a:avLst/>
          </a:prstGeom>
          <a:noFill/>
        </p:spPr>
        <p:txBody>
          <a:bodyPr wrap="square" rtlCol="0">
            <a:spAutoFit/>
          </a:bodyPr>
          <a:lstStyle/>
          <a:p>
            <a:r>
              <a:rPr lang="en-US" sz="1400" b="1" dirty="0"/>
              <a:t>TB meningitis:</a:t>
            </a:r>
          </a:p>
          <a:p>
            <a:r>
              <a:rPr lang="en-US" sz="1400" dirty="0"/>
              <a:t>164,000 cases in 2019</a:t>
            </a:r>
          </a:p>
          <a:p>
            <a:r>
              <a:rPr lang="en-US" sz="1400" dirty="0"/>
              <a:t>80,000 deaths</a:t>
            </a:r>
          </a:p>
          <a:p>
            <a:r>
              <a:rPr lang="en-US" sz="1400" dirty="0"/>
              <a:t>~5% of TB in PLHIV</a:t>
            </a:r>
          </a:p>
          <a:p>
            <a:r>
              <a:rPr lang="en-US" sz="1400" dirty="0"/>
              <a:t>CFR 27% overall</a:t>
            </a:r>
          </a:p>
          <a:p>
            <a:r>
              <a:rPr lang="en-US" sz="1400" dirty="0"/>
              <a:t>CFR 57% in HIV</a:t>
            </a:r>
          </a:p>
        </p:txBody>
      </p:sp>
      <p:sp>
        <p:nvSpPr>
          <p:cNvPr id="12" name="TextBox 11">
            <a:extLst>
              <a:ext uri="{FF2B5EF4-FFF2-40B4-BE49-F238E27FC236}">
                <a16:creationId xmlns:a16="http://schemas.microsoft.com/office/drawing/2014/main" id="{9EE22C7A-D4E3-3740-BAA5-FF61181E0E1A}"/>
              </a:ext>
            </a:extLst>
          </p:cNvPr>
          <p:cNvSpPr txBox="1"/>
          <p:nvPr/>
        </p:nvSpPr>
        <p:spPr>
          <a:xfrm>
            <a:off x="9035071" y="6355615"/>
            <a:ext cx="2886152" cy="461665"/>
          </a:xfrm>
          <a:prstGeom prst="rect">
            <a:avLst/>
          </a:prstGeom>
          <a:noFill/>
        </p:spPr>
        <p:txBody>
          <a:bodyPr wrap="square" rtlCol="0">
            <a:spAutoFit/>
          </a:bodyPr>
          <a:lstStyle/>
          <a:p>
            <a:r>
              <a:rPr lang="en-US" sz="1200" i="1" dirty="0">
                <a:solidFill>
                  <a:schemeClr val="bg1">
                    <a:lumMod val="65000"/>
                  </a:schemeClr>
                </a:solidFill>
              </a:rPr>
              <a:t>Dodd PJ. Global burden of tuberculous meningitis. PLOS global public health. 2021. </a:t>
            </a:r>
          </a:p>
        </p:txBody>
      </p:sp>
      <p:sp>
        <p:nvSpPr>
          <p:cNvPr id="13" name="TextBox 12">
            <a:extLst>
              <a:ext uri="{FF2B5EF4-FFF2-40B4-BE49-F238E27FC236}">
                <a16:creationId xmlns:a16="http://schemas.microsoft.com/office/drawing/2014/main" id="{715695BB-7B04-1E46-B5B1-3554D0DBFAD7}"/>
              </a:ext>
            </a:extLst>
          </p:cNvPr>
          <p:cNvSpPr txBox="1"/>
          <p:nvPr/>
        </p:nvSpPr>
        <p:spPr>
          <a:xfrm>
            <a:off x="5189939" y="4067173"/>
            <a:ext cx="6093372" cy="2554545"/>
          </a:xfrm>
          <a:prstGeom prst="rect">
            <a:avLst/>
          </a:prstGeom>
          <a:noFill/>
        </p:spPr>
        <p:txBody>
          <a:bodyPr wrap="square">
            <a:spAutoFit/>
          </a:bodyPr>
          <a:lstStyle/>
          <a:p>
            <a:pPr marL="285750" indent="-285750">
              <a:buFont typeface="Wingdings" pitchFamily="2" charset="2"/>
              <a:buChar char="§"/>
            </a:pPr>
            <a:r>
              <a:rPr lang="en-US" sz="2000" dirty="0"/>
              <a:t>1/3</a:t>
            </a:r>
            <a:r>
              <a:rPr lang="en-US" sz="2000" baseline="30000" dirty="0"/>
              <a:t>rd</a:t>
            </a:r>
            <a:r>
              <a:rPr lang="en-US" sz="2000" dirty="0"/>
              <a:t>  of advanced HIV are late diagnosis</a:t>
            </a:r>
          </a:p>
          <a:p>
            <a:pPr marL="742950" lvl="1" indent="-285750">
              <a:buFont typeface="Wingdings" pitchFamily="2" charset="2"/>
              <a:buChar char="§"/>
            </a:pPr>
            <a:r>
              <a:rPr lang="en-US" sz="2000" dirty="0"/>
              <a:t>weak testing systems, linkage to care, stigma</a:t>
            </a:r>
          </a:p>
          <a:p>
            <a:pPr marL="285750" indent="-285750">
              <a:buFont typeface="Wingdings" pitchFamily="2" charset="2"/>
              <a:buChar char="§"/>
            </a:pPr>
            <a:r>
              <a:rPr lang="en-US" sz="2000" dirty="0"/>
              <a:t>2/3</a:t>
            </a:r>
            <a:r>
              <a:rPr lang="en-US" sz="2000" baseline="30000" dirty="0"/>
              <a:t>rd</a:t>
            </a:r>
            <a:r>
              <a:rPr lang="en-US" sz="2000" dirty="0"/>
              <a:t> are ART-experienced </a:t>
            </a:r>
          </a:p>
          <a:p>
            <a:pPr marL="742950" lvl="1" indent="-285750">
              <a:buFont typeface="Wingdings" pitchFamily="2" charset="2"/>
              <a:buChar char="§"/>
            </a:pPr>
            <a:r>
              <a:rPr lang="en-US" sz="2000" dirty="0"/>
              <a:t>Toxic drugs</a:t>
            </a:r>
          </a:p>
          <a:p>
            <a:pPr marL="742950" lvl="1" indent="-285750">
              <a:buFont typeface="Wingdings" pitchFamily="2" charset="2"/>
              <a:buChar char="§"/>
            </a:pPr>
            <a:r>
              <a:rPr lang="en-US" sz="2000" dirty="0"/>
              <a:t>Drug resistance </a:t>
            </a:r>
          </a:p>
          <a:p>
            <a:pPr marL="742950" lvl="1" indent="-285750">
              <a:buFont typeface="Wingdings" pitchFamily="2" charset="2"/>
              <a:buChar char="§"/>
            </a:pPr>
            <a:r>
              <a:rPr lang="en-US" sz="2000" dirty="0"/>
              <a:t>Imperfect adherence</a:t>
            </a:r>
          </a:p>
          <a:p>
            <a:pPr marL="742950" lvl="1" indent="-285750">
              <a:buFont typeface="Wingdings" pitchFamily="2" charset="2"/>
              <a:buChar char="§"/>
            </a:pPr>
            <a:r>
              <a:rPr lang="en-US" sz="2000" dirty="0"/>
              <a:t>Disengagement from care, </a:t>
            </a:r>
          </a:p>
          <a:p>
            <a:pPr marL="742950" lvl="1" indent="-285750">
              <a:buFont typeface="Wingdings" pitchFamily="2" charset="2"/>
              <a:buChar char="§"/>
            </a:pPr>
            <a:r>
              <a:rPr lang="en-US" sz="2000" dirty="0"/>
              <a:t>Stigma </a:t>
            </a:r>
          </a:p>
        </p:txBody>
      </p:sp>
      <p:pic>
        <p:nvPicPr>
          <p:cNvPr id="6" name="Picture 5">
            <a:extLst>
              <a:ext uri="{FF2B5EF4-FFF2-40B4-BE49-F238E27FC236}">
                <a16:creationId xmlns:a16="http://schemas.microsoft.com/office/drawing/2014/main" id="{0ACACF11-4EA5-A949-8CDB-29EC4D6FB7DB}"/>
              </a:ext>
            </a:extLst>
          </p:cNvPr>
          <p:cNvPicPr>
            <a:picLocks noChangeAspect="1"/>
          </p:cNvPicPr>
          <p:nvPr/>
        </p:nvPicPr>
        <p:blipFill rotWithShape="1">
          <a:blip r:embed="rId6"/>
          <a:srcRect r="10419" b="28148"/>
          <a:stretch/>
        </p:blipFill>
        <p:spPr>
          <a:xfrm>
            <a:off x="10328316" y="230496"/>
            <a:ext cx="1731348" cy="1934207"/>
          </a:xfrm>
          <a:prstGeom prst="rect">
            <a:avLst/>
          </a:prstGeom>
        </p:spPr>
      </p:pic>
      <p:pic>
        <p:nvPicPr>
          <p:cNvPr id="14" name="Picture 13">
            <a:extLst>
              <a:ext uri="{FF2B5EF4-FFF2-40B4-BE49-F238E27FC236}">
                <a16:creationId xmlns:a16="http://schemas.microsoft.com/office/drawing/2014/main" id="{7493EC68-73AF-E74E-AFEE-C58CCEBF9DB3}"/>
              </a:ext>
            </a:extLst>
          </p:cNvPr>
          <p:cNvPicPr>
            <a:picLocks noChangeAspect="1"/>
          </p:cNvPicPr>
          <p:nvPr/>
        </p:nvPicPr>
        <p:blipFill>
          <a:blip r:embed="rId7"/>
          <a:stretch>
            <a:fillRect/>
          </a:stretch>
        </p:blipFill>
        <p:spPr>
          <a:xfrm rot="20847557">
            <a:off x="7946105" y="340034"/>
            <a:ext cx="3232359" cy="1947246"/>
          </a:xfrm>
          <a:prstGeom prst="rect">
            <a:avLst/>
          </a:prstGeom>
        </p:spPr>
      </p:pic>
      <p:pic>
        <p:nvPicPr>
          <p:cNvPr id="16" name="Picture 15">
            <a:extLst>
              <a:ext uri="{FF2B5EF4-FFF2-40B4-BE49-F238E27FC236}">
                <a16:creationId xmlns:a16="http://schemas.microsoft.com/office/drawing/2014/main" id="{EB9CBF98-D0CB-1D42-B403-E053FC075C9C}"/>
              </a:ext>
            </a:extLst>
          </p:cNvPr>
          <p:cNvPicPr>
            <a:picLocks noChangeAspect="1"/>
          </p:cNvPicPr>
          <p:nvPr/>
        </p:nvPicPr>
        <p:blipFill>
          <a:blip r:embed="rId8"/>
          <a:stretch>
            <a:fillRect/>
          </a:stretch>
        </p:blipFill>
        <p:spPr>
          <a:xfrm rot="20895542">
            <a:off x="9259814" y="2068406"/>
            <a:ext cx="2969858" cy="1923909"/>
          </a:xfrm>
          <a:prstGeom prst="rect">
            <a:avLst/>
          </a:prstGeom>
        </p:spPr>
      </p:pic>
    </p:spTree>
    <p:extLst>
      <p:ext uri="{BB962C8B-B14F-4D97-AF65-F5344CB8AC3E}">
        <p14:creationId xmlns:p14="http://schemas.microsoft.com/office/powerpoint/2010/main" val="159699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Graphical user interface, text, application&#10;&#10;Description automatically generated">
            <a:extLst>
              <a:ext uri="{FF2B5EF4-FFF2-40B4-BE49-F238E27FC236}">
                <a16:creationId xmlns:a16="http://schemas.microsoft.com/office/drawing/2014/main" id="{E695D967-B6BF-4944-947A-50FFD239043E}"/>
              </a:ext>
            </a:extLst>
          </p:cNvPr>
          <p:cNvPicPr>
            <a:picLocks noChangeAspect="1"/>
          </p:cNvPicPr>
          <p:nvPr/>
        </p:nvPicPr>
        <p:blipFill>
          <a:blip r:embed="rId3"/>
          <a:stretch>
            <a:fillRect/>
          </a:stretch>
        </p:blipFill>
        <p:spPr>
          <a:xfrm rot="19217114">
            <a:off x="6022761" y="2135890"/>
            <a:ext cx="7031249" cy="2713341"/>
          </a:xfrm>
          <a:prstGeom prst="rect">
            <a:avLst/>
          </a:prstGeom>
        </p:spPr>
      </p:pic>
      <p:pic>
        <p:nvPicPr>
          <p:cNvPr id="2" name="Picture 2" descr="Year 2022 Calendar Printable with Holidays - Kis Study">
            <a:extLst>
              <a:ext uri="{FF2B5EF4-FFF2-40B4-BE49-F238E27FC236}">
                <a16:creationId xmlns:a16="http://schemas.microsoft.com/office/drawing/2014/main" id="{2CFC3F21-C73D-824C-B463-1C5AB41D02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39" b="15714"/>
          <a:stretch/>
        </p:blipFill>
        <p:spPr bwMode="auto">
          <a:xfrm>
            <a:off x="417049" y="1057908"/>
            <a:ext cx="5842680" cy="56565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8A90029-CF7E-6345-84C5-EB645D11F3C0}"/>
              </a:ext>
            </a:extLst>
          </p:cNvPr>
          <p:cNvSpPr/>
          <p:nvPr/>
        </p:nvSpPr>
        <p:spPr>
          <a:xfrm>
            <a:off x="1816220" y="190497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6678E87-C4CB-C043-9B73-E4FA0FF27F8B}"/>
              </a:ext>
            </a:extLst>
          </p:cNvPr>
          <p:cNvSpPr/>
          <p:nvPr/>
        </p:nvSpPr>
        <p:spPr>
          <a:xfrm>
            <a:off x="823500" y="191313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6467662-7F97-884F-BFED-2CBBAAF4CF78}"/>
              </a:ext>
            </a:extLst>
          </p:cNvPr>
          <p:cNvSpPr/>
          <p:nvPr/>
        </p:nvSpPr>
        <p:spPr>
          <a:xfrm>
            <a:off x="1159647" y="190953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F65BC34-13FD-1646-A533-4A7C7BDFA6E0}"/>
              </a:ext>
            </a:extLst>
          </p:cNvPr>
          <p:cNvSpPr/>
          <p:nvPr/>
        </p:nvSpPr>
        <p:spPr>
          <a:xfrm>
            <a:off x="995797" y="190492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8823348-EB9E-984D-872A-405BE78FC93A}"/>
              </a:ext>
            </a:extLst>
          </p:cNvPr>
          <p:cNvSpPr/>
          <p:nvPr/>
        </p:nvSpPr>
        <p:spPr>
          <a:xfrm>
            <a:off x="1485985" y="192220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359FA5F-1187-5949-9974-494EA6066370}"/>
              </a:ext>
            </a:extLst>
          </p:cNvPr>
          <p:cNvSpPr/>
          <p:nvPr/>
        </p:nvSpPr>
        <p:spPr>
          <a:xfrm>
            <a:off x="1318165" y="190492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8B5B8C0-D930-B845-8060-260D4E46DB61}"/>
              </a:ext>
            </a:extLst>
          </p:cNvPr>
          <p:cNvSpPr/>
          <p:nvPr/>
        </p:nvSpPr>
        <p:spPr>
          <a:xfrm>
            <a:off x="1652418" y="1907996"/>
            <a:ext cx="179294" cy="1778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2AFAB78-749B-5149-A3B8-53E17BA29064}"/>
              </a:ext>
            </a:extLst>
          </p:cNvPr>
          <p:cNvSpPr/>
          <p:nvPr/>
        </p:nvSpPr>
        <p:spPr>
          <a:xfrm>
            <a:off x="815898" y="211709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4A66930-629C-8D4B-920E-EECEAA02008E}"/>
              </a:ext>
            </a:extLst>
          </p:cNvPr>
          <p:cNvSpPr/>
          <p:nvPr/>
        </p:nvSpPr>
        <p:spPr>
          <a:xfrm>
            <a:off x="985039" y="211685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0C9F3B0-3221-4A44-A709-8B1F24ADD33B}"/>
              </a:ext>
            </a:extLst>
          </p:cNvPr>
          <p:cNvSpPr/>
          <p:nvPr/>
        </p:nvSpPr>
        <p:spPr>
          <a:xfrm>
            <a:off x="1317091" y="209394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C39C93F-5ADA-8E4D-8371-92FE19F099E3}"/>
              </a:ext>
            </a:extLst>
          </p:cNvPr>
          <p:cNvSpPr/>
          <p:nvPr/>
        </p:nvSpPr>
        <p:spPr>
          <a:xfrm>
            <a:off x="1155750" y="212334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DC7EE0E3-AC11-444F-B2ED-065FB32E6314}"/>
              </a:ext>
            </a:extLst>
          </p:cNvPr>
          <p:cNvSpPr/>
          <p:nvPr/>
        </p:nvSpPr>
        <p:spPr>
          <a:xfrm>
            <a:off x="1638385" y="207460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0CD287D-FD9F-3E48-AAA0-01FD10C5223B}"/>
              </a:ext>
            </a:extLst>
          </p:cNvPr>
          <p:cNvSpPr/>
          <p:nvPr/>
        </p:nvSpPr>
        <p:spPr>
          <a:xfrm>
            <a:off x="1474514" y="209394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A722A80-6419-FC42-8DE6-3B644C72FEF0}"/>
              </a:ext>
            </a:extLst>
          </p:cNvPr>
          <p:cNvSpPr/>
          <p:nvPr/>
        </p:nvSpPr>
        <p:spPr>
          <a:xfrm>
            <a:off x="1806200" y="2093940"/>
            <a:ext cx="179294" cy="1778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D0448E6-3038-8F4B-9259-2EE017008C56}"/>
              </a:ext>
            </a:extLst>
          </p:cNvPr>
          <p:cNvSpPr/>
          <p:nvPr/>
        </p:nvSpPr>
        <p:spPr>
          <a:xfrm>
            <a:off x="971554" y="232647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73FE5FA-BF66-FE47-9809-F734527441F7}"/>
              </a:ext>
            </a:extLst>
          </p:cNvPr>
          <p:cNvSpPr/>
          <p:nvPr/>
        </p:nvSpPr>
        <p:spPr>
          <a:xfrm>
            <a:off x="2104290" y="2679552"/>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2F2C34D-1C11-7747-B42B-9ED42A94D6A5}"/>
              </a:ext>
            </a:extLst>
          </p:cNvPr>
          <p:cNvSpPr/>
          <p:nvPr/>
        </p:nvSpPr>
        <p:spPr>
          <a:xfrm>
            <a:off x="1474726" y="231432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979DA10-8878-0540-B61F-A3C69FD72720}"/>
              </a:ext>
            </a:extLst>
          </p:cNvPr>
          <p:cNvSpPr/>
          <p:nvPr/>
        </p:nvSpPr>
        <p:spPr>
          <a:xfrm>
            <a:off x="1310299" y="2312403"/>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69479C3-ABCD-7140-A041-5229F286A307}"/>
              </a:ext>
            </a:extLst>
          </p:cNvPr>
          <p:cNvSpPr/>
          <p:nvPr/>
        </p:nvSpPr>
        <p:spPr>
          <a:xfrm>
            <a:off x="1811761" y="231693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3877EB8-DE7E-8744-94AA-1A2C17FE7500}"/>
              </a:ext>
            </a:extLst>
          </p:cNvPr>
          <p:cNvSpPr/>
          <p:nvPr/>
        </p:nvSpPr>
        <p:spPr>
          <a:xfrm>
            <a:off x="1653800" y="230757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D7CB1B6-6775-B14D-83C5-2EEA51639D09}"/>
              </a:ext>
            </a:extLst>
          </p:cNvPr>
          <p:cNvSpPr/>
          <p:nvPr/>
        </p:nvSpPr>
        <p:spPr>
          <a:xfrm>
            <a:off x="809806" y="2342471"/>
            <a:ext cx="179294" cy="1778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D093F19-1450-3F4C-9469-9F54EAB84163}"/>
              </a:ext>
            </a:extLst>
          </p:cNvPr>
          <p:cNvSpPr/>
          <p:nvPr/>
        </p:nvSpPr>
        <p:spPr>
          <a:xfrm>
            <a:off x="806584" y="254847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D760161-EDEA-0349-B30E-072E2BA3FBFD}"/>
              </a:ext>
            </a:extLst>
          </p:cNvPr>
          <p:cNvSpPr/>
          <p:nvPr/>
        </p:nvSpPr>
        <p:spPr>
          <a:xfrm>
            <a:off x="984092" y="2546923"/>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B85C1961-398C-8E4F-ABA5-BB6C35764946}"/>
              </a:ext>
            </a:extLst>
          </p:cNvPr>
          <p:cNvSpPr/>
          <p:nvPr/>
        </p:nvSpPr>
        <p:spPr>
          <a:xfrm>
            <a:off x="1307600" y="2521424"/>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1C09ED5-9129-8B46-AFA7-482D7B9D996E}"/>
              </a:ext>
            </a:extLst>
          </p:cNvPr>
          <p:cNvSpPr/>
          <p:nvPr/>
        </p:nvSpPr>
        <p:spPr>
          <a:xfrm>
            <a:off x="1141606" y="2535843"/>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C46C630-9F72-224E-9285-546B371C994F}"/>
              </a:ext>
            </a:extLst>
          </p:cNvPr>
          <p:cNvSpPr/>
          <p:nvPr/>
        </p:nvSpPr>
        <p:spPr>
          <a:xfrm>
            <a:off x="1638385" y="251246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518BB39-9083-4847-80F2-60822E09BC69}"/>
              </a:ext>
            </a:extLst>
          </p:cNvPr>
          <p:cNvSpPr/>
          <p:nvPr/>
        </p:nvSpPr>
        <p:spPr>
          <a:xfrm>
            <a:off x="1469650" y="251648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19EFD039-B190-8E42-8A67-039600357793}"/>
              </a:ext>
            </a:extLst>
          </p:cNvPr>
          <p:cNvSpPr/>
          <p:nvPr/>
        </p:nvSpPr>
        <p:spPr>
          <a:xfrm>
            <a:off x="1803655" y="2531800"/>
            <a:ext cx="179294" cy="1778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811DCBE7-9538-0143-93EE-AD46C7B54F36}"/>
              </a:ext>
            </a:extLst>
          </p:cNvPr>
          <p:cNvPicPr>
            <a:picLocks noChangeAspect="1"/>
          </p:cNvPicPr>
          <p:nvPr/>
        </p:nvPicPr>
        <p:blipFill>
          <a:blip r:embed="rId5"/>
          <a:stretch>
            <a:fillRect/>
          </a:stretch>
        </p:blipFill>
        <p:spPr>
          <a:xfrm>
            <a:off x="2037840" y="1652730"/>
            <a:ext cx="1308100" cy="1121660"/>
          </a:xfrm>
          <a:prstGeom prst="rect">
            <a:avLst/>
          </a:prstGeom>
        </p:spPr>
      </p:pic>
      <p:pic>
        <p:nvPicPr>
          <p:cNvPr id="32" name="Picture 31">
            <a:extLst>
              <a:ext uri="{FF2B5EF4-FFF2-40B4-BE49-F238E27FC236}">
                <a16:creationId xmlns:a16="http://schemas.microsoft.com/office/drawing/2014/main" id="{4A9180AC-224F-E648-89A5-69696C5E78E4}"/>
              </a:ext>
            </a:extLst>
          </p:cNvPr>
          <p:cNvPicPr>
            <a:picLocks noChangeAspect="1"/>
          </p:cNvPicPr>
          <p:nvPr/>
        </p:nvPicPr>
        <p:blipFill>
          <a:blip r:embed="rId5"/>
          <a:stretch>
            <a:fillRect/>
          </a:stretch>
        </p:blipFill>
        <p:spPr>
          <a:xfrm>
            <a:off x="3311806" y="1691565"/>
            <a:ext cx="1308100" cy="1063343"/>
          </a:xfrm>
          <a:prstGeom prst="rect">
            <a:avLst/>
          </a:prstGeom>
        </p:spPr>
      </p:pic>
      <p:pic>
        <p:nvPicPr>
          <p:cNvPr id="33" name="Picture 32">
            <a:extLst>
              <a:ext uri="{FF2B5EF4-FFF2-40B4-BE49-F238E27FC236}">
                <a16:creationId xmlns:a16="http://schemas.microsoft.com/office/drawing/2014/main" id="{EDD8CD7E-8B10-6645-AB65-94A9D2950C52}"/>
              </a:ext>
            </a:extLst>
          </p:cNvPr>
          <p:cNvPicPr>
            <a:picLocks noChangeAspect="1"/>
          </p:cNvPicPr>
          <p:nvPr/>
        </p:nvPicPr>
        <p:blipFill>
          <a:blip r:embed="rId5"/>
          <a:stretch>
            <a:fillRect/>
          </a:stretch>
        </p:blipFill>
        <p:spPr>
          <a:xfrm>
            <a:off x="4640924" y="1936689"/>
            <a:ext cx="1308100" cy="1063343"/>
          </a:xfrm>
          <a:prstGeom prst="rect">
            <a:avLst/>
          </a:prstGeom>
        </p:spPr>
      </p:pic>
      <p:pic>
        <p:nvPicPr>
          <p:cNvPr id="34" name="Picture 33">
            <a:extLst>
              <a:ext uri="{FF2B5EF4-FFF2-40B4-BE49-F238E27FC236}">
                <a16:creationId xmlns:a16="http://schemas.microsoft.com/office/drawing/2014/main" id="{2BFD4093-ED7A-ED49-87DE-64D627C2D729}"/>
              </a:ext>
            </a:extLst>
          </p:cNvPr>
          <p:cNvPicPr>
            <a:picLocks noChangeAspect="1"/>
          </p:cNvPicPr>
          <p:nvPr/>
        </p:nvPicPr>
        <p:blipFill>
          <a:blip r:embed="rId5"/>
          <a:stretch>
            <a:fillRect/>
          </a:stretch>
        </p:blipFill>
        <p:spPr>
          <a:xfrm>
            <a:off x="752688" y="3474183"/>
            <a:ext cx="1308100" cy="1121661"/>
          </a:xfrm>
          <a:prstGeom prst="rect">
            <a:avLst/>
          </a:prstGeom>
        </p:spPr>
      </p:pic>
      <p:pic>
        <p:nvPicPr>
          <p:cNvPr id="35" name="Picture 34">
            <a:extLst>
              <a:ext uri="{FF2B5EF4-FFF2-40B4-BE49-F238E27FC236}">
                <a16:creationId xmlns:a16="http://schemas.microsoft.com/office/drawing/2014/main" id="{EC891116-3E05-B24D-9B9F-BA6E59F74D4B}"/>
              </a:ext>
            </a:extLst>
          </p:cNvPr>
          <p:cNvPicPr>
            <a:picLocks noChangeAspect="1"/>
          </p:cNvPicPr>
          <p:nvPr/>
        </p:nvPicPr>
        <p:blipFill>
          <a:blip r:embed="rId5"/>
          <a:stretch>
            <a:fillRect/>
          </a:stretch>
        </p:blipFill>
        <p:spPr>
          <a:xfrm>
            <a:off x="2045052" y="3495021"/>
            <a:ext cx="1308100" cy="1116119"/>
          </a:xfrm>
          <a:prstGeom prst="rect">
            <a:avLst/>
          </a:prstGeom>
        </p:spPr>
      </p:pic>
      <p:pic>
        <p:nvPicPr>
          <p:cNvPr id="36" name="Picture 35">
            <a:extLst>
              <a:ext uri="{FF2B5EF4-FFF2-40B4-BE49-F238E27FC236}">
                <a16:creationId xmlns:a16="http://schemas.microsoft.com/office/drawing/2014/main" id="{6535FFDF-F177-2D4E-B30E-85CE7A5F9916}"/>
              </a:ext>
            </a:extLst>
          </p:cNvPr>
          <p:cNvPicPr>
            <a:picLocks noChangeAspect="1"/>
          </p:cNvPicPr>
          <p:nvPr/>
        </p:nvPicPr>
        <p:blipFill>
          <a:blip r:embed="rId5"/>
          <a:stretch>
            <a:fillRect/>
          </a:stretch>
        </p:blipFill>
        <p:spPr>
          <a:xfrm>
            <a:off x="3326509" y="3688865"/>
            <a:ext cx="1308100" cy="952500"/>
          </a:xfrm>
          <a:prstGeom prst="rect">
            <a:avLst/>
          </a:prstGeom>
        </p:spPr>
      </p:pic>
      <p:pic>
        <p:nvPicPr>
          <p:cNvPr id="37" name="Picture 36">
            <a:extLst>
              <a:ext uri="{FF2B5EF4-FFF2-40B4-BE49-F238E27FC236}">
                <a16:creationId xmlns:a16="http://schemas.microsoft.com/office/drawing/2014/main" id="{FE48FC1B-B0C0-ED4D-A7BC-F4788298088C}"/>
              </a:ext>
            </a:extLst>
          </p:cNvPr>
          <p:cNvPicPr>
            <a:picLocks noChangeAspect="1"/>
          </p:cNvPicPr>
          <p:nvPr/>
        </p:nvPicPr>
        <p:blipFill>
          <a:blip r:embed="rId5"/>
          <a:stretch>
            <a:fillRect/>
          </a:stretch>
        </p:blipFill>
        <p:spPr>
          <a:xfrm>
            <a:off x="4657125" y="3492561"/>
            <a:ext cx="1308100" cy="1100268"/>
          </a:xfrm>
          <a:prstGeom prst="rect">
            <a:avLst/>
          </a:prstGeom>
        </p:spPr>
      </p:pic>
      <p:pic>
        <p:nvPicPr>
          <p:cNvPr id="38" name="Picture 37">
            <a:extLst>
              <a:ext uri="{FF2B5EF4-FFF2-40B4-BE49-F238E27FC236}">
                <a16:creationId xmlns:a16="http://schemas.microsoft.com/office/drawing/2014/main" id="{323C2A97-0DCE-3242-B349-EC44E722F4DB}"/>
              </a:ext>
            </a:extLst>
          </p:cNvPr>
          <p:cNvPicPr>
            <a:picLocks noChangeAspect="1"/>
          </p:cNvPicPr>
          <p:nvPr/>
        </p:nvPicPr>
        <p:blipFill>
          <a:blip r:embed="rId5"/>
          <a:stretch>
            <a:fillRect/>
          </a:stretch>
        </p:blipFill>
        <p:spPr>
          <a:xfrm>
            <a:off x="752688" y="5535767"/>
            <a:ext cx="1308100" cy="1182156"/>
          </a:xfrm>
          <a:prstGeom prst="rect">
            <a:avLst/>
          </a:prstGeom>
        </p:spPr>
      </p:pic>
      <p:pic>
        <p:nvPicPr>
          <p:cNvPr id="39" name="Picture 38">
            <a:extLst>
              <a:ext uri="{FF2B5EF4-FFF2-40B4-BE49-F238E27FC236}">
                <a16:creationId xmlns:a16="http://schemas.microsoft.com/office/drawing/2014/main" id="{5A3D9DBB-CC4B-6E4E-A723-0B224880C45D}"/>
              </a:ext>
            </a:extLst>
          </p:cNvPr>
          <p:cNvPicPr>
            <a:picLocks noChangeAspect="1"/>
          </p:cNvPicPr>
          <p:nvPr/>
        </p:nvPicPr>
        <p:blipFill>
          <a:blip r:embed="rId5"/>
          <a:stretch>
            <a:fillRect/>
          </a:stretch>
        </p:blipFill>
        <p:spPr>
          <a:xfrm>
            <a:off x="2045052" y="5471817"/>
            <a:ext cx="1308100" cy="1021449"/>
          </a:xfrm>
          <a:prstGeom prst="rect">
            <a:avLst/>
          </a:prstGeom>
        </p:spPr>
      </p:pic>
      <p:pic>
        <p:nvPicPr>
          <p:cNvPr id="40" name="Picture 39">
            <a:extLst>
              <a:ext uri="{FF2B5EF4-FFF2-40B4-BE49-F238E27FC236}">
                <a16:creationId xmlns:a16="http://schemas.microsoft.com/office/drawing/2014/main" id="{94C7DD26-0803-E141-A005-BDD02DE9007C}"/>
              </a:ext>
            </a:extLst>
          </p:cNvPr>
          <p:cNvPicPr>
            <a:picLocks noChangeAspect="1"/>
          </p:cNvPicPr>
          <p:nvPr/>
        </p:nvPicPr>
        <p:blipFill>
          <a:blip r:embed="rId5"/>
          <a:stretch>
            <a:fillRect/>
          </a:stretch>
        </p:blipFill>
        <p:spPr>
          <a:xfrm>
            <a:off x="3329592" y="5495004"/>
            <a:ext cx="1308100" cy="1141031"/>
          </a:xfrm>
          <a:prstGeom prst="rect">
            <a:avLst/>
          </a:prstGeom>
        </p:spPr>
      </p:pic>
      <p:pic>
        <p:nvPicPr>
          <p:cNvPr id="41" name="Picture 40">
            <a:extLst>
              <a:ext uri="{FF2B5EF4-FFF2-40B4-BE49-F238E27FC236}">
                <a16:creationId xmlns:a16="http://schemas.microsoft.com/office/drawing/2014/main" id="{F8B1DC6A-CD54-454F-BBD7-068989134B7B}"/>
              </a:ext>
            </a:extLst>
          </p:cNvPr>
          <p:cNvPicPr>
            <a:picLocks noChangeAspect="1"/>
          </p:cNvPicPr>
          <p:nvPr/>
        </p:nvPicPr>
        <p:blipFill>
          <a:blip r:embed="rId5"/>
          <a:stretch>
            <a:fillRect/>
          </a:stretch>
        </p:blipFill>
        <p:spPr>
          <a:xfrm>
            <a:off x="4621956" y="5535767"/>
            <a:ext cx="1308100" cy="1100268"/>
          </a:xfrm>
          <a:prstGeom prst="rect">
            <a:avLst/>
          </a:prstGeom>
        </p:spPr>
      </p:pic>
      <p:sp>
        <p:nvSpPr>
          <p:cNvPr id="42" name="Oval 41">
            <a:extLst>
              <a:ext uri="{FF2B5EF4-FFF2-40B4-BE49-F238E27FC236}">
                <a16:creationId xmlns:a16="http://schemas.microsoft.com/office/drawing/2014/main" id="{47138FD5-9587-E04C-916C-3509B3556FBF}"/>
              </a:ext>
            </a:extLst>
          </p:cNvPr>
          <p:cNvSpPr/>
          <p:nvPr/>
        </p:nvSpPr>
        <p:spPr>
          <a:xfrm>
            <a:off x="1840334" y="1717572"/>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0ECAD36-FCA5-5C4F-BDA2-0B1E5787B96D}"/>
              </a:ext>
            </a:extLst>
          </p:cNvPr>
          <p:cNvSpPr/>
          <p:nvPr/>
        </p:nvSpPr>
        <p:spPr>
          <a:xfrm>
            <a:off x="804798" y="2754909"/>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9FD419E6-23BA-0344-AB55-CC8507371BFC}"/>
              </a:ext>
            </a:extLst>
          </p:cNvPr>
          <p:cNvSpPr/>
          <p:nvPr/>
        </p:nvSpPr>
        <p:spPr>
          <a:xfrm>
            <a:off x="950186" y="2770952"/>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C2A1F53-B297-9D45-B90F-579DC31CE327}"/>
              </a:ext>
            </a:extLst>
          </p:cNvPr>
          <p:cNvSpPr/>
          <p:nvPr/>
        </p:nvSpPr>
        <p:spPr>
          <a:xfrm>
            <a:off x="3397173" y="266634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EE1D4F7C-2A08-C443-AA54-75741EF8DB65}"/>
              </a:ext>
            </a:extLst>
          </p:cNvPr>
          <p:cNvSpPr/>
          <p:nvPr/>
        </p:nvSpPr>
        <p:spPr>
          <a:xfrm>
            <a:off x="3585089" y="266431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73F3F76-E84A-F14A-B00E-ED449432D919}"/>
              </a:ext>
            </a:extLst>
          </p:cNvPr>
          <p:cNvSpPr/>
          <p:nvPr/>
        </p:nvSpPr>
        <p:spPr>
          <a:xfrm>
            <a:off x="5556212" y="1696882"/>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EF500B20-C1DA-5540-BE38-511024EBD8A3}"/>
              </a:ext>
            </a:extLst>
          </p:cNvPr>
          <p:cNvSpPr/>
          <p:nvPr/>
        </p:nvSpPr>
        <p:spPr>
          <a:xfrm>
            <a:off x="5727202" y="168966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37D8EC2D-BE1D-6A49-A2A3-70EC56C24B4D}"/>
              </a:ext>
            </a:extLst>
          </p:cNvPr>
          <p:cNvSpPr/>
          <p:nvPr/>
        </p:nvSpPr>
        <p:spPr>
          <a:xfrm>
            <a:off x="804798" y="453163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61EDBF2E-06B9-804A-9155-4E2E216ECF70}"/>
              </a:ext>
            </a:extLst>
          </p:cNvPr>
          <p:cNvSpPr/>
          <p:nvPr/>
        </p:nvSpPr>
        <p:spPr>
          <a:xfrm>
            <a:off x="976456" y="453399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5EF39432-4596-8545-ACBC-64DC592B9E62}"/>
              </a:ext>
            </a:extLst>
          </p:cNvPr>
          <p:cNvSpPr/>
          <p:nvPr/>
        </p:nvSpPr>
        <p:spPr>
          <a:xfrm>
            <a:off x="1168797" y="453910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5E2AA396-85D1-DF4E-81FC-FC3382482B42}"/>
              </a:ext>
            </a:extLst>
          </p:cNvPr>
          <p:cNvSpPr/>
          <p:nvPr/>
        </p:nvSpPr>
        <p:spPr>
          <a:xfrm>
            <a:off x="2098124" y="446817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EEA1FA5C-D59E-2C43-8D7F-C11B0269057D}"/>
              </a:ext>
            </a:extLst>
          </p:cNvPr>
          <p:cNvSpPr/>
          <p:nvPr/>
        </p:nvSpPr>
        <p:spPr>
          <a:xfrm>
            <a:off x="3397173" y="4501729"/>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17B33D2-96CD-824E-8633-79DECB0E71FB}"/>
              </a:ext>
            </a:extLst>
          </p:cNvPr>
          <p:cNvSpPr/>
          <p:nvPr/>
        </p:nvSpPr>
        <p:spPr>
          <a:xfrm>
            <a:off x="4218641" y="344256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AC10D90C-5623-6E43-8AE1-47FE55EE3B5D}"/>
              </a:ext>
            </a:extLst>
          </p:cNvPr>
          <p:cNvSpPr/>
          <p:nvPr/>
        </p:nvSpPr>
        <p:spPr>
          <a:xfrm>
            <a:off x="4400279" y="3464181"/>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27F1CEF-17D3-7B41-88E2-16A77A45DF4D}"/>
              </a:ext>
            </a:extLst>
          </p:cNvPr>
          <p:cNvSpPr/>
          <p:nvPr/>
        </p:nvSpPr>
        <p:spPr>
          <a:xfrm>
            <a:off x="4696222" y="4443023"/>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24AED896-D767-A344-AEE3-ED177C73EDF7}"/>
              </a:ext>
            </a:extLst>
          </p:cNvPr>
          <p:cNvSpPr/>
          <p:nvPr/>
        </p:nvSpPr>
        <p:spPr>
          <a:xfrm>
            <a:off x="4873764" y="4433731"/>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74C77343-AAE2-054F-B057-A46A8DD4ED3A}"/>
              </a:ext>
            </a:extLst>
          </p:cNvPr>
          <p:cNvSpPr/>
          <p:nvPr/>
        </p:nvSpPr>
        <p:spPr>
          <a:xfrm>
            <a:off x="5061445" y="442642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33C9457E-6CA2-8E41-A947-9E568C20D30A}"/>
              </a:ext>
            </a:extLst>
          </p:cNvPr>
          <p:cNvSpPr/>
          <p:nvPr/>
        </p:nvSpPr>
        <p:spPr>
          <a:xfrm>
            <a:off x="5228142" y="445239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5A3AC6A2-4916-F041-A4DC-84A64E7F2FB1}"/>
              </a:ext>
            </a:extLst>
          </p:cNvPr>
          <p:cNvSpPr/>
          <p:nvPr/>
        </p:nvSpPr>
        <p:spPr>
          <a:xfrm>
            <a:off x="1485985" y="528203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4FA43918-F357-054A-9F3A-0B2F8335D0BE}"/>
              </a:ext>
            </a:extLst>
          </p:cNvPr>
          <p:cNvSpPr/>
          <p:nvPr/>
        </p:nvSpPr>
        <p:spPr>
          <a:xfrm>
            <a:off x="1673901" y="5324325"/>
            <a:ext cx="120565" cy="15493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72BCB40A-7F80-CE48-A399-2E945AB9F80C}"/>
              </a:ext>
            </a:extLst>
          </p:cNvPr>
          <p:cNvSpPr/>
          <p:nvPr/>
        </p:nvSpPr>
        <p:spPr>
          <a:xfrm>
            <a:off x="1807689" y="530070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E1060B97-4F50-3E4E-AEF2-E97014B515B6}"/>
              </a:ext>
            </a:extLst>
          </p:cNvPr>
          <p:cNvSpPr/>
          <p:nvPr/>
        </p:nvSpPr>
        <p:spPr>
          <a:xfrm>
            <a:off x="3107855" y="5297894"/>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614D1E34-9BA5-A744-B966-3F87CF83F9FE}"/>
              </a:ext>
            </a:extLst>
          </p:cNvPr>
          <p:cNvSpPr/>
          <p:nvPr/>
        </p:nvSpPr>
        <p:spPr>
          <a:xfrm>
            <a:off x="3754037" y="5287951"/>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753BADA0-3A87-2F4E-8ED0-B0A8D134D10E}"/>
              </a:ext>
            </a:extLst>
          </p:cNvPr>
          <p:cNvSpPr/>
          <p:nvPr/>
        </p:nvSpPr>
        <p:spPr>
          <a:xfrm>
            <a:off x="3893221" y="5300707"/>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5874D83D-7982-BB4D-BFFF-C20798A7FFFB}"/>
              </a:ext>
            </a:extLst>
          </p:cNvPr>
          <p:cNvSpPr/>
          <p:nvPr/>
        </p:nvSpPr>
        <p:spPr>
          <a:xfrm>
            <a:off x="4056084" y="5287951"/>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2CCF23D1-AF61-C04D-A093-132402A6F7A8}"/>
              </a:ext>
            </a:extLst>
          </p:cNvPr>
          <p:cNvSpPr/>
          <p:nvPr/>
        </p:nvSpPr>
        <p:spPr>
          <a:xfrm>
            <a:off x="4226689" y="527313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B668A2F-F749-3142-9E40-8970EE504C26}"/>
              </a:ext>
            </a:extLst>
          </p:cNvPr>
          <p:cNvSpPr/>
          <p:nvPr/>
        </p:nvSpPr>
        <p:spPr>
          <a:xfrm>
            <a:off x="4393350" y="526425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2B3C7A5-B9B9-C649-ABA5-F03C55AFB411}"/>
              </a:ext>
            </a:extLst>
          </p:cNvPr>
          <p:cNvSpPr/>
          <p:nvPr/>
        </p:nvSpPr>
        <p:spPr>
          <a:xfrm>
            <a:off x="975900" y="2065538"/>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9024D472-A657-304F-B682-26FE281E53C6}"/>
              </a:ext>
            </a:extLst>
          </p:cNvPr>
          <p:cNvSpPr/>
          <p:nvPr/>
        </p:nvSpPr>
        <p:spPr>
          <a:xfrm>
            <a:off x="2099658" y="6399151"/>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20D38FB4-2A30-604B-9051-64A76DCE0154}"/>
              </a:ext>
            </a:extLst>
          </p:cNvPr>
          <p:cNvSpPr/>
          <p:nvPr/>
        </p:nvSpPr>
        <p:spPr>
          <a:xfrm>
            <a:off x="2299408" y="6389299"/>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0517EF4-E4EB-5946-A06A-0B3201A0C47F}"/>
              </a:ext>
            </a:extLst>
          </p:cNvPr>
          <p:cNvSpPr/>
          <p:nvPr/>
        </p:nvSpPr>
        <p:spPr>
          <a:xfrm>
            <a:off x="5375018" y="528203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102262AF-9933-2443-99BB-C3849BA9F1F7}"/>
              </a:ext>
            </a:extLst>
          </p:cNvPr>
          <p:cNvSpPr/>
          <p:nvPr/>
        </p:nvSpPr>
        <p:spPr>
          <a:xfrm>
            <a:off x="5549576" y="5286910"/>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E31E6310-F403-F54F-B626-10C526968381}"/>
              </a:ext>
            </a:extLst>
          </p:cNvPr>
          <p:cNvSpPr/>
          <p:nvPr/>
        </p:nvSpPr>
        <p:spPr>
          <a:xfrm>
            <a:off x="5709222" y="5282035"/>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2CD6E5-3243-3441-99FF-9CBAECDBC361}"/>
              </a:ext>
            </a:extLst>
          </p:cNvPr>
          <p:cNvSpPr/>
          <p:nvPr/>
        </p:nvSpPr>
        <p:spPr>
          <a:xfrm>
            <a:off x="1117772" y="2317724"/>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C1748F23-0DA7-7947-AF10-0480A84D8B0D}"/>
              </a:ext>
            </a:extLst>
          </p:cNvPr>
          <p:cNvSpPr/>
          <p:nvPr/>
        </p:nvSpPr>
        <p:spPr>
          <a:xfrm>
            <a:off x="2300672" y="2709684"/>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921A6057-F3CB-5440-8677-09332DAD899D}"/>
              </a:ext>
            </a:extLst>
          </p:cNvPr>
          <p:cNvSpPr/>
          <p:nvPr/>
        </p:nvSpPr>
        <p:spPr>
          <a:xfrm>
            <a:off x="3749198" y="267152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4C30E529-8A9C-1242-9C04-D522677873D2}"/>
              </a:ext>
            </a:extLst>
          </p:cNvPr>
          <p:cNvSpPr/>
          <p:nvPr/>
        </p:nvSpPr>
        <p:spPr>
          <a:xfrm>
            <a:off x="3929402" y="2629256"/>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F931DC03-C4F1-0D4B-A6D9-D97CC7035DF3}"/>
              </a:ext>
            </a:extLst>
          </p:cNvPr>
          <p:cNvSpPr/>
          <p:nvPr/>
        </p:nvSpPr>
        <p:spPr>
          <a:xfrm>
            <a:off x="4090009" y="2679552"/>
            <a:ext cx="179294" cy="19722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0" name="Picture 79">
            <a:extLst>
              <a:ext uri="{FF2B5EF4-FFF2-40B4-BE49-F238E27FC236}">
                <a16:creationId xmlns:a16="http://schemas.microsoft.com/office/drawing/2014/main" id="{77603385-EB50-C947-823B-DA75FF857DC3}"/>
              </a:ext>
            </a:extLst>
          </p:cNvPr>
          <p:cNvPicPr>
            <a:picLocks noChangeAspect="1"/>
          </p:cNvPicPr>
          <p:nvPr/>
        </p:nvPicPr>
        <p:blipFill>
          <a:blip r:embed="rId6"/>
          <a:stretch>
            <a:fillRect/>
          </a:stretch>
        </p:blipFill>
        <p:spPr>
          <a:xfrm>
            <a:off x="6297065" y="1141879"/>
            <a:ext cx="5854700" cy="5572595"/>
          </a:xfrm>
          <a:prstGeom prst="rect">
            <a:avLst/>
          </a:prstGeom>
        </p:spPr>
      </p:pic>
      <p:pic>
        <p:nvPicPr>
          <p:cNvPr id="81" name="Picture 80">
            <a:extLst>
              <a:ext uri="{FF2B5EF4-FFF2-40B4-BE49-F238E27FC236}">
                <a16:creationId xmlns:a16="http://schemas.microsoft.com/office/drawing/2014/main" id="{0D57F7DB-0865-E141-8E1B-5EDFEBF9D005}"/>
              </a:ext>
            </a:extLst>
          </p:cNvPr>
          <p:cNvPicPr>
            <a:picLocks noChangeAspect="1"/>
          </p:cNvPicPr>
          <p:nvPr/>
        </p:nvPicPr>
        <p:blipFill>
          <a:blip r:embed="rId7"/>
          <a:stretch>
            <a:fillRect/>
          </a:stretch>
        </p:blipFill>
        <p:spPr>
          <a:xfrm>
            <a:off x="9233042" y="39221"/>
            <a:ext cx="2673208" cy="1678351"/>
          </a:xfrm>
          <a:prstGeom prst="rect">
            <a:avLst/>
          </a:prstGeom>
        </p:spPr>
      </p:pic>
      <p:pic>
        <p:nvPicPr>
          <p:cNvPr id="82" name="Picture 81">
            <a:extLst>
              <a:ext uri="{FF2B5EF4-FFF2-40B4-BE49-F238E27FC236}">
                <a16:creationId xmlns:a16="http://schemas.microsoft.com/office/drawing/2014/main" id="{6D6F66CB-D1E5-5546-AE26-2FAAB8D374EF}"/>
              </a:ext>
            </a:extLst>
          </p:cNvPr>
          <p:cNvPicPr>
            <a:picLocks noChangeAspect="1"/>
          </p:cNvPicPr>
          <p:nvPr/>
        </p:nvPicPr>
        <p:blipFill>
          <a:blip r:embed="rId8"/>
          <a:stretch>
            <a:fillRect/>
          </a:stretch>
        </p:blipFill>
        <p:spPr>
          <a:xfrm>
            <a:off x="6346857" y="1141879"/>
            <a:ext cx="5842000" cy="5664200"/>
          </a:xfrm>
          <a:prstGeom prst="rect">
            <a:avLst/>
          </a:prstGeom>
        </p:spPr>
      </p:pic>
      <p:pic>
        <p:nvPicPr>
          <p:cNvPr id="83" name="Picture 82">
            <a:extLst>
              <a:ext uri="{FF2B5EF4-FFF2-40B4-BE49-F238E27FC236}">
                <a16:creationId xmlns:a16="http://schemas.microsoft.com/office/drawing/2014/main" id="{294BD2AA-A210-8345-8D66-C14F7895CBC7}"/>
              </a:ext>
            </a:extLst>
          </p:cNvPr>
          <p:cNvPicPr>
            <a:picLocks noChangeAspect="1"/>
          </p:cNvPicPr>
          <p:nvPr/>
        </p:nvPicPr>
        <p:blipFill>
          <a:blip r:embed="rId9"/>
          <a:stretch>
            <a:fillRect/>
          </a:stretch>
        </p:blipFill>
        <p:spPr>
          <a:xfrm>
            <a:off x="9224415" y="51921"/>
            <a:ext cx="2870200" cy="1727200"/>
          </a:xfrm>
          <a:prstGeom prst="rect">
            <a:avLst/>
          </a:prstGeom>
        </p:spPr>
      </p:pic>
      <p:pic>
        <p:nvPicPr>
          <p:cNvPr id="84" name="Picture 83">
            <a:extLst>
              <a:ext uri="{FF2B5EF4-FFF2-40B4-BE49-F238E27FC236}">
                <a16:creationId xmlns:a16="http://schemas.microsoft.com/office/drawing/2014/main" id="{C2B9F5BA-6636-CE48-BC5A-E6D15ACE3FDE}"/>
              </a:ext>
            </a:extLst>
          </p:cNvPr>
          <p:cNvPicPr>
            <a:picLocks noChangeAspect="1"/>
          </p:cNvPicPr>
          <p:nvPr/>
        </p:nvPicPr>
        <p:blipFill>
          <a:blip r:embed="rId10"/>
          <a:stretch>
            <a:fillRect/>
          </a:stretch>
        </p:blipFill>
        <p:spPr>
          <a:xfrm>
            <a:off x="6396649" y="1054091"/>
            <a:ext cx="5842000" cy="5664200"/>
          </a:xfrm>
          <a:prstGeom prst="rect">
            <a:avLst/>
          </a:prstGeom>
        </p:spPr>
      </p:pic>
      <p:pic>
        <p:nvPicPr>
          <p:cNvPr id="85" name="Picture 84">
            <a:extLst>
              <a:ext uri="{FF2B5EF4-FFF2-40B4-BE49-F238E27FC236}">
                <a16:creationId xmlns:a16="http://schemas.microsoft.com/office/drawing/2014/main" id="{4A28278A-5B56-9042-901B-83936B8BCEA8}"/>
              </a:ext>
            </a:extLst>
          </p:cNvPr>
          <p:cNvPicPr>
            <a:picLocks noChangeAspect="1"/>
          </p:cNvPicPr>
          <p:nvPr/>
        </p:nvPicPr>
        <p:blipFill>
          <a:blip r:embed="rId11"/>
          <a:stretch>
            <a:fillRect/>
          </a:stretch>
        </p:blipFill>
        <p:spPr>
          <a:xfrm>
            <a:off x="9174623" y="48104"/>
            <a:ext cx="2919992" cy="1384300"/>
          </a:xfrm>
          <a:prstGeom prst="rect">
            <a:avLst/>
          </a:prstGeom>
        </p:spPr>
      </p:pic>
      <p:sp>
        <p:nvSpPr>
          <p:cNvPr id="86" name="Title 1">
            <a:extLst>
              <a:ext uri="{FF2B5EF4-FFF2-40B4-BE49-F238E27FC236}">
                <a16:creationId xmlns:a16="http://schemas.microsoft.com/office/drawing/2014/main" id="{BABD1017-FB60-4844-821B-559CA082CC70}"/>
              </a:ext>
            </a:extLst>
          </p:cNvPr>
          <p:cNvSpPr txBox="1">
            <a:spLocks/>
          </p:cNvSpPr>
          <p:nvPr/>
        </p:nvSpPr>
        <p:spPr>
          <a:xfrm>
            <a:off x="283188" y="200076"/>
            <a:ext cx="8949854" cy="927130"/>
          </a:xfrm>
          <a:prstGeom prst="rect">
            <a:avLst/>
          </a:prstGeom>
        </p:spPr>
        <p:txBody>
          <a:bodyPr>
            <a:normAutofit/>
          </a:bodyPr>
          <a:lstStyle>
            <a:lvl1pPr algn="l" defTabSz="457200" rtl="0" eaLnBrk="1" latinLnBrk="0" hangingPunct="1">
              <a:spcBef>
                <a:spcPct val="0"/>
              </a:spcBef>
              <a:buNone/>
              <a:defRPr sz="3200" kern="1200" baseline="0">
                <a:solidFill>
                  <a:schemeClr val="bg1"/>
                </a:solidFill>
                <a:latin typeface="Constantia" panose="02030602050306030303" pitchFamily="18" charset="0"/>
                <a:ea typeface="+mj-ea"/>
                <a:cs typeface="+mj-cs"/>
              </a:defRPr>
            </a:lvl1pPr>
          </a:lstStyle>
          <a:p>
            <a:r>
              <a:rPr lang="en-US" sz="2400" dirty="0">
                <a:solidFill>
                  <a:srgbClr val="00B050"/>
                </a:solidFill>
                <a:latin typeface="+mn-lt"/>
              </a:rPr>
              <a:t>Would HIV outcomes be better if treatment was discreet and dosing intervals were longer?</a:t>
            </a:r>
          </a:p>
        </p:txBody>
      </p:sp>
    </p:spTree>
    <p:extLst>
      <p:ext uri="{BB962C8B-B14F-4D97-AF65-F5344CB8AC3E}">
        <p14:creationId xmlns:p14="http://schemas.microsoft.com/office/powerpoint/2010/main" val="33121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gnature_1967767467">
            <a:extLst>
              <a:ext uri="{FF2B5EF4-FFF2-40B4-BE49-F238E27FC236}">
                <a16:creationId xmlns:a16="http://schemas.microsoft.com/office/drawing/2014/main" id="{AB3C0B57-F30F-FC4D-A0EB-9264E20B896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4286" y="256733"/>
            <a:ext cx="1703570" cy="57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a:extLst>
              <a:ext uri="{FF2B5EF4-FFF2-40B4-BE49-F238E27FC236}">
                <a16:creationId xmlns:a16="http://schemas.microsoft.com/office/drawing/2014/main" id="{9439531A-D835-9942-98F5-D28F32AA6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97" y="209863"/>
            <a:ext cx="6448173" cy="3462727"/>
          </a:xfrm>
          <a:prstGeom prst="rect">
            <a:avLst/>
          </a:prstGeom>
        </p:spPr>
      </p:pic>
      <p:sp>
        <p:nvSpPr>
          <p:cNvPr id="4" name="TextBox 3">
            <a:extLst>
              <a:ext uri="{FF2B5EF4-FFF2-40B4-BE49-F238E27FC236}">
                <a16:creationId xmlns:a16="http://schemas.microsoft.com/office/drawing/2014/main" id="{5525BDDA-FC9B-6144-9D2E-AA69196E1F5A}"/>
              </a:ext>
            </a:extLst>
          </p:cNvPr>
          <p:cNvSpPr txBox="1"/>
          <p:nvPr/>
        </p:nvSpPr>
        <p:spPr>
          <a:xfrm>
            <a:off x="280797" y="3303258"/>
            <a:ext cx="4796853" cy="369332"/>
          </a:xfrm>
          <a:prstGeom prst="rect">
            <a:avLst/>
          </a:prstGeom>
          <a:noFill/>
        </p:spPr>
        <p:txBody>
          <a:bodyPr wrap="square" rtlCol="0">
            <a:spAutoFit/>
          </a:bodyPr>
          <a:lstStyle/>
          <a:p>
            <a:r>
              <a:rPr lang="en-US" dirty="0"/>
              <a:t>Slide from Prof Chloe Orkin. CROI plenary 2022. </a:t>
            </a:r>
          </a:p>
        </p:txBody>
      </p:sp>
      <p:pic>
        <p:nvPicPr>
          <p:cNvPr id="5" name="Picture 2" descr="Recent Advances in Development of Nano Drug Delivery - ScienceDirect">
            <a:extLst>
              <a:ext uri="{FF2B5EF4-FFF2-40B4-BE49-F238E27FC236}">
                <a16:creationId xmlns:a16="http://schemas.microsoft.com/office/drawing/2014/main" id="{182E0BD5-758E-C34D-9B27-A75610E1D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127" y="1702825"/>
            <a:ext cx="7054564" cy="4428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iiV Seeks Approval for Cabenuva Dosed Every 2 Months for HIV - MPR">
            <a:extLst>
              <a:ext uri="{FF2B5EF4-FFF2-40B4-BE49-F238E27FC236}">
                <a16:creationId xmlns:a16="http://schemas.microsoft.com/office/drawing/2014/main" id="{2E2DE7DB-93A9-C84E-8589-83F493A27D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265" y="2202374"/>
            <a:ext cx="4445763" cy="44457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M imaging of gold nanoparticles in macrophages. TEM images were taken...  | Download Scientific Diagram">
            <a:extLst>
              <a:ext uri="{FF2B5EF4-FFF2-40B4-BE49-F238E27FC236}">
                <a16:creationId xmlns:a16="http://schemas.microsoft.com/office/drawing/2014/main" id="{FCD8905B-3CBC-FA46-9D93-2E00A87700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9988" b="50000"/>
          <a:stretch/>
        </p:blipFill>
        <p:spPr bwMode="auto">
          <a:xfrm>
            <a:off x="7750805" y="487222"/>
            <a:ext cx="1934341" cy="1931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EF15CC-2669-CF4E-9D29-98D658383AEF}"/>
              </a:ext>
            </a:extLst>
          </p:cNvPr>
          <p:cNvSpPr txBox="1"/>
          <p:nvPr/>
        </p:nvSpPr>
        <p:spPr>
          <a:xfrm>
            <a:off x="9821333" y="1222218"/>
            <a:ext cx="2218267" cy="461665"/>
          </a:xfrm>
          <a:prstGeom prst="rect">
            <a:avLst/>
          </a:prstGeom>
          <a:noFill/>
        </p:spPr>
        <p:txBody>
          <a:bodyPr wrap="square" rtlCol="0">
            <a:spAutoFit/>
          </a:bodyPr>
          <a:lstStyle/>
          <a:p>
            <a:r>
              <a:rPr lang="en-US" sz="2400" dirty="0"/>
              <a:t>T1/2 ↑ ~50-fold</a:t>
            </a:r>
          </a:p>
        </p:txBody>
      </p:sp>
    </p:spTree>
    <p:extLst>
      <p:ext uri="{BB962C8B-B14F-4D97-AF65-F5344CB8AC3E}">
        <p14:creationId xmlns:p14="http://schemas.microsoft.com/office/powerpoint/2010/main" val="177430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FD0DEBA-4925-D948-B199-8E4F30C9F489}"/>
              </a:ext>
            </a:extLst>
          </p:cNvPr>
          <p:cNvGraphicFramePr/>
          <p:nvPr>
            <p:extLst>
              <p:ext uri="{D42A27DB-BD31-4B8C-83A1-F6EECF244321}">
                <p14:modId xmlns:p14="http://schemas.microsoft.com/office/powerpoint/2010/main" val="3906012247"/>
              </p:ext>
            </p:extLst>
          </p:nvPr>
        </p:nvGraphicFramePr>
        <p:xfrm>
          <a:off x="2147777" y="361507"/>
          <a:ext cx="9762178" cy="6496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10;&#10;Description automatically generated">
            <a:extLst>
              <a:ext uri="{FF2B5EF4-FFF2-40B4-BE49-F238E27FC236}">
                <a16:creationId xmlns:a16="http://schemas.microsoft.com/office/drawing/2014/main" id="{6A975B74-C121-284D-B12B-72AF98186A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031" r="50133" b="22805"/>
          <a:stretch/>
        </p:blipFill>
        <p:spPr>
          <a:xfrm>
            <a:off x="158434" y="2215897"/>
            <a:ext cx="3147800" cy="2787904"/>
          </a:xfrm>
          <a:prstGeom prst="rect">
            <a:avLst/>
          </a:prstGeom>
        </p:spPr>
      </p:pic>
      <p:sp>
        <p:nvSpPr>
          <p:cNvPr id="4" name="TextBox 3">
            <a:extLst>
              <a:ext uri="{FF2B5EF4-FFF2-40B4-BE49-F238E27FC236}">
                <a16:creationId xmlns:a16="http://schemas.microsoft.com/office/drawing/2014/main" id="{15C9327D-1844-5F46-B1A2-2DCDA8522896}"/>
              </a:ext>
            </a:extLst>
          </p:cNvPr>
          <p:cNvSpPr txBox="1"/>
          <p:nvPr/>
        </p:nvSpPr>
        <p:spPr>
          <a:xfrm>
            <a:off x="158434" y="1015568"/>
            <a:ext cx="1989343" cy="1200329"/>
          </a:xfrm>
          <a:prstGeom prst="rect">
            <a:avLst/>
          </a:prstGeom>
          <a:noFill/>
        </p:spPr>
        <p:txBody>
          <a:bodyPr wrap="square" rtlCol="0">
            <a:spAutoFit/>
          </a:bodyPr>
          <a:lstStyle/>
          <a:p>
            <a:r>
              <a:rPr lang="en-US" sz="2400" dirty="0">
                <a:solidFill>
                  <a:srgbClr val="00B050"/>
                </a:solidFill>
              </a:rPr>
              <a:t>2-monthly IM cabotegravir + rilpivirine</a:t>
            </a:r>
          </a:p>
        </p:txBody>
      </p:sp>
    </p:spTree>
    <p:extLst>
      <p:ext uri="{BB962C8B-B14F-4D97-AF65-F5344CB8AC3E}">
        <p14:creationId xmlns:p14="http://schemas.microsoft.com/office/powerpoint/2010/main" val="33176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2DFDD6A5-A197-014D-97FB-9B18E80A7520}"/>
              </a:ext>
            </a:extLst>
          </p:cNvPr>
          <p:cNvSpPr/>
          <p:nvPr/>
        </p:nvSpPr>
        <p:spPr>
          <a:xfrm>
            <a:off x="5734648" y="5591716"/>
            <a:ext cx="719528" cy="86942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853A67E-0BA5-084A-A28C-2C928E5CDF29}"/>
              </a:ext>
            </a:extLst>
          </p:cNvPr>
          <p:cNvSpPr/>
          <p:nvPr/>
        </p:nvSpPr>
        <p:spPr>
          <a:xfrm rot="443968">
            <a:off x="1222609" y="5396095"/>
            <a:ext cx="9743606" cy="1956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23B326-CB28-A841-AD0D-E596E0EE3EF5}"/>
              </a:ext>
            </a:extLst>
          </p:cNvPr>
          <p:cNvSpPr txBox="1"/>
          <p:nvPr/>
        </p:nvSpPr>
        <p:spPr>
          <a:xfrm>
            <a:off x="221676" y="445997"/>
            <a:ext cx="5027632" cy="4093428"/>
          </a:xfrm>
          <a:prstGeom prst="rect">
            <a:avLst/>
          </a:prstGeom>
          <a:noFill/>
        </p:spPr>
        <p:txBody>
          <a:bodyPr wrap="square" rtlCol="0">
            <a:spAutoFit/>
          </a:bodyPr>
          <a:lstStyle/>
          <a:p>
            <a:pPr lvl="0"/>
            <a:r>
              <a:rPr lang="en-GB" sz="2000" b="1" dirty="0">
                <a:solidFill>
                  <a:srgbClr val="00B050"/>
                </a:solidFill>
              </a:rPr>
              <a:t>ADVANTAGES</a:t>
            </a:r>
            <a:r>
              <a:rPr lang="en-GB" sz="2000" b="1" dirty="0"/>
              <a:t> </a:t>
            </a:r>
          </a:p>
          <a:p>
            <a:pPr marL="342900" lvl="0" indent="-342900">
              <a:buFont typeface="+mj-lt"/>
              <a:buAutoNum type="arabicPeriod"/>
            </a:pPr>
            <a:r>
              <a:rPr lang="en-GB" sz="2000" dirty="0"/>
              <a:t>Increases choice</a:t>
            </a:r>
          </a:p>
          <a:p>
            <a:pPr marL="342900" lvl="0" indent="-342900">
              <a:buFont typeface="+mj-lt"/>
              <a:buAutoNum type="arabicPeriod"/>
            </a:pPr>
            <a:r>
              <a:rPr lang="en-GB" sz="2000" dirty="0"/>
              <a:t>Invisible / discreet / less stigmatising</a:t>
            </a:r>
          </a:p>
          <a:p>
            <a:pPr marL="342900" indent="-342900">
              <a:buFont typeface="+mj-lt"/>
              <a:buAutoNum type="arabicPeriod"/>
            </a:pPr>
            <a:r>
              <a:rPr lang="en-GB" sz="2000" dirty="0"/>
              <a:t>High levels of satisfaction with LA CAB/RPV</a:t>
            </a:r>
          </a:p>
          <a:p>
            <a:pPr marL="342900" lvl="0" indent="-342900">
              <a:buFont typeface="+mj-lt"/>
              <a:buAutoNum type="arabicPeriod"/>
            </a:pPr>
            <a:r>
              <a:rPr lang="en-GB" sz="2000" dirty="0"/>
              <a:t>Directly observed therapy </a:t>
            </a:r>
          </a:p>
          <a:p>
            <a:pPr marL="342900" lvl="0" indent="-342900">
              <a:buFont typeface="+mj-lt"/>
              <a:buAutoNum type="arabicPeriod"/>
            </a:pPr>
            <a:r>
              <a:rPr lang="en-GB" sz="2000" dirty="0"/>
              <a:t>Less frequent dosing </a:t>
            </a:r>
          </a:p>
          <a:p>
            <a:pPr marL="342900" lvl="0" indent="-342900">
              <a:buFont typeface="+mj-lt"/>
              <a:buAutoNum type="arabicPeriod"/>
            </a:pPr>
            <a:r>
              <a:rPr lang="en-GB" sz="2000" dirty="0"/>
              <a:t>Two drug regimens avoid NRTI toxicity</a:t>
            </a:r>
          </a:p>
          <a:p>
            <a:pPr marL="342900" lvl="0" indent="-342900">
              <a:buFont typeface="+mj-lt"/>
              <a:buAutoNum type="arabicPeriod"/>
            </a:pPr>
            <a:r>
              <a:rPr lang="en-GB" sz="2000" dirty="0"/>
              <a:t>No requirement for dosing with meals</a:t>
            </a:r>
          </a:p>
          <a:p>
            <a:pPr marL="342900" lvl="0" indent="-342900">
              <a:buFont typeface="+mj-lt"/>
              <a:buAutoNum type="arabicPeriod"/>
            </a:pPr>
            <a:r>
              <a:rPr lang="en-GB" sz="2000" dirty="0"/>
              <a:t>Fewer DDIs with parenteral formulations </a:t>
            </a:r>
          </a:p>
          <a:p>
            <a:pPr marL="342900" lvl="0" indent="-342900">
              <a:buFont typeface="+mj-lt"/>
              <a:buAutoNum type="arabicPeriod"/>
            </a:pPr>
            <a:r>
              <a:rPr lang="en-GB" sz="2000" dirty="0"/>
              <a:t>Possibility of co-formulation or co-administration with other long-acting drugs e.g. contraception</a:t>
            </a:r>
          </a:p>
          <a:p>
            <a:endParaRPr lang="en-US" sz="2000" dirty="0"/>
          </a:p>
        </p:txBody>
      </p:sp>
      <p:sp>
        <p:nvSpPr>
          <p:cNvPr id="5" name="TextBox 4">
            <a:extLst>
              <a:ext uri="{FF2B5EF4-FFF2-40B4-BE49-F238E27FC236}">
                <a16:creationId xmlns:a16="http://schemas.microsoft.com/office/drawing/2014/main" id="{115C434C-A4D0-D84C-9C6F-BC6A96F12B67}"/>
              </a:ext>
            </a:extLst>
          </p:cNvPr>
          <p:cNvSpPr txBox="1"/>
          <p:nvPr/>
        </p:nvSpPr>
        <p:spPr>
          <a:xfrm>
            <a:off x="5384800" y="947690"/>
            <a:ext cx="6582348" cy="4401205"/>
          </a:xfrm>
          <a:prstGeom prst="rect">
            <a:avLst/>
          </a:prstGeom>
          <a:noFill/>
        </p:spPr>
        <p:txBody>
          <a:bodyPr wrap="square" rtlCol="0">
            <a:spAutoFit/>
          </a:bodyPr>
          <a:lstStyle/>
          <a:p>
            <a:pPr lvl="0"/>
            <a:r>
              <a:rPr lang="en-GB" sz="2000" b="1" dirty="0">
                <a:solidFill>
                  <a:srgbClr val="00B050"/>
                </a:solidFill>
              </a:rPr>
              <a:t>DISADVATAGES</a:t>
            </a:r>
          </a:p>
          <a:p>
            <a:pPr marL="342900" lvl="0" indent="-342900">
              <a:buFont typeface="+mj-lt"/>
              <a:buAutoNum type="arabicPeriod"/>
            </a:pPr>
            <a:r>
              <a:rPr lang="en-GB" sz="2000" b="1" dirty="0"/>
              <a:t>Long tail risks emergence of viral resistance (2 class)</a:t>
            </a:r>
          </a:p>
          <a:p>
            <a:pPr marL="342900" lvl="0" indent="-342900">
              <a:buFont typeface="+mj-lt"/>
              <a:buAutoNum type="arabicPeriod"/>
            </a:pPr>
            <a:r>
              <a:rPr lang="en-GB" sz="2000" b="1" dirty="0"/>
              <a:t>Lower genetic barrier to resistance than DTG, PIs</a:t>
            </a:r>
          </a:p>
          <a:p>
            <a:pPr marL="342900" lvl="0" indent="-342900">
              <a:buFont typeface="+mj-lt"/>
              <a:buAutoNum type="arabicPeriod"/>
            </a:pPr>
            <a:r>
              <a:rPr lang="en-GB" sz="2000" dirty="0"/>
              <a:t>Injectable drugs can’t be rapidly withdrawn if toxic</a:t>
            </a:r>
          </a:p>
          <a:p>
            <a:pPr marL="342900" lvl="0" indent="-342900">
              <a:buFont typeface="+mj-lt"/>
              <a:buAutoNum type="arabicPeriod"/>
            </a:pPr>
            <a:r>
              <a:rPr lang="en-GB" sz="2000" dirty="0"/>
              <a:t>Injections visits are time consuming to clinics</a:t>
            </a:r>
          </a:p>
          <a:p>
            <a:pPr marL="342900" lvl="0" indent="-342900">
              <a:buFont typeface="+mj-lt"/>
              <a:buAutoNum type="arabicPeriod"/>
            </a:pPr>
            <a:r>
              <a:rPr lang="en-GB" sz="2000" dirty="0"/>
              <a:t>Injections are painful, ISRs are common</a:t>
            </a:r>
          </a:p>
          <a:p>
            <a:pPr marL="342900" lvl="0" indent="-342900">
              <a:buFont typeface="+mj-lt"/>
              <a:buAutoNum type="arabicPeriod"/>
            </a:pPr>
            <a:r>
              <a:rPr lang="en-GB" sz="2000" dirty="0"/>
              <a:t>Skills required for insertion / removal of implants </a:t>
            </a:r>
          </a:p>
          <a:p>
            <a:pPr marL="342900" lvl="0" indent="-342900">
              <a:buFont typeface="+mj-lt"/>
              <a:buAutoNum type="arabicPeriod"/>
            </a:pPr>
            <a:r>
              <a:rPr lang="en-GB" sz="2000" dirty="0"/>
              <a:t>Need to offer oral lead-in with CAB/RPV and oral bridging</a:t>
            </a:r>
          </a:p>
          <a:p>
            <a:pPr marL="342900" lvl="0" indent="-342900">
              <a:buFont typeface="+mj-lt"/>
              <a:buAutoNum type="arabicPeriod"/>
            </a:pPr>
            <a:r>
              <a:rPr lang="en-GB" sz="2000" dirty="0"/>
              <a:t>Higher cost than oral treatment</a:t>
            </a:r>
          </a:p>
          <a:p>
            <a:pPr marL="342900" lvl="0" indent="-342900">
              <a:buFont typeface="+mj-lt"/>
              <a:buAutoNum type="arabicPeriod"/>
            </a:pPr>
            <a:r>
              <a:rPr lang="en-GB" sz="2000" b="1" dirty="0"/>
              <a:t>TDF &amp; 3TC free LA regimens are not suitable for people co-infected with hepatitis B (what about prior infection?)</a:t>
            </a:r>
          </a:p>
          <a:p>
            <a:pPr marL="342900" lvl="0" indent="-342900">
              <a:buFont typeface="+mj-lt"/>
              <a:buAutoNum type="arabicPeriod"/>
            </a:pPr>
            <a:r>
              <a:rPr lang="en-GB" sz="2000" b="1" dirty="0"/>
              <a:t>DDIs associated with drug metabolism - CAB/RPV can’t be used with TB treatment </a:t>
            </a:r>
            <a:endParaRPr lang="en-GB" sz="2000" b="1" dirty="0">
              <a:latin typeface="Calibri" panose="020F0502020204030204" pitchFamily="34" charset="0"/>
              <a:ea typeface="Calibri" panose="020F0502020204030204" pitchFamily="34" charset="0"/>
            </a:endParaRPr>
          </a:p>
          <a:p>
            <a:endParaRPr lang="en-US" sz="2000" dirty="0"/>
          </a:p>
        </p:txBody>
      </p:sp>
      <p:pic>
        <p:nvPicPr>
          <p:cNvPr id="6" name="Picture 4" descr="ViiV Seeks Approval for Cabenuva Dosed Every 2 Months for HIV - MPR">
            <a:extLst>
              <a:ext uri="{FF2B5EF4-FFF2-40B4-BE49-F238E27FC236}">
                <a16:creationId xmlns:a16="http://schemas.microsoft.com/office/drawing/2014/main" id="{3D41768D-6054-8B4E-AABB-309DC6B07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6" y="5229611"/>
            <a:ext cx="1628389" cy="162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08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32A84F64-BDBD-1D45-B7DF-55B0693BD6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82" r="50133" b="22805"/>
          <a:stretch/>
        </p:blipFill>
        <p:spPr>
          <a:xfrm>
            <a:off x="9182770" y="112360"/>
            <a:ext cx="3009229" cy="2215991"/>
          </a:xfrm>
          <a:prstGeom prst="rect">
            <a:avLst/>
          </a:prstGeom>
        </p:spPr>
      </p:pic>
      <p:sp>
        <p:nvSpPr>
          <p:cNvPr id="3" name="Title 1">
            <a:extLst>
              <a:ext uri="{FF2B5EF4-FFF2-40B4-BE49-F238E27FC236}">
                <a16:creationId xmlns:a16="http://schemas.microsoft.com/office/drawing/2014/main" id="{08CAB0E7-843C-B840-B11C-46F8BC386B21}"/>
              </a:ext>
            </a:extLst>
          </p:cNvPr>
          <p:cNvSpPr txBox="1">
            <a:spLocks/>
          </p:cNvSpPr>
          <p:nvPr/>
        </p:nvSpPr>
        <p:spPr>
          <a:xfrm>
            <a:off x="283189" y="324044"/>
            <a:ext cx="10099676" cy="691844"/>
          </a:xfrm>
          <a:prstGeom prst="rect">
            <a:avLst/>
          </a:prstGeom>
        </p:spPr>
        <p:txBody>
          <a:bodyPr>
            <a:noAutofit/>
          </a:bodyPr>
          <a:lstStyle>
            <a:lvl1pPr algn="l" defTabSz="457200" rtl="0" eaLnBrk="1" latinLnBrk="0" hangingPunct="1">
              <a:spcBef>
                <a:spcPct val="0"/>
              </a:spcBef>
              <a:buNone/>
              <a:defRPr sz="3200" kern="1200" baseline="0">
                <a:solidFill>
                  <a:schemeClr val="bg1"/>
                </a:solidFill>
                <a:latin typeface="Constantia" panose="02030602050306030303" pitchFamily="18" charset="0"/>
                <a:ea typeface="+mj-ea"/>
                <a:cs typeface="+mj-cs"/>
              </a:defRPr>
            </a:lvl1pPr>
          </a:lstStyle>
          <a:p>
            <a:r>
              <a:rPr lang="en-US" sz="2800" dirty="0">
                <a:solidFill>
                  <a:srgbClr val="00B050"/>
                </a:solidFill>
                <a:latin typeface="+mn-lt"/>
              </a:rPr>
              <a:t>How generalizable are these trial results to African settings?</a:t>
            </a:r>
          </a:p>
        </p:txBody>
      </p:sp>
      <p:pic>
        <p:nvPicPr>
          <p:cNvPr id="4098" name="Picture 2" descr="Arm - Wikipedia">
            <a:extLst>
              <a:ext uri="{FF2B5EF4-FFF2-40B4-BE49-F238E27FC236}">
                <a16:creationId xmlns:a16="http://schemas.microsoft.com/office/drawing/2014/main" id="{3E49C25A-07C8-3644-BE59-9E05430013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85"/>
          <a:stretch/>
        </p:blipFill>
        <p:spPr bwMode="auto">
          <a:xfrm rot="10800000" flipV="1">
            <a:off x="8731625" y="3154476"/>
            <a:ext cx="3232448" cy="1380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C07CDD-2790-4642-AD8E-57CC56F20C23}"/>
              </a:ext>
            </a:extLst>
          </p:cNvPr>
          <p:cNvSpPr txBox="1"/>
          <p:nvPr/>
        </p:nvSpPr>
        <p:spPr>
          <a:xfrm>
            <a:off x="9558169" y="3382968"/>
            <a:ext cx="2633831" cy="461665"/>
          </a:xfrm>
          <a:prstGeom prst="rect">
            <a:avLst/>
          </a:prstGeom>
          <a:noFill/>
        </p:spPr>
        <p:txBody>
          <a:bodyPr wrap="square" rtlCol="0">
            <a:spAutoFit/>
          </a:bodyPr>
          <a:lstStyle/>
          <a:p>
            <a:r>
              <a:rPr lang="en-US" sz="2400" dirty="0"/>
              <a:t>Exclusion criteria</a:t>
            </a:r>
          </a:p>
        </p:txBody>
      </p:sp>
      <p:sp>
        <p:nvSpPr>
          <p:cNvPr id="6" name="TextBox 5">
            <a:extLst>
              <a:ext uri="{FF2B5EF4-FFF2-40B4-BE49-F238E27FC236}">
                <a16:creationId xmlns:a16="http://schemas.microsoft.com/office/drawing/2014/main" id="{88412AB3-0BB2-D24B-BB32-686C0DC64230}"/>
              </a:ext>
            </a:extLst>
          </p:cNvPr>
          <p:cNvSpPr txBox="1"/>
          <p:nvPr/>
        </p:nvSpPr>
        <p:spPr>
          <a:xfrm>
            <a:off x="8667130" y="3881802"/>
            <a:ext cx="3065524" cy="646331"/>
          </a:xfrm>
          <a:prstGeom prst="rect">
            <a:avLst/>
          </a:prstGeom>
          <a:noFill/>
        </p:spPr>
        <p:txBody>
          <a:bodyPr wrap="square" rtlCol="0">
            <a:spAutoFit/>
          </a:bodyPr>
          <a:lstStyle/>
          <a:p>
            <a:r>
              <a:rPr lang="en-US" dirty="0"/>
              <a:t>Baseline DRT in all: NNRTI or INSTI RAMs -&gt; EXCLUDED</a:t>
            </a:r>
          </a:p>
        </p:txBody>
      </p:sp>
      <p:graphicFrame>
        <p:nvGraphicFramePr>
          <p:cNvPr id="8" name="Table 2">
            <a:extLst>
              <a:ext uri="{FF2B5EF4-FFF2-40B4-BE49-F238E27FC236}">
                <a16:creationId xmlns:a16="http://schemas.microsoft.com/office/drawing/2014/main" id="{A14B9051-B0D4-0D44-B7F2-4C56B42B30C1}"/>
              </a:ext>
            </a:extLst>
          </p:cNvPr>
          <p:cNvGraphicFramePr>
            <a:graphicFrameLocks noGrp="1"/>
          </p:cNvGraphicFramePr>
          <p:nvPr>
            <p:extLst>
              <p:ext uri="{D42A27DB-BD31-4B8C-83A1-F6EECF244321}">
                <p14:modId xmlns:p14="http://schemas.microsoft.com/office/powerpoint/2010/main" val="2466413011"/>
              </p:ext>
            </p:extLst>
          </p:nvPr>
        </p:nvGraphicFramePr>
        <p:xfrm>
          <a:off x="422569" y="1015888"/>
          <a:ext cx="7374932" cy="2072640"/>
        </p:xfrm>
        <a:graphic>
          <a:graphicData uri="http://schemas.openxmlformats.org/drawingml/2006/table">
            <a:tbl>
              <a:tblPr firstRow="1" bandRow="1">
                <a:tableStyleId>{5C22544A-7EE6-4342-B048-85BDC9FD1C3A}</a:tableStyleId>
              </a:tblPr>
              <a:tblGrid>
                <a:gridCol w="818403">
                  <a:extLst>
                    <a:ext uri="{9D8B030D-6E8A-4147-A177-3AD203B41FA5}">
                      <a16:colId xmlns:a16="http://schemas.microsoft.com/office/drawing/2014/main" val="3607492628"/>
                    </a:ext>
                  </a:extLst>
                </a:gridCol>
                <a:gridCol w="818403">
                  <a:extLst>
                    <a:ext uri="{9D8B030D-6E8A-4147-A177-3AD203B41FA5}">
                      <a16:colId xmlns:a16="http://schemas.microsoft.com/office/drawing/2014/main" val="108170211"/>
                    </a:ext>
                  </a:extLst>
                </a:gridCol>
                <a:gridCol w="957906">
                  <a:extLst>
                    <a:ext uri="{9D8B030D-6E8A-4147-A177-3AD203B41FA5}">
                      <a16:colId xmlns:a16="http://schemas.microsoft.com/office/drawing/2014/main" val="2788477834"/>
                    </a:ext>
                  </a:extLst>
                </a:gridCol>
                <a:gridCol w="725403">
                  <a:extLst>
                    <a:ext uri="{9D8B030D-6E8A-4147-A177-3AD203B41FA5}">
                      <a16:colId xmlns:a16="http://schemas.microsoft.com/office/drawing/2014/main" val="1937619902"/>
                    </a:ext>
                  </a:extLst>
                </a:gridCol>
                <a:gridCol w="930004">
                  <a:extLst>
                    <a:ext uri="{9D8B030D-6E8A-4147-A177-3AD203B41FA5}">
                      <a16:colId xmlns:a16="http://schemas.microsoft.com/office/drawing/2014/main" val="3377715423"/>
                    </a:ext>
                  </a:extLst>
                </a:gridCol>
                <a:gridCol w="1264805">
                  <a:extLst>
                    <a:ext uri="{9D8B030D-6E8A-4147-A177-3AD203B41FA5}">
                      <a16:colId xmlns:a16="http://schemas.microsoft.com/office/drawing/2014/main" val="109558858"/>
                    </a:ext>
                  </a:extLst>
                </a:gridCol>
                <a:gridCol w="855604">
                  <a:extLst>
                    <a:ext uri="{9D8B030D-6E8A-4147-A177-3AD203B41FA5}">
                      <a16:colId xmlns:a16="http://schemas.microsoft.com/office/drawing/2014/main" val="2194931623"/>
                    </a:ext>
                  </a:extLst>
                </a:gridCol>
                <a:gridCol w="1004404">
                  <a:extLst>
                    <a:ext uri="{9D8B030D-6E8A-4147-A177-3AD203B41FA5}">
                      <a16:colId xmlns:a16="http://schemas.microsoft.com/office/drawing/2014/main" val="448026826"/>
                    </a:ext>
                  </a:extLst>
                </a:gridCol>
              </a:tblGrid>
              <a:tr h="317314">
                <a:tc>
                  <a:txBody>
                    <a:bodyPr/>
                    <a:lstStyle/>
                    <a:p>
                      <a:pPr algn="ctr"/>
                      <a:r>
                        <a:rPr lang="en-US" sz="1600" dirty="0"/>
                        <a:t>Trial</a:t>
                      </a:r>
                    </a:p>
                  </a:txBody>
                  <a:tcPr/>
                </a:tc>
                <a:tc>
                  <a:txBody>
                    <a:bodyPr/>
                    <a:lstStyle/>
                    <a:p>
                      <a:pPr algn="ctr"/>
                      <a:r>
                        <a:rPr lang="en-US" sz="1600" dirty="0"/>
                        <a:t>N</a:t>
                      </a:r>
                    </a:p>
                  </a:txBody>
                  <a:tcPr/>
                </a:tc>
                <a:tc>
                  <a:txBody>
                    <a:bodyPr/>
                    <a:lstStyle/>
                    <a:p>
                      <a:pPr algn="ctr"/>
                      <a:r>
                        <a:rPr lang="en-US" sz="1600" dirty="0"/>
                        <a:t>Age</a:t>
                      </a:r>
                    </a:p>
                  </a:txBody>
                  <a:tcPr/>
                </a:tc>
                <a:tc>
                  <a:txBody>
                    <a:bodyPr/>
                    <a:lstStyle/>
                    <a:p>
                      <a:pPr algn="ctr"/>
                      <a:r>
                        <a:rPr lang="en-US" sz="1600" dirty="0"/>
                        <a:t>Male</a:t>
                      </a:r>
                    </a:p>
                  </a:txBody>
                  <a:tcPr/>
                </a:tc>
                <a:tc>
                  <a:txBody>
                    <a:bodyPr/>
                    <a:lstStyle/>
                    <a:p>
                      <a:pPr algn="ctr"/>
                      <a:r>
                        <a:rPr lang="en-US" sz="1600" dirty="0"/>
                        <a:t>White</a:t>
                      </a:r>
                    </a:p>
                  </a:txBody>
                  <a:tcPr/>
                </a:tc>
                <a:tc>
                  <a:txBody>
                    <a:bodyPr/>
                    <a:lstStyle/>
                    <a:p>
                      <a:pPr algn="ctr"/>
                      <a:r>
                        <a:rPr lang="en-US" sz="1600" dirty="0"/>
                        <a:t>CD4</a:t>
                      </a:r>
                    </a:p>
                  </a:txBody>
                  <a:tcPr/>
                </a:tc>
                <a:tc>
                  <a:txBody>
                    <a:bodyPr/>
                    <a:lstStyle/>
                    <a:p>
                      <a:pPr algn="ctr"/>
                      <a:r>
                        <a:rPr lang="en-US" sz="1600" dirty="0"/>
                        <a:t>Hep B</a:t>
                      </a:r>
                    </a:p>
                  </a:txBody>
                  <a:tcPr/>
                </a:tc>
                <a:tc>
                  <a:txBody>
                    <a:bodyPr/>
                    <a:lstStyle/>
                    <a:p>
                      <a:pPr algn="ctr"/>
                      <a:r>
                        <a:rPr lang="en-US" sz="1600" dirty="0"/>
                        <a:t>Pregnant</a:t>
                      </a:r>
                    </a:p>
                  </a:txBody>
                  <a:tcPr/>
                </a:tc>
                <a:extLst>
                  <a:ext uri="{0D108BD9-81ED-4DB2-BD59-A6C34878D82A}">
                    <a16:rowId xmlns:a16="http://schemas.microsoft.com/office/drawing/2014/main" val="2816469263"/>
                  </a:ext>
                </a:extLst>
              </a:tr>
              <a:tr h="547693">
                <a:tc>
                  <a:txBody>
                    <a:bodyPr/>
                    <a:lstStyle/>
                    <a:p>
                      <a:r>
                        <a:rPr lang="en-US" sz="1600" dirty="0"/>
                        <a:t>ATLAS</a:t>
                      </a:r>
                    </a:p>
                  </a:txBody>
                  <a:tcPr anchor="ctr"/>
                </a:tc>
                <a:tc>
                  <a:txBody>
                    <a:bodyPr/>
                    <a:lstStyle/>
                    <a:p>
                      <a:pPr algn="ctr"/>
                      <a:r>
                        <a:rPr lang="en-US" sz="1600" dirty="0"/>
                        <a:t>616</a:t>
                      </a:r>
                    </a:p>
                  </a:txBody>
                  <a:tcPr anchor="ctr"/>
                </a:tc>
                <a:tc>
                  <a:txBody>
                    <a:bodyPr/>
                    <a:lstStyle/>
                    <a:p>
                      <a:pPr algn="ctr"/>
                      <a:r>
                        <a:rPr lang="en-US" sz="1600" dirty="0"/>
                        <a:t>42</a:t>
                      </a:r>
                    </a:p>
                    <a:p>
                      <a:pPr algn="ctr"/>
                      <a:r>
                        <a:rPr lang="en-US" sz="1600" dirty="0"/>
                        <a:t>(18-82)</a:t>
                      </a:r>
                    </a:p>
                  </a:txBody>
                  <a:tcPr anchor="ctr"/>
                </a:tc>
                <a:tc>
                  <a:txBody>
                    <a:bodyPr/>
                    <a:lstStyle/>
                    <a:p>
                      <a:pPr algn="ctr"/>
                      <a:r>
                        <a:rPr lang="en-US" sz="1600" dirty="0"/>
                        <a:t>67%</a:t>
                      </a:r>
                    </a:p>
                  </a:txBody>
                  <a:tcPr anchor="ctr"/>
                </a:tc>
                <a:tc>
                  <a:txBody>
                    <a:bodyPr/>
                    <a:lstStyle/>
                    <a:p>
                      <a:pPr algn="ctr"/>
                      <a:r>
                        <a:rPr lang="en-US" sz="1600" dirty="0"/>
                        <a:t>68%</a:t>
                      </a:r>
                    </a:p>
                  </a:txBody>
                  <a:tcPr anchor="ctr"/>
                </a:tc>
                <a:tc>
                  <a:txBody>
                    <a:bodyPr/>
                    <a:lstStyle/>
                    <a:p>
                      <a:pPr algn="ctr"/>
                      <a:r>
                        <a:rPr lang="en-US" sz="1600" dirty="0"/>
                        <a:t>92% &gt;350 </a:t>
                      </a:r>
                    </a:p>
                  </a:txBody>
                  <a:tcPr anchor="ctr"/>
                </a:tc>
                <a:tc>
                  <a:txBody>
                    <a:bodyPr/>
                    <a:lstStyle/>
                    <a:p>
                      <a:pPr algn="ctr"/>
                      <a:r>
                        <a:rPr lang="en-US" sz="1600" dirty="0"/>
                        <a:t>0%</a:t>
                      </a:r>
                    </a:p>
                  </a:txBody>
                  <a:tcPr anchor="ctr"/>
                </a:tc>
                <a:tc>
                  <a:txBody>
                    <a:bodyPr/>
                    <a:lstStyle/>
                    <a:p>
                      <a:pPr algn="ctr"/>
                      <a:r>
                        <a:rPr lang="en-US" sz="1600" dirty="0"/>
                        <a:t>0%</a:t>
                      </a:r>
                    </a:p>
                  </a:txBody>
                  <a:tcPr anchor="ctr"/>
                </a:tc>
                <a:extLst>
                  <a:ext uri="{0D108BD9-81ED-4DB2-BD59-A6C34878D82A}">
                    <a16:rowId xmlns:a16="http://schemas.microsoft.com/office/drawing/2014/main" val="2862306768"/>
                  </a:ext>
                </a:extLst>
              </a:tr>
              <a:tr h="547693">
                <a:tc>
                  <a:txBody>
                    <a:bodyPr/>
                    <a:lstStyle/>
                    <a:p>
                      <a:r>
                        <a:rPr lang="en-US" sz="1600" dirty="0"/>
                        <a:t>ATLAS2M</a:t>
                      </a:r>
                    </a:p>
                  </a:txBody>
                  <a:tcPr anchor="ctr"/>
                </a:tc>
                <a:tc>
                  <a:txBody>
                    <a:bodyPr/>
                    <a:lstStyle/>
                    <a:p>
                      <a:pPr algn="ctr"/>
                      <a:r>
                        <a:rPr lang="en-US" sz="1600" dirty="0"/>
                        <a:t>1049</a:t>
                      </a:r>
                    </a:p>
                  </a:txBody>
                  <a:tcPr anchor="ctr"/>
                </a:tc>
                <a:tc>
                  <a:txBody>
                    <a:bodyPr/>
                    <a:lstStyle/>
                    <a:p>
                      <a:pPr algn="ctr"/>
                      <a:r>
                        <a:rPr lang="en-US" sz="1600" dirty="0"/>
                        <a:t>42</a:t>
                      </a:r>
                    </a:p>
                    <a:p>
                      <a:pPr algn="ctr"/>
                      <a:r>
                        <a:rPr lang="en-US" sz="1600" dirty="0"/>
                        <a:t>(34-51)</a:t>
                      </a:r>
                    </a:p>
                  </a:txBody>
                  <a:tcPr anchor="ctr"/>
                </a:tc>
                <a:tc>
                  <a:txBody>
                    <a:bodyPr/>
                    <a:lstStyle/>
                    <a:p>
                      <a:pPr algn="ctr"/>
                      <a:r>
                        <a:rPr lang="en-US" sz="1600" dirty="0"/>
                        <a:t>73%</a:t>
                      </a:r>
                    </a:p>
                  </a:txBody>
                  <a:tcPr anchor="ctr"/>
                </a:tc>
                <a:tc>
                  <a:txBody>
                    <a:bodyPr/>
                    <a:lstStyle/>
                    <a:p>
                      <a:pPr algn="ctr"/>
                      <a:r>
                        <a:rPr lang="en-US" sz="1600" dirty="0"/>
                        <a:t>73%</a:t>
                      </a:r>
                    </a:p>
                  </a:txBody>
                  <a:tcPr anchor="ctr"/>
                </a:tc>
                <a:tc>
                  <a:txBody>
                    <a:bodyPr/>
                    <a:lstStyle/>
                    <a:p>
                      <a:pPr algn="ctr"/>
                      <a:r>
                        <a:rPr lang="en-US" sz="1600" dirty="0"/>
                        <a:t>642</a:t>
                      </a:r>
                    </a:p>
                    <a:p>
                      <a:pPr algn="ctr"/>
                      <a:r>
                        <a:rPr lang="en-US" sz="1600" dirty="0"/>
                        <a:t>(499-827)</a:t>
                      </a:r>
                    </a:p>
                  </a:txBody>
                  <a:tcPr anchor="ctr"/>
                </a:tc>
                <a:tc>
                  <a:txBody>
                    <a:bodyPr/>
                    <a:lstStyle/>
                    <a:p>
                      <a:pPr algn="ctr"/>
                      <a:r>
                        <a:rPr lang="en-US" sz="1600" dirty="0"/>
                        <a:t>&lt;1%</a:t>
                      </a:r>
                    </a:p>
                  </a:txBody>
                  <a:tcPr anchor="ctr"/>
                </a:tc>
                <a:tc>
                  <a:txBody>
                    <a:bodyPr/>
                    <a:lstStyle/>
                    <a:p>
                      <a:pPr algn="ctr"/>
                      <a:r>
                        <a:rPr lang="en-US" sz="1600" dirty="0"/>
                        <a:t>0%</a:t>
                      </a:r>
                    </a:p>
                  </a:txBody>
                  <a:tcPr anchor="ctr"/>
                </a:tc>
                <a:extLst>
                  <a:ext uri="{0D108BD9-81ED-4DB2-BD59-A6C34878D82A}">
                    <a16:rowId xmlns:a16="http://schemas.microsoft.com/office/drawing/2014/main" val="138612476"/>
                  </a:ext>
                </a:extLst>
              </a:tr>
              <a:tr h="547693">
                <a:tc>
                  <a:txBody>
                    <a:bodyPr/>
                    <a:lstStyle/>
                    <a:p>
                      <a:r>
                        <a:rPr lang="en-US" sz="1600" dirty="0"/>
                        <a:t>FLAIR </a:t>
                      </a:r>
                    </a:p>
                  </a:txBody>
                  <a:tcPr anchor="ctr"/>
                </a:tc>
                <a:tc>
                  <a:txBody>
                    <a:bodyPr/>
                    <a:lstStyle/>
                    <a:p>
                      <a:pPr algn="ctr"/>
                      <a:r>
                        <a:rPr lang="en-US" sz="1600" dirty="0"/>
                        <a:t>566</a:t>
                      </a:r>
                    </a:p>
                  </a:txBody>
                  <a:tcPr anchor="ctr"/>
                </a:tc>
                <a:tc>
                  <a:txBody>
                    <a:bodyPr/>
                    <a:lstStyle/>
                    <a:p>
                      <a:pPr algn="ctr"/>
                      <a:r>
                        <a:rPr lang="en-US" sz="1600" dirty="0"/>
                        <a:t>34</a:t>
                      </a:r>
                    </a:p>
                    <a:p>
                      <a:pPr algn="ctr"/>
                      <a:r>
                        <a:rPr lang="en-US" sz="1600" dirty="0"/>
                        <a:t>(18-68)</a:t>
                      </a:r>
                    </a:p>
                  </a:txBody>
                  <a:tcPr anchor="ctr"/>
                </a:tc>
                <a:tc>
                  <a:txBody>
                    <a:bodyPr/>
                    <a:lstStyle/>
                    <a:p>
                      <a:pPr algn="ctr"/>
                      <a:r>
                        <a:rPr lang="en-US" sz="1600" dirty="0"/>
                        <a:t>78%</a:t>
                      </a:r>
                    </a:p>
                  </a:txBody>
                  <a:tcPr anchor="ctr"/>
                </a:tc>
                <a:tc>
                  <a:txBody>
                    <a:bodyPr/>
                    <a:lstStyle/>
                    <a:p>
                      <a:pPr algn="ctr"/>
                      <a:r>
                        <a:rPr lang="en-US" sz="1600" dirty="0"/>
                        <a:t>74%</a:t>
                      </a:r>
                    </a:p>
                  </a:txBody>
                  <a:tcPr anchor="ctr"/>
                </a:tc>
                <a:tc>
                  <a:txBody>
                    <a:bodyPr/>
                    <a:lstStyle/>
                    <a:p>
                      <a:pPr algn="ctr"/>
                      <a:r>
                        <a:rPr lang="en-US" sz="1600" dirty="0"/>
                        <a:t>93% &gt;200 cells/ml </a:t>
                      </a:r>
                    </a:p>
                  </a:txBody>
                  <a:tcPr anchor="ctr"/>
                </a:tc>
                <a:tc>
                  <a:txBody>
                    <a:bodyPr/>
                    <a:lstStyle/>
                    <a:p>
                      <a:pPr algn="ctr"/>
                      <a:r>
                        <a:rPr lang="en-US" sz="1600" dirty="0"/>
                        <a:t>0%</a:t>
                      </a:r>
                    </a:p>
                  </a:txBody>
                  <a:tcPr anchor="ctr"/>
                </a:tc>
                <a:tc>
                  <a:txBody>
                    <a:bodyPr/>
                    <a:lstStyle/>
                    <a:p>
                      <a:pPr algn="ctr"/>
                      <a:r>
                        <a:rPr lang="en-US" sz="1600" dirty="0"/>
                        <a:t>0%</a:t>
                      </a:r>
                    </a:p>
                  </a:txBody>
                  <a:tcPr anchor="ctr"/>
                </a:tc>
                <a:extLst>
                  <a:ext uri="{0D108BD9-81ED-4DB2-BD59-A6C34878D82A}">
                    <a16:rowId xmlns:a16="http://schemas.microsoft.com/office/drawing/2014/main" val="1667835195"/>
                  </a:ext>
                </a:extLst>
              </a:tr>
            </a:tbl>
          </a:graphicData>
        </a:graphic>
      </p:graphicFrame>
      <p:sp>
        <p:nvSpPr>
          <p:cNvPr id="7" name="TextBox 6">
            <a:extLst>
              <a:ext uri="{FF2B5EF4-FFF2-40B4-BE49-F238E27FC236}">
                <a16:creationId xmlns:a16="http://schemas.microsoft.com/office/drawing/2014/main" id="{26A0CA9C-3F64-D14F-AA80-BC10B6F1277C}"/>
              </a:ext>
            </a:extLst>
          </p:cNvPr>
          <p:cNvSpPr txBox="1"/>
          <p:nvPr/>
        </p:nvSpPr>
        <p:spPr>
          <a:xfrm>
            <a:off x="355110" y="3252644"/>
            <a:ext cx="7718919" cy="1015663"/>
          </a:xfrm>
          <a:prstGeom prst="rect">
            <a:avLst/>
          </a:prstGeom>
          <a:noFill/>
        </p:spPr>
        <p:txBody>
          <a:bodyPr wrap="square" rtlCol="0">
            <a:spAutoFit/>
          </a:bodyPr>
          <a:lstStyle/>
          <a:p>
            <a:r>
              <a:rPr lang="en-US" sz="2000" dirty="0"/>
              <a:t>65% of PLHIV are in sub-Saharan Africa</a:t>
            </a:r>
          </a:p>
          <a:p>
            <a:r>
              <a:rPr lang="en-US" sz="2000" dirty="0"/>
              <a:t>103/2231 = 4.6% of participants from Africa (all S. Africa)</a:t>
            </a:r>
          </a:p>
          <a:p>
            <a:r>
              <a:rPr lang="en-US" sz="2000" dirty="0"/>
              <a:t>Frequency of VL and safety blood monitoring</a:t>
            </a:r>
          </a:p>
        </p:txBody>
      </p:sp>
      <p:pic>
        <p:nvPicPr>
          <p:cNvPr id="12" name="Picture 11" descr="Logo&#10;&#10;Description automatically generated">
            <a:extLst>
              <a:ext uri="{FF2B5EF4-FFF2-40B4-BE49-F238E27FC236}">
                <a16:creationId xmlns:a16="http://schemas.microsoft.com/office/drawing/2014/main" id="{0BC31B24-B0A0-3B44-AC69-1006A5E4CABD}"/>
              </a:ext>
            </a:extLst>
          </p:cNvPr>
          <p:cNvPicPr>
            <a:picLocks noChangeAspect="1"/>
          </p:cNvPicPr>
          <p:nvPr/>
        </p:nvPicPr>
        <p:blipFill>
          <a:blip r:embed="rId5"/>
          <a:stretch>
            <a:fillRect/>
          </a:stretch>
        </p:blipFill>
        <p:spPr>
          <a:xfrm>
            <a:off x="36265" y="4836904"/>
            <a:ext cx="3065523" cy="193899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E56D0E3-8B23-EC4B-9DA6-351A74E97DDD}"/>
              </a:ext>
            </a:extLst>
          </p:cNvPr>
          <p:cNvPicPr>
            <a:picLocks noChangeAspect="1"/>
          </p:cNvPicPr>
          <p:nvPr/>
        </p:nvPicPr>
        <p:blipFill>
          <a:blip r:embed="rId6"/>
          <a:stretch>
            <a:fillRect/>
          </a:stretch>
        </p:blipFill>
        <p:spPr>
          <a:xfrm>
            <a:off x="4853077" y="5115340"/>
            <a:ext cx="1532080" cy="1416860"/>
          </a:xfrm>
          <a:prstGeom prst="rect">
            <a:avLst/>
          </a:prstGeom>
        </p:spPr>
      </p:pic>
      <p:pic>
        <p:nvPicPr>
          <p:cNvPr id="16" name="Picture 15" descr="Text&#10;&#10;Description automatically generated">
            <a:extLst>
              <a:ext uri="{FF2B5EF4-FFF2-40B4-BE49-F238E27FC236}">
                <a16:creationId xmlns:a16="http://schemas.microsoft.com/office/drawing/2014/main" id="{092A7EBE-7C04-0D40-826F-2F9C028E7261}"/>
              </a:ext>
            </a:extLst>
          </p:cNvPr>
          <p:cNvPicPr>
            <a:picLocks noChangeAspect="1"/>
          </p:cNvPicPr>
          <p:nvPr/>
        </p:nvPicPr>
        <p:blipFill>
          <a:blip r:embed="rId7"/>
          <a:stretch>
            <a:fillRect/>
          </a:stretch>
        </p:blipFill>
        <p:spPr>
          <a:xfrm>
            <a:off x="6385157" y="5113584"/>
            <a:ext cx="1688872" cy="1416858"/>
          </a:xfrm>
          <a:prstGeom prst="rect">
            <a:avLst/>
          </a:prstGeom>
        </p:spPr>
      </p:pic>
      <p:pic>
        <p:nvPicPr>
          <p:cNvPr id="18" name="Picture 17" descr="Icon&#10;&#10;Description automatically generated">
            <a:extLst>
              <a:ext uri="{FF2B5EF4-FFF2-40B4-BE49-F238E27FC236}">
                <a16:creationId xmlns:a16="http://schemas.microsoft.com/office/drawing/2014/main" id="{490FE341-592F-954C-9D5B-8FEBE453B63A}"/>
              </a:ext>
            </a:extLst>
          </p:cNvPr>
          <p:cNvPicPr>
            <a:picLocks noChangeAspect="1"/>
          </p:cNvPicPr>
          <p:nvPr/>
        </p:nvPicPr>
        <p:blipFill>
          <a:blip r:embed="rId8"/>
          <a:stretch>
            <a:fillRect/>
          </a:stretch>
        </p:blipFill>
        <p:spPr>
          <a:xfrm>
            <a:off x="3243805" y="5117097"/>
            <a:ext cx="1609272" cy="1416859"/>
          </a:xfrm>
          <a:prstGeom prst="rect">
            <a:avLst/>
          </a:prstGeom>
        </p:spPr>
      </p:pic>
      <p:pic>
        <p:nvPicPr>
          <p:cNvPr id="19" name="Picture 18">
            <a:extLst>
              <a:ext uri="{FF2B5EF4-FFF2-40B4-BE49-F238E27FC236}">
                <a16:creationId xmlns:a16="http://schemas.microsoft.com/office/drawing/2014/main" id="{2D03EB01-5C40-2A43-9748-42BAA547D41D}"/>
              </a:ext>
            </a:extLst>
          </p:cNvPr>
          <p:cNvPicPr>
            <a:picLocks noChangeAspect="1"/>
          </p:cNvPicPr>
          <p:nvPr/>
        </p:nvPicPr>
        <p:blipFill rotWithShape="1">
          <a:blip r:embed="rId9"/>
          <a:srcRect t="16891" b="11900"/>
          <a:stretch/>
        </p:blipFill>
        <p:spPr>
          <a:xfrm>
            <a:off x="8380790" y="4740200"/>
            <a:ext cx="3638205" cy="1938995"/>
          </a:xfrm>
          <a:prstGeom prst="rect">
            <a:avLst/>
          </a:prstGeom>
        </p:spPr>
      </p:pic>
      <p:sp>
        <p:nvSpPr>
          <p:cNvPr id="20" name="TextBox 19">
            <a:extLst>
              <a:ext uri="{FF2B5EF4-FFF2-40B4-BE49-F238E27FC236}">
                <a16:creationId xmlns:a16="http://schemas.microsoft.com/office/drawing/2014/main" id="{E57DDEA4-FDC9-E547-89A6-9015EE44D9BE}"/>
              </a:ext>
            </a:extLst>
          </p:cNvPr>
          <p:cNvSpPr txBox="1"/>
          <p:nvPr/>
        </p:nvSpPr>
        <p:spPr>
          <a:xfrm>
            <a:off x="3243805" y="4740200"/>
            <a:ext cx="4830224" cy="373384"/>
          </a:xfrm>
          <a:prstGeom prst="rect">
            <a:avLst/>
          </a:prstGeom>
          <a:noFill/>
        </p:spPr>
        <p:txBody>
          <a:bodyPr wrap="square" rtlCol="0">
            <a:spAutoFit/>
          </a:bodyPr>
          <a:lstStyle/>
          <a:p>
            <a:r>
              <a:rPr lang="en-US" dirty="0"/>
              <a:t>No baseline DRT, but….</a:t>
            </a:r>
          </a:p>
        </p:txBody>
      </p:sp>
      <p:sp>
        <p:nvSpPr>
          <p:cNvPr id="4" name="TextBox 3">
            <a:extLst>
              <a:ext uri="{FF2B5EF4-FFF2-40B4-BE49-F238E27FC236}">
                <a16:creationId xmlns:a16="http://schemas.microsoft.com/office/drawing/2014/main" id="{EE4523B3-8230-7A4B-B218-7D5AC3200330}"/>
              </a:ext>
            </a:extLst>
          </p:cNvPr>
          <p:cNvSpPr txBox="1"/>
          <p:nvPr/>
        </p:nvSpPr>
        <p:spPr>
          <a:xfrm>
            <a:off x="9182769" y="149529"/>
            <a:ext cx="3009229" cy="2215991"/>
          </a:xfrm>
          <a:prstGeom prst="rect">
            <a:avLst/>
          </a:prstGeom>
          <a:solidFill>
            <a:srgbClr val="FFFDFA"/>
          </a:solidFill>
        </p:spPr>
        <p:txBody>
          <a:bodyPr wrap="square" rtlCol="0">
            <a:spAutoFit/>
          </a:bodyPr>
          <a:lstStyle/>
          <a:p>
            <a:r>
              <a:rPr lang="en-US" sz="13800" dirty="0">
                <a:solidFill>
                  <a:srgbClr val="00B050"/>
                </a:solidFill>
              </a:rPr>
              <a:t>No</a:t>
            </a:r>
          </a:p>
        </p:txBody>
      </p:sp>
    </p:spTree>
    <p:extLst>
      <p:ext uri="{BB962C8B-B14F-4D97-AF65-F5344CB8AC3E}">
        <p14:creationId xmlns:p14="http://schemas.microsoft.com/office/powerpoint/2010/main" val="236351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2508</TotalTime>
  <Words>2821</Words>
  <Application>Microsoft Office PowerPoint</Application>
  <PresentationFormat>Widescreen</PresentationFormat>
  <Paragraphs>335</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Courier New</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Cresswell</dc:creator>
  <cp:lastModifiedBy>David Andrews</cp:lastModifiedBy>
  <cp:revision>74</cp:revision>
  <dcterms:created xsi:type="dcterms:W3CDTF">2022-03-14T09:18:17Z</dcterms:created>
  <dcterms:modified xsi:type="dcterms:W3CDTF">2022-05-03T07:30:28Z</dcterms:modified>
</cp:coreProperties>
</file>