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80" r:id="rId3"/>
    <p:sldId id="285" r:id="rId4"/>
    <p:sldId id="278" r:id="rId5"/>
    <p:sldId id="281" r:id="rId6"/>
    <p:sldId id="282" r:id="rId7"/>
    <p:sldId id="276" r:id="rId8"/>
    <p:sldId id="283" r:id="rId9"/>
    <p:sldId id="273" r:id="rId10"/>
    <p:sldId id="272" r:id="rId11"/>
    <p:sldId id="274" r:id="rId12"/>
    <p:sldId id="279"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5890"/>
  </p:normalViewPr>
  <p:slideViewPr>
    <p:cSldViewPr snapToGrid="0" snapToObjects="1">
      <p:cViewPr varScale="1">
        <p:scale>
          <a:sx n="114" d="100"/>
          <a:sy n="114" d="100"/>
        </p:scale>
        <p:origin x="4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3AC91-3E10-0A45-9BB9-E1DE08FEA4EA}"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4B257-A6F1-884A-AB71-EF4E6D890072}" type="slidenum">
              <a:rPr lang="en-US" smtClean="0"/>
              <a:t>‹#›</a:t>
            </a:fld>
            <a:endParaRPr lang="en-US"/>
          </a:p>
        </p:txBody>
      </p:sp>
    </p:spTree>
    <p:extLst>
      <p:ext uri="{BB962C8B-B14F-4D97-AF65-F5344CB8AC3E}">
        <p14:creationId xmlns:p14="http://schemas.microsoft.com/office/powerpoint/2010/main" val="5769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4B257-A6F1-884A-AB71-EF4E6D890072}" type="slidenum">
              <a:rPr lang="en-US" smtClean="0"/>
              <a:t>1</a:t>
            </a:fld>
            <a:endParaRPr lang="en-US"/>
          </a:p>
        </p:txBody>
      </p:sp>
    </p:spTree>
    <p:extLst>
      <p:ext uri="{BB962C8B-B14F-4D97-AF65-F5344CB8AC3E}">
        <p14:creationId xmlns:p14="http://schemas.microsoft.com/office/powerpoint/2010/main" val="272791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AA4B257-A6F1-884A-AB71-EF4E6D890072}" type="slidenum">
              <a:rPr lang="en-US" smtClean="0"/>
              <a:t>12</a:t>
            </a:fld>
            <a:endParaRPr lang="en-US"/>
          </a:p>
        </p:txBody>
      </p:sp>
    </p:spTree>
    <p:extLst>
      <p:ext uri="{BB962C8B-B14F-4D97-AF65-F5344CB8AC3E}">
        <p14:creationId xmlns:p14="http://schemas.microsoft.com/office/powerpoint/2010/main" val="425865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4B257-A6F1-884A-AB71-EF4E6D890072}" type="slidenum">
              <a:rPr lang="en-US" smtClean="0"/>
              <a:t>13</a:t>
            </a:fld>
            <a:endParaRPr lang="en-US"/>
          </a:p>
        </p:txBody>
      </p:sp>
    </p:spTree>
    <p:extLst>
      <p:ext uri="{BB962C8B-B14F-4D97-AF65-F5344CB8AC3E}">
        <p14:creationId xmlns:p14="http://schemas.microsoft.com/office/powerpoint/2010/main" val="406593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4B257-A6F1-884A-AB71-EF4E6D890072}" type="slidenum">
              <a:rPr lang="en-US" smtClean="0"/>
              <a:t>2</a:t>
            </a:fld>
            <a:endParaRPr lang="en-US"/>
          </a:p>
        </p:txBody>
      </p:sp>
    </p:spTree>
    <p:extLst>
      <p:ext uri="{BB962C8B-B14F-4D97-AF65-F5344CB8AC3E}">
        <p14:creationId xmlns:p14="http://schemas.microsoft.com/office/powerpoint/2010/main" val="2049737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4B257-A6F1-884A-AB71-EF4E6D8900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6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AA4B257-A6F1-884A-AB71-EF4E6D890072}" type="slidenum">
              <a:rPr lang="en-US" smtClean="0"/>
              <a:t>4</a:t>
            </a:fld>
            <a:endParaRPr lang="en-US"/>
          </a:p>
        </p:txBody>
      </p:sp>
    </p:spTree>
    <p:extLst>
      <p:ext uri="{BB962C8B-B14F-4D97-AF65-F5344CB8AC3E}">
        <p14:creationId xmlns:p14="http://schemas.microsoft.com/office/powerpoint/2010/main" val="112544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4B257-A6F1-884A-AB71-EF4E6D890072}" type="slidenum">
              <a:rPr lang="en-US" smtClean="0"/>
              <a:t>5</a:t>
            </a:fld>
            <a:endParaRPr lang="en-US"/>
          </a:p>
        </p:txBody>
      </p:sp>
    </p:spTree>
    <p:extLst>
      <p:ext uri="{BB962C8B-B14F-4D97-AF65-F5344CB8AC3E}">
        <p14:creationId xmlns:p14="http://schemas.microsoft.com/office/powerpoint/2010/main" val="345901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4B257-A6F1-884A-AB71-EF4E6D890072}" type="slidenum">
              <a:rPr lang="en-US" smtClean="0"/>
              <a:t>6</a:t>
            </a:fld>
            <a:endParaRPr lang="en-US"/>
          </a:p>
        </p:txBody>
      </p:sp>
    </p:spTree>
    <p:extLst>
      <p:ext uri="{BB962C8B-B14F-4D97-AF65-F5344CB8AC3E}">
        <p14:creationId xmlns:p14="http://schemas.microsoft.com/office/powerpoint/2010/main" val="395917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4B257-A6F1-884A-AB71-EF4E6D890072}" type="slidenum">
              <a:rPr lang="en-US" smtClean="0"/>
              <a:t>8</a:t>
            </a:fld>
            <a:endParaRPr lang="en-US"/>
          </a:p>
        </p:txBody>
      </p:sp>
    </p:spTree>
    <p:extLst>
      <p:ext uri="{BB962C8B-B14F-4D97-AF65-F5344CB8AC3E}">
        <p14:creationId xmlns:p14="http://schemas.microsoft.com/office/powerpoint/2010/main" val="331218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4B257-A6F1-884A-AB71-EF4E6D890072}" type="slidenum">
              <a:rPr lang="en-US" smtClean="0"/>
              <a:t>10</a:t>
            </a:fld>
            <a:endParaRPr lang="en-US"/>
          </a:p>
        </p:txBody>
      </p:sp>
    </p:spTree>
    <p:extLst>
      <p:ext uri="{BB962C8B-B14F-4D97-AF65-F5344CB8AC3E}">
        <p14:creationId xmlns:p14="http://schemas.microsoft.com/office/powerpoint/2010/main" val="91894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7AA4B257-A6F1-884A-AB71-EF4E6D890072}" type="slidenum">
              <a:rPr lang="en-US" smtClean="0"/>
              <a:t>11</a:t>
            </a:fld>
            <a:endParaRPr lang="en-US"/>
          </a:p>
        </p:txBody>
      </p:sp>
    </p:spTree>
    <p:extLst>
      <p:ext uri="{BB962C8B-B14F-4D97-AF65-F5344CB8AC3E}">
        <p14:creationId xmlns:p14="http://schemas.microsoft.com/office/powerpoint/2010/main" val="344790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27BF-5E9C-ED49-9067-48F7B77CB72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E29ECFE-D3A6-2D40-A2D6-26A7CFFEA8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6163E07-F5B9-E649-8419-5B50B96D4112}"/>
              </a:ext>
            </a:extLst>
          </p:cNvPr>
          <p:cNvSpPr>
            <a:spLocks noGrp="1"/>
          </p:cNvSpPr>
          <p:nvPr>
            <p:ph type="dt" sz="half" idx="10"/>
          </p:nvPr>
        </p:nvSpPr>
        <p:spPr/>
        <p:txBody>
          <a:bodyPr/>
          <a:lstStyle/>
          <a:p>
            <a:fld id="{730AC9D0-CF28-8445-B6C4-496F24F3898E}" type="datetimeFigureOut">
              <a:rPr lang="en-US" smtClean="0"/>
              <a:t>5/3/2022</a:t>
            </a:fld>
            <a:endParaRPr lang="en-US"/>
          </a:p>
        </p:txBody>
      </p:sp>
      <p:sp>
        <p:nvSpPr>
          <p:cNvPr id="5" name="Footer Placeholder 4">
            <a:extLst>
              <a:ext uri="{FF2B5EF4-FFF2-40B4-BE49-F238E27FC236}">
                <a16:creationId xmlns:a16="http://schemas.microsoft.com/office/drawing/2014/main" id="{850B62F3-8A22-3341-9FF9-88BFCB589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C283D-BE1B-CB4B-8915-536B167C8411}"/>
              </a:ext>
            </a:extLst>
          </p:cNvPr>
          <p:cNvSpPr>
            <a:spLocks noGrp="1"/>
          </p:cNvSpPr>
          <p:nvPr>
            <p:ph type="sldNum" sz="quarter" idx="12"/>
          </p:nvPr>
        </p:nvSpPr>
        <p:spPr/>
        <p:txBody>
          <a:bodyPr/>
          <a:lstStyle/>
          <a:p>
            <a:fld id="{136320B6-DCD5-A84D-86C7-9E2BECEB2574}" type="slidenum">
              <a:rPr lang="en-US" smtClean="0"/>
              <a:t>‹#›</a:t>
            </a:fld>
            <a:endParaRPr lang="en-US"/>
          </a:p>
        </p:txBody>
      </p:sp>
    </p:spTree>
    <p:extLst>
      <p:ext uri="{BB962C8B-B14F-4D97-AF65-F5344CB8AC3E}">
        <p14:creationId xmlns:p14="http://schemas.microsoft.com/office/powerpoint/2010/main" val="383242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4CA3-591F-7546-A46C-822CE92E6C5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7663E1-D8ED-EA4F-BDDC-958180A831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BB5950-A7CE-1E41-9424-0025FF1CAA06}"/>
              </a:ext>
            </a:extLst>
          </p:cNvPr>
          <p:cNvSpPr>
            <a:spLocks noGrp="1"/>
          </p:cNvSpPr>
          <p:nvPr>
            <p:ph type="dt" sz="half" idx="10"/>
          </p:nvPr>
        </p:nvSpPr>
        <p:spPr/>
        <p:txBody>
          <a:bodyPr/>
          <a:lstStyle/>
          <a:p>
            <a:fld id="{730AC9D0-CF28-8445-B6C4-496F24F3898E}" type="datetimeFigureOut">
              <a:rPr lang="en-US" smtClean="0"/>
              <a:t>5/3/2022</a:t>
            </a:fld>
            <a:endParaRPr lang="en-US"/>
          </a:p>
        </p:txBody>
      </p:sp>
      <p:sp>
        <p:nvSpPr>
          <p:cNvPr id="5" name="Footer Placeholder 4">
            <a:extLst>
              <a:ext uri="{FF2B5EF4-FFF2-40B4-BE49-F238E27FC236}">
                <a16:creationId xmlns:a16="http://schemas.microsoft.com/office/drawing/2014/main" id="{6C358A6A-113A-CB42-B3FF-89C28F6A3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D84E6-926E-554D-8628-08B15BB836D0}"/>
              </a:ext>
            </a:extLst>
          </p:cNvPr>
          <p:cNvSpPr>
            <a:spLocks noGrp="1"/>
          </p:cNvSpPr>
          <p:nvPr>
            <p:ph type="sldNum" sz="quarter" idx="12"/>
          </p:nvPr>
        </p:nvSpPr>
        <p:spPr/>
        <p:txBody>
          <a:bodyPr/>
          <a:lstStyle/>
          <a:p>
            <a:fld id="{136320B6-DCD5-A84D-86C7-9E2BECEB2574}" type="slidenum">
              <a:rPr lang="en-US" smtClean="0"/>
              <a:t>‹#›</a:t>
            </a:fld>
            <a:endParaRPr lang="en-US"/>
          </a:p>
        </p:txBody>
      </p:sp>
    </p:spTree>
    <p:extLst>
      <p:ext uri="{BB962C8B-B14F-4D97-AF65-F5344CB8AC3E}">
        <p14:creationId xmlns:p14="http://schemas.microsoft.com/office/powerpoint/2010/main" val="42824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22DC20-4F5C-3D49-BF90-FB90A1F9A29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998EF28-510D-B246-8444-D7EF3B810A8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2FF520-051E-B24D-8BAD-8E699B88E7E4}"/>
              </a:ext>
            </a:extLst>
          </p:cNvPr>
          <p:cNvSpPr>
            <a:spLocks noGrp="1"/>
          </p:cNvSpPr>
          <p:nvPr>
            <p:ph type="dt" sz="half" idx="10"/>
          </p:nvPr>
        </p:nvSpPr>
        <p:spPr/>
        <p:txBody>
          <a:bodyPr/>
          <a:lstStyle/>
          <a:p>
            <a:fld id="{730AC9D0-CF28-8445-B6C4-496F24F3898E}" type="datetimeFigureOut">
              <a:rPr lang="en-US" smtClean="0"/>
              <a:t>5/3/2022</a:t>
            </a:fld>
            <a:endParaRPr lang="en-US"/>
          </a:p>
        </p:txBody>
      </p:sp>
      <p:sp>
        <p:nvSpPr>
          <p:cNvPr id="5" name="Footer Placeholder 4">
            <a:extLst>
              <a:ext uri="{FF2B5EF4-FFF2-40B4-BE49-F238E27FC236}">
                <a16:creationId xmlns:a16="http://schemas.microsoft.com/office/drawing/2014/main" id="{6A7F5EE7-060D-1847-85F7-C2FD0DE08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B3E95-D22A-714D-8923-D05CE1153260}"/>
              </a:ext>
            </a:extLst>
          </p:cNvPr>
          <p:cNvSpPr>
            <a:spLocks noGrp="1"/>
          </p:cNvSpPr>
          <p:nvPr>
            <p:ph type="sldNum" sz="quarter" idx="12"/>
          </p:nvPr>
        </p:nvSpPr>
        <p:spPr/>
        <p:txBody>
          <a:bodyPr/>
          <a:lstStyle/>
          <a:p>
            <a:fld id="{136320B6-DCD5-A84D-86C7-9E2BECEB2574}" type="slidenum">
              <a:rPr lang="en-US" smtClean="0"/>
              <a:t>‹#›</a:t>
            </a:fld>
            <a:endParaRPr lang="en-US"/>
          </a:p>
        </p:txBody>
      </p:sp>
    </p:spTree>
    <p:extLst>
      <p:ext uri="{BB962C8B-B14F-4D97-AF65-F5344CB8AC3E}">
        <p14:creationId xmlns:p14="http://schemas.microsoft.com/office/powerpoint/2010/main" val="1092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D0EA-AA05-B245-9348-BDEE4F3B29E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3C343C-37B0-134F-8597-47082E8E9C8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327F30-7FF4-574E-BA29-D5DB1D6C2E58}"/>
              </a:ext>
            </a:extLst>
          </p:cNvPr>
          <p:cNvSpPr>
            <a:spLocks noGrp="1"/>
          </p:cNvSpPr>
          <p:nvPr>
            <p:ph type="dt" sz="half" idx="10"/>
          </p:nvPr>
        </p:nvSpPr>
        <p:spPr/>
        <p:txBody>
          <a:bodyPr/>
          <a:lstStyle/>
          <a:p>
            <a:fld id="{730AC9D0-CF28-8445-B6C4-496F24F3898E}" type="datetimeFigureOut">
              <a:rPr lang="en-US" smtClean="0"/>
              <a:t>5/3/2022</a:t>
            </a:fld>
            <a:endParaRPr lang="en-US"/>
          </a:p>
        </p:txBody>
      </p:sp>
      <p:sp>
        <p:nvSpPr>
          <p:cNvPr id="5" name="Footer Placeholder 4">
            <a:extLst>
              <a:ext uri="{FF2B5EF4-FFF2-40B4-BE49-F238E27FC236}">
                <a16:creationId xmlns:a16="http://schemas.microsoft.com/office/drawing/2014/main" id="{E1E0BCF2-C30D-374F-9F1C-F62691046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34DE8-F826-334B-AE4F-AA52B6DC1557}"/>
              </a:ext>
            </a:extLst>
          </p:cNvPr>
          <p:cNvSpPr>
            <a:spLocks noGrp="1"/>
          </p:cNvSpPr>
          <p:nvPr>
            <p:ph type="sldNum" sz="quarter" idx="12"/>
          </p:nvPr>
        </p:nvSpPr>
        <p:spPr/>
        <p:txBody>
          <a:bodyPr/>
          <a:lstStyle/>
          <a:p>
            <a:fld id="{136320B6-DCD5-A84D-86C7-9E2BECEB2574}" type="slidenum">
              <a:rPr lang="en-US" smtClean="0"/>
              <a:t>‹#›</a:t>
            </a:fld>
            <a:endParaRPr lang="en-US"/>
          </a:p>
        </p:txBody>
      </p:sp>
    </p:spTree>
    <p:extLst>
      <p:ext uri="{BB962C8B-B14F-4D97-AF65-F5344CB8AC3E}">
        <p14:creationId xmlns:p14="http://schemas.microsoft.com/office/powerpoint/2010/main" val="53944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3B6F-2CCF-194F-90E4-DE54B97F6C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3EC1A31-7769-5149-A610-5A2B1BD353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41BBC63-B347-EB48-BE9F-70A20FBEABD7}"/>
              </a:ext>
            </a:extLst>
          </p:cNvPr>
          <p:cNvSpPr>
            <a:spLocks noGrp="1"/>
          </p:cNvSpPr>
          <p:nvPr>
            <p:ph type="dt" sz="half" idx="10"/>
          </p:nvPr>
        </p:nvSpPr>
        <p:spPr/>
        <p:txBody>
          <a:bodyPr/>
          <a:lstStyle/>
          <a:p>
            <a:fld id="{730AC9D0-CF28-8445-B6C4-496F24F3898E}" type="datetimeFigureOut">
              <a:rPr lang="en-US" smtClean="0"/>
              <a:t>5/3/2022</a:t>
            </a:fld>
            <a:endParaRPr lang="en-US"/>
          </a:p>
        </p:txBody>
      </p:sp>
      <p:sp>
        <p:nvSpPr>
          <p:cNvPr id="5" name="Footer Placeholder 4">
            <a:extLst>
              <a:ext uri="{FF2B5EF4-FFF2-40B4-BE49-F238E27FC236}">
                <a16:creationId xmlns:a16="http://schemas.microsoft.com/office/drawing/2014/main" id="{C9028B35-C172-E24C-82E3-19FF7F978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A6F3D-861B-A345-B270-1120F44A474E}"/>
              </a:ext>
            </a:extLst>
          </p:cNvPr>
          <p:cNvSpPr>
            <a:spLocks noGrp="1"/>
          </p:cNvSpPr>
          <p:nvPr>
            <p:ph type="sldNum" sz="quarter" idx="12"/>
          </p:nvPr>
        </p:nvSpPr>
        <p:spPr/>
        <p:txBody>
          <a:bodyPr/>
          <a:lstStyle/>
          <a:p>
            <a:fld id="{136320B6-DCD5-A84D-86C7-9E2BECEB2574}" type="slidenum">
              <a:rPr lang="en-US" smtClean="0"/>
              <a:t>‹#›</a:t>
            </a:fld>
            <a:endParaRPr lang="en-US"/>
          </a:p>
        </p:txBody>
      </p:sp>
    </p:spTree>
    <p:extLst>
      <p:ext uri="{BB962C8B-B14F-4D97-AF65-F5344CB8AC3E}">
        <p14:creationId xmlns:p14="http://schemas.microsoft.com/office/powerpoint/2010/main" val="180672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D200-BA24-E940-8698-C4E9B8E53A8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C093A6D-4E94-CB4B-AA2F-A332CDDEF9F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AC28E88-B2B3-C44A-AD48-511DC6A3E5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9048A03-ACD3-5145-A719-60D9B290D244}"/>
              </a:ext>
            </a:extLst>
          </p:cNvPr>
          <p:cNvSpPr>
            <a:spLocks noGrp="1"/>
          </p:cNvSpPr>
          <p:nvPr>
            <p:ph type="dt" sz="half" idx="10"/>
          </p:nvPr>
        </p:nvSpPr>
        <p:spPr/>
        <p:txBody>
          <a:bodyPr/>
          <a:lstStyle/>
          <a:p>
            <a:fld id="{730AC9D0-CF28-8445-B6C4-496F24F3898E}" type="datetimeFigureOut">
              <a:rPr lang="en-US" smtClean="0"/>
              <a:t>5/3/2022</a:t>
            </a:fld>
            <a:endParaRPr lang="en-US"/>
          </a:p>
        </p:txBody>
      </p:sp>
      <p:sp>
        <p:nvSpPr>
          <p:cNvPr id="6" name="Footer Placeholder 5">
            <a:extLst>
              <a:ext uri="{FF2B5EF4-FFF2-40B4-BE49-F238E27FC236}">
                <a16:creationId xmlns:a16="http://schemas.microsoft.com/office/drawing/2014/main" id="{49886C7F-1667-F242-ADFC-676F5F552A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F63DA-F313-1746-AD00-C80C7850719F}"/>
              </a:ext>
            </a:extLst>
          </p:cNvPr>
          <p:cNvSpPr>
            <a:spLocks noGrp="1"/>
          </p:cNvSpPr>
          <p:nvPr>
            <p:ph type="sldNum" sz="quarter" idx="12"/>
          </p:nvPr>
        </p:nvSpPr>
        <p:spPr/>
        <p:txBody>
          <a:bodyPr/>
          <a:lstStyle/>
          <a:p>
            <a:fld id="{136320B6-DCD5-A84D-86C7-9E2BECEB2574}" type="slidenum">
              <a:rPr lang="en-US" smtClean="0"/>
              <a:t>‹#›</a:t>
            </a:fld>
            <a:endParaRPr lang="en-US"/>
          </a:p>
        </p:txBody>
      </p:sp>
    </p:spTree>
    <p:extLst>
      <p:ext uri="{BB962C8B-B14F-4D97-AF65-F5344CB8AC3E}">
        <p14:creationId xmlns:p14="http://schemas.microsoft.com/office/powerpoint/2010/main" val="229347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7358-1C20-3243-892D-F79ECF4C0F7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AF49C8-120E-3C42-90D6-42DFDF94C9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1523E35-BF8B-9C45-9D51-021CB715B8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637689-2D54-3C40-A7F0-D80AC39C0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EFBC7B7-F168-684D-B0C0-294859A187F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9335901-7A31-2D49-AF11-C6D3CEA21AD3}"/>
              </a:ext>
            </a:extLst>
          </p:cNvPr>
          <p:cNvSpPr>
            <a:spLocks noGrp="1"/>
          </p:cNvSpPr>
          <p:nvPr>
            <p:ph type="dt" sz="half" idx="10"/>
          </p:nvPr>
        </p:nvSpPr>
        <p:spPr/>
        <p:txBody>
          <a:bodyPr/>
          <a:lstStyle/>
          <a:p>
            <a:fld id="{730AC9D0-CF28-8445-B6C4-496F24F3898E}" type="datetimeFigureOut">
              <a:rPr lang="en-US" smtClean="0"/>
              <a:t>5/3/2022</a:t>
            </a:fld>
            <a:endParaRPr lang="en-US"/>
          </a:p>
        </p:txBody>
      </p:sp>
      <p:sp>
        <p:nvSpPr>
          <p:cNvPr id="8" name="Footer Placeholder 7">
            <a:extLst>
              <a:ext uri="{FF2B5EF4-FFF2-40B4-BE49-F238E27FC236}">
                <a16:creationId xmlns:a16="http://schemas.microsoft.com/office/drawing/2014/main" id="{CDFE9FC5-9D86-E040-B89F-8AD7496D19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9BAC3D-A7BF-9E41-AAE7-4BEA997E1262}"/>
              </a:ext>
            </a:extLst>
          </p:cNvPr>
          <p:cNvSpPr>
            <a:spLocks noGrp="1"/>
          </p:cNvSpPr>
          <p:nvPr>
            <p:ph type="sldNum" sz="quarter" idx="12"/>
          </p:nvPr>
        </p:nvSpPr>
        <p:spPr/>
        <p:txBody>
          <a:bodyPr/>
          <a:lstStyle/>
          <a:p>
            <a:fld id="{136320B6-DCD5-A84D-86C7-9E2BECEB2574}" type="slidenum">
              <a:rPr lang="en-US" smtClean="0"/>
              <a:t>‹#›</a:t>
            </a:fld>
            <a:endParaRPr lang="en-US"/>
          </a:p>
        </p:txBody>
      </p:sp>
    </p:spTree>
    <p:extLst>
      <p:ext uri="{BB962C8B-B14F-4D97-AF65-F5344CB8AC3E}">
        <p14:creationId xmlns:p14="http://schemas.microsoft.com/office/powerpoint/2010/main" val="209649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9488-1417-0C45-B03A-F13121BE73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8C77C7-80C1-9140-A499-13E72E9C0339}"/>
              </a:ext>
            </a:extLst>
          </p:cNvPr>
          <p:cNvSpPr>
            <a:spLocks noGrp="1"/>
          </p:cNvSpPr>
          <p:nvPr>
            <p:ph type="dt" sz="half" idx="10"/>
          </p:nvPr>
        </p:nvSpPr>
        <p:spPr/>
        <p:txBody>
          <a:bodyPr/>
          <a:lstStyle/>
          <a:p>
            <a:fld id="{730AC9D0-CF28-8445-B6C4-496F24F3898E}" type="datetimeFigureOut">
              <a:rPr lang="en-US" smtClean="0"/>
              <a:t>5/3/2022</a:t>
            </a:fld>
            <a:endParaRPr lang="en-US"/>
          </a:p>
        </p:txBody>
      </p:sp>
      <p:sp>
        <p:nvSpPr>
          <p:cNvPr id="4" name="Footer Placeholder 3">
            <a:extLst>
              <a:ext uri="{FF2B5EF4-FFF2-40B4-BE49-F238E27FC236}">
                <a16:creationId xmlns:a16="http://schemas.microsoft.com/office/drawing/2014/main" id="{E3C06E10-81D8-A040-BB6F-5D7439CB38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0D595F-7A74-0E4A-A0F8-DA9950880DBC}"/>
              </a:ext>
            </a:extLst>
          </p:cNvPr>
          <p:cNvSpPr>
            <a:spLocks noGrp="1"/>
          </p:cNvSpPr>
          <p:nvPr>
            <p:ph type="sldNum" sz="quarter" idx="12"/>
          </p:nvPr>
        </p:nvSpPr>
        <p:spPr/>
        <p:txBody>
          <a:bodyPr/>
          <a:lstStyle/>
          <a:p>
            <a:fld id="{136320B6-DCD5-A84D-86C7-9E2BECEB2574}" type="slidenum">
              <a:rPr lang="en-US" smtClean="0"/>
              <a:t>‹#›</a:t>
            </a:fld>
            <a:endParaRPr lang="en-US"/>
          </a:p>
        </p:txBody>
      </p:sp>
    </p:spTree>
    <p:extLst>
      <p:ext uri="{BB962C8B-B14F-4D97-AF65-F5344CB8AC3E}">
        <p14:creationId xmlns:p14="http://schemas.microsoft.com/office/powerpoint/2010/main" val="230312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0B3BA-E43A-154B-9187-FED229F524DA}"/>
              </a:ext>
            </a:extLst>
          </p:cNvPr>
          <p:cNvSpPr>
            <a:spLocks noGrp="1"/>
          </p:cNvSpPr>
          <p:nvPr>
            <p:ph type="dt" sz="half" idx="10"/>
          </p:nvPr>
        </p:nvSpPr>
        <p:spPr/>
        <p:txBody>
          <a:bodyPr/>
          <a:lstStyle/>
          <a:p>
            <a:fld id="{730AC9D0-CF28-8445-B6C4-496F24F3898E}" type="datetimeFigureOut">
              <a:rPr lang="en-US" smtClean="0"/>
              <a:t>5/3/2022</a:t>
            </a:fld>
            <a:endParaRPr lang="en-US"/>
          </a:p>
        </p:txBody>
      </p:sp>
      <p:sp>
        <p:nvSpPr>
          <p:cNvPr id="3" name="Footer Placeholder 2">
            <a:extLst>
              <a:ext uri="{FF2B5EF4-FFF2-40B4-BE49-F238E27FC236}">
                <a16:creationId xmlns:a16="http://schemas.microsoft.com/office/drawing/2014/main" id="{E3502C34-E9C0-9E46-8E1F-F94B3270CC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4AB8AA-231A-9440-8B45-2D10079EBC92}"/>
              </a:ext>
            </a:extLst>
          </p:cNvPr>
          <p:cNvSpPr>
            <a:spLocks noGrp="1"/>
          </p:cNvSpPr>
          <p:nvPr>
            <p:ph type="sldNum" sz="quarter" idx="12"/>
          </p:nvPr>
        </p:nvSpPr>
        <p:spPr/>
        <p:txBody>
          <a:bodyPr/>
          <a:lstStyle/>
          <a:p>
            <a:fld id="{136320B6-DCD5-A84D-86C7-9E2BECEB2574}" type="slidenum">
              <a:rPr lang="en-US" smtClean="0"/>
              <a:t>‹#›</a:t>
            </a:fld>
            <a:endParaRPr lang="en-US"/>
          </a:p>
        </p:txBody>
      </p:sp>
    </p:spTree>
    <p:extLst>
      <p:ext uri="{BB962C8B-B14F-4D97-AF65-F5344CB8AC3E}">
        <p14:creationId xmlns:p14="http://schemas.microsoft.com/office/powerpoint/2010/main" val="377484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EB5A-59D5-F648-B1C5-5E705329D6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9FC2CB-8EA9-094F-A9ED-8E079EFDCE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63905B-4011-1B46-B633-1B4B085EA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EC0DFA-E09F-F94D-831B-75B79A17FE9B}"/>
              </a:ext>
            </a:extLst>
          </p:cNvPr>
          <p:cNvSpPr>
            <a:spLocks noGrp="1"/>
          </p:cNvSpPr>
          <p:nvPr>
            <p:ph type="dt" sz="half" idx="10"/>
          </p:nvPr>
        </p:nvSpPr>
        <p:spPr/>
        <p:txBody>
          <a:bodyPr/>
          <a:lstStyle/>
          <a:p>
            <a:fld id="{730AC9D0-CF28-8445-B6C4-496F24F3898E}" type="datetimeFigureOut">
              <a:rPr lang="en-US" smtClean="0"/>
              <a:t>5/3/2022</a:t>
            </a:fld>
            <a:endParaRPr lang="en-US"/>
          </a:p>
        </p:txBody>
      </p:sp>
      <p:sp>
        <p:nvSpPr>
          <p:cNvPr id="6" name="Footer Placeholder 5">
            <a:extLst>
              <a:ext uri="{FF2B5EF4-FFF2-40B4-BE49-F238E27FC236}">
                <a16:creationId xmlns:a16="http://schemas.microsoft.com/office/drawing/2014/main" id="{3AB6AA3C-B91C-3348-BC51-CFCC19CE9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B93E1-C262-3B4C-B46D-4B1131736AD2}"/>
              </a:ext>
            </a:extLst>
          </p:cNvPr>
          <p:cNvSpPr>
            <a:spLocks noGrp="1"/>
          </p:cNvSpPr>
          <p:nvPr>
            <p:ph type="sldNum" sz="quarter" idx="12"/>
          </p:nvPr>
        </p:nvSpPr>
        <p:spPr/>
        <p:txBody>
          <a:bodyPr/>
          <a:lstStyle/>
          <a:p>
            <a:fld id="{136320B6-DCD5-A84D-86C7-9E2BECEB2574}" type="slidenum">
              <a:rPr lang="en-US" smtClean="0"/>
              <a:t>‹#›</a:t>
            </a:fld>
            <a:endParaRPr lang="en-US"/>
          </a:p>
        </p:txBody>
      </p:sp>
    </p:spTree>
    <p:extLst>
      <p:ext uri="{BB962C8B-B14F-4D97-AF65-F5344CB8AC3E}">
        <p14:creationId xmlns:p14="http://schemas.microsoft.com/office/powerpoint/2010/main" val="281087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0F8F-B1BE-8740-A945-97DB490E20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A002453-AF3B-9E4D-9BD8-0814BB849C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13C2DB-BA97-5240-BDF2-23C8172ED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DA866E-44FB-494D-853E-5FF0701C1C75}"/>
              </a:ext>
            </a:extLst>
          </p:cNvPr>
          <p:cNvSpPr>
            <a:spLocks noGrp="1"/>
          </p:cNvSpPr>
          <p:nvPr>
            <p:ph type="dt" sz="half" idx="10"/>
          </p:nvPr>
        </p:nvSpPr>
        <p:spPr/>
        <p:txBody>
          <a:bodyPr/>
          <a:lstStyle/>
          <a:p>
            <a:fld id="{730AC9D0-CF28-8445-B6C4-496F24F3898E}" type="datetimeFigureOut">
              <a:rPr lang="en-US" smtClean="0"/>
              <a:t>5/3/2022</a:t>
            </a:fld>
            <a:endParaRPr lang="en-US"/>
          </a:p>
        </p:txBody>
      </p:sp>
      <p:sp>
        <p:nvSpPr>
          <p:cNvPr id="6" name="Footer Placeholder 5">
            <a:extLst>
              <a:ext uri="{FF2B5EF4-FFF2-40B4-BE49-F238E27FC236}">
                <a16:creationId xmlns:a16="http://schemas.microsoft.com/office/drawing/2014/main" id="{CF01E85D-1800-E145-AF05-D5301FA86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A7F0E-98BE-A241-B2C8-F55614904B14}"/>
              </a:ext>
            </a:extLst>
          </p:cNvPr>
          <p:cNvSpPr>
            <a:spLocks noGrp="1"/>
          </p:cNvSpPr>
          <p:nvPr>
            <p:ph type="sldNum" sz="quarter" idx="12"/>
          </p:nvPr>
        </p:nvSpPr>
        <p:spPr/>
        <p:txBody>
          <a:bodyPr/>
          <a:lstStyle/>
          <a:p>
            <a:fld id="{136320B6-DCD5-A84D-86C7-9E2BECEB2574}" type="slidenum">
              <a:rPr lang="en-US" smtClean="0"/>
              <a:t>‹#›</a:t>
            </a:fld>
            <a:endParaRPr lang="en-US"/>
          </a:p>
        </p:txBody>
      </p:sp>
    </p:spTree>
    <p:extLst>
      <p:ext uri="{BB962C8B-B14F-4D97-AF65-F5344CB8AC3E}">
        <p14:creationId xmlns:p14="http://schemas.microsoft.com/office/powerpoint/2010/main" val="36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B6051B-1C09-8348-8F2F-B10554088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AB7118-DCA2-BD4E-AA26-848929BAA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F4EB32-731D-1B4D-AEE3-C4F2D88143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AC9D0-CF28-8445-B6C4-496F24F3898E}" type="datetimeFigureOut">
              <a:rPr lang="en-US" smtClean="0"/>
              <a:t>5/3/2022</a:t>
            </a:fld>
            <a:endParaRPr lang="en-US"/>
          </a:p>
        </p:txBody>
      </p:sp>
      <p:sp>
        <p:nvSpPr>
          <p:cNvPr id="5" name="Footer Placeholder 4">
            <a:extLst>
              <a:ext uri="{FF2B5EF4-FFF2-40B4-BE49-F238E27FC236}">
                <a16:creationId xmlns:a16="http://schemas.microsoft.com/office/drawing/2014/main" id="{0C177BA3-176F-D34E-BCF6-3FDD8CF046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D05F6D-10BD-614A-AC2B-8934E0B4B8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320B6-DCD5-A84D-86C7-9E2BECEB2574}" type="slidenum">
              <a:rPr lang="en-US" smtClean="0"/>
              <a:t>‹#›</a:t>
            </a:fld>
            <a:endParaRPr lang="en-US"/>
          </a:p>
        </p:txBody>
      </p:sp>
    </p:spTree>
    <p:extLst>
      <p:ext uri="{BB962C8B-B14F-4D97-AF65-F5344CB8AC3E}">
        <p14:creationId xmlns:p14="http://schemas.microsoft.com/office/powerpoint/2010/main" val="405920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https://end.org/wp-content/uploads/2018/02/Zimbabwe-MOH-logo.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descr="https://scontent.fhre2-1.fna.fbcdn.net/v/t1.0-9/1381377_520184648073921_798102842_n.jpg?_nc_cat=100&amp;ccb=2&amp;_nc_sid=09cbfe&amp;_nc_ohc=pu2ENEEtS60AX9rjoP5&amp;_nc_ht=scontent.fhre2-1.fna&amp;oh=8bdf9ca07dade59b61155f1899202a0d&amp;oe=5FF2739D">
            <a:extLst>
              <a:ext uri="{FF2B5EF4-FFF2-40B4-BE49-F238E27FC236}">
                <a16:creationId xmlns:a16="http://schemas.microsoft.com/office/drawing/2014/main" id="{248AAB1C-7EC5-2745-9EB8-21DA774409A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7717" y="5523647"/>
            <a:ext cx="1033455" cy="870186"/>
          </a:xfrm>
          <a:prstGeom prst="rect">
            <a:avLst/>
          </a:prstGeom>
          <a:noFill/>
          <a:ln>
            <a:noFill/>
          </a:ln>
        </p:spPr>
      </p:pic>
      <p:pic>
        <p:nvPicPr>
          <p:cNvPr id="12" name="Picture 11">
            <a:extLst>
              <a:ext uri="{FF2B5EF4-FFF2-40B4-BE49-F238E27FC236}">
                <a16:creationId xmlns:a16="http://schemas.microsoft.com/office/drawing/2014/main" id="{DF8773C1-8252-1B4E-A789-848FDAF77EC0}"/>
              </a:ext>
            </a:extLst>
          </p:cNvPr>
          <p:cNvPicPr>
            <a:picLocks noChangeAspect="1"/>
          </p:cNvPicPr>
          <p:nvPr/>
        </p:nvPicPr>
        <p:blipFill>
          <a:blip r:embed="rId5"/>
          <a:stretch>
            <a:fillRect/>
          </a:stretch>
        </p:blipFill>
        <p:spPr>
          <a:xfrm>
            <a:off x="3668432" y="414705"/>
            <a:ext cx="4855136" cy="4596461"/>
          </a:xfrm>
          <a:prstGeom prst="rect">
            <a:avLst/>
          </a:prstGeom>
        </p:spPr>
      </p:pic>
      <p:sp>
        <p:nvSpPr>
          <p:cNvPr id="13" name="TextBox 12">
            <a:extLst>
              <a:ext uri="{FF2B5EF4-FFF2-40B4-BE49-F238E27FC236}">
                <a16:creationId xmlns:a16="http://schemas.microsoft.com/office/drawing/2014/main" id="{4D5EFE7E-57B4-8B43-BAE2-50A857FA27BF}"/>
              </a:ext>
            </a:extLst>
          </p:cNvPr>
          <p:cNvSpPr txBox="1"/>
          <p:nvPr/>
        </p:nvSpPr>
        <p:spPr>
          <a:xfrm>
            <a:off x="438149" y="1348993"/>
            <a:ext cx="11315700" cy="861774"/>
          </a:xfrm>
          <a:prstGeom prst="rect">
            <a:avLst/>
          </a:prstGeom>
          <a:noFill/>
        </p:spPr>
        <p:txBody>
          <a:bodyPr wrap="square" rtlCol="0">
            <a:spAutoFit/>
          </a:bodyPr>
          <a:lstStyle/>
          <a:p>
            <a:pPr algn="ctr"/>
            <a:r>
              <a:rPr lang="en-GB" sz="5000" dirty="0">
                <a:solidFill>
                  <a:schemeClr val="bg1"/>
                </a:solidFill>
                <a:latin typeface="Constantia" panose="02030602050306030303" pitchFamily="18" charset="0"/>
              </a:rPr>
              <a:t>COVID-19 vaccine uptake in Zimbabwe</a:t>
            </a:r>
          </a:p>
        </p:txBody>
      </p:sp>
      <p:sp>
        <p:nvSpPr>
          <p:cNvPr id="14" name="TextBox 13">
            <a:extLst>
              <a:ext uri="{FF2B5EF4-FFF2-40B4-BE49-F238E27FC236}">
                <a16:creationId xmlns:a16="http://schemas.microsoft.com/office/drawing/2014/main" id="{FB71E5EA-FFF5-5B41-BE05-21C273DE7C3A}"/>
              </a:ext>
            </a:extLst>
          </p:cNvPr>
          <p:cNvSpPr txBox="1"/>
          <p:nvPr/>
        </p:nvSpPr>
        <p:spPr>
          <a:xfrm>
            <a:off x="3031157" y="3103319"/>
            <a:ext cx="6129684" cy="1077218"/>
          </a:xfrm>
          <a:prstGeom prst="rect">
            <a:avLst/>
          </a:prstGeom>
          <a:noFill/>
        </p:spPr>
        <p:txBody>
          <a:bodyPr wrap="square" rtlCol="0">
            <a:spAutoFit/>
          </a:bodyPr>
          <a:lstStyle/>
          <a:p>
            <a:pPr algn="ctr"/>
            <a:r>
              <a:rPr lang="en-GB" sz="2400" dirty="0">
                <a:solidFill>
                  <a:srgbClr val="CCDBDD"/>
                </a:solidFill>
                <a:latin typeface="Corbel" panose="020B0503020204020204" pitchFamily="34" charset="0"/>
                <a:cs typeface="Arial" panose="020B0604020202020204" pitchFamily="34" charset="0"/>
              </a:rPr>
              <a:t>Tinotenda Taruvinga </a:t>
            </a:r>
          </a:p>
          <a:p>
            <a:pPr algn="ctr"/>
            <a:r>
              <a:rPr lang="en-GB" sz="2000" dirty="0">
                <a:solidFill>
                  <a:srgbClr val="CCDBDD"/>
                </a:solidFill>
                <a:latin typeface="Corbel" panose="020B0503020204020204" pitchFamily="34" charset="0"/>
                <a:cs typeface="Arial" panose="020B0604020202020204" pitchFamily="34" charset="0"/>
              </a:rPr>
              <a:t>Global Health Department</a:t>
            </a:r>
          </a:p>
          <a:p>
            <a:pPr algn="ctr"/>
            <a:r>
              <a:rPr lang="en-GB" sz="2000" dirty="0">
                <a:solidFill>
                  <a:srgbClr val="CCDBDD"/>
                </a:solidFill>
                <a:latin typeface="Corbel" panose="020B0503020204020204" pitchFamily="34" charset="0"/>
                <a:cs typeface="Arial" panose="020B0604020202020204" pitchFamily="34" charset="0"/>
              </a:rPr>
              <a:t>Faculty of Public Health and Policy</a:t>
            </a:r>
          </a:p>
        </p:txBody>
      </p:sp>
      <p:pic>
        <p:nvPicPr>
          <p:cNvPr id="15" name="Picture 13" descr="Zimbabwe MOH logo - The END Fund">
            <a:extLst>
              <a:ext uri="{FF2B5EF4-FFF2-40B4-BE49-F238E27FC236}">
                <a16:creationId xmlns:a16="http://schemas.microsoft.com/office/drawing/2014/main" id="{F1C9AEA0-1B69-C448-B659-70214FFF17CC}"/>
              </a:ext>
            </a:extLst>
          </p:cNvPr>
          <p:cNvPicPr>
            <a:picLocks noChangeAspect="1" noChangeArrowheads="1"/>
          </p:cNvPicPr>
          <p:nvPr/>
        </p:nvPicPr>
        <p:blipFill rotWithShape="1">
          <a:blip r:embed="rId6" r:link="rId7">
            <a:extLst>
              <a:ext uri="{28A0092B-C50C-407E-A947-70E740481C1C}">
                <a14:useLocalDpi xmlns:a14="http://schemas.microsoft.com/office/drawing/2010/main" val="0"/>
              </a:ext>
            </a:extLst>
          </a:blip>
          <a:srcRect t="8489"/>
          <a:stretch>
            <a:fillRect/>
          </a:stretch>
        </p:blipFill>
        <p:spPr bwMode="auto">
          <a:xfrm>
            <a:off x="8441831" y="5395493"/>
            <a:ext cx="877256" cy="11264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2E7311C-D4FA-4977-BD8A-0A9C492FC021}"/>
              </a:ext>
            </a:extLst>
          </p:cNvPr>
          <p:cNvPicPr>
            <a:picLocks noChangeAspect="1"/>
          </p:cNvPicPr>
          <p:nvPr/>
        </p:nvPicPr>
        <p:blipFill>
          <a:blip r:embed="rId8"/>
          <a:stretch>
            <a:fillRect/>
          </a:stretch>
        </p:blipFill>
        <p:spPr>
          <a:xfrm>
            <a:off x="4279230" y="5620383"/>
            <a:ext cx="3913971" cy="676715"/>
          </a:xfrm>
          <a:prstGeom prst="rect">
            <a:avLst/>
          </a:prstGeom>
        </p:spPr>
      </p:pic>
    </p:spTree>
    <p:extLst>
      <p:ext uri="{BB962C8B-B14F-4D97-AF65-F5344CB8AC3E}">
        <p14:creationId xmlns:p14="http://schemas.microsoft.com/office/powerpoint/2010/main" val="640800080"/>
      </p:ext>
    </p:extLst>
  </p:cSld>
  <p:clrMapOvr>
    <a:masterClrMapping/>
  </p:clrMapOvr>
  <mc:AlternateContent xmlns:mc="http://schemas.openxmlformats.org/markup-compatibility/2006" xmlns:p14="http://schemas.microsoft.com/office/powerpoint/2010/main">
    <mc:Choice Requires="p14">
      <p:transition spd="slow" p14:dur="2000" advTm="22982"/>
    </mc:Choice>
    <mc:Fallback xmlns="">
      <p:transition spd="slow" advTm="229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0D3C60-7967-644F-A25B-34074D6C562D}"/>
              </a:ext>
            </a:extLst>
          </p:cNvPr>
          <p:cNvSpPr txBox="1"/>
          <p:nvPr/>
        </p:nvSpPr>
        <p:spPr>
          <a:xfrm>
            <a:off x="238607" y="324966"/>
            <a:ext cx="8221133" cy="677108"/>
          </a:xfrm>
          <a:prstGeom prst="rect">
            <a:avLst/>
          </a:prstGeom>
          <a:noFill/>
        </p:spPr>
        <p:txBody>
          <a:bodyPr wrap="square" rtlCol="0">
            <a:spAutoFit/>
          </a:bodyPr>
          <a:lstStyle/>
          <a:p>
            <a:r>
              <a:rPr lang="en-GB" sz="3800" dirty="0">
                <a:solidFill>
                  <a:srgbClr val="00464E"/>
                </a:solidFill>
                <a:latin typeface="Constantia" panose="02030602050306030303" pitchFamily="18" charset="0"/>
              </a:rPr>
              <a:t>Reasonable risk assessment</a:t>
            </a:r>
          </a:p>
        </p:txBody>
      </p:sp>
      <p:sp>
        <p:nvSpPr>
          <p:cNvPr id="9" name="Content Placeholder 2">
            <a:extLst>
              <a:ext uri="{FF2B5EF4-FFF2-40B4-BE49-F238E27FC236}">
                <a16:creationId xmlns:a16="http://schemas.microsoft.com/office/drawing/2014/main" id="{8E5A36D0-B5C2-3645-AA0F-A8E343B5C32A}"/>
              </a:ext>
            </a:extLst>
          </p:cNvPr>
          <p:cNvSpPr>
            <a:spLocks noGrp="1"/>
          </p:cNvSpPr>
          <p:nvPr>
            <p:ph idx="1"/>
          </p:nvPr>
        </p:nvSpPr>
        <p:spPr>
          <a:xfrm>
            <a:off x="238607" y="1720666"/>
            <a:ext cx="11714786" cy="4558146"/>
          </a:xfrm>
        </p:spPr>
        <p:txBody>
          <a:bodyPr>
            <a:normAutofit/>
          </a:bodyPr>
          <a:lstStyle/>
          <a:p>
            <a:r>
              <a:rPr lang="en-US" b="1" dirty="0"/>
              <a:t>Fear of getting infected and dying of COVID-19</a:t>
            </a:r>
          </a:p>
          <a:p>
            <a:pPr marL="457200" lvl="1" indent="0">
              <a:buNone/>
            </a:pPr>
            <a:r>
              <a:rPr lang="en-US" b="1" dirty="0">
                <a:latin typeface="Calibri" panose="020F0502020204030204" pitchFamily="34" charset="0"/>
                <a:ea typeface="Calibri" panose="020F0502020204030204" pitchFamily="34" charset="0"/>
                <a:cs typeface="Times New Roman" panose="02020603050405020304" pitchFamily="18" charset="0"/>
              </a:rPr>
              <a:t>“</a:t>
            </a:r>
            <a:r>
              <a:rPr lang="en-ZW" i="1" dirty="0">
                <a:latin typeface="Calibri" panose="020F0502020204030204" pitchFamily="34" charset="0"/>
                <a:ea typeface="Calibri" panose="020F0502020204030204" pitchFamily="34" charset="0"/>
                <a:cs typeface="Times New Roman" panose="02020603050405020304" pitchFamily="18" charset="0"/>
              </a:rPr>
              <a:t>It is important because here at the hospital we meet a lot of people. Some come and they are sick of COVID. Some that come for treatment, so you see that you meet a lot of people at the hospital. So, the vaccine is important to us</a:t>
            </a:r>
            <a:r>
              <a:rPr lang="en-US" i="1" dirty="0">
                <a:latin typeface="Calibri" panose="020F0502020204030204" pitchFamily="34" charset="0"/>
                <a:ea typeface="Calibri" panose="020F0502020204030204" pitchFamily="34" charset="0"/>
                <a:cs typeface="Times New Roman" panose="02020603050405020304" pitchFamily="18" charset="0"/>
              </a:rPr>
              <a:t>” [F41]</a:t>
            </a:r>
          </a:p>
          <a:p>
            <a:pPr marL="457200" lvl="1" indent="0">
              <a:buNone/>
            </a:pPr>
            <a:endParaRPr lang="en-US" i="1" dirty="0">
              <a:latin typeface="Calibri" panose="020F0502020204030204" pitchFamily="34" charset="0"/>
              <a:ea typeface="Calibri" panose="020F0502020204030204" pitchFamily="34" charset="0"/>
              <a:cs typeface="Times New Roman" panose="02020603050405020304" pitchFamily="18" charset="0"/>
            </a:endParaRPr>
          </a:p>
          <a:p>
            <a:r>
              <a:rPr lang="en-US" b="1" dirty="0"/>
              <a:t>Other people’s stories as motivation to get vaccinated</a:t>
            </a:r>
          </a:p>
          <a:p>
            <a:pPr marL="457200" lvl="1" indent="0">
              <a:buNone/>
            </a:pPr>
            <a:r>
              <a:rPr lang="en-US" i="1" dirty="0">
                <a:latin typeface="Calibri" panose="020F0502020204030204" pitchFamily="34" charset="0"/>
                <a:ea typeface="Calibri" panose="020F0502020204030204" pitchFamily="34" charset="0"/>
                <a:cs typeface="Times New Roman" panose="02020603050405020304" pitchFamily="18" charset="0"/>
              </a:rPr>
              <a:t>“</a:t>
            </a:r>
            <a:r>
              <a:rPr lang="en-ZW" i="1" dirty="0">
                <a:latin typeface="Calibri" panose="020F0502020204030204" pitchFamily="34" charset="0"/>
                <a:ea typeface="Calibri" panose="020F0502020204030204" pitchFamily="34" charset="0"/>
                <a:cs typeface="Times New Roman" panose="02020603050405020304" pitchFamily="18" charset="0"/>
              </a:rPr>
              <a:t>When a lot of people where now getting vaccinated, people were now being encouraged to get vaccinated and they were even now pestering me that because you work at the hospital can you help me get vaccinated</a:t>
            </a:r>
            <a:r>
              <a:rPr lang="en-US" i="1" dirty="0">
                <a:latin typeface="Calibri" panose="020F0502020204030204" pitchFamily="34" charset="0"/>
                <a:ea typeface="Calibri" panose="020F0502020204030204" pitchFamily="34" charset="0"/>
                <a:cs typeface="Times New Roman" panose="02020603050405020304" pitchFamily="18" charset="0"/>
              </a:rPr>
              <a:t>” [M33]</a:t>
            </a:r>
            <a:endParaRPr lang="en-US" b="1" dirty="0"/>
          </a:p>
        </p:txBody>
      </p:sp>
    </p:spTree>
    <p:extLst>
      <p:ext uri="{BB962C8B-B14F-4D97-AF65-F5344CB8AC3E}">
        <p14:creationId xmlns:p14="http://schemas.microsoft.com/office/powerpoint/2010/main" val="306222831"/>
      </p:ext>
    </p:extLst>
  </p:cSld>
  <p:clrMapOvr>
    <a:masterClrMapping/>
  </p:clrMapOvr>
  <mc:AlternateContent xmlns:mc="http://schemas.openxmlformats.org/markup-compatibility/2006" xmlns:p14="http://schemas.microsoft.com/office/powerpoint/2010/main">
    <mc:Choice Requires="p14">
      <p:transition spd="slow" p14:dur="2000" advTm="60747"/>
    </mc:Choice>
    <mc:Fallback xmlns="">
      <p:transition spd="slow" advTm="6074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0D3C60-7967-644F-A25B-34074D6C562D}"/>
              </a:ext>
            </a:extLst>
          </p:cNvPr>
          <p:cNvSpPr txBox="1"/>
          <p:nvPr/>
        </p:nvSpPr>
        <p:spPr>
          <a:xfrm>
            <a:off x="144965" y="310564"/>
            <a:ext cx="9021337" cy="677108"/>
          </a:xfrm>
          <a:prstGeom prst="rect">
            <a:avLst/>
          </a:prstGeom>
          <a:noFill/>
        </p:spPr>
        <p:txBody>
          <a:bodyPr wrap="square" rtlCol="0">
            <a:spAutoFit/>
          </a:bodyPr>
          <a:lstStyle/>
          <a:p>
            <a:r>
              <a:rPr lang="en-GB" sz="3800" dirty="0">
                <a:solidFill>
                  <a:srgbClr val="00464E"/>
                </a:solidFill>
                <a:latin typeface="Constantia" panose="02030602050306030303" pitchFamily="18" charset="0"/>
              </a:rPr>
              <a:t>Vaccine as a requirement</a:t>
            </a:r>
          </a:p>
        </p:txBody>
      </p:sp>
      <p:sp>
        <p:nvSpPr>
          <p:cNvPr id="9" name="Content Placeholder 2">
            <a:extLst>
              <a:ext uri="{FF2B5EF4-FFF2-40B4-BE49-F238E27FC236}">
                <a16:creationId xmlns:a16="http://schemas.microsoft.com/office/drawing/2014/main" id="{8E5A36D0-B5C2-3645-AA0F-A8E343B5C32A}"/>
              </a:ext>
            </a:extLst>
          </p:cNvPr>
          <p:cNvSpPr>
            <a:spLocks noGrp="1"/>
          </p:cNvSpPr>
          <p:nvPr>
            <p:ph idx="1"/>
          </p:nvPr>
        </p:nvSpPr>
        <p:spPr>
          <a:xfrm>
            <a:off x="611028" y="1731818"/>
            <a:ext cx="10969943" cy="4558146"/>
          </a:xfrm>
        </p:spPr>
        <p:txBody>
          <a:bodyPr>
            <a:normAutofit/>
          </a:bodyPr>
          <a:lstStyle/>
          <a:p>
            <a:r>
              <a:rPr lang="en-US" b="1" dirty="0"/>
              <a:t>Employment</a:t>
            </a:r>
          </a:p>
          <a:p>
            <a:pPr marL="457200" lvl="1" indent="0">
              <a:buNone/>
            </a:pP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ZW" i="1" dirty="0">
                <a:latin typeface="Calibri" panose="020F0502020204030204" pitchFamily="34" charset="0"/>
                <a:ea typeface="Calibri" panose="020F0502020204030204" pitchFamily="34" charset="0"/>
                <a:cs typeface="Times New Roman" panose="02020603050405020304" pitchFamily="18" charset="0"/>
              </a:rPr>
              <a:t>I do not know exactly but people come here and say I have been told that if am not vaccinated then I should not come to work. So, they would have come because of work but I don’t know maybe with time they would realise that it is important</a:t>
            </a:r>
            <a:r>
              <a:rPr lang="en-US" i="1" dirty="0">
                <a:latin typeface="Calibri" panose="020F0502020204030204" pitchFamily="34" charset="0"/>
                <a:ea typeface="Calibri" panose="020F0502020204030204" pitchFamily="34" charset="0"/>
                <a:cs typeface="Times New Roman" panose="02020603050405020304" pitchFamily="18" charset="0"/>
              </a:rPr>
              <a:t>” [M52]</a:t>
            </a:r>
            <a:endParaRPr lang="en-US" b="1" dirty="0"/>
          </a:p>
          <a:p>
            <a:r>
              <a:rPr lang="en-US" b="1" dirty="0"/>
              <a:t>Access social services and certain institutions</a:t>
            </a:r>
          </a:p>
          <a:p>
            <a:pPr marL="457200" lvl="1" indent="0">
              <a:buNone/>
            </a:pPr>
            <a:r>
              <a:rPr lang="en-US" i="1" dirty="0">
                <a:effectLst/>
                <a:latin typeface="Calibri" panose="020F0502020204030204" pitchFamily="34" charset="0"/>
                <a:ea typeface="Calibri" panose="020F0502020204030204" pitchFamily="34" charset="0"/>
                <a:cs typeface="Times New Roman" panose="02020603050405020304" pitchFamily="18" charset="0"/>
              </a:rPr>
              <a:t>“What is pushing people mostly it is because nowadays you cannot do anything without being vaccinated, everything you want to do, you have to be vaccinated that is what pushing a lot of people, for you to go to university, to go to work, you need to have a vaccination card, so people </a:t>
            </a:r>
            <a:r>
              <a:rPr lang="en-US" i="1" dirty="0" err="1">
                <a:effectLst/>
                <a:latin typeface="Calibri" panose="020F0502020204030204" pitchFamily="34" charset="0"/>
                <a:ea typeface="Calibri" panose="020F0502020204030204" pitchFamily="34" charset="0"/>
                <a:cs typeface="Times New Roman" panose="02020603050405020304" pitchFamily="18" charset="0"/>
              </a:rPr>
              <a:t>realise</a:t>
            </a:r>
            <a:r>
              <a:rPr lang="en-US" i="1" dirty="0">
                <a:effectLst/>
                <a:latin typeface="Calibri" panose="020F0502020204030204" pitchFamily="34" charset="0"/>
                <a:ea typeface="Calibri" panose="020F0502020204030204" pitchFamily="34" charset="0"/>
                <a:cs typeface="Times New Roman" panose="02020603050405020304" pitchFamily="18" charset="0"/>
              </a:rPr>
              <a:t> it is the only way out” [M33</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pPr marL="457200" lvl="1" indent="0">
              <a:buNone/>
            </a:pPr>
            <a:r>
              <a:rPr lang="en-US" dirty="0"/>
              <a:t> </a:t>
            </a:r>
          </a:p>
        </p:txBody>
      </p:sp>
    </p:spTree>
    <p:extLst>
      <p:ext uri="{BB962C8B-B14F-4D97-AF65-F5344CB8AC3E}">
        <p14:creationId xmlns:p14="http://schemas.microsoft.com/office/powerpoint/2010/main" val="2302638423"/>
      </p:ext>
    </p:extLst>
  </p:cSld>
  <p:clrMapOvr>
    <a:masterClrMapping/>
  </p:clrMapOvr>
  <mc:AlternateContent xmlns:mc="http://schemas.openxmlformats.org/markup-compatibility/2006" xmlns:p14="http://schemas.microsoft.com/office/powerpoint/2010/main">
    <mc:Choice Requires="p14">
      <p:transition spd="slow" p14:dur="2000" advTm="56438"/>
    </mc:Choice>
    <mc:Fallback xmlns="">
      <p:transition spd="slow" advTm="5643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0D3C60-7967-644F-A25B-34074D6C562D}"/>
              </a:ext>
            </a:extLst>
          </p:cNvPr>
          <p:cNvSpPr txBox="1"/>
          <p:nvPr/>
        </p:nvSpPr>
        <p:spPr>
          <a:xfrm>
            <a:off x="611028" y="344017"/>
            <a:ext cx="5047488" cy="707886"/>
          </a:xfrm>
          <a:prstGeom prst="rect">
            <a:avLst/>
          </a:prstGeom>
          <a:noFill/>
        </p:spPr>
        <p:txBody>
          <a:bodyPr wrap="square" rtlCol="0">
            <a:spAutoFit/>
          </a:bodyPr>
          <a:lstStyle/>
          <a:p>
            <a:r>
              <a:rPr lang="en-GB" sz="4000" dirty="0">
                <a:solidFill>
                  <a:srgbClr val="00464E"/>
                </a:solidFill>
                <a:latin typeface="Constantia" panose="02030602050306030303" pitchFamily="18" charset="0"/>
              </a:rPr>
              <a:t>Conclusion</a:t>
            </a:r>
          </a:p>
        </p:txBody>
      </p:sp>
      <p:sp>
        <p:nvSpPr>
          <p:cNvPr id="9" name="Content Placeholder 2">
            <a:extLst>
              <a:ext uri="{FF2B5EF4-FFF2-40B4-BE49-F238E27FC236}">
                <a16:creationId xmlns:a16="http://schemas.microsoft.com/office/drawing/2014/main" id="{8E5A36D0-B5C2-3645-AA0F-A8E343B5C32A}"/>
              </a:ext>
            </a:extLst>
          </p:cNvPr>
          <p:cNvSpPr>
            <a:spLocks noGrp="1"/>
          </p:cNvSpPr>
          <p:nvPr>
            <p:ph idx="1"/>
          </p:nvPr>
        </p:nvSpPr>
        <p:spPr>
          <a:xfrm>
            <a:off x="611028" y="1955837"/>
            <a:ext cx="10969943" cy="4558146"/>
          </a:xfrm>
        </p:spPr>
        <p:txBody>
          <a:bodyPr/>
          <a:lstStyle/>
          <a:p>
            <a:r>
              <a:rPr lang="en-US" sz="3200" dirty="0"/>
              <a:t>High vaccine uptake especially among healthcare workers</a:t>
            </a:r>
          </a:p>
          <a:p>
            <a:r>
              <a:rPr lang="en-US" sz="3200" dirty="0"/>
              <a:t>Recently vaccine uptake slowed down (might reflect eligible population)</a:t>
            </a:r>
          </a:p>
          <a:p>
            <a:r>
              <a:rPr lang="en-US" sz="3200" dirty="0"/>
              <a:t>Vaccine availability, trust and misinformation have been identified as barriers to COVID-19 vaccine uptake</a:t>
            </a:r>
          </a:p>
          <a:p>
            <a:pPr marL="0" indent="0">
              <a:buNone/>
            </a:pPr>
            <a:endParaRPr lang="en-US" dirty="0"/>
          </a:p>
          <a:p>
            <a:endParaRPr lang="en-US" dirty="0"/>
          </a:p>
        </p:txBody>
      </p:sp>
    </p:spTree>
    <p:extLst>
      <p:ext uri="{BB962C8B-B14F-4D97-AF65-F5344CB8AC3E}">
        <p14:creationId xmlns:p14="http://schemas.microsoft.com/office/powerpoint/2010/main" val="4291274859"/>
      </p:ext>
    </p:extLst>
  </p:cSld>
  <p:clrMapOvr>
    <a:masterClrMapping/>
  </p:clrMapOvr>
  <mc:AlternateContent xmlns:mc="http://schemas.openxmlformats.org/markup-compatibility/2006" xmlns:p14="http://schemas.microsoft.com/office/powerpoint/2010/main">
    <mc:Choice Requires="p14">
      <p:transition spd="slow" p14:dur="2000" advTm="24945"/>
    </mc:Choice>
    <mc:Fallback xmlns="">
      <p:transition spd="slow" advTm="2494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D0F29B-6623-47FD-9058-E8A93934E1F8}"/>
              </a:ext>
            </a:extLst>
          </p:cNvPr>
          <p:cNvPicPr>
            <a:picLocks noChangeAspect="1"/>
          </p:cNvPicPr>
          <p:nvPr/>
        </p:nvPicPr>
        <p:blipFill>
          <a:blip r:embed="rId4"/>
          <a:stretch>
            <a:fillRect/>
          </a:stretch>
        </p:blipFill>
        <p:spPr>
          <a:xfrm>
            <a:off x="5759918" y="1654824"/>
            <a:ext cx="1354379" cy="576000"/>
          </a:xfrm>
          <a:prstGeom prst="rect">
            <a:avLst/>
          </a:prstGeom>
        </p:spPr>
      </p:pic>
      <p:pic>
        <p:nvPicPr>
          <p:cNvPr id="3" name="Picture 2">
            <a:extLst>
              <a:ext uri="{FF2B5EF4-FFF2-40B4-BE49-F238E27FC236}">
                <a16:creationId xmlns:a16="http://schemas.microsoft.com/office/drawing/2014/main" id="{B0FAEB96-B05E-4DCA-9E62-91678AE354A5}"/>
              </a:ext>
            </a:extLst>
          </p:cNvPr>
          <p:cNvPicPr>
            <a:picLocks noChangeAspect="1"/>
          </p:cNvPicPr>
          <p:nvPr/>
        </p:nvPicPr>
        <p:blipFill>
          <a:blip r:embed="rId5"/>
          <a:stretch>
            <a:fillRect/>
          </a:stretch>
        </p:blipFill>
        <p:spPr>
          <a:xfrm>
            <a:off x="5029715" y="1618824"/>
            <a:ext cx="598577" cy="648000"/>
          </a:xfrm>
          <a:prstGeom prst="rect">
            <a:avLst/>
          </a:prstGeom>
        </p:spPr>
      </p:pic>
      <p:pic>
        <p:nvPicPr>
          <p:cNvPr id="4" name="Picture 3">
            <a:extLst>
              <a:ext uri="{FF2B5EF4-FFF2-40B4-BE49-F238E27FC236}">
                <a16:creationId xmlns:a16="http://schemas.microsoft.com/office/drawing/2014/main" id="{ACA12E2E-7E93-45DC-871E-73BB44E816C9}"/>
              </a:ext>
            </a:extLst>
          </p:cNvPr>
          <p:cNvPicPr>
            <a:picLocks noChangeAspect="1"/>
          </p:cNvPicPr>
          <p:nvPr/>
        </p:nvPicPr>
        <p:blipFill>
          <a:blip r:embed="rId6"/>
          <a:stretch>
            <a:fillRect/>
          </a:stretch>
        </p:blipFill>
        <p:spPr>
          <a:xfrm>
            <a:off x="4982695" y="2569063"/>
            <a:ext cx="1469289" cy="576000"/>
          </a:xfrm>
          <a:prstGeom prst="rect">
            <a:avLst/>
          </a:prstGeom>
        </p:spPr>
      </p:pic>
      <p:pic>
        <p:nvPicPr>
          <p:cNvPr id="5" name="Picture 4">
            <a:extLst>
              <a:ext uri="{FF2B5EF4-FFF2-40B4-BE49-F238E27FC236}">
                <a16:creationId xmlns:a16="http://schemas.microsoft.com/office/drawing/2014/main" id="{AA8426B5-58BD-4C21-81DF-43645E4F53BF}"/>
              </a:ext>
            </a:extLst>
          </p:cNvPr>
          <p:cNvPicPr>
            <a:picLocks noChangeAspect="1"/>
          </p:cNvPicPr>
          <p:nvPr/>
        </p:nvPicPr>
        <p:blipFill>
          <a:blip r:embed="rId7"/>
          <a:stretch>
            <a:fillRect/>
          </a:stretch>
        </p:blipFill>
        <p:spPr>
          <a:xfrm>
            <a:off x="7218400" y="1654824"/>
            <a:ext cx="1601085" cy="576000"/>
          </a:xfrm>
          <a:prstGeom prst="rect">
            <a:avLst/>
          </a:prstGeom>
        </p:spPr>
      </p:pic>
      <p:pic>
        <p:nvPicPr>
          <p:cNvPr id="7" name="Picture 6">
            <a:extLst>
              <a:ext uri="{FF2B5EF4-FFF2-40B4-BE49-F238E27FC236}">
                <a16:creationId xmlns:a16="http://schemas.microsoft.com/office/drawing/2014/main" id="{0C3C0209-966A-4436-81E3-0C05BD2A9414}"/>
              </a:ext>
            </a:extLst>
          </p:cNvPr>
          <p:cNvPicPr>
            <a:picLocks noChangeAspect="1"/>
          </p:cNvPicPr>
          <p:nvPr/>
        </p:nvPicPr>
        <p:blipFill>
          <a:blip r:embed="rId8"/>
          <a:stretch>
            <a:fillRect/>
          </a:stretch>
        </p:blipFill>
        <p:spPr>
          <a:xfrm>
            <a:off x="10659406" y="2569063"/>
            <a:ext cx="1350487" cy="576000"/>
          </a:xfrm>
          <a:prstGeom prst="rect">
            <a:avLst/>
          </a:prstGeom>
        </p:spPr>
      </p:pic>
      <p:pic>
        <p:nvPicPr>
          <p:cNvPr id="8" name="Picture 7">
            <a:extLst>
              <a:ext uri="{FF2B5EF4-FFF2-40B4-BE49-F238E27FC236}">
                <a16:creationId xmlns:a16="http://schemas.microsoft.com/office/drawing/2014/main" id="{6835B8AD-58CD-4695-8EF0-57678FD1C157}"/>
              </a:ext>
            </a:extLst>
          </p:cNvPr>
          <p:cNvPicPr>
            <a:picLocks noChangeAspect="1"/>
          </p:cNvPicPr>
          <p:nvPr/>
        </p:nvPicPr>
        <p:blipFill>
          <a:blip r:embed="rId9"/>
          <a:stretch>
            <a:fillRect/>
          </a:stretch>
        </p:blipFill>
        <p:spPr>
          <a:xfrm>
            <a:off x="6302837" y="4322221"/>
            <a:ext cx="1085182" cy="1079086"/>
          </a:xfrm>
          <a:prstGeom prst="rect">
            <a:avLst/>
          </a:prstGeom>
        </p:spPr>
      </p:pic>
      <p:pic>
        <p:nvPicPr>
          <p:cNvPr id="10" name="Picture 9">
            <a:extLst>
              <a:ext uri="{FF2B5EF4-FFF2-40B4-BE49-F238E27FC236}">
                <a16:creationId xmlns:a16="http://schemas.microsoft.com/office/drawing/2014/main" id="{5FD9CC26-6ECF-4896-8211-E41E66548741}"/>
              </a:ext>
            </a:extLst>
          </p:cNvPr>
          <p:cNvPicPr>
            <a:picLocks noChangeAspect="1"/>
          </p:cNvPicPr>
          <p:nvPr/>
        </p:nvPicPr>
        <p:blipFill>
          <a:blip r:embed="rId10"/>
          <a:stretch>
            <a:fillRect/>
          </a:stretch>
        </p:blipFill>
        <p:spPr>
          <a:xfrm>
            <a:off x="10076212" y="4322221"/>
            <a:ext cx="1225402" cy="1079086"/>
          </a:xfrm>
          <a:prstGeom prst="rect">
            <a:avLst/>
          </a:prstGeom>
        </p:spPr>
      </p:pic>
      <p:pic>
        <p:nvPicPr>
          <p:cNvPr id="11" name="Picture 10">
            <a:extLst>
              <a:ext uri="{FF2B5EF4-FFF2-40B4-BE49-F238E27FC236}">
                <a16:creationId xmlns:a16="http://schemas.microsoft.com/office/drawing/2014/main" id="{F52E3AF7-E026-457B-AE95-D42AB87AFCFD}"/>
              </a:ext>
            </a:extLst>
          </p:cNvPr>
          <p:cNvPicPr>
            <a:picLocks noChangeAspect="1"/>
          </p:cNvPicPr>
          <p:nvPr/>
        </p:nvPicPr>
        <p:blipFill>
          <a:blip r:embed="rId11"/>
          <a:stretch>
            <a:fillRect/>
          </a:stretch>
        </p:blipFill>
        <p:spPr>
          <a:xfrm>
            <a:off x="8955033" y="4322221"/>
            <a:ext cx="816935" cy="1079086"/>
          </a:xfrm>
          <a:prstGeom prst="rect">
            <a:avLst/>
          </a:prstGeom>
        </p:spPr>
      </p:pic>
      <p:pic>
        <p:nvPicPr>
          <p:cNvPr id="12" name="Picture 11">
            <a:extLst>
              <a:ext uri="{FF2B5EF4-FFF2-40B4-BE49-F238E27FC236}">
                <a16:creationId xmlns:a16="http://schemas.microsoft.com/office/drawing/2014/main" id="{7989DB1C-9FB6-4C23-B827-FD8F7C5D5F96}"/>
              </a:ext>
            </a:extLst>
          </p:cNvPr>
          <p:cNvPicPr>
            <a:picLocks noChangeAspect="1"/>
          </p:cNvPicPr>
          <p:nvPr/>
        </p:nvPicPr>
        <p:blipFill>
          <a:blip r:embed="rId12"/>
          <a:stretch>
            <a:fillRect/>
          </a:stretch>
        </p:blipFill>
        <p:spPr>
          <a:xfrm>
            <a:off x="8923588" y="1672824"/>
            <a:ext cx="3123241" cy="540000"/>
          </a:xfrm>
          <a:prstGeom prst="rect">
            <a:avLst/>
          </a:prstGeom>
        </p:spPr>
      </p:pic>
      <p:pic>
        <p:nvPicPr>
          <p:cNvPr id="14" name="Picture 13">
            <a:extLst>
              <a:ext uri="{FF2B5EF4-FFF2-40B4-BE49-F238E27FC236}">
                <a16:creationId xmlns:a16="http://schemas.microsoft.com/office/drawing/2014/main" id="{5789AE39-1787-4841-96EC-C581C6205463}"/>
              </a:ext>
            </a:extLst>
          </p:cNvPr>
          <p:cNvPicPr>
            <a:picLocks noChangeAspect="1"/>
          </p:cNvPicPr>
          <p:nvPr/>
        </p:nvPicPr>
        <p:blipFill>
          <a:blip r:embed="rId13"/>
          <a:stretch>
            <a:fillRect/>
          </a:stretch>
        </p:blipFill>
        <p:spPr>
          <a:xfrm>
            <a:off x="6900721" y="2533063"/>
            <a:ext cx="654292" cy="648000"/>
          </a:xfrm>
          <a:prstGeom prst="rect">
            <a:avLst/>
          </a:prstGeom>
        </p:spPr>
      </p:pic>
      <p:sp>
        <p:nvSpPr>
          <p:cNvPr id="15" name="Content Placeholder 2">
            <a:extLst>
              <a:ext uri="{FF2B5EF4-FFF2-40B4-BE49-F238E27FC236}">
                <a16:creationId xmlns:a16="http://schemas.microsoft.com/office/drawing/2014/main" id="{1CD10B6A-8BE1-4100-B0D1-7F590612D924}"/>
              </a:ext>
            </a:extLst>
          </p:cNvPr>
          <p:cNvSpPr txBox="1">
            <a:spLocks/>
          </p:cNvSpPr>
          <p:nvPr/>
        </p:nvSpPr>
        <p:spPr>
          <a:xfrm>
            <a:off x="763428" y="1884218"/>
            <a:ext cx="10969943" cy="4558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17" name="TextBox 16">
            <a:extLst>
              <a:ext uri="{FF2B5EF4-FFF2-40B4-BE49-F238E27FC236}">
                <a16:creationId xmlns:a16="http://schemas.microsoft.com/office/drawing/2014/main" id="{135C25D1-4AFA-44D3-BDB8-B9F912076732}"/>
              </a:ext>
            </a:extLst>
          </p:cNvPr>
          <p:cNvSpPr txBox="1"/>
          <p:nvPr/>
        </p:nvSpPr>
        <p:spPr>
          <a:xfrm>
            <a:off x="611028" y="377518"/>
            <a:ext cx="5047488" cy="707886"/>
          </a:xfrm>
          <a:prstGeom prst="rect">
            <a:avLst/>
          </a:prstGeom>
          <a:noFill/>
        </p:spPr>
        <p:txBody>
          <a:bodyPr wrap="square" rtlCol="0">
            <a:spAutoFit/>
          </a:bodyPr>
          <a:lstStyle/>
          <a:p>
            <a:r>
              <a:rPr lang="en-GB" sz="4000" dirty="0">
                <a:solidFill>
                  <a:srgbClr val="00464E"/>
                </a:solidFill>
                <a:latin typeface="Constantia" panose="02030602050306030303" pitchFamily="18" charset="0"/>
              </a:rPr>
              <a:t>Acknowledgements </a:t>
            </a:r>
          </a:p>
        </p:txBody>
      </p:sp>
      <p:sp>
        <p:nvSpPr>
          <p:cNvPr id="19" name="Content Placeholder 2">
            <a:extLst>
              <a:ext uri="{FF2B5EF4-FFF2-40B4-BE49-F238E27FC236}">
                <a16:creationId xmlns:a16="http://schemas.microsoft.com/office/drawing/2014/main" id="{72F0BCC5-FD3E-41BA-9B5A-B986B91F6206}"/>
              </a:ext>
            </a:extLst>
          </p:cNvPr>
          <p:cNvSpPr txBox="1">
            <a:spLocks/>
          </p:cNvSpPr>
          <p:nvPr/>
        </p:nvSpPr>
        <p:spPr>
          <a:xfrm>
            <a:off x="2413780" y="1585918"/>
            <a:ext cx="2228684" cy="2710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60"/>
              </a:lnSpc>
              <a:buFont typeface="Arial" panose="020B0604020202020204" pitchFamily="34" charset="0"/>
              <a:buNone/>
              <a:defRPr/>
            </a:pPr>
            <a:r>
              <a:rPr lang="en-GB" sz="1800" b="1" dirty="0"/>
              <a:t>Supervisors</a:t>
            </a:r>
          </a:p>
          <a:p>
            <a:pPr marL="0" indent="0">
              <a:lnSpc>
                <a:spcPts val="2160"/>
              </a:lnSpc>
              <a:spcBef>
                <a:spcPts val="0"/>
              </a:spcBef>
              <a:buFont typeface="Arial" panose="020B0604020202020204" pitchFamily="34" charset="0"/>
              <a:buNone/>
              <a:defRPr/>
            </a:pPr>
            <a:r>
              <a:rPr lang="en-US" sz="1800" dirty="0"/>
              <a:t>Justin Dixon</a:t>
            </a:r>
          </a:p>
          <a:p>
            <a:pPr marL="0" indent="0">
              <a:lnSpc>
                <a:spcPts val="2160"/>
              </a:lnSpc>
              <a:spcBef>
                <a:spcPts val="0"/>
              </a:spcBef>
              <a:buFont typeface="Arial" panose="020B0604020202020204" pitchFamily="34" charset="0"/>
              <a:buNone/>
              <a:defRPr/>
            </a:pPr>
            <a:r>
              <a:rPr lang="en-US" sz="1800" dirty="0"/>
              <a:t>David McCoy</a:t>
            </a:r>
          </a:p>
          <a:p>
            <a:pPr marL="0" indent="0">
              <a:lnSpc>
                <a:spcPts val="2160"/>
              </a:lnSpc>
              <a:spcBef>
                <a:spcPts val="0"/>
              </a:spcBef>
              <a:buFont typeface="Arial" panose="020B0604020202020204" pitchFamily="34" charset="0"/>
              <a:buNone/>
              <a:defRPr/>
            </a:pPr>
            <a:r>
              <a:rPr lang="en-US" sz="1800" dirty="0"/>
              <a:t>Katharina </a:t>
            </a:r>
            <a:r>
              <a:rPr lang="en-US" sz="1800" dirty="0" err="1"/>
              <a:t>Kranzer</a:t>
            </a:r>
            <a:endParaRPr lang="en-US" sz="1800" dirty="0"/>
          </a:p>
          <a:p>
            <a:pPr marL="0" indent="0">
              <a:lnSpc>
                <a:spcPts val="2160"/>
              </a:lnSpc>
              <a:spcBef>
                <a:spcPts val="0"/>
              </a:spcBef>
              <a:buFont typeface="Arial" panose="020B0604020202020204" pitchFamily="34" charset="0"/>
              <a:buNone/>
              <a:defRPr/>
            </a:pPr>
            <a:r>
              <a:rPr lang="en-US" sz="1800" dirty="0"/>
              <a:t>John Metcalf</a:t>
            </a:r>
          </a:p>
          <a:p>
            <a:pPr marL="0" indent="0">
              <a:lnSpc>
                <a:spcPts val="2160"/>
              </a:lnSpc>
              <a:spcBef>
                <a:spcPts val="0"/>
              </a:spcBef>
              <a:buFont typeface="Arial" panose="020B0604020202020204" pitchFamily="34" charset="0"/>
              <a:buNone/>
              <a:defRPr/>
            </a:pPr>
            <a:endParaRPr lang="en-US" sz="1800" dirty="0"/>
          </a:p>
          <a:p>
            <a:pPr marL="0" indent="0">
              <a:lnSpc>
                <a:spcPts val="2160"/>
              </a:lnSpc>
              <a:spcBef>
                <a:spcPts val="0"/>
              </a:spcBef>
              <a:buFont typeface="Arial" panose="020B0604020202020204" pitchFamily="34" charset="0"/>
              <a:buNone/>
              <a:defRPr/>
            </a:pPr>
            <a:r>
              <a:rPr lang="en-US" sz="1800" b="1" dirty="0"/>
              <a:t>Advisors</a:t>
            </a:r>
          </a:p>
          <a:p>
            <a:pPr marL="0" indent="0">
              <a:lnSpc>
                <a:spcPts val="2160"/>
              </a:lnSpc>
              <a:spcBef>
                <a:spcPts val="0"/>
              </a:spcBef>
              <a:buFont typeface="Arial" panose="020B0604020202020204" pitchFamily="34" charset="0"/>
              <a:buNone/>
              <a:defRPr/>
            </a:pPr>
            <a:r>
              <a:rPr lang="en-US" sz="1800" dirty="0"/>
              <a:t>Lucy Gilson</a:t>
            </a:r>
          </a:p>
          <a:p>
            <a:pPr marL="0" indent="0">
              <a:lnSpc>
                <a:spcPts val="2160"/>
              </a:lnSpc>
              <a:spcBef>
                <a:spcPts val="0"/>
              </a:spcBef>
              <a:buFont typeface="Arial" panose="020B0604020202020204" pitchFamily="34" charset="0"/>
              <a:buNone/>
              <a:defRPr/>
            </a:pPr>
            <a:r>
              <a:rPr lang="en-US" sz="1800" dirty="0"/>
              <a:t>Christian Bottomley </a:t>
            </a:r>
            <a:endParaRPr lang="en-GB" sz="1800" dirty="0"/>
          </a:p>
          <a:p>
            <a:pPr marL="0" indent="0">
              <a:buFont typeface="Arial" panose="020B0604020202020204" pitchFamily="34" charset="0"/>
              <a:buNone/>
              <a:defRPr/>
            </a:pPr>
            <a:endParaRPr lang="en-GB" sz="1800" dirty="0"/>
          </a:p>
          <a:p>
            <a:pPr marL="0" indent="0">
              <a:buFont typeface="Arial" panose="020B0604020202020204" pitchFamily="34" charset="0"/>
              <a:buNone/>
              <a:defRPr/>
            </a:pPr>
            <a:endParaRPr lang="en-GB" sz="1800" dirty="0"/>
          </a:p>
          <a:p>
            <a:pPr marL="0" indent="0">
              <a:buFont typeface="Arial" panose="020B0604020202020204" pitchFamily="34" charset="0"/>
              <a:buNone/>
              <a:defRPr/>
            </a:pPr>
            <a:endParaRPr lang="en-GB" sz="1800" dirty="0"/>
          </a:p>
          <a:p>
            <a:pPr marL="0" indent="0">
              <a:buFont typeface="Arial" panose="020B0604020202020204" pitchFamily="34" charset="0"/>
              <a:buNone/>
              <a:defRPr/>
            </a:pPr>
            <a:endParaRPr lang="en-GB" sz="1800" dirty="0"/>
          </a:p>
        </p:txBody>
      </p:sp>
      <p:sp>
        <p:nvSpPr>
          <p:cNvPr id="20" name="Rectangle 19">
            <a:extLst>
              <a:ext uri="{FF2B5EF4-FFF2-40B4-BE49-F238E27FC236}">
                <a16:creationId xmlns:a16="http://schemas.microsoft.com/office/drawing/2014/main" id="{AEE58052-5D50-4117-952D-ED7B413EBCA7}"/>
              </a:ext>
            </a:extLst>
          </p:cNvPr>
          <p:cNvSpPr/>
          <p:nvPr/>
        </p:nvSpPr>
        <p:spPr>
          <a:xfrm>
            <a:off x="144963" y="1585918"/>
            <a:ext cx="2350262" cy="3693319"/>
          </a:xfrm>
          <a:prstGeom prst="rect">
            <a:avLst/>
          </a:prstGeom>
        </p:spPr>
        <p:txBody>
          <a:bodyPr wrap="square">
            <a:spAutoFit/>
          </a:bodyPr>
          <a:lstStyle/>
          <a:p>
            <a:pPr>
              <a:defRPr/>
            </a:pPr>
            <a:r>
              <a:rPr lang="en-GB" b="1" dirty="0"/>
              <a:t>Study Teams</a:t>
            </a:r>
          </a:p>
          <a:p>
            <a:pPr>
              <a:defRPr/>
            </a:pPr>
            <a:r>
              <a:rPr lang="en-GB" dirty="0" err="1"/>
              <a:t>Rudo</a:t>
            </a:r>
            <a:r>
              <a:rPr lang="en-GB" dirty="0"/>
              <a:t> S. </a:t>
            </a:r>
            <a:r>
              <a:rPr lang="en-GB" dirty="0" err="1"/>
              <a:t>Chingono</a:t>
            </a:r>
            <a:endParaRPr lang="en-GB" dirty="0"/>
          </a:p>
          <a:p>
            <a:pPr>
              <a:defRPr/>
            </a:pPr>
            <a:r>
              <a:rPr lang="en-GB" dirty="0"/>
              <a:t>Vicky Simms</a:t>
            </a:r>
          </a:p>
          <a:p>
            <a:pPr>
              <a:defRPr/>
            </a:pPr>
            <a:r>
              <a:rPr lang="en-GB" dirty="0"/>
              <a:t>Ioana Olaru </a:t>
            </a:r>
          </a:p>
          <a:p>
            <a:pPr>
              <a:defRPr/>
            </a:pPr>
            <a:r>
              <a:rPr lang="en-GB" dirty="0"/>
              <a:t>ICAROZ team</a:t>
            </a:r>
          </a:p>
          <a:p>
            <a:pPr>
              <a:defRPr/>
            </a:pPr>
            <a:r>
              <a:rPr lang="en-GB" dirty="0" err="1"/>
              <a:t>MaCoCo</a:t>
            </a:r>
            <a:r>
              <a:rPr lang="en-GB" dirty="0"/>
              <a:t> team</a:t>
            </a:r>
          </a:p>
          <a:p>
            <a:pPr>
              <a:defRPr/>
            </a:pPr>
            <a:r>
              <a:rPr lang="en-GB" dirty="0"/>
              <a:t>TAZ team</a:t>
            </a:r>
          </a:p>
          <a:p>
            <a:pPr>
              <a:defRPr/>
            </a:pPr>
            <a:r>
              <a:rPr lang="en-GB" dirty="0"/>
              <a:t>CHIEDZA team</a:t>
            </a:r>
          </a:p>
          <a:p>
            <a:pPr>
              <a:defRPr/>
            </a:pPr>
            <a:r>
              <a:rPr lang="en-GB" dirty="0"/>
              <a:t>Sibusisiwe Sibanda</a:t>
            </a:r>
          </a:p>
          <a:p>
            <a:pPr>
              <a:defRPr/>
            </a:pPr>
            <a:endParaRPr lang="en-GB" b="1" dirty="0"/>
          </a:p>
          <a:p>
            <a:pPr>
              <a:defRPr/>
            </a:pPr>
            <a:r>
              <a:rPr lang="en-GB" b="1" dirty="0"/>
              <a:t>Data team</a:t>
            </a:r>
          </a:p>
          <a:p>
            <a:pPr>
              <a:defRPr/>
            </a:pPr>
            <a:r>
              <a:rPr lang="en-GB" dirty="0" err="1"/>
              <a:t>Tsitsi</a:t>
            </a:r>
            <a:r>
              <a:rPr lang="en-GB" dirty="0"/>
              <a:t> </a:t>
            </a:r>
            <a:r>
              <a:rPr lang="en-GB" dirty="0" err="1"/>
              <a:t>Bandason</a:t>
            </a:r>
            <a:endParaRPr lang="en-GB" dirty="0"/>
          </a:p>
          <a:p>
            <a:pPr>
              <a:defRPr/>
            </a:pPr>
            <a:r>
              <a:rPr lang="en-GB" dirty="0"/>
              <a:t>Nicol </a:t>
            </a:r>
            <a:r>
              <a:rPr lang="en-GB" dirty="0" err="1"/>
              <a:t>Redzo</a:t>
            </a:r>
            <a:endParaRPr lang="en-GB" dirty="0"/>
          </a:p>
        </p:txBody>
      </p:sp>
      <p:sp>
        <p:nvSpPr>
          <p:cNvPr id="21" name="Rectangle 20">
            <a:extLst>
              <a:ext uri="{FF2B5EF4-FFF2-40B4-BE49-F238E27FC236}">
                <a16:creationId xmlns:a16="http://schemas.microsoft.com/office/drawing/2014/main" id="{581DBFF8-0B76-4021-9908-06AFC6AB0F81}"/>
              </a:ext>
            </a:extLst>
          </p:cNvPr>
          <p:cNvSpPr/>
          <p:nvPr/>
        </p:nvSpPr>
        <p:spPr>
          <a:xfrm>
            <a:off x="156494" y="5392871"/>
            <a:ext cx="3165645" cy="461665"/>
          </a:xfrm>
          <a:prstGeom prst="rect">
            <a:avLst/>
          </a:prstGeom>
        </p:spPr>
        <p:txBody>
          <a:bodyPr wrap="square">
            <a:spAutoFit/>
          </a:bodyPr>
          <a:lstStyle/>
          <a:p>
            <a:pPr>
              <a:defRPr/>
            </a:pPr>
            <a:r>
              <a:rPr lang="en-GB" sz="2400" b="1" dirty="0"/>
              <a:t>The study participants</a:t>
            </a:r>
          </a:p>
        </p:txBody>
      </p:sp>
      <p:pic>
        <p:nvPicPr>
          <p:cNvPr id="1026" name="Picture 2">
            <a:extLst>
              <a:ext uri="{FF2B5EF4-FFF2-40B4-BE49-F238E27FC236}">
                <a16:creationId xmlns:a16="http://schemas.microsoft.com/office/drawing/2014/main" id="{F42AEF63-ED0C-4850-99F1-322E4192994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3750" y="2569063"/>
            <a:ext cx="220692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6A5E59B6-930C-4CB4-AA5D-8A132AB6E3FC}"/>
              </a:ext>
            </a:extLst>
          </p:cNvPr>
          <p:cNvPicPr>
            <a:picLocks noChangeAspect="1"/>
          </p:cNvPicPr>
          <p:nvPr/>
        </p:nvPicPr>
        <p:blipFill rotWithShape="1">
          <a:blip r:embed="rId15"/>
          <a:srcRect l="30091" r="26900"/>
          <a:stretch/>
        </p:blipFill>
        <p:spPr>
          <a:xfrm>
            <a:off x="7692264" y="4303305"/>
            <a:ext cx="958524" cy="1116918"/>
          </a:xfrm>
          <a:prstGeom prst="rect">
            <a:avLst/>
          </a:prstGeom>
        </p:spPr>
      </p:pic>
    </p:spTree>
    <p:extLst>
      <p:ext uri="{BB962C8B-B14F-4D97-AF65-F5344CB8AC3E}">
        <p14:creationId xmlns:p14="http://schemas.microsoft.com/office/powerpoint/2010/main" val="1374572930"/>
      </p:ext>
    </p:extLst>
  </p:cSld>
  <p:clrMapOvr>
    <a:masterClrMapping/>
  </p:clrMapOvr>
  <mc:AlternateContent xmlns:mc="http://schemas.openxmlformats.org/markup-compatibility/2006" xmlns:p14="http://schemas.microsoft.com/office/powerpoint/2010/main">
    <mc:Choice Requires="p14">
      <p:transition spd="slow" p14:dur="2000" advTm="19571"/>
    </mc:Choice>
    <mc:Fallback xmlns="">
      <p:transition spd="slow" advTm="1957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0D3C60-7967-644F-A25B-34074D6C562D}"/>
              </a:ext>
            </a:extLst>
          </p:cNvPr>
          <p:cNvSpPr txBox="1"/>
          <p:nvPr/>
        </p:nvSpPr>
        <p:spPr>
          <a:xfrm>
            <a:off x="611027" y="344017"/>
            <a:ext cx="70275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464E"/>
                </a:solidFill>
                <a:effectLst/>
                <a:uLnTx/>
                <a:uFillTx/>
                <a:latin typeface="Constantia" panose="02030602050306030303" pitchFamily="18" charset="0"/>
                <a:ea typeface="+mn-ea"/>
                <a:cs typeface="+mn-cs"/>
              </a:rPr>
              <a:t>COVID-19 vaccination in SSA</a:t>
            </a:r>
          </a:p>
        </p:txBody>
      </p:sp>
      <p:pic>
        <p:nvPicPr>
          <p:cNvPr id="5" name="Picture 4" descr="Graphical user interface&#10;&#10;Description automatically generated">
            <a:extLst>
              <a:ext uri="{FF2B5EF4-FFF2-40B4-BE49-F238E27FC236}">
                <a16:creationId xmlns:a16="http://schemas.microsoft.com/office/drawing/2014/main" id="{2A307105-5028-D546-B38A-2F5A00B317F3}"/>
              </a:ext>
            </a:extLst>
          </p:cNvPr>
          <p:cNvPicPr>
            <a:picLocks noChangeAspect="1"/>
          </p:cNvPicPr>
          <p:nvPr/>
        </p:nvPicPr>
        <p:blipFill rotWithShape="1">
          <a:blip r:embed="rId4"/>
          <a:srcRect l="1623" t="20719" r="3334" b="18769"/>
          <a:stretch/>
        </p:blipFill>
        <p:spPr>
          <a:xfrm>
            <a:off x="698696" y="1828800"/>
            <a:ext cx="10428850" cy="4149970"/>
          </a:xfrm>
          <a:prstGeom prst="rect">
            <a:avLst/>
          </a:prstGeom>
        </p:spPr>
      </p:pic>
      <p:sp>
        <p:nvSpPr>
          <p:cNvPr id="3" name="Text Placeholder 2">
            <a:extLst>
              <a:ext uri="{FF2B5EF4-FFF2-40B4-BE49-F238E27FC236}">
                <a16:creationId xmlns:a16="http://schemas.microsoft.com/office/drawing/2014/main" id="{F63E6ADB-CBE4-4BBC-AE52-98BAF87258AE}"/>
              </a:ext>
            </a:extLst>
          </p:cNvPr>
          <p:cNvSpPr>
            <a:spLocks noGrp="1"/>
          </p:cNvSpPr>
          <p:nvPr>
            <p:ph type="body" idx="1"/>
          </p:nvPr>
        </p:nvSpPr>
        <p:spPr>
          <a:xfrm>
            <a:off x="698696" y="5984124"/>
            <a:ext cx="10882277" cy="1059717"/>
          </a:xfrm>
        </p:spPr>
        <p:txBody>
          <a:bodyPr>
            <a:normAutofit fontScale="40000" lnSpcReduction="20000"/>
          </a:bodyPr>
          <a:lstStyle/>
          <a:p>
            <a:r>
              <a:rPr lang="en-US" sz="6000" dirty="0">
                <a:solidFill>
                  <a:schemeClr val="tx1"/>
                </a:solidFill>
              </a:rPr>
              <a:t>3% of 8 billion doses given globally are in Africa</a:t>
            </a:r>
          </a:p>
          <a:p>
            <a:r>
              <a:rPr lang="en-US" sz="6000" dirty="0">
                <a:solidFill>
                  <a:schemeClr val="tx1"/>
                </a:solidFill>
              </a:rPr>
              <a:t>About 8% Africans are considered fully vaccinated   </a:t>
            </a:r>
            <a:r>
              <a:rPr lang="en-US" sz="2100" dirty="0">
                <a:solidFill>
                  <a:srgbClr val="002060"/>
                </a:solidFill>
              </a:rPr>
              <a:t>(WHO 2021)</a:t>
            </a:r>
          </a:p>
          <a:p>
            <a:r>
              <a:rPr lang="en-US" dirty="0"/>
              <a:t> </a:t>
            </a:r>
          </a:p>
          <a:p>
            <a:endParaRPr lang="en-ZW" dirty="0"/>
          </a:p>
        </p:txBody>
      </p:sp>
    </p:spTree>
    <p:extLst>
      <p:ext uri="{BB962C8B-B14F-4D97-AF65-F5344CB8AC3E}">
        <p14:creationId xmlns:p14="http://schemas.microsoft.com/office/powerpoint/2010/main" val="1501681390"/>
      </p:ext>
    </p:extLst>
  </p:cSld>
  <p:clrMapOvr>
    <a:masterClrMapping/>
  </p:clrMapOvr>
  <mc:AlternateContent xmlns:mc="http://schemas.openxmlformats.org/markup-compatibility/2006" xmlns:p14="http://schemas.microsoft.com/office/powerpoint/2010/main">
    <mc:Choice Requires="p14">
      <p:transition spd="slow" p14:dur="2000" advTm="49338"/>
    </mc:Choice>
    <mc:Fallback xmlns="">
      <p:transition spd="slow" advTm="4933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0D3C60-7967-644F-A25B-34074D6C562D}"/>
              </a:ext>
            </a:extLst>
          </p:cNvPr>
          <p:cNvSpPr txBox="1"/>
          <p:nvPr/>
        </p:nvSpPr>
        <p:spPr>
          <a:xfrm>
            <a:off x="611027" y="91704"/>
            <a:ext cx="84144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solidFill>
                  <a:srgbClr val="00464E"/>
                </a:solidFill>
                <a:latin typeface="Constantia" panose="02030602050306030303" pitchFamily="18" charset="0"/>
              </a:rPr>
              <a:t>V</a:t>
            </a:r>
            <a:r>
              <a:rPr kumimoji="0" lang="en-GB" sz="4000" b="0" i="0" u="none" strike="noStrike" kern="1200" cap="none" spc="0" normalizeH="0" baseline="0" noProof="0" dirty="0" err="1">
                <a:ln>
                  <a:noFill/>
                </a:ln>
                <a:solidFill>
                  <a:srgbClr val="00464E"/>
                </a:solidFill>
                <a:effectLst/>
                <a:uLnTx/>
                <a:uFillTx/>
                <a:latin typeface="Constantia" panose="02030602050306030303" pitchFamily="18" charset="0"/>
                <a:ea typeface="+mn-ea"/>
                <a:cs typeface="+mn-cs"/>
              </a:rPr>
              <a:t>accine</a:t>
            </a:r>
            <a:r>
              <a:rPr kumimoji="0" lang="en-GB" sz="4000" b="0" i="0" u="none" strike="noStrike" kern="1200" cap="none" spc="0" normalizeH="0" baseline="0" noProof="0" dirty="0">
                <a:ln>
                  <a:noFill/>
                </a:ln>
                <a:solidFill>
                  <a:srgbClr val="00464E"/>
                </a:solidFill>
                <a:effectLst/>
                <a:uLnTx/>
                <a:uFillTx/>
                <a:latin typeface="Constantia" panose="02030602050306030303" pitchFamily="18" charset="0"/>
                <a:ea typeface="+mn-ea"/>
                <a:cs typeface="+mn-cs"/>
              </a:rPr>
              <a:t> uptake in Zimbabwe</a:t>
            </a:r>
          </a:p>
        </p:txBody>
      </p:sp>
      <p:pic>
        <p:nvPicPr>
          <p:cNvPr id="3" name="Picture 2" descr="Chart, bar chart, histogram&#10;&#10;Description automatically generated">
            <a:extLst>
              <a:ext uri="{FF2B5EF4-FFF2-40B4-BE49-F238E27FC236}">
                <a16:creationId xmlns:a16="http://schemas.microsoft.com/office/drawing/2014/main" id="{BEB73E99-B0DE-5B40-9966-FF818DAA296C}"/>
              </a:ext>
            </a:extLst>
          </p:cNvPr>
          <p:cNvPicPr>
            <a:picLocks noChangeAspect="1"/>
          </p:cNvPicPr>
          <p:nvPr/>
        </p:nvPicPr>
        <p:blipFill>
          <a:blip r:embed="rId4"/>
          <a:stretch>
            <a:fillRect/>
          </a:stretch>
        </p:blipFill>
        <p:spPr>
          <a:xfrm>
            <a:off x="1707950" y="1447810"/>
            <a:ext cx="7683700" cy="5418563"/>
          </a:xfrm>
          <a:prstGeom prst="rect">
            <a:avLst/>
          </a:prstGeom>
        </p:spPr>
      </p:pic>
    </p:spTree>
    <p:extLst>
      <p:ext uri="{BB962C8B-B14F-4D97-AF65-F5344CB8AC3E}">
        <p14:creationId xmlns:p14="http://schemas.microsoft.com/office/powerpoint/2010/main" val="117854459"/>
      </p:ext>
    </p:extLst>
  </p:cSld>
  <p:clrMapOvr>
    <a:masterClrMapping/>
  </p:clrMapOvr>
  <mc:AlternateContent xmlns:mc="http://schemas.openxmlformats.org/markup-compatibility/2006" xmlns:p14="http://schemas.microsoft.com/office/powerpoint/2010/main">
    <mc:Choice Requires="p14">
      <p:transition spd="slow" p14:dur="2000" advTm="115648"/>
    </mc:Choice>
    <mc:Fallback xmlns="">
      <p:transition spd="slow" advTm="11564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0D3C60-7967-644F-A25B-34074D6C562D}"/>
              </a:ext>
            </a:extLst>
          </p:cNvPr>
          <p:cNvSpPr txBox="1"/>
          <p:nvPr/>
        </p:nvSpPr>
        <p:spPr>
          <a:xfrm>
            <a:off x="611028" y="344017"/>
            <a:ext cx="5047488" cy="707886"/>
          </a:xfrm>
          <a:prstGeom prst="rect">
            <a:avLst/>
          </a:prstGeom>
          <a:noFill/>
        </p:spPr>
        <p:txBody>
          <a:bodyPr wrap="square" rtlCol="0">
            <a:spAutoFit/>
          </a:bodyPr>
          <a:lstStyle/>
          <a:p>
            <a:r>
              <a:rPr lang="en-GB" sz="4000" dirty="0">
                <a:solidFill>
                  <a:srgbClr val="00464E"/>
                </a:solidFill>
                <a:latin typeface="Constantia" panose="02030602050306030303" pitchFamily="18" charset="0"/>
              </a:rPr>
              <a:t>Methods </a:t>
            </a:r>
          </a:p>
        </p:txBody>
      </p:sp>
      <p:sp>
        <p:nvSpPr>
          <p:cNvPr id="9" name="Content Placeholder 2">
            <a:extLst>
              <a:ext uri="{FF2B5EF4-FFF2-40B4-BE49-F238E27FC236}">
                <a16:creationId xmlns:a16="http://schemas.microsoft.com/office/drawing/2014/main" id="{8E5A36D0-B5C2-3645-AA0F-A8E343B5C32A}"/>
              </a:ext>
            </a:extLst>
          </p:cNvPr>
          <p:cNvSpPr>
            <a:spLocks noGrp="1"/>
          </p:cNvSpPr>
          <p:nvPr>
            <p:ph idx="1"/>
          </p:nvPr>
        </p:nvSpPr>
        <p:spPr>
          <a:xfrm>
            <a:off x="114300" y="2088657"/>
            <a:ext cx="12077700" cy="4558146"/>
          </a:xfrm>
        </p:spPr>
        <p:txBody>
          <a:bodyPr/>
          <a:lstStyle/>
          <a:p>
            <a:pPr>
              <a:lnSpc>
                <a:spcPct val="150000"/>
              </a:lnSpc>
            </a:pPr>
            <a:r>
              <a:rPr lang="en-US" sz="3000" dirty="0"/>
              <a:t>Data collected across four studies </a:t>
            </a:r>
          </a:p>
          <a:p>
            <a:pPr>
              <a:lnSpc>
                <a:spcPct val="150000"/>
              </a:lnSpc>
            </a:pPr>
            <a:r>
              <a:rPr lang="en-US" sz="3000" dirty="0"/>
              <a:t>Quantitative data: health care workers (HCW), population</a:t>
            </a:r>
          </a:p>
          <a:p>
            <a:pPr>
              <a:lnSpc>
                <a:spcPct val="150000"/>
              </a:lnSpc>
            </a:pPr>
            <a:r>
              <a:rPr lang="en-US" sz="3000" dirty="0"/>
              <a:t>Qualitative data key informant and in-depth interviews (June-Dec 2021)</a:t>
            </a:r>
          </a:p>
          <a:p>
            <a:endParaRPr lang="en-US" dirty="0"/>
          </a:p>
          <a:p>
            <a:endParaRPr lang="en-US" dirty="0"/>
          </a:p>
        </p:txBody>
      </p:sp>
    </p:spTree>
    <p:extLst>
      <p:ext uri="{BB962C8B-B14F-4D97-AF65-F5344CB8AC3E}">
        <p14:creationId xmlns:p14="http://schemas.microsoft.com/office/powerpoint/2010/main" val="3495312288"/>
      </p:ext>
    </p:extLst>
  </p:cSld>
  <p:clrMapOvr>
    <a:masterClrMapping/>
  </p:clrMapOvr>
  <mc:AlternateContent xmlns:mc="http://schemas.openxmlformats.org/markup-compatibility/2006" xmlns:p14="http://schemas.microsoft.com/office/powerpoint/2010/main">
    <mc:Choice Requires="p14">
      <p:transition spd="slow" p14:dur="2000" advTm="28650"/>
    </mc:Choice>
    <mc:Fallback xmlns="">
      <p:transition spd="slow" advTm="2865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0D3C60-7967-644F-A25B-34074D6C562D}"/>
              </a:ext>
            </a:extLst>
          </p:cNvPr>
          <p:cNvSpPr txBox="1"/>
          <p:nvPr/>
        </p:nvSpPr>
        <p:spPr>
          <a:xfrm>
            <a:off x="343741" y="273678"/>
            <a:ext cx="836416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dirty="0">
                <a:ln>
                  <a:noFill/>
                </a:ln>
                <a:solidFill>
                  <a:srgbClr val="00464E"/>
                </a:solidFill>
                <a:effectLst/>
                <a:uLnTx/>
                <a:uFillTx/>
                <a:latin typeface="Constantia" panose="02030602050306030303" pitchFamily="18" charset="0"/>
                <a:ea typeface="+mn-ea"/>
                <a:cs typeface="+mn-cs"/>
              </a:rPr>
              <a:t>Vaccination - HCWs</a:t>
            </a:r>
          </a:p>
        </p:txBody>
      </p:sp>
      <p:grpSp>
        <p:nvGrpSpPr>
          <p:cNvPr id="5" name="Group 4">
            <a:extLst>
              <a:ext uri="{FF2B5EF4-FFF2-40B4-BE49-F238E27FC236}">
                <a16:creationId xmlns:a16="http://schemas.microsoft.com/office/drawing/2014/main" id="{935ED76C-5D3D-864D-BA11-C187CB3BA00C}"/>
              </a:ext>
            </a:extLst>
          </p:cNvPr>
          <p:cNvGrpSpPr/>
          <p:nvPr/>
        </p:nvGrpSpPr>
        <p:grpSpPr>
          <a:xfrm>
            <a:off x="-284921" y="1567506"/>
            <a:ext cx="8364161" cy="5161902"/>
            <a:chOff x="343741" y="1700213"/>
            <a:chExt cx="8364161" cy="5161902"/>
          </a:xfrm>
        </p:grpSpPr>
        <p:pic>
          <p:nvPicPr>
            <p:cNvPr id="3" name="Picture 2" descr="Chart, pie chart&#10;&#10;Description automatically generated">
              <a:extLst>
                <a:ext uri="{FF2B5EF4-FFF2-40B4-BE49-F238E27FC236}">
                  <a16:creationId xmlns:a16="http://schemas.microsoft.com/office/drawing/2014/main" id="{F54293F6-D507-5E4D-9898-B18E480E506A}"/>
                </a:ext>
              </a:extLst>
            </p:cNvPr>
            <p:cNvPicPr>
              <a:picLocks noChangeAspect="1"/>
            </p:cNvPicPr>
            <p:nvPr/>
          </p:nvPicPr>
          <p:blipFill rotWithShape="1">
            <a:blip r:embed="rId4"/>
            <a:srcRect l="30529" t="16666" r="7500" b="19391"/>
            <a:stretch/>
          </p:blipFill>
          <p:spPr>
            <a:xfrm>
              <a:off x="914400" y="1871663"/>
              <a:ext cx="7793502" cy="4990452"/>
            </a:xfrm>
            <a:prstGeom prst="rect">
              <a:avLst/>
            </a:prstGeom>
          </p:spPr>
        </p:pic>
        <p:sp>
          <p:nvSpPr>
            <p:cNvPr id="2" name="TextBox 1">
              <a:extLst>
                <a:ext uri="{FF2B5EF4-FFF2-40B4-BE49-F238E27FC236}">
                  <a16:creationId xmlns:a16="http://schemas.microsoft.com/office/drawing/2014/main" id="{573BFE25-DEAF-AB44-8A13-6E9CB19BD5E2}"/>
                </a:ext>
              </a:extLst>
            </p:cNvPr>
            <p:cNvSpPr txBox="1"/>
            <p:nvPr/>
          </p:nvSpPr>
          <p:spPr>
            <a:xfrm>
              <a:off x="1414474" y="3629667"/>
              <a:ext cx="1243012" cy="707886"/>
            </a:xfrm>
            <a:prstGeom prst="rect">
              <a:avLst/>
            </a:prstGeom>
            <a:noFill/>
          </p:spPr>
          <p:txBody>
            <a:bodyPr wrap="square" rtlCol="0">
              <a:spAutoFit/>
            </a:bodyPr>
            <a:lstStyle/>
            <a:p>
              <a:r>
                <a:rPr lang="en-US" sz="4000" b="1" dirty="0"/>
                <a:t>29%</a:t>
              </a:r>
            </a:p>
          </p:txBody>
        </p:sp>
        <p:sp>
          <p:nvSpPr>
            <p:cNvPr id="8" name="TextBox 7">
              <a:extLst>
                <a:ext uri="{FF2B5EF4-FFF2-40B4-BE49-F238E27FC236}">
                  <a16:creationId xmlns:a16="http://schemas.microsoft.com/office/drawing/2014/main" id="{E71E4C4E-8E89-464C-A8B8-B9ACE3A2E66C}"/>
                </a:ext>
              </a:extLst>
            </p:cNvPr>
            <p:cNvSpPr txBox="1"/>
            <p:nvPr/>
          </p:nvSpPr>
          <p:spPr>
            <a:xfrm>
              <a:off x="4195763" y="4467225"/>
              <a:ext cx="1243012" cy="707886"/>
            </a:xfrm>
            <a:prstGeom prst="rect">
              <a:avLst/>
            </a:prstGeom>
            <a:noFill/>
          </p:spPr>
          <p:txBody>
            <a:bodyPr wrap="square" rtlCol="0">
              <a:spAutoFit/>
            </a:bodyPr>
            <a:lstStyle/>
            <a:p>
              <a:r>
                <a:rPr lang="en-US" sz="4000" b="1" dirty="0"/>
                <a:t>65%</a:t>
              </a:r>
            </a:p>
          </p:txBody>
        </p:sp>
        <p:sp>
          <p:nvSpPr>
            <p:cNvPr id="4" name="Rectangle 3">
              <a:extLst>
                <a:ext uri="{FF2B5EF4-FFF2-40B4-BE49-F238E27FC236}">
                  <a16:creationId xmlns:a16="http://schemas.microsoft.com/office/drawing/2014/main" id="{27438951-8B27-274D-A9B9-DA827AB6659C}"/>
                </a:ext>
              </a:extLst>
            </p:cNvPr>
            <p:cNvSpPr/>
            <p:nvPr/>
          </p:nvSpPr>
          <p:spPr>
            <a:xfrm>
              <a:off x="1971675" y="1700213"/>
              <a:ext cx="685811"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381C70-DF3D-5447-ABB6-3FA0C41838E7}"/>
                </a:ext>
              </a:extLst>
            </p:cNvPr>
            <p:cNvSpPr/>
            <p:nvPr/>
          </p:nvSpPr>
          <p:spPr>
            <a:xfrm>
              <a:off x="343741" y="3343917"/>
              <a:ext cx="685811"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DE9350-43C3-0B40-973B-8827DDAEE2D9}"/>
                </a:ext>
              </a:extLst>
            </p:cNvPr>
            <p:cNvSpPr/>
            <p:nvPr/>
          </p:nvSpPr>
          <p:spPr>
            <a:xfrm>
              <a:off x="5519324" y="5434655"/>
              <a:ext cx="685811"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347095D-744F-E846-A6DA-1A7808058425}"/>
              </a:ext>
            </a:extLst>
          </p:cNvPr>
          <p:cNvSpPr txBox="1"/>
          <p:nvPr/>
        </p:nvSpPr>
        <p:spPr>
          <a:xfrm>
            <a:off x="5310187" y="3135022"/>
            <a:ext cx="6838120" cy="366254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96%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self-reported having received at least one dose of COVID-19 vaccine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M</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ost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common reason (</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40%</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not getting vaccinated: pregnancy, breastfeeding or trying to conceive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818651"/>
      </p:ext>
    </p:extLst>
  </p:cSld>
  <p:clrMapOvr>
    <a:masterClrMapping/>
  </p:clrMapOvr>
  <mc:AlternateContent xmlns:mc="http://schemas.openxmlformats.org/markup-compatibility/2006" xmlns:p14="http://schemas.microsoft.com/office/powerpoint/2010/main">
    <mc:Choice Requires="p14">
      <p:transition spd="slow" p14:dur="2000" advTm="36640"/>
    </mc:Choice>
    <mc:Fallback xmlns="">
      <p:transition spd="slow" advTm="3664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0D3C60-7967-644F-A25B-34074D6C562D}"/>
              </a:ext>
            </a:extLst>
          </p:cNvPr>
          <p:cNvSpPr txBox="1"/>
          <p:nvPr/>
        </p:nvSpPr>
        <p:spPr>
          <a:xfrm>
            <a:off x="343741" y="273678"/>
            <a:ext cx="836416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dirty="0">
                <a:ln>
                  <a:noFill/>
                </a:ln>
                <a:solidFill>
                  <a:srgbClr val="00464E"/>
                </a:solidFill>
                <a:effectLst/>
                <a:uLnTx/>
                <a:uFillTx/>
                <a:latin typeface="Constantia" panose="02030602050306030303" pitchFamily="18" charset="0"/>
                <a:ea typeface="+mn-ea"/>
                <a:cs typeface="+mn-cs"/>
              </a:rPr>
              <a:t>Time since vaccination - HCWs</a:t>
            </a:r>
          </a:p>
        </p:txBody>
      </p:sp>
      <p:pic>
        <p:nvPicPr>
          <p:cNvPr id="3" name="Picture 2" descr="Chart, bar chart&#10;&#10;Description automatically generated">
            <a:extLst>
              <a:ext uri="{FF2B5EF4-FFF2-40B4-BE49-F238E27FC236}">
                <a16:creationId xmlns:a16="http://schemas.microsoft.com/office/drawing/2014/main" id="{8C4372C8-874C-9045-A506-E39B872DC903}"/>
              </a:ext>
            </a:extLst>
          </p:cNvPr>
          <p:cNvPicPr>
            <a:picLocks noChangeAspect="1"/>
          </p:cNvPicPr>
          <p:nvPr/>
        </p:nvPicPr>
        <p:blipFill>
          <a:blip r:embed="rId4"/>
          <a:stretch>
            <a:fillRect/>
          </a:stretch>
        </p:blipFill>
        <p:spPr>
          <a:xfrm>
            <a:off x="1243013" y="1495798"/>
            <a:ext cx="9815511" cy="5349828"/>
          </a:xfrm>
          <a:prstGeom prst="rect">
            <a:avLst/>
          </a:prstGeom>
        </p:spPr>
      </p:pic>
    </p:spTree>
    <p:extLst>
      <p:ext uri="{BB962C8B-B14F-4D97-AF65-F5344CB8AC3E}">
        <p14:creationId xmlns:p14="http://schemas.microsoft.com/office/powerpoint/2010/main" val="659225575"/>
      </p:ext>
    </p:extLst>
  </p:cSld>
  <p:clrMapOvr>
    <a:masterClrMapping/>
  </p:clrMapOvr>
  <mc:AlternateContent xmlns:mc="http://schemas.openxmlformats.org/markup-compatibility/2006" xmlns:p14="http://schemas.microsoft.com/office/powerpoint/2010/main">
    <mc:Choice Requires="p14">
      <p:transition spd="slow" p14:dur="2000" advTm="69866"/>
    </mc:Choice>
    <mc:Fallback xmlns="">
      <p:transition spd="slow" advTm="6986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0D3C60-7967-644F-A25B-34074D6C562D}"/>
              </a:ext>
            </a:extLst>
          </p:cNvPr>
          <p:cNvSpPr txBox="1"/>
          <p:nvPr/>
        </p:nvSpPr>
        <p:spPr>
          <a:xfrm>
            <a:off x="343741" y="273678"/>
            <a:ext cx="836416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dirty="0">
                <a:ln>
                  <a:noFill/>
                </a:ln>
                <a:solidFill>
                  <a:srgbClr val="00464E"/>
                </a:solidFill>
                <a:effectLst/>
                <a:uLnTx/>
                <a:uFillTx/>
                <a:latin typeface="Constantia" panose="02030602050306030303" pitchFamily="18" charset="0"/>
                <a:ea typeface="+mn-ea"/>
                <a:cs typeface="+mn-cs"/>
              </a:rPr>
              <a:t> Perceptions - HCWs</a:t>
            </a:r>
          </a:p>
        </p:txBody>
      </p:sp>
      <p:sp>
        <p:nvSpPr>
          <p:cNvPr id="7" name="TextBox 6">
            <a:extLst>
              <a:ext uri="{FF2B5EF4-FFF2-40B4-BE49-F238E27FC236}">
                <a16:creationId xmlns:a16="http://schemas.microsoft.com/office/drawing/2014/main" id="{4D7AAD17-C7DD-AD4A-9DC3-168CC2F6E010}"/>
              </a:ext>
            </a:extLst>
          </p:cNvPr>
          <p:cNvSpPr txBox="1"/>
          <p:nvPr/>
        </p:nvSpPr>
        <p:spPr>
          <a:xfrm>
            <a:off x="7372349" y="1546205"/>
            <a:ext cx="4709675"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HCWs reporting that their family members &amp; friends have been vaccinated? </a:t>
            </a:r>
          </a:p>
        </p:txBody>
      </p:sp>
      <p:sp>
        <p:nvSpPr>
          <p:cNvPr id="10" name="TextBox 9">
            <a:extLst>
              <a:ext uri="{FF2B5EF4-FFF2-40B4-BE49-F238E27FC236}">
                <a16:creationId xmlns:a16="http://schemas.microsoft.com/office/drawing/2014/main" id="{9C977F22-2D55-5D4C-ADFB-506851C7E0A0}"/>
              </a:ext>
            </a:extLst>
          </p:cNvPr>
          <p:cNvSpPr txBox="1"/>
          <p:nvPr/>
        </p:nvSpPr>
        <p:spPr>
          <a:xfrm>
            <a:off x="748212" y="1546205"/>
            <a:ext cx="452387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HCWs perception of vaccine safety</a:t>
            </a:r>
          </a:p>
        </p:txBody>
      </p:sp>
      <p:pic>
        <p:nvPicPr>
          <p:cNvPr id="3" name="Picture 2" descr="Chart, scatter chart&#10;&#10;Description automatically generated">
            <a:extLst>
              <a:ext uri="{FF2B5EF4-FFF2-40B4-BE49-F238E27FC236}">
                <a16:creationId xmlns:a16="http://schemas.microsoft.com/office/drawing/2014/main" id="{FDAF4113-A2B3-AA46-BC6C-E9F38E5E3602}"/>
              </a:ext>
            </a:extLst>
          </p:cNvPr>
          <p:cNvPicPr>
            <a:picLocks noChangeAspect="1"/>
          </p:cNvPicPr>
          <p:nvPr/>
        </p:nvPicPr>
        <p:blipFill>
          <a:blip r:embed="rId3"/>
          <a:stretch>
            <a:fillRect/>
          </a:stretch>
        </p:blipFill>
        <p:spPr>
          <a:xfrm>
            <a:off x="109976" y="2025467"/>
            <a:ext cx="7262373" cy="4815269"/>
          </a:xfrm>
          <a:prstGeom prst="rect">
            <a:avLst/>
          </a:prstGeom>
        </p:spPr>
      </p:pic>
      <p:pic>
        <p:nvPicPr>
          <p:cNvPr id="5" name="Picture 4" descr="Chart&#10;&#10;Description automatically generated">
            <a:extLst>
              <a:ext uri="{FF2B5EF4-FFF2-40B4-BE49-F238E27FC236}">
                <a16:creationId xmlns:a16="http://schemas.microsoft.com/office/drawing/2014/main" id="{928FB5F1-F704-D741-9F42-F6145D243D6B}"/>
              </a:ext>
            </a:extLst>
          </p:cNvPr>
          <p:cNvPicPr>
            <a:picLocks noChangeAspect="1"/>
          </p:cNvPicPr>
          <p:nvPr/>
        </p:nvPicPr>
        <p:blipFill rotWithShape="1">
          <a:blip r:embed="rId4"/>
          <a:srcRect t="5516" r="49277"/>
          <a:stretch/>
        </p:blipFill>
        <p:spPr>
          <a:xfrm>
            <a:off x="7800978" y="2121096"/>
            <a:ext cx="3592857" cy="4719639"/>
          </a:xfrm>
          <a:prstGeom prst="rect">
            <a:avLst/>
          </a:prstGeom>
        </p:spPr>
      </p:pic>
    </p:spTree>
    <p:extLst>
      <p:ext uri="{BB962C8B-B14F-4D97-AF65-F5344CB8AC3E}">
        <p14:creationId xmlns:p14="http://schemas.microsoft.com/office/powerpoint/2010/main" val="120411707"/>
      </p:ext>
    </p:extLst>
  </p:cSld>
  <p:clrMapOvr>
    <a:masterClrMapping/>
  </p:clrMapOvr>
  <mc:AlternateContent xmlns:mc="http://schemas.openxmlformats.org/markup-compatibility/2006" xmlns:p14="http://schemas.microsoft.com/office/powerpoint/2010/main">
    <mc:Choice Requires="p14">
      <p:transition spd="slow" p14:dur="2000" advTm="44518"/>
    </mc:Choice>
    <mc:Fallback xmlns="">
      <p:transition spd="slow" advTm="4451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03051B03-8AD9-5448-8A26-F22990A7DB3E}"/>
              </a:ext>
            </a:extLst>
          </p:cNvPr>
          <p:cNvPicPr>
            <a:picLocks noChangeAspect="1"/>
          </p:cNvPicPr>
          <p:nvPr/>
        </p:nvPicPr>
        <p:blipFill rotWithShape="1">
          <a:blip r:embed="rId4"/>
          <a:srcRect t="1905"/>
          <a:stretch/>
        </p:blipFill>
        <p:spPr>
          <a:xfrm>
            <a:off x="161227" y="1514475"/>
            <a:ext cx="7287544" cy="5041270"/>
          </a:xfrm>
          <a:prstGeom prst="rect">
            <a:avLst/>
          </a:prstGeom>
        </p:spPr>
      </p:pic>
      <p:sp>
        <p:nvSpPr>
          <p:cNvPr id="6" name="TextBox 5">
            <a:extLst>
              <a:ext uri="{FF2B5EF4-FFF2-40B4-BE49-F238E27FC236}">
                <a16:creationId xmlns:a16="http://schemas.microsoft.com/office/drawing/2014/main" id="{F20D3C60-7967-644F-A25B-34074D6C562D}"/>
              </a:ext>
            </a:extLst>
          </p:cNvPr>
          <p:cNvSpPr txBox="1"/>
          <p:nvPr/>
        </p:nvSpPr>
        <p:spPr>
          <a:xfrm>
            <a:off x="343741" y="273678"/>
            <a:ext cx="836416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0" i="0" u="none" strike="noStrike" kern="1200" cap="none" spc="0" normalizeH="0" baseline="0" noProof="0" dirty="0">
                <a:ln>
                  <a:noFill/>
                </a:ln>
                <a:solidFill>
                  <a:srgbClr val="00464E"/>
                </a:solidFill>
                <a:effectLst/>
                <a:uLnTx/>
                <a:uFillTx/>
                <a:latin typeface="Constantia" panose="02030602050306030303" pitchFamily="18" charset="0"/>
                <a:ea typeface="+mn-ea"/>
                <a:cs typeface="+mn-cs"/>
              </a:rPr>
              <a:t>Vaccination uptake – general population</a:t>
            </a:r>
          </a:p>
        </p:txBody>
      </p:sp>
      <p:sp>
        <p:nvSpPr>
          <p:cNvPr id="7" name="TextBox 6">
            <a:extLst>
              <a:ext uri="{FF2B5EF4-FFF2-40B4-BE49-F238E27FC236}">
                <a16:creationId xmlns:a16="http://schemas.microsoft.com/office/drawing/2014/main" id="{E11036F7-F46A-F243-AE59-7045F2BAA367}"/>
              </a:ext>
            </a:extLst>
          </p:cNvPr>
          <p:cNvSpPr txBox="1"/>
          <p:nvPr/>
        </p:nvSpPr>
        <p:spPr>
          <a:xfrm>
            <a:off x="933217" y="6399656"/>
            <a:ext cx="6515553" cy="369332"/>
          </a:xfrm>
          <a:prstGeom prst="rect">
            <a:avLst/>
          </a:prstGeom>
          <a:noFill/>
        </p:spPr>
        <p:txBody>
          <a:bodyPr wrap="square" rtlCol="0">
            <a:spAutoFit/>
          </a:bodyPr>
          <a:lstStyle/>
          <a:p>
            <a:pPr algn="ctr"/>
            <a:r>
              <a:rPr lang="en-US" dirty="0"/>
              <a:t>green = 2 vaccines, yellow = 1 vaccine</a:t>
            </a:r>
          </a:p>
        </p:txBody>
      </p:sp>
      <p:sp>
        <p:nvSpPr>
          <p:cNvPr id="3" name="TextBox 2">
            <a:extLst>
              <a:ext uri="{FF2B5EF4-FFF2-40B4-BE49-F238E27FC236}">
                <a16:creationId xmlns:a16="http://schemas.microsoft.com/office/drawing/2014/main" id="{541EBA3B-2B52-234B-B987-BF2D99F79C08}"/>
              </a:ext>
            </a:extLst>
          </p:cNvPr>
          <p:cNvSpPr txBox="1"/>
          <p:nvPr/>
        </p:nvSpPr>
        <p:spPr>
          <a:xfrm>
            <a:off x="7972425" y="2243137"/>
            <a:ext cx="4058348" cy="3693319"/>
          </a:xfrm>
          <a:prstGeom prst="rect">
            <a:avLst/>
          </a:prstGeom>
          <a:noFill/>
        </p:spPr>
        <p:txBody>
          <a:bodyPr wrap="square" rtlCol="0">
            <a:spAutoFit/>
          </a:bodyPr>
          <a:lstStyle/>
          <a:p>
            <a:r>
              <a:rPr lang="en-US" sz="2400" b="1" u="sng" dirty="0"/>
              <a:t>Reasons for not getting vaccinated:</a:t>
            </a:r>
          </a:p>
          <a:p>
            <a:r>
              <a:rPr lang="en-US" sz="2400" b="1" dirty="0"/>
              <a:t>22.3%</a:t>
            </a:r>
            <a:r>
              <a:rPr lang="en-US" sz="2400" dirty="0"/>
              <a:t>	Safety concerns</a:t>
            </a:r>
          </a:p>
          <a:p>
            <a:r>
              <a:rPr lang="en-US" sz="2400" b="1" dirty="0"/>
              <a:t>22.2%</a:t>
            </a:r>
            <a:r>
              <a:rPr lang="en-US" sz="2400" dirty="0"/>
              <a:t>	Worries about side effects (other than fertility)</a:t>
            </a:r>
          </a:p>
          <a:p>
            <a:r>
              <a:rPr lang="en-US" sz="2400" b="1" dirty="0"/>
              <a:t>19.2%</a:t>
            </a:r>
            <a:r>
              <a:rPr lang="en-US" sz="2400" dirty="0"/>
              <a:t>	Worries about dying 2 </a:t>
            </a:r>
            <a:r>
              <a:rPr lang="en-US" sz="2400" dirty="0" err="1"/>
              <a:t>yrs</a:t>
            </a:r>
            <a:r>
              <a:rPr lang="en-US" sz="2400" dirty="0"/>
              <a:t> after vaccination</a:t>
            </a:r>
          </a:p>
          <a:p>
            <a:r>
              <a:rPr lang="en-US" sz="2400" b="1" dirty="0"/>
              <a:t>15.7%</a:t>
            </a:r>
            <a:r>
              <a:rPr lang="en-US" sz="2400" dirty="0"/>
              <a:t>	Vaccine ineffectiveness</a:t>
            </a:r>
          </a:p>
          <a:p>
            <a:r>
              <a:rPr lang="en-US" sz="2400" b="1" dirty="0"/>
              <a:t>12.9%</a:t>
            </a:r>
            <a:r>
              <a:rPr lang="en-US" sz="2400" dirty="0"/>
              <a:t>	Concerns about fertility</a:t>
            </a:r>
          </a:p>
          <a:p>
            <a:endParaRPr lang="en-US" dirty="0"/>
          </a:p>
        </p:txBody>
      </p:sp>
    </p:spTree>
    <p:extLst>
      <p:ext uri="{BB962C8B-B14F-4D97-AF65-F5344CB8AC3E}">
        <p14:creationId xmlns:p14="http://schemas.microsoft.com/office/powerpoint/2010/main" val="1178195241"/>
      </p:ext>
    </p:extLst>
  </p:cSld>
  <p:clrMapOvr>
    <a:masterClrMapping/>
  </p:clrMapOvr>
  <mc:AlternateContent xmlns:mc="http://schemas.openxmlformats.org/markup-compatibility/2006" xmlns:p14="http://schemas.microsoft.com/office/powerpoint/2010/main">
    <mc:Choice Requires="p14">
      <p:transition spd="slow" p14:dur="2000" advTm="80868"/>
    </mc:Choice>
    <mc:Fallback xmlns="">
      <p:transition spd="slow" advTm="8086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0D3C60-7967-644F-A25B-34074D6C562D}"/>
              </a:ext>
            </a:extLst>
          </p:cNvPr>
          <p:cNvSpPr txBox="1"/>
          <p:nvPr/>
        </p:nvSpPr>
        <p:spPr>
          <a:xfrm>
            <a:off x="443761" y="277111"/>
            <a:ext cx="8009097" cy="707886"/>
          </a:xfrm>
          <a:prstGeom prst="rect">
            <a:avLst/>
          </a:prstGeom>
          <a:noFill/>
        </p:spPr>
        <p:txBody>
          <a:bodyPr wrap="square" rtlCol="0">
            <a:spAutoFit/>
          </a:bodyPr>
          <a:lstStyle/>
          <a:p>
            <a:r>
              <a:rPr lang="en-GB" sz="4000" dirty="0">
                <a:solidFill>
                  <a:srgbClr val="00464E"/>
                </a:solidFill>
                <a:latin typeface="Constantia" panose="02030602050306030303" pitchFamily="18" charset="0"/>
              </a:rPr>
              <a:t>HCWs vaccine uptake perceptions</a:t>
            </a:r>
          </a:p>
        </p:txBody>
      </p:sp>
      <p:sp>
        <p:nvSpPr>
          <p:cNvPr id="9" name="Content Placeholder 2">
            <a:extLst>
              <a:ext uri="{FF2B5EF4-FFF2-40B4-BE49-F238E27FC236}">
                <a16:creationId xmlns:a16="http://schemas.microsoft.com/office/drawing/2014/main" id="{8E5A36D0-B5C2-3645-AA0F-A8E343B5C32A}"/>
              </a:ext>
            </a:extLst>
          </p:cNvPr>
          <p:cNvSpPr>
            <a:spLocks noGrp="1"/>
          </p:cNvSpPr>
          <p:nvPr>
            <p:ph idx="1"/>
          </p:nvPr>
        </p:nvSpPr>
        <p:spPr>
          <a:xfrm>
            <a:off x="167268" y="1558847"/>
            <a:ext cx="11887200" cy="4960485"/>
          </a:xfrm>
        </p:spPr>
        <p:txBody>
          <a:bodyPr>
            <a:noAutofit/>
          </a:bodyPr>
          <a:lstStyle/>
          <a:p>
            <a:pPr>
              <a:lnSpc>
                <a:spcPct val="100000"/>
              </a:lnSpc>
            </a:pPr>
            <a:r>
              <a:rPr lang="en-US" sz="2400" b="1" dirty="0"/>
              <a:t>Misinformation-fear of being dead after two years</a:t>
            </a:r>
          </a:p>
          <a:p>
            <a:pPr marL="685800" indent="0">
              <a:lnSpc>
                <a:spcPct val="100000"/>
              </a:lnSpc>
              <a:spcAft>
                <a:spcPts val="800"/>
              </a:spcAft>
              <a:buNone/>
            </a:pPr>
            <a:r>
              <a:rPr lang="en-ZW" sz="2400" i="1" dirty="0">
                <a:effectLst/>
                <a:latin typeface="Calibri" panose="020F0502020204030204" pitchFamily="34" charset="0"/>
                <a:ea typeface="Calibri" panose="020F0502020204030204" pitchFamily="34" charset="0"/>
                <a:cs typeface="Times New Roman" panose="02020603050405020304" pitchFamily="18" charset="0"/>
              </a:rPr>
              <a:t>“If you are injected then you will die after 2 years, and it was something that made me low. When I got vaccinated, I didn’t even tell anyone. Because I was afraid that if you tell them you were vaccinated,</a:t>
            </a:r>
            <a:r>
              <a:rPr lang="en-ZW" sz="2400" i="1" dirty="0">
                <a:latin typeface="Calibri" panose="020F0502020204030204" pitchFamily="34" charset="0"/>
                <a:ea typeface="Calibri" panose="020F0502020204030204" pitchFamily="34" charset="0"/>
                <a:cs typeface="Times New Roman" panose="02020603050405020304" pitchFamily="18" charset="0"/>
              </a:rPr>
              <a:t> t</a:t>
            </a:r>
            <a:r>
              <a:rPr lang="en-ZW" sz="2400" i="1" dirty="0">
                <a:effectLst/>
                <a:latin typeface="Calibri" panose="020F0502020204030204" pitchFamily="34" charset="0"/>
                <a:ea typeface="Calibri" panose="020F0502020204030204" pitchFamily="34" charset="0"/>
                <a:cs typeface="Times New Roman" panose="02020603050405020304" pitchFamily="18" charset="0"/>
              </a:rPr>
              <a:t>hey will say you are dead already”[F41]</a:t>
            </a:r>
            <a:endParaRPr lang="en-US" sz="2400" dirty="0"/>
          </a:p>
          <a:p>
            <a:pPr>
              <a:lnSpc>
                <a:spcPct val="100000"/>
              </a:lnSpc>
            </a:pPr>
            <a:r>
              <a:rPr lang="en-US" sz="2400" b="1" dirty="0"/>
              <a:t>Vaccine mistrust based on origin </a:t>
            </a:r>
          </a:p>
          <a:p>
            <a:pPr marL="685800" indent="0">
              <a:lnSpc>
                <a:spcPct val="100000"/>
              </a:lnSpc>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dirty="0">
                <a:effectLst/>
                <a:latin typeface="Calibri" panose="020F0502020204030204" pitchFamily="34" charset="0"/>
                <a:ea typeface="Calibri" panose="020F0502020204030204" pitchFamily="34" charset="0"/>
                <a:cs typeface="Times New Roman" panose="02020603050405020304" pitchFamily="18" charset="0"/>
              </a:rPr>
              <a:t>Origin was the major issue, like China, USA, so that’s why people were worried, why is it that we are getting the vaccines from countries that are most affected” </a:t>
            </a:r>
            <a:r>
              <a:rPr lang="en-US" sz="2400" i="1" dirty="0">
                <a:latin typeface="Calibri" panose="020F0502020204030204" pitchFamily="34" charset="0"/>
                <a:ea typeface="Calibri" panose="020F0502020204030204" pitchFamily="34" charset="0"/>
                <a:cs typeface="Times New Roman" panose="02020603050405020304" pitchFamily="18" charset="0"/>
              </a:rPr>
              <a:t>[</a:t>
            </a:r>
            <a:r>
              <a:rPr lang="en-US" sz="2400" i="1" dirty="0">
                <a:effectLst/>
                <a:latin typeface="Calibri" panose="020F0502020204030204" pitchFamily="34" charset="0"/>
                <a:ea typeface="Calibri" panose="020F0502020204030204" pitchFamily="34" charset="0"/>
                <a:cs typeface="Times New Roman" panose="02020603050405020304" pitchFamily="18" charset="0"/>
              </a:rPr>
              <a:t>M33]</a:t>
            </a:r>
            <a:endParaRPr lang="en-ZW" sz="24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n-US" sz="2400" b="1" dirty="0"/>
              <a:t>Churches (religion) have a major influence on vaccine uptake</a:t>
            </a:r>
          </a:p>
          <a:p>
            <a:pPr lvl="1" indent="0">
              <a:lnSpc>
                <a:spcPct val="100000"/>
              </a:lnSpc>
              <a:spcBef>
                <a:spcPts val="1000"/>
              </a:spcBef>
              <a:spcAft>
                <a:spcPts val="800"/>
              </a:spcAft>
              <a:buNone/>
            </a:pPr>
            <a:r>
              <a:rPr lang="en-US" i="1" dirty="0">
                <a:latin typeface="Calibri" panose="020F0502020204030204" pitchFamily="34" charset="0"/>
                <a:cs typeface="Times New Roman" panose="02020603050405020304" pitchFamily="18" charset="0"/>
              </a:rPr>
              <a:t>“Well, there is a huge issue at churches especially at my church the pastors have not yet been vaccinated. They are saying the vaccine is satanism. They say we will be protected by the Holy Spirit. The archbishop told us not to get vaccinated” [F41]</a:t>
            </a:r>
          </a:p>
        </p:txBody>
      </p:sp>
    </p:spTree>
    <p:extLst>
      <p:ext uri="{BB962C8B-B14F-4D97-AF65-F5344CB8AC3E}">
        <p14:creationId xmlns:p14="http://schemas.microsoft.com/office/powerpoint/2010/main" val="218369993"/>
      </p:ext>
    </p:extLst>
  </p:cSld>
  <p:clrMapOvr>
    <a:masterClrMapping/>
  </p:clrMapOvr>
  <mc:AlternateContent xmlns:mc="http://schemas.openxmlformats.org/markup-compatibility/2006" xmlns:p14="http://schemas.microsoft.com/office/powerpoint/2010/main">
    <mc:Choice Requires="p14">
      <p:transition spd="slow" p14:dur="2000" advTm="83678"/>
    </mc:Choice>
    <mc:Fallback xmlns="">
      <p:transition spd="slow" advTm="8367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Widescreen</PresentationFormat>
  <Paragraphs>93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Constantia</vt:lpstr>
      <vt:lpstr>Corbel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Tinotenda Taruvinga</dc:creator>
  <cp:lastModifiedBy>David Andrews</cp:lastModifiedBy>
  <cp:revision>23</cp:revision>
  <dcterms:modified xsi:type="dcterms:W3CDTF">2022-05-03T07:30:56Z</dcterms:modified>
</cp:coreProperties>
</file>