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71" r:id="rId4"/>
    <p:sldId id="272" r:id="rId5"/>
    <p:sldId id="274" r:id="rId6"/>
    <p:sldId id="285" r:id="rId7"/>
    <p:sldId id="275" r:id="rId8"/>
    <p:sldId id="284" r:id="rId9"/>
    <p:sldId id="287" r:id="rId10"/>
    <p:sldId id="286" r:id="rId11"/>
    <p:sldId id="277" r:id="rId12"/>
    <p:sldId id="288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4E"/>
    <a:srgbClr val="CCDBDD"/>
    <a:srgbClr val="2BA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/>
    <p:restoredTop sz="83078"/>
  </p:normalViewPr>
  <p:slideViewPr>
    <p:cSldViewPr snapToGrid="0" snapToObjects="1">
      <p:cViewPr varScale="1">
        <p:scale>
          <a:sx n="32" d="100"/>
          <a:sy n="32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92F1-1656-4E4B-A86A-6771689F00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2CB2A-74DC-624C-B94E-6BA9DF79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CB2A-74DC-624C-B94E-6BA9DF7958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4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implementors need mitigate 1) overshadowing of other SRH services and 2) negatively informing male engagement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CB2A-74DC-624C-B94E-6BA9DF7958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27BF-5E9C-ED49-9067-48F7B77C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sto MT" panose="02040603050505030304" pitchFamily="18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9ECFE-D3A6-2D40-A2D6-26A7CFFE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700"/>
            <a:ext cx="9144000" cy="1257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2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0EA-AA05-B245-9348-BDEE4F3B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343C-37B0-134F-8597-47082E8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00214"/>
            <a:ext cx="10944225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27F30-7FF4-574E-BA29-D5DB1D6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BCF2-C30D-374F-9F1C-F6269104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4DE8-F826-334B-AE4F-AA52B6DC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3A6D-4E94-CB4B-AA2F-A332CDDEF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395912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28E88-B2B3-C44A-AD48-511DC6A3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00213"/>
            <a:ext cx="5395913" cy="4476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48A03-ACD3-5145-A719-60D9B290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6C7F-1667-F242-ADFC-676F5F55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F63DA-F313-1746-AD00-C80C7850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B5AE2D-D421-7041-8A53-F41FD1B2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49C8-120E-3C42-90D6-42DFDF94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00213"/>
            <a:ext cx="5373687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23E35-BF8B-9C45-9D51-021CB715B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505075"/>
            <a:ext cx="53736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7689-2D54-3C40-A7F0-D80AC39C0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00213"/>
            <a:ext cx="5395913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BC7B7-F168-684D-B0C0-294859A18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95913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35901-7A31-2D49-AF11-C6D3CEA2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E9FC5-9D86-E040-B89F-8AD7496D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BAC3D-A7BF-9E41-AAE7-4BEA997E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87B134-1BC1-0940-98BE-5A568481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C77C7-80C1-9140-A499-13E72E9C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6E10-81D8-A040-BB6F-5D7439CB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D595F-7A74-0E4A-A0F8-DA99508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B0D32D-8DF2-CA49-9D8A-48F8318C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0B3BA-E43A-154B-9187-FED229F5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02C34-E9C0-9E46-8E1F-F94B3270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AB8AA-231A-9440-8B45-2D10079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051B-1C09-8348-8F2F-B1055408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7118-DCA2-BD4E-AA26-848929BA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EB32-731D-1B4D-AEE3-C4F2D881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C9D0-CF28-8445-B6C4-496F24F3898E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7BA3-176F-D34E-BCF6-3FDD8CF0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5F6D-10BD-614A-AC2B-8934E0B4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s://end.org/wp-content/uploads/2018/02/Zimbabwe-MOH-logo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manditembo\Desktop\Paper%20Writing%20Documents\www.unicef.org\was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D5EFE7E-57B4-8B43-BAE2-50A857FA27BF}"/>
              </a:ext>
            </a:extLst>
          </p:cNvPr>
          <p:cNvSpPr txBox="1"/>
          <p:nvPr/>
        </p:nvSpPr>
        <p:spPr>
          <a:xfrm>
            <a:off x="2455953" y="1109687"/>
            <a:ext cx="7280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nstantia" panose="02030602050306030303" pitchFamily="18" charset="0"/>
              </a:rPr>
              <a:t>Acceptability and Effectiveness of Menstrual Health &amp; Hygiene (MHH) Intervention Among Young Women in Zimbabwe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1E5EA-FFF5-5B41-BE05-21C273DE7C3A}"/>
              </a:ext>
            </a:extLst>
          </p:cNvPr>
          <p:cNvSpPr txBox="1"/>
          <p:nvPr/>
        </p:nvSpPr>
        <p:spPr>
          <a:xfrm>
            <a:off x="3031156" y="3429000"/>
            <a:ext cx="6129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Mandi </a:t>
            </a:r>
            <a:r>
              <a:rPr lang="en-GB" sz="2400" dirty="0" err="1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Tembo</a:t>
            </a:r>
            <a:r>
              <a:rPr lang="en-GB" sz="24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 (PhD Research Fellow)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Global Health and Development Department 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Faculty of Public Health and Policy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LSHTM/BRTI</a:t>
            </a:r>
          </a:p>
          <a:p>
            <a:pPr algn="ctr"/>
            <a:endParaRPr lang="en-GB" sz="2000" dirty="0">
              <a:solidFill>
                <a:srgbClr val="CCDBDD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 descr="Zimbabwe MOH logo - The END Fund">
            <a:extLst>
              <a:ext uri="{FF2B5EF4-FFF2-40B4-BE49-F238E27FC236}">
                <a16:creationId xmlns:a16="http://schemas.microsoft.com/office/drawing/2014/main" id="{F1C9AEA0-1B69-C448-B659-70214FFF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89"/>
          <a:stretch>
            <a:fillRect/>
          </a:stretch>
        </p:blipFill>
        <p:spPr bwMode="auto">
          <a:xfrm>
            <a:off x="9610457" y="5395492"/>
            <a:ext cx="877256" cy="11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6B04FF8C-6C60-A74F-811E-E699B0A17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711" y="5328415"/>
            <a:ext cx="1260508" cy="116003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6F02F70-567F-C745-8437-3934FA41F5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73" y="5567014"/>
            <a:ext cx="1628966" cy="9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84A0-85FD-C648-BDF4-D474CCD7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(cohort study)</a:t>
            </a:r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1C922453-E16C-E245-8787-BF933E09E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594" y="1472892"/>
            <a:ext cx="8841987" cy="5287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22DF2-86D5-D340-9758-A9533436F243}"/>
              </a:ext>
            </a:extLst>
          </p:cNvPr>
          <p:cNvSpPr txBox="1"/>
          <p:nvPr/>
        </p:nvSpPr>
        <p:spPr>
          <a:xfrm>
            <a:off x="78031" y="6488668"/>
            <a:ext cx="308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*Compared to baseline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51FD4-D72B-D84C-BD45-C2435924EEE9}"/>
              </a:ext>
            </a:extLst>
          </p:cNvPr>
          <p:cNvSpPr txBox="1"/>
          <p:nvPr/>
        </p:nvSpPr>
        <p:spPr>
          <a:xfrm>
            <a:off x="0" y="1508870"/>
            <a:ext cx="35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Data Collection Tool:</a:t>
            </a:r>
          </a:p>
          <a:p>
            <a:r>
              <a:rPr lang="en-US" sz="2400" dirty="0"/>
              <a:t>Quantitative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128843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5DB7-531C-564D-AE7E-64F453D6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3FE8-B735-E743-BF08-E154CE00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31" y="1445571"/>
            <a:ext cx="10944225" cy="257575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Strengths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Inclusion of pain management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Multi-component intervention to improve MH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Inclusion of boys in MH health education sessions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Looking at MH among out-of-school young women </a:t>
            </a:r>
            <a:endParaRPr lang="en-GB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0CD6-512F-E047-BDE1-DAAAF498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71153" y="3814302"/>
            <a:ext cx="2485032" cy="3512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66A9E-8483-1B48-8EEC-23A64C69CB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441" y="1752259"/>
            <a:ext cx="3512457" cy="2341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9C39A-4B7B-C24C-BE92-5ABD116FC177}"/>
              </a:ext>
            </a:extLst>
          </p:cNvPr>
          <p:cNvSpPr txBox="1"/>
          <p:nvPr/>
        </p:nvSpPr>
        <p:spPr>
          <a:xfrm>
            <a:off x="516731" y="4298986"/>
            <a:ext cx="9178812" cy="207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COVID-19 restrictions and protocols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Delayed data collection and analysis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Loss to follow-up</a:t>
            </a:r>
          </a:p>
        </p:txBody>
      </p:sp>
    </p:spTree>
    <p:extLst>
      <p:ext uri="{BB962C8B-B14F-4D97-AF65-F5344CB8AC3E}">
        <p14:creationId xmlns:p14="http://schemas.microsoft.com/office/powerpoint/2010/main" val="57811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2AD2-51A7-C649-B640-D2B2C182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1579-9661-6242-9F46-DBEBC321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49" y="1909821"/>
            <a:ext cx="9093337" cy="4815070"/>
          </a:xfrm>
        </p:spPr>
        <p:txBody>
          <a:bodyPr anchor="t">
            <a:normAutofit/>
          </a:bodyPr>
          <a:lstStyle/>
          <a:p>
            <a:pPr marL="285750" lvl="0">
              <a:spcAft>
                <a:spcPts val="600"/>
              </a:spcAft>
            </a:pPr>
            <a:r>
              <a:rPr lang="en-US" dirty="0"/>
              <a:t>MHH is an acceptable SRH pathway</a:t>
            </a:r>
          </a:p>
          <a:p>
            <a:pPr marL="285750">
              <a:spcAft>
                <a:spcPts val="600"/>
              </a:spcAft>
            </a:pPr>
            <a:r>
              <a:rPr lang="en-US" dirty="0"/>
              <a:t>Community engagement KEY to sustainable change</a:t>
            </a:r>
          </a:p>
          <a:p>
            <a:pPr marL="285750">
              <a:spcAft>
                <a:spcPts val="600"/>
              </a:spcAft>
            </a:pPr>
            <a:r>
              <a:rPr lang="en-US" dirty="0"/>
              <a:t>Service integration important for female engagement</a:t>
            </a:r>
          </a:p>
          <a:p>
            <a:pPr marL="285750">
              <a:spcAft>
                <a:spcPts val="600"/>
              </a:spcAft>
            </a:pPr>
            <a:r>
              <a:rPr lang="en-US" dirty="0"/>
              <a:t>Comprehensive MHH must include:</a:t>
            </a:r>
          </a:p>
          <a:p>
            <a:pPr marL="742950" lvl="1">
              <a:spcAft>
                <a:spcPts val="600"/>
              </a:spcAft>
            </a:pPr>
            <a:r>
              <a:rPr lang="en-US" sz="2800" dirty="0"/>
              <a:t>access to a CHOICE of MH products</a:t>
            </a:r>
          </a:p>
          <a:p>
            <a:pPr marL="742950" lvl="1">
              <a:spcAft>
                <a:spcPts val="600"/>
              </a:spcAft>
            </a:pPr>
            <a:r>
              <a:rPr lang="en-US" sz="2800" dirty="0"/>
              <a:t>education and support</a:t>
            </a:r>
          </a:p>
          <a:p>
            <a:pPr marL="742950" lvl="1">
              <a:spcAft>
                <a:spcPts val="600"/>
              </a:spcAft>
            </a:pPr>
            <a:r>
              <a:rPr lang="en-US" sz="2800" dirty="0"/>
              <a:t>pain management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A3E9DC-531E-D545-B0C6-1EAF76AD01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010" y="1909822"/>
            <a:ext cx="3011822" cy="42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0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D6A1-E623-9849-80A0-7379AEEF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75084C-2FAD-C94F-97A4-E90DC50B56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Fogarty TRENT Grant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Swiss Development Cooperation (SDC)</a:t>
            </a:r>
          </a:p>
          <a:p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Wellcome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Trust</a:t>
            </a:r>
          </a:p>
          <a:p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Supervisors: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Dr Constance Mackworth-Young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Dr Suzanna Francis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Prof Helen Weiss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Dr Jenny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Renju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Advisory Committee: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Prof Rashida Ferrand (CHIEDZA PI)</a:t>
            </a:r>
          </a:p>
          <a:p>
            <a:pPr marL="0" indent="0">
              <a:buNone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Institutions: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LSHTM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Biomedical Research and Training Institute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Ministry of Health and Child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410C5-BFEC-D049-A42D-5A056C6CD4B9}"/>
              </a:ext>
            </a:extLst>
          </p:cNvPr>
          <p:cNvSpPr txBox="1"/>
          <p:nvPr/>
        </p:nvSpPr>
        <p:spPr>
          <a:xfrm>
            <a:off x="6872711" y="1364188"/>
            <a:ext cx="504803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Study Team:</a:t>
            </a:r>
          </a:p>
          <a:p>
            <a:pPr>
              <a:defRPr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Tsitsi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Bandason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Nicol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Redzo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Ethel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Dauya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Nancy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Gweshe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Precious Ndlovu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Pauline Ishmael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Tafadzwa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Nzazu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CHIEDZA Intervention Team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Collaborators: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Johnson and Johnson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Butterfly Cup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AFRIpads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Days for Girls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East and Southern Africa Menstrual Health Research Network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Fellow PhD Students</a:t>
            </a:r>
          </a:p>
        </p:txBody>
      </p:sp>
    </p:spTree>
    <p:extLst>
      <p:ext uri="{BB962C8B-B14F-4D97-AF65-F5344CB8AC3E}">
        <p14:creationId xmlns:p14="http://schemas.microsoft.com/office/powerpoint/2010/main" val="428066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9141-77A2-B644-BEB6-44503E16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MHH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98CC0-FDCD-7240-B4A3-7DC26116A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… is menstrual hygiene management (MHM) and the broader systemic factors that inform menstruation and menstrual experiences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DF3B4-66FC-1048-86E2-F363764D5C85}"/>
              </a:ext>
            </a:extLst>
          </p:cNvPr>
          <p:cNvSpPr txBox="1"/>
          <p:nvPr/>
        </p:nvSpPr>
        <p:spPr>
          <a:xfrm>
            <a:off x="4670902" y="6581001"/>
            <a:ext cx="848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UNICEF. Guidance on Menstrual Health and Hygiene. </a:t>
            </a:r>
            <a:r>
              <a:rPr lang="en-US" sz="1200" u="sng" dirty="0">
                <a:hlinkClick r:id="rId2"/>
              </a:rPr>
              <a:t>www.unicef.org/wash</a:t>
            </a:r>
            <a:r>
              <a:rPr lang="en-US" sz="1200" dirty="0"/>
              <a:t>: UNICEF, WASH; 2019 March. Report No.</a:t>
            </a:r>
            <a:endParaRPr lang="en-GB" sz="1200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5620DD-3794-B34B-93DE-181482827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1" y="2977663"/>
            <a:ext cx="11871623" cy="31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64E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0547-648E-CA42-8AB4-36C65BCD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96" y="1514497"/>
            <a:ext cx="11691576" cy="49783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EA645-6012-D048-B2AA-A4F640BF57E8}"/>
              </a:ext>
            </a:extLst>
          </p:cNvPr>
          <p:cNvSpPr txBox="1"/>
          <p:nvPr/>
        </p:nvSpPr>
        <p:spPr>
          <a:xfrm>
            <a:off x="49583" y="6550223"/>
            <a:ext cx="1219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2. Ndlovu E, </a:t>
            </a:r>
            <a:r>
              <a:rPr lang="en-US" sz="1400" dirty="0" err="1"/>
              <a:t>Bhala</a:t>
            </a:r>
            <a:r>
              <a:rPr lang="en-US" sz="1400" dirty="0"/>
              <a:t> E. Menstrual hygiene - A salient hazard in rural schools: A case of Masvingo district of Zimbabwe. Jamba. 2016;8(2):204.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A7A2D-292B-C144-9B15-5180CD7D649A}"/>
              </a:ext>
            </a:extLst>
          </p:cNvPr>
          <p:cNvSpPr/>
          <p:nvPr/>
        </p:nvSpPr>
        <p:spPr>
          <a:xfrm>
            <a:off x="537701" y="4732668"/>
            <a:ext cx="2669502" cy="129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A97A2-DF0D-3644-823F-F61AD0AC7901}"/>
              </a:ext>
            </a:extLst>
          </p:cNvPr>
          <p:cNvSpPr/>
          <p:nvPr/>
        </p:nvSpPr>
        <p:spPr>
          <a:xfrm>
            <a:off x="3357059" y="4724855"/>
            <a:ext cx="2669502" cy="129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D19F65-A32D-3244-B3C4-9A1A8A24D74E}"/>
              </a:ext>
            </a:extLst>
          </p:cNvPr>
          <p:cNvSpPr/>
          <p:nvPr/>
        </p:nvSpPr>
        <p:spPr>
          <a:xfrm>
            <a:off x="6176417" y="4727077"/>
            <a:ext cx="2669502" cy="129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7C79D1-D192-E342-8E6D-C6A473F4A729}"/>
              </a:ext>
            </a:extLst>
          </p:cNvPr>
          <p:cNvSpPr/>
          <p:nvPr/>
        </p:nvSpPr>
        <p:spPr>
          <a:xfrm>
            <a:off x="8995775" y="4724856"/>
            <a:ext cx="2669502" cy="129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C7ED9-7C3B-7B41-A80D-C3F0D370142A}"/>
              </a:ext>
            </a:extLst>
          </p:cNvPr>
          <p:cNvSpPr txBox="1"/>
          <p:nvPr/>
        </p:nvSpPr>
        <p:spPr>
          <a:xfrm flipH="1">
            <a:off x="6259219" y="5042959"/>
            <a:ext cx="2522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RESTRICTED MOBILITY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8D9A7-E865-C648-8B95-31853C3DBC05}"/>
              </a:ext>
            </a:extLst>
          </p:cNvPr>
          <p:cNvSpPr txBox="1"/>
          <p:nvPr/>
        </p:nvSpPr>
        <p:spPr>
          <a:xfrm flipH="1">
            <a:off x="3427397" y="5073979"/>
            <a:ext cx="2522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SCHOOL/WORK ABSENTEEISM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17E74-0594-A84A-9A50-4D79C6A2CE87}"/>
              </a:ext>
            </a:extLst>
          </p:cNvPr>
          <p:cNvSpPr txBox="1"/>
          <p:nvPr/>
        </p:nvSpPr>
        <p:spPr>
          <a:xfrm flipH="1">
            <a:off x="9077836" y="5180836"/>
            <a:ext cx="25228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STIGMA AND SHAME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CDE6A-5B5E-9640-AF3A-140EDFA83C4D}"/>
              </a:ext>
            </a:extLst>
          </p:cNvPr>
          <p:cNvSpPr txBox="1"/>
          <p:nvPr/>
        </p:nvSpPr>
        <p:spPr>
          <a:xfrm flipH="1">
            <a:off x="546197" y="4896643"/>
            <a:ext cx="26695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POOR PHYSICAL AND PYSCHOSOCIAL WELL-BEING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58E572-CE91-0841-BFAD-A66DA8F22D00}"/>
              </a:ext>
            </a:extLst>
          </p:cNvPr>
          <p:cNvSpPr/>
          <p:nvPr/>
        </p:nvSpPr>
        <p:spPr>
          <a:xfrm>
            <a:off x="2954215" y="2086957"/>
            <a:ext cx="3091890" cy="129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0CD33-B90A-B940-86BD-24E14CDC1C53}"/>
              </a:ext>
            </a:extLst>
          </p:cNvPr>
          <p:cNvSpPr/>
          <p:nvPr/>
        </p:nvSpPr>
        <p:spPr>
          <a:xfrm>
            <a:off x="6157619" y="2086958"/>
            <a:ext cx="3091891" cy="129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F6930-09DB-7947-B207-962F1FC6328E}"/>
              </a:ext>
            </a:extLst>
          </p:cNvPr>
          <p:cNvSpPr txBox="1"/>
          <p:nvPr/>
        </p:nvSpPr>
        <p:spPr>
          <a:xfrm flipH="1">
            <a:off x="2858342" y="2436869"/>
            <a:ext cx="328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MHH NOT A HEALTH OR RESEARCH PRIORITY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078A6-3D71-C44A-BEF5-2B49368A8969}"/>
              </a:ext>
            </a:extLst>
          </p:cNvPr>
          <p:cNvSpPr txBox="1"/>
          <p:nvPr/>
        </p:nvSpPr>
        <p:spPr>
          <a:xfrm flipH="1">
            <a:off x="6061748" y="2233086"/>
            <a:ext cx="328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LACK OF ACCESS TO MHH EDUCATION, PRODUCTS, AND SUPPORT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A3408C1E-2C34-6448-A5AC-40B80B14639A}"/>
              </a:ext>
            </a:extLst>
          </p:cNvPr>
          <p:cNvSpPr/>
          <p:nvPr/>
        </p:nvSpPr>
        <p:spPr>
          <a:xfrm>
            <a:off x="5820507" y="3708492"/>
            <a:ext cx="550985" cy="71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EA0B-335B-E548-837E-2D8B305E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27B9-FF92-174B-981A-5D198711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701478"/>
            <a:ext cx="11354765" cy="4988688"/>
          </a:xfrm>
        </p:spPr>
        <p:txBody>
          <a:bodyPr anchor="ctr">
            <a:normAutofit/>
          </a:bodyPr>
          <a:lstStyle/>
          <a:p>
            <a:pPr marL="971550" lvl="1" indent="-514350">
              <a:lnSpc>
                <a:spcPct val="200000"/>
              </a:lnSpc>
              <a:buAutoNum type="arabicPeriod"/>
            </a:pPr>
            <a:r>
              <a:rPr lang="en-GB" sz="2800" dirty="0"/>
              <a:t>Design a comprehensive MHH intervention within CHIEDZA</a:t>
            </a:r>
          </a:p>
          <a:p>
            <a:pPr marL="971550" lvl="1" indent="-514350">
              <a:lnSpc>
                <a:spcPct val="200000"/>
              </a:lnSpc>
              <a:buAutoNum type="arabicPeriod"/>
            </a:pPr>
            <a:r>
              <a:rPr lang="en-GB" sz="2800" dirty="0"/>
              <a:t>To investigate the effect of the MHH intervention </a:t>
            </a:r>
            <a:r>
              <a:rPr lang="en-GB" sz="2800" b="1" dirty="0"/>
              <a:t>on MHH knowledge, practices, and perceptions </a:t>
            </a:r>
          </a:p>
          <a:p>
            <a:pPr marL="971550" lvl="1" indent="-514350">
              <a:lnSpc>
                <a:spcPct val="200000"/>
              </a:lnSpc>
              <a:buAutoNum type="arabicPeriod"/>
            </a:pPr>
            <a:r>
              <a:rPr lang="en-GB" sz="2800" dirty="0"/>
              <a:t>To investigate the </a:t>
            </a:r>
            <a:r>
              <a:rPr lang="en-GB" sz="2800" b="1" dirty="0"/>
              <a:t>acceptability </a:t>
            </a:r>
            <a:r>
              <a:rPr lang="en-GB" sz="2800" dirty="0"/>
              <a:t>of the MHH intervention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4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8B8E5AA6-D785-5D40-9128-69DE7227C1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65" y="39405"/>
            <a:ext cx="7986681" cy="6323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EE20B-DA2A-524B-B2BE-8199796F9C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27" y="-54260"/>
            <a:ext cx="668772" cy="1229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38CA82-3004-C54A-899C-BE136878F83A}"/>
              </a:ext>
            </a:extLst>
          </p:cNvPr>
          <p:cNvSpPr txBox="1"/>
          <p:nvPr/>
        </p:nvSpPr>
        <p:spPr>
          <a:xfrm>
            <a:off x="0" y="6581001"/>
            <a:ext cx="905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Published – </a:t>
            </a:r>
            <a:r>
              <a:rPr lang="en-GB" sz="1200" dirty="0" err="1"/>
              <a:t>Tembo</a:t>
            </a:r>
            <a:r>
              <a:rPr lang="en-GB" sz="1200" dirty="0"/>
              <a:t> et al. “Menstrual product choice and uptake among young women in Zimbabwe: a pilot study. 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84517A-B1D8-DB47-AEB2-8887D604FFD8}"/>
              </a:ext>
            </a:extLst>
          </p:cNvPr>
          <p:cNvGrpSpPr/>
          <p:nvPr/>
        </p:nvGrpSpPr>
        <p:grpSpPr>
          <a:xfrm>
            <a:off x="6238875" y="5505063"/>
            <a:ext cx="1247775" cy="1075938"/>
            <a:chOff x="7829339" y="5447666"/>
            <a:chExt cx="1575915" cy="1133335"/>
          </a:xfrm>
        </p:grpSpPr>
        <p:pic>
          <p:nvPicPr>
            <p:cNvPr id="3" name="Graphic 2" descr="Group of women with solid fill">
              <a:extLst>
                <a:ext uri="{FF2B5EF4-FFF2-40B4-BE49-F238E27FC236}">
                  <a16:creationId xmlns:a16="http://schemas.microsoft.com/office/drawing/2014/main" id="{8FA3121A-B11C-A342-B4EA-E6B974F7D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35815" y="5447666"/>
              <a:ext cx="914400" cy="914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58B3AA-2D84-914D-9157-135FB7FCD020}"/>
                </a:ext>
              </a:extLst>
            </p:cNvPr>
            <p:cNvSpPr txBox="1"/>
            <p:nvPr/>
          </p:nvSpPr>
          <p:spPr>
            <a:xfrm>
              <a:off x="7829339" y="6304002"/>
              <a:ext cx="15759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Ambassadors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E74648B-C4F5-4544-9E9F-94B267703D49}"/>
              </a:ext>
            </a:extLst>
          </p:cNvPr>
          <p:cNvSpPr txBox="1"/>
          <p:nvPr/>
        </p:nvSpPr>
        <p:spPr>
          <a:xfrm>
            <a:off x="8355580" y="1536174"/>
            <a:ext cx="383642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 eligible female CHIEDZA clients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Reusable pads or menstrual cup</a:t>
            </a:r>
          </a:p>
          <a:p>
            <a:r>
              <a:rPr lang="en-US" sz="2000" dirty="0"/>
              <a:t>     (can swap after 3 months)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Supporting products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Education/information</a:t>
            </a:r>
          </a:p>
          <a:p>
            <a:endParaRPr lang="en-US" sz="2000" b="1" dirty="0"/>
          </a:p>
          <a:p>
            <a:r>
              <a:rPr lang="en-US" sz="2000" b="1" dirty="0"/>
              <a:t>MHH cohort of 300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reusable pads + menstrual cup + period pants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supporting products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Education/information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461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668F-684A-034E-92C7-BAE6DFE2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D803-2893-F74E-8D36-F362BC53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25" y="1493135"/>
            <a:ext cx="11910349" cy="533014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Embedded within the CHIEDZA trial</a:t>
            </a:r>
          </a:p>
          <a:p>
            <a:pPr marL="0" indent="0">
              <a:spcAft>
                <a:spcPts val="600"/>
              </a:spcAft>
              <a:buNone/>
            </a:pPr>
            <a:endParaRPr lang="en-US" sz="1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MHH Intervention in CHIEDZA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(mixed methods)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MHH service uptake and product choice using a biometric system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FGDs and IDIs with clients and providers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MHH Cohort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(n=300, quarterly follow-up for 1 year)</a:t>
            </a:r>
          </a:p>
          <a:p>
            <a:pPr marL="342900" indent="-34290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FGDs and and IDIs </a:t>
            </a:r>
          </a:p>
          <a:p>
            <a:pPr marL="342900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Quantitative questionnaire</a:t>
            </a:r>
          </a:p>
          <a:p>
            <a:pPr marL="342900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Period tracking diary</a:t>
            </a:r>
            <a:endParaRPr lang="en-GB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15990-9CC1-FF45-93AB-DACEEAEF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559" y="3554709"/>
            <a:ext cx="2192615" cy="31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A948-57B0-FA4C-9765-D378B9FB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4" y="338612"/>
            <a:ext cx="9230690" cy="701675"/>
          </a:xfrm>
        </p:spPr>
        <p:txBody>
          <a:bodyPr>
            <a:noAutofit/>
          </a:bodyPr>
          <a:lstStyle/>
          <a:p>
            <a:r>
              <a:rPr lang="en-US" dirty="0"/>
              <a:t>MHH uptake and product choice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5AF767-4120-2848-8AA3-9BB4E068D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08404"/>
              </p:ext>
            </p:extLst>
          </p:nvPr>
        </p:nvGraphicFramePr>
        <p:xfrm>
          <a:off x="125964" y="2069329"/>
          <a:ext cx="12018411" cy="2833642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005745">
                  <a:extLst>
                    <a:ext uri="{9D8B030D-6E8A-4147-A177-3AD203B41FA5}">
                      <a16:colId xmlns:a16="http://schemas.microsoft.com/office/drawing/2014/main" val="3989798653"/>
                    </a:ext>
                  </a:extLst>
                </a:gridCol>
                <a:gridCol w="2426254">
                  <a:extLst>
                    <a:ext uri="{9D8B030D-6E8A-4147-A177-3AD203B41FA5}">
                      <a16:colId xmlns:a16="http://schemas.microsoft.com/office/drawing/2014/main" val="372379689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1304328643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3190670904"/>
                    </a:ext>
                  </a:extLst>
                </a:gridCol>
              </a:tblGrid>
              <a:tr h="6151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>
                          <a:effectLst/>
                        </a:rPr>
                        <a:t> 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</a:rPr>
                        <a:t>HARARE (N=9612)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BULAWAYO (N=8408)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MASH EAST (N=9455)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55232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u="none" strike="noStrike" dirty="0">
                          <a:effectLst/>
                        </a:rPr>
                        <a:t>MHH Intervention (info only)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96.7%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94.9%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407934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u="none" strike="noStrike" dirty="0">
                          <a:effectLst/>
                        </a:rPr>
                        <a:t>MHH Intervention (cup or pads)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83.9%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88.2%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39973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u="none" strike="noStrike" dirty="0">
                          <a:effectLst/>
                        </a:rPr>
                        <a:t>Reusable Pads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86.2%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97.5%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044903"/>
                  </a:ext>
                </a:extLst>
              </a:tr>
              <a:tr h="7363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Menstrual Cup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9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73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A948-57B0-FA4C-9765-D378B9FB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6" y="338612"/>
            <a:ext cx="9230690" cy="701675"/>
          </a:xfrm>
        </p:spPr>
        <p:txBody>
          <a:bodyPr>
            <a:noAutofit/>
          </a:bodyPr>
          <a:lstStyle/>
          <a:p>
            <a:r>
              <a:rPr lang="en-US" dirty="0"/>
              <a:t>MHH uptake and product choice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5AF767-4120-2848-8AA3-9BB4E068D778}"/>
              </a:ext>
            </a:extLst>
          </p:cNvPr>
          <p:cNvGraphicFramePr>
            <a:graphicFrameLocks noGrp="1"/>
          </p:cNvGraphicFramePr>
          <p:nvPr/>
        </p:nvGraphicFramePr>
        <p:xfrm>
          <a:off x="125964" y="2069329"/>
          <a:ext cx="12018411" cy="2833642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005745">
                  <a:extLst>
                    <a:ext uri="{9D8B030D-6E8A-4147-A177-3AD203B41FA5}">
                      <a16:colId xmlns:a16="http://schemas.microsoft.com/office/drawing/2014/main" val="3989798653"/>
                    </a:ext>
                  </a:extLst>
                </a:gridCol>
                <a:gridCol w="2426254">
                  <a:extLst>
                    <a:ext uri="{9D8B030D-6E8A-4147-A177-3AD203B41FA5}">
                      <a16:colId xmlns:a16="http://schemas.microsoft.com/office/drawing/2014/main" val="372379689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1304328643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3190670904"/>
                    </a:ext>
                  </a:extLst>
                </a:gridCol>
              </a:tblGrid>
              <a:tr h="6151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>
                          <a:effectLst/>
                        </a:rPr>
                        <a:t> 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</a:rPr>
                        <a:t>HARARE (N=9612)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BULAWAYO (N=8408)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MASH EAST (N=9455)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55232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u="none" strike="noStrike" dirty="0">
                          <a:effectLst/>
                        </a:rPr>
                        <a:t>MHH Intervention (info only)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96.7%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94.9%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407934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u="none" strike="noStrike" dirty="0">
                          <a:effectLst/>
                        </a:rPr>
                        <a:t>MHH Intervention (cup or pads)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83.9%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88.2%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39973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u="none" strike="noStrike" dirty="0">
                          <a:effectLst/>
                        </a:rPr>
                        <a:t>Reusable Pads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86.2%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effectLst/>
                        </a:rPr>
                        <a:t>97.5%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044903"/>
                  </a:ext>
                </a:extLst>
              </a:tr>
              <a:tr h="7363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Menstrual Cup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9308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B4FFA8-479E-064C-9568-8B0E463E6F03}"/>
              </a:ext>
            </a:extLst>
          </p:cNvPr>
          <p:cNvSpPr/>
          <p:nvPr/>
        </p:nvSpPr>
        <p:spPr>
          <a:xfrm>
            <a:off x="125963" y="4130586"/>
            <a:ext cx="12018411" cy="800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5EA8-B1A0-094E-9911-9967BD7B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73" y="292553"/>
            <a:ext cx="10729912" cy="701675"/>
          </a:xfrm>
        </p:spPr>
        <p:txBody>
          <a:bodyPr/>
          <a:lstStyle/>
          <a:p>
            <a:r>
              <a:rPr lang="en-US" dirty="0"/>
              <a:t>Qualitative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0C2FB-DEE9-3249-A52C-32A4A8B0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51" y="1607612"/>
            <a:ext cx="11964636" cy="2349894"/>
          </a:xfrm>
        </p:spPr>
        <p:txBody>
          <a:bodyPr>
            <a:noAutofit/>
          </a:bodyPr>
          <a:lstStyle/>
          <a:p>
            <a:r>
              <a:rPr lang="en-US" dirty="0"/>
              <a:t>MHH intervention was acceptable </a:t>
            </a:r>
          </a:p>
          <a:p>
            <a:r>
              <a:rPr lang="en-US" dirty="0"/>
              <a:t>Provision of MHH products &amp; community buy-in is important</a:t>
            </a:r>
          </a:p>
          <a:p>
            <a:r>
              <a:rPr lang="en-US" dirty="0"/>
              <a:t>Integration of MHH and SRH:</a:t>
            </a:r>
          </a:p>
          <a:p>
            <a:pPr lvl="1"/>
            <a:r>
              <a:rPr lang="en-US" dirty="0"/>
              <a:t>Increased female engagement </a:t>
            </a:r>
          </a:p>
          <a:p>
            <a:pPr lvl="1"/>
            <a:r>
              <a:rPr lang="en-US" dirty="0"/>
              <a:t>CHIEDZA as “service for women”</a:t>
            </a:r>
          </a:p>
          <a:p>
            <a:pPr lvl="1"/>
            <a:r>
              <a:rPr lang="en-US" dirty="0"/>
              <a:t>Providers workload increased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480B1-A063-8D4A-991F-EE46EE15BC2D}"/>
              </a:ext>
            </a:extLst>
          </p:cNvPr>
          <p:cNvSpPr txBox="1"/>
          <p:nvPr/>
        </p:nvSpPr>
        <p:spPr>
          <a:xfrm>
            <a:off x="365914" y="4591114"/>
            <a:ext cx="11188782" cy="13234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dirty="0"/>
              <a:t>“I will liken educating clients about the cup as one preaching a sermon, and then you feel like this word is for me, but on your way home you meet a friend who then diverts you from what was preached... When a client goes home with [a cup] she will hear another set of information and will be convinced to not use the cup based on the advice at home”- </a:t>
            </a:r>
            <a:r>
              <a:rPr lang="en-GB" sz="2000" dirty="0"/>
              <a:t>(Harare, FGD, CHW).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21197-3BC7-CC46-9628-A6A4DEECBC6A}"/>
              </a:ext>
            </a:extLst>
          </p:cNvPr>
          <p:cNvSpPr txBox="1"/>
          <p:nvPr/>
        </p:nvSpPr>
        <p:spPr>
          <a:xfrm>
            <a:off x="0" y="6423471"/>
            <a:ext cx="124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press – BMC Health Service Research: “Integration of a menstrual health intervention in a community-based sexual and reproductive health service for young people in Zimbabwe: A qualitative acceptability study”</a:t>
            </a:r>
          </a:p>
        </p:txBody>
      </p:sp>
    </p:spTree>
    <p:extLst>
      <p:ext uri="{BB962C8B-B14F-4D97-AF65-F5344CB8AC3E}">
        <p14:creationId xmlns:p14="http://schemas.microsoft.com/office/powerpoint/2010/main" val="241148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TI">
      <a:dk1>
        <a:srgbClr val="000000"/>
      </a:dk1>
      <a:lt1>
        <a:srgbClr val="FFFFFF"/>
      </a:lt1>
      <a:dk2>
        <a:srgbClr val="00464E"/>
      </a:dk2>
      <a:lt2>
        <a:srgbClr val="CCDBDD"/>
      </a:lt2>
      <a:accent1>
        <a:srgbClr val="00464E"/>
      </a:accent1>
      <a:accent2>
        <a:srgbClr val="2FBD5D"/>
      </a:accent2>
      <a:accent3>
        <a:srgbClr val="A5A5A5"/>
      </a:accent3>
      <a:accent4>
        <a:srgbClr val="F4841D"/>
      </a:accent4>
      <a:accent5>
        <a:srgbClr val="00595D"/>
      </a:accent5>
      <a:accent6>
        <a:srgbClr val="CCDB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comemeet_temp" id="{63C031AC-BF01-A946-8E5A-19E5FC534BBD}" vid="{F2CF3931-EB19-4D47-8AF4-0ADFDAF333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7274</TotalTime>
  <Words>798</Words>
  <Application>Microsoft Office PowerPoint</Application>
  <PresentationFormat>Widescreen</PresentationFormat>
  <Paragraphs>158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Calisto MT</vt:lpstr>
      <vt:lpstr>Constantia</vt:lpstr>
      <vt:lpstr>Corbel</vt:lpstr>
      <vt:lpstr>Office Theme</vt:lpstr>
      <vt:lpstr>PowerPoint Presentation</vt:lpstr>
      <vt:lpstr>Defining MHH</vt:lpstr>
      <vt:lpstr>Background</vt:lpstr>
      <vt:lpstr>Study objectives</vt:lpstr>
      <vt:lpstr>PowerPoint Presentation</vt:lpstr>
      <vt:lpstr>Methods</vt:lpstr>
      <vt:lpstr>MHH uptake and product choice</vt:lpstr>
      <vt:lpstr>MHH uptake and product choice</vt:lpstr>
      <vt:lpstr>Qualitative results</vt:lpstr>
      <vt:lpstr>Effectiveness (cohort study)</vt:lpstr>
      <vt:lpstr>Strengths and challenges</vt:lpstr>
      <vt:lpstr>Take-Aways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Calderwood</dc:creator>
  <cp:lastModifiedBy>David Andrews</cp:lastModifiedBy>
  <cp:revision>27</cp:revision>
  <cp:lastPrinted>2022-03-11T07:18:32Z</cp:lastPrinted>
  <dcterms:created xsi:type="dcterms:W3CDTF">2022-02-15T09:03:33Z</dcterms:created>
  <dcterms:modified xsi:type="dcterms:W3CDTF">2022-05-03T09:13:10Z</dcterms:modified>
</cp:coreProperties>
</file>