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2" r:id="rId4"/>
    <p:sldId id="273" r:id="rId5"/>
    <p:sldId id="1018" r:id="rId6"/>
    <p:sldId id="276" r:id="rId7"/>
    <p:sldId id="277" r:id="rId8"/>
    <p:sldId id="278" r:id="rId9"/>
    <p:sldId id="1019" r:id="rId10"/>
    <p:sldId id="1020" r:id="rId11"/>
    <p:sldId id="1021" r:id="rId12"/>
    <p:sldId id="1022" r:id="rId13"/>
    <p:sldId id="1023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BDD"/>
    <a:srgbClr val="87CBAC"/>
    <a:srgbClr val="84CE96"/>
    <a:srgbClr val="00464E"/>
    <a:srgbClr val="9BE1BC"/>
    <a:srgbClr val="F7F3A9"/>
    <a:srgbClr val="2BA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/>
    <p:restoredTop sz="90084" autoAdjust="0"/>
  </p:normalViewPr>
  <p:slideViewPr>
    <p:cSldViewPr snapToGrid="0" snapToObjects="1">
      <p:cViewPr varScale="1">
        <p:scale>
          <a:sx n="100" d="100"/>
          <a:sy n="100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13E13-4E5E-48BB-BC3A-A2FEB203727D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843A-B78C-44ED-AD07-B8802986E6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8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843A-B78C-44ED-AD07-B8802986E6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062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843A-B78C-44ED-AD07-B8802986E6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4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843A-B78C-44ED-AD07-B8802986E69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4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rgbClr val="002060"/>
                </a:solidFill>
              </a:rPr>
              <a:t>SAMSON; </a:t>
            </a:r>
            <a:r>
              <a:rPr lang="en-GB" sz="1200" b="1" dirty="0">
                <a:solidFill>
                  <a:srgbClr val="002060"/>
                </a:solidFill>
              </a:rPr>
              <a:t>the S</a:t>
            </a:r>
            <a:r>
              <a:rPr lang="en-GB" sz="1200" dirty="0">
                <a:solidFill>
                  <a:srgbClr val="002060"/>
                </a:solidFill>
              </a:rPr>
              <a:t>ub-Saharan </a:t>
            </a:r>
            <a:r>
              <a:rPr lang="en-GB" sz="1200" b="1" dirty="0">
                <a:solidFill>
                  <a:srgbClr val="002060"/>
                </a:solidFill>
              </a:rPr>
              <a:t>A</a:t>
            </a:r>
            <a:r>
              <a:rPr lang="en-GB" sz="1200" dirty="0">
                <a:solidFill>
                  <a:srgbClr val="002060"/>
                </a:solidFill>
              </a:rPr>
              <a:t>frican </a:t>
            </a:r>
            <a:r>
              <a:rPr lang="en-GB" sz="1200" b="1" dirty="0" err="1">
                <a:solidFill>
                  <a:srgbClr val="002060"/>
                </a:solidFill>
              </a:rPr>
              <a:t>M</a:t>
            </a:r>
            <a:r>
              <a:rPr lang="en-GB" sz="1200" dirty="0" err="1">
                <a:solidFill>
                  <a:srgbClr val="002060"/>
                </a:solidFill>
              </a:rPr>
              <a:t>u</a:t>
            </a:r>
            <a:r>
              <a:rPr lang="en-GB" sz="1200" b="1" dirty="0" err="1">
                <a:solidFill>
                  <a:srgbClr val="002060"/>
                </a:solidFill>
              </a:rPr>
              <a:t>S</a:t>
            </a:r>
            <a:r>
              <a:rPr lang="en-GB" sz="1200" dirty="0" err="1">
                <a:solidFill>
                  <a:srgbClr val="002060"/>
                </a:solidFill>
              </a:rPr>
              <a:t>cul</a:t>
            </a:r>
            <a:r>
              <a:rPr lang="en-GB" sz="1200" b="1" dirty="0" err="1">
                <a:solidFill>
                  <a:srgbClr val="002060"/>
                </a:solidFill>
              </a:rPr>
              <a:t>O</a:t>
            </a:r>
            <a:r>
              <a:rPr lang="en-GB" sz="1200" dirty="0" err="1">
                <a:solidFill>
                  <a:srgbClr val="002060"/>
                </a:solidFill>
              </a:rPr>
              <a:t>skeletal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GB" sz="1200" b="1" dirty="0">
                <a:solidFill>
                  <a:srgbClr val="002060"/>
                </a:solidFill>
              </a:rPr>
              <a:t>N</a:t>
            </a:r>
            <a:r>
              <a:rPr lang="en-GB" sz="1200" dirty="0">
                <a:solidFill>
                  <a:srgbClr val="002060"/>
                </a:solidFill>
              </a:rPr>
              <a:t>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2B26-849D-4139-A1FD-162E7CD915A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1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Prospective study of all hip fractures occurring in adults aged &gt;40 years over one year, then followed-up for one year.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Fracture mechanisms (determining the burden due to fragility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trauma)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Management pathways (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traction </a:t>
            </a:r>
            <a:r>
              <a:rPr lang="en-GB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vs. 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operation)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843A-B78C-44ED-AD07-B8802986E69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3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40 case studies in each country, including hip fracture patients, family, friends, health care professionals (and Traditional Bone Setters in The Gambia)</a:t>
            </a:r>
            <a:endParaRPr lang="en-US" sz="1200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1843A-B78C-44ED-AD07-B8802986E6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94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27BF-5E9C-ED49-9067-48F7B77CB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sto MT" panose="02040603050505030304" pitchFamily="18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9ECFE-D3A6-2D40-A2D6-26A7CFFEA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0700"/>
            <a:ext cx="9144000" cy="12573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2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9D0EA-AA05-B245-9348-BDEE4F3B2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343C-37B0-134F-8597-47082E8E9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700214"/>
            <a:ext cx="10944225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27F30-7FF4-574E-BA29-D5DB1D6C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0BCF2-C30D-374F-9F1C-F6269104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4DE8-F826-334B-AE4F-AA52B6DC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40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  <p15:guide id="3" pos="3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93A6D-4E94-CB4B-AA2F-A332CDDEF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00213"/>
            <a:ext cx="5395912" cy="44767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28E88-B2B3-C44A-AD48-511DC6A3E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00213"/>
            <a:ext cx="5395913" cy="4476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48A03-ACD3-5145-A719-60D9B290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86C7F-1667-F242-ADFC-676F5F55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F63DA-F313-1746-AD00-C80C78507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B5AE2D-D421-7041-8A53-F41FD1B2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49C8-120E-3C42-90D6-42DFDF94C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00213"/>
            <a:ext cx="5373687" cy="80486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Constantia" panose="020306020503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23E35-BF8B-9C45-9D51-021CB715B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505075"/>
            <a:ext cx="53736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37689-2D54-3C40-A7F0-D80AC39C0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700213"/>
            <a:ext cx="5395913" cy="804862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Constantia" panose="0203060205030603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BC7B7-F168-684D-B0C0-294859A18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395913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35901-7A31-2D49-AF11-C6D3CEA21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E9FC5-9D86-E040-B89F-8AD7496D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BAC3D-A7BF-9E41-AAE7-4BEA997E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87B134-1BC1-0940-98BE-5A568481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493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728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C77C7-80C1-9140-A499-13E72E9C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06E10-81D8-A040-BB6F-5D7439CB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D595F-7A74-0E4A-A0F8-DA99508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B0D32D-8DF2-CA49-9D8A-48F8318CD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5"/>
            <a:ext cx="10729912" cy="7016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0B3BA-E43A-154B-9187-FED229F5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C9D0-CF28-8445-B6C4-496F24F3898E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502C34-E9C0-9E46-8E1F-F94B3270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AB8AA-231A-9440-8B45-2D10079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6051B-1C09-8348-8F2F-B1055408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B7118-DCA2-BD4E-AA26-848929BAA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EB32-731D-1B4D-AEE3-C4F2D8814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C9D0-CF28-8445-B6C4-496F24F3898E}" type="datetimeFigureOut">
              <a:rPr lang="en-US" smtClean="0"/>
              <a:t>5/3/2022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7BA3-176F-D34E-BCF6-3FDD8CF04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05F6D-10BD-614A-AC2B-8934E0B4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20B6-DCD5-A84D-86C7-9E2BECEB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https://end.org/wp-content/uploads/2018/02/Zimbabwe-MOH-logo.p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5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7.png"/><Relationship Id="rId15" Type="http://schemas.openxmlformats.org/officeDocument/2006/relationships/image" Target="../media/image39.png"/><Relationship Id="rId10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ho.int/ageing/decade-of-healthy-agein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hyperlink" Target="http://www.thesamson.org/" TargetMode="External"/><Relationship Id="rId4" Type="http://schemas.openxmlformats.org/officeDocument/2006/relationships/image" Target="../media/image14.gif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s://scontent.fhre2-1.fna.fbcdn.net/v/t1.0-9/1381377_520184648073921_798102842_n.jpg?_nc_cat=100&amp;ccb=2&amp;_nc_sid=09cbfe&amp;_nc_ohc=pu2ENEEtS60AX9rjoP5&amp;_nc_ht=scontent.fhre2-1.fna&amp;oh=8bdf9ca07dade59b61155f1899202a0d&amp;oe=5FF2739D">
            <a:extLst>
              <a:ext uri="{FF2B5EF4-FFF2-40B4-BE49-F238E27FC236}">
                <a16:creationId xmlns:a16="http://schemas.microsoft.com/office/drawing/2014/main" id="{248AAB1C-7EC5-2745-9EB8-21DA774409A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17" y="5522790"/>
            <a:ext cx="1033455" cy="87018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5EFE7E-57B4-8B43-BAE2-50A857FA27BF}"/>
              </a:ext>
            </a:extLst>
          </p:cNvPr>
          <p:cNvSpPr txBox="1"/>
          <p:nvPr/>
        </p:nvSpPr>
        <p:spPr>
          <a:xfrm>
            <a:off x="1051035" y="902378"/>
            <a:ext cx="104893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Musculoskeletal Health in Sub-Saharan Africa: </a:t>
            </a:r>
            <a:br>
              <a:rPr lang="en-GB" sz="4000" b="1" dirty="0">
                <a:solidFill>
                  <a:schemeClr val="bg1"/>
                </a:solidFill>
              </a:rPr>
            </a:br>
            <a:r>
              <a:rPr lang="en-GB" sz="4000" b="1" dirty="0">
                <a:solidFill>
                  <a:schemeClr val="bg1"/>
                </a:solidFill>
              </a:rPr>
              <a:t>The Fractures-E</a:t>
            </a:r>
            <a:r>
              <a:rPr lang="en-GB" sz="4000" b="1" baseline="30000" dirty="0">
                <a:solidFill>
                  <a:schemeClr val="bg1"/>
                </a:solidFill>
              </a:rPr>
              <a:t>3</a:t>
            </a:r>
            <a:r>
              <a:rPr lang="en-GB" sz="4000" b="1" dirty="0">
                <a:solidFill>
                  <a:schemeClr val="bg1"/>
                </a:solidFill>
              </a:rPr>
              <a:t> Study</a:t>
            </a:r>
          </a:p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E</a:t>
            </a:r>
            <a:r>
              <a:rPr lang="en-GB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MT"/>
              </a:rPr>
              <a:t>pidemiology, Economic Impact and Ethnography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71E5EA-FFF5-5B41-BE05-21C273DE7C3A}"/>
              </a:ext>
            </a:extLst>
          </p:cNvPr>
          <p:cNvSpPr txBox="1"/>
          <p:nvPr/>
        </p:nvSpPr>
        <p:spPr>
          <a:xfrm>
            <a:off x="3230855" y="3871744"/>
            <a:ext cx="61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Prof Celia Gregson</a:t>
            </a:r>
          </a:p>
          <a:p>
            <a:pPr algn="ctr"/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Musculoskeletal Research Unit, Bristol Medial School</a:t>
            </a:r>
          </a:p>
          <a:p>
            <a:pPr algn="ctr"/>
            <a:r>
              <a:rPr lang="en-GB" sz="2000" dirty="0">
                <a:solidFill>
                  <a:srgbClr val="CCDBDD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University of Bristol</a:t>
            </a:r>
          </a:p>
        </p:txBody>
      </p:sp>
      <p:pic>
        <p:nvPicPr>
          <p:cNvPr id="15" name="Picture 13" descr="Zimbabwe MOH logo - The END Fund">
            <a:extLst>
              <a:ext uri="{FF2B5EF4-FFF2-40B4-BE49-F238E27FC236}">
                <a16:creationId xmlns:a16="http://schemas.microsoft.com/office/drawing/2014/main" id="{F1C9AEA0-1B69-C448-B659-70214FFF1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9"/>
          <a:stretch>
            <a:fillRect/>
          </a:stretch>
        </p:blipFill>
        <p:spPr bwMode="auto">
          <a:xfrm>
            <a:off x="8561486" y="5395493"/>
            <a:ext cx="877256" cy="11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9A3987-6B03-43A0-B77B-2839E5679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154" y="5648695"/>
            <a:ext cx="2179417" cy="717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2FDA5-2C1E-4A86-935E-98DE4A0D4FB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263546" y="5672720"/>
            <a:ext cx="2168965" cy="66309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A picture containing sitting, dark, black, laptop&#10;&#10;Description automatically generated">
            <a:extLst>
              <a:ext uri="{FF2B5EF4-FFF2-40B4-BE49-F238E27FC236}">
                <a16:creationId xmlns:a16="http://schemas.microsoft.com/office/drawing/2014/main" id="{85AE5FCF-26DB-4323-AED4-70A57E6DC4D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06" y="5569090"/>
            <a:ext cx="870349" cy="8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464E"/>
                </a:solidFill>
                <a:latin typeface="+mn-lt"/>
              </a:rPr>
              <a:t>Workpackage 3</a:t>
            </a:r>
            <a:br>
              <a:rPr lang="en-US" sz="3200" dirty="0">
                <a:solidFill>
                  <a:srgbClr val="00464E"/>
                </a:solidFill>
                <a:latin typeface="+mn-lt"/>
              </a:rPr>
            </a:br>
            <a:r>
              <a:rPr lang="en-US" sz="3200" dirty="0">
                <a:solidFill>
                  <a:srgbClr val="00464E"/>
                </a:solidFill>
                <a:latin typeface="+mn-lt"/>
              </a:rPr>
              <a:t>Health Economic Study of Hip Fractures</a:t>
            </a:r>
            <a:endParaRPr lang="en-GB" sz="3200" dirty="0">
              <a:solidFill>
                <a:srgbClr val="00464E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BB055A-2D32-4754-A2F3-C4446DE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95" y="5843752"/>
            <a:ext cx="1751405" cy="10384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6F13B2-1CA7-43B4-8449-AAD3075A709A}"/>
              </a:ext>
            </a:extLst>
          </p:cNvPr>
          <p:cNvSpPr/>
          <p:nvPr/>
        </p:nvSpPr>
        <p:spPr>
          <a:xfrm>
            <a:off x="8979385" y="1591800"/>
            <a:ext cx="3069564" cy="15369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WP3: Health Economics</a:t>
            </a:r>
          </a:p>
          <a:p>
            <a:r>
              <a:rPr lang="en-GB" sz="1600" dirty="0">
                <a:solidFill>
                  <a:schemeClr val="tx1"/>
                </a:solidFill>
              </a:rPr>
              <a:t>Dr Sian Noble</a:t>
            </a:r>
          </a:p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Quantify direct health costs of hip fracture &amp; model future fracture burdens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A9A06-8CF0-4F23-9B95-94EE042C140D}"/>
              </a:ext>
            </a:extLst>
          </p:cNvPr>
          <p:cNvSpPr txBox="1"/>
          <p:nvPr/>
        </p:nvSpPr>
        <p:spPr>
          <a:xfrm>
            <a:off x="11358380" y="1531721"/>
            <a:ext cx="609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2C713-A482-47E9-AA07-50C44D302334}"/>
              </a:ext>
            </a:extLst>
          </p:cNvPr>
          <p:cNvSpPr txBox="1"/>
          <p:nvPr/>
        </p:nvSpPr>
        <p:spPr>
          <a:xfrm>
            <a:off x="3527929" y="6350774"/>
            <a:ext cx="4465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Recruitment started October 2021</a:t>
            </a:r>
          </a:p>
          <a:p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A6D7D5-F7C7-4BAE-A225-3C4F8399D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145" y="2022900"/>
            <a:ext cx="8119055" cy="3554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dirty="0"/>
              <a:t>Aims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 healthcare costs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attributable to hip fracture care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predictors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healthcare costs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 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cost-effectiveness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of different pathways of care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health costs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attributable to hip fracture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88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464E"/>
                </a:solidFill>
                <a:latin typeface="+mn-lt"/>
              </a:rPr>
              <a:t>Workpackage 4</a:t>
            </a:r>
            <a:br>
              <a:rPr lang="en-US" sz="3200" dirty="0">
                <a:solidFill>
                  <a:srgbClr val="00464E"/>
                </a:solidFill>
                <a:latin typeface="+mn-lt"/>
              </a:rPr>
            </a:br>
            <a:r>
              <a:rPr lang="en-US" sz="3200" dirty="0">
                <a:solidFill>
                  <a:srgbClr val="00464E"/>
                </a:solidFill>
                <a:latin typeface="+mn-lt"/>
              </a:rPr>
              <a:t>National fracture service surveys</a:t>
            </a:r>
            <a:endParaRPr lang="en-GB" sz="3200" dirty="0">
              <a:solidFill>
                <a:srgbClr val="00464E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BB055A-2D32-4754-A2F3-C4446DE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95" y="5843752"/>
            <a:ext cx="1751405" cy="10384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576E2D-817F-423E-A15A-742B13AA7413}"/>
              </a:ext>
            </a:extLst>
          </p:cNvPr>
          <p:cNvSpPr/>
          <p:nvPr/>
        </p:nvSpPr>
        <p:spPr>
          <a:xfrm>
            <a:off x="8827939" y="1522557"/>
            <a:ext cx="3225312" cy="1741265"/>
          </a:xfrm>
          <a:prstGeom prst="roundRect">
            <a:avLst/>
          </a:prstGeom>
          <a:solidFill>
            <a:srgbClr val="D1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WP4: Hip Fracture Service Survey</a:t>
            </a:r>
          </a:p>
          <a:p>
            <a:r>
              <a:rPr lang="en-GB" sz="1600" dirty="0">
                <a:solidFill>
                  <a:schemeClr val="tx1"/>
                </a:solidFill>
              </a:rPr>
              <a:t>Prof Celia Gregson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1E461-8F8F-4352-ADBB-4B66F55B2ADD}"/>
              </a:ext>
            </a:extLst>
          </p:cNvPr>
          <p:cNvSpPr txBox="1"/>
          <p:nvPr/>
        </p:nvSpPr>
        <p:spPr>
          <a:xfrm>
            <a:off x="8910025" y="2600863"/>
            <a:ext cx="3042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Quantifying hip fracture service availability and readiness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F331F45-5C0C-43DE-9242-7B17315A3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342" y="1905617"/>
            <a:ext cx="730758" cy="767462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2E61DCF-386B-483D-8783-307982071706}"/>
              </a:ext>
            </a:extLst>
          </p:cNvPr>
          <p:cNvSpPr txBox="1">
            <a:spLocks/>
          </p:cNvSpPr>
          <p:nvPr/>
        </p:nvSpPr>
        <p:spPr>
          <a:xfrm>
            <a:off x="794166" y="1671908"/>
            <a:ext cx="7932762" cy="4529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quantify current hip fracture services for each country, including;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of facilities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Fracture services (inpatient and outpatient)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Referral patterns	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Medical/drug supplies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Staffing (</a:t>
            </a:r>
            <a:r>
              <a:rPr lang="en-GB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e.g.,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orthopaedic, general surgical)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Equipment (</a:t>
            </a:r>
            <a:r>
              <a:rPr lang="en-GB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e.g.,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traction, implants)</a:t>
            </a:r>
          </a:p>
          <a:p>
            <a:pPr lvl="1"/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Radiology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0EA48F-1FBB-4707-8E89-6D1955943D86}"/>
              </a:ext>
            </a:extLst>
          </p:cNvPr>
          <p:cNvSpPr txBox="1"/>
          <p:nvPr/>
        </p:nvSpPr>
        <p:spPr>
          <a:xfrm>
            <a:off x="3527929" y="6350774"/>
            <a:ext cx="47423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Recruitment started December 2021</a:t>
            </a:r>
          </a:p>
          <a:p>
            <a:endParaRPr lang="en-GB" dirty="0"/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2711D38C-8FB0-42A0-A2CC-9174EDAE7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286639"/>
              </p:ext>
            </p:extLst>
          </p:nvPr>
        </p:nvGraphicFramePr>
        <p:xfrm>
          <a:off x="9038897" y="3465828"/>
          <a:ext cx="279148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082">
                  <a:extLst>
                    <a:ext uri="{9D8B030D-6E8A-4147-A177-3AD203B41FA5}">
                      <a16:colId xmlns:a16="http://schemas.microsoft.com/office/drawing/2014/main" val="1815467371"/>
                    </a:ext>
                  </a:extLst>
                </a:gridCol>
                <a:gridCol w="1183402">
                  <a:extLst>
                    <a:ext uri="{9D8B030D-6E8A-4147-A177-3AD203B41FA5}">
                      <a16:colId xmlns:a16="http://schemas.microsoft.com/office/drawing/2014/main" val="61511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Country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No. facilities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0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Gambia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166 + 39*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21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South 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34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Zimbabwe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2237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0723060-3927-4239-9BB3-20170EB252AA}"/>
              </a:ext>
            </a:extLst>
          </p:cNvPr>
          <p:cNvSpPr txBox="1"/>
          <p:nvPr/>
        </p:nvSpPr>
        <p:spPr>
          <a:xfrm>
            <a:off x="9177340" y="5219601"/>
            <a:ext cx="2965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*39 traditional bone setters</a:t>
            </a:r>
          </a:p>
        </p:txBody>
      </p:sp>
    </p:spTree>
    <p:extLst>
      <p:ext uri="{BB962C8B-B14F-4D97-AF65-F5344CB8AC3E}">
        <p14:creationId xmlns:p14="http://schemas.microsoft.com/office/powerpoint/2010/main" val="224676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464E"/>
                </a:solidFill>
                <a:latin typeface="+mn-lt"/>
              </a:rPr>
              <a:t>Workpackage 5</a:t>
            </a:r>
            <a:br>
              <a:rPr lang="en-US" sz="3200" dirty="0">
                <a:solidFill>
                  <a:srgbClr val="00464E"/>
                </a:solidFill>
                <a:latin typeface="+mn-lt"/>
              </a:rPr>
            </a:br>
            <a:r>
              <a:rPr lang="en-US" sz="3200" dirty="0">
                <a:solidFill>
                  <a:srgbClr val="00464E"/>
                </a:solidFill>
                <a:latin typeface="+mn-lt"/>
              </a:rPr>
              <a:t>Ethnographic study of hip fracture services</a:t>
            </a:r>
            <a:endParaRPr lang="en-GB" sz="3200" dirty="0">
              <a:solidFill>
                <a:srgbClr val="00464E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0547-648E-CA42-8AB4-36C65BCD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843" y="1546557"/>
            <a:ext cx="8130337" cy="447675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Aims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characterise hip fracture services by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ethnographic study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both urban and rural environments, aiming to understand:</a:t>
            </a:r>
          </a:p>
          <a:p>
            <a:pPr marL="342900" lvl="0" indent="-342900">
              <a:lnSpc>
                <a:spcPct val="107000"/>
              </a:lnSpc>
              <a:buAutoNum type="arabicPeriod"/>
            </a:pP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Pathways to and through fracture care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how people with fractures do or do not make it into and through current services.</a:t>
            </a:r>
          </a:p>
          <a:p>
            <a:pPr marL="342900" lvl="0" indent="-342900">
              <a:lnSpc>
                <a:spcPct val="107000"/>
              </a:lnSpc>
              <a:buAutoNum type="arabicPeriod"/>
            </a:pP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Factors that help or hinder the implementation of fracture treatment services.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explore and characterise decision rationales and barriers and facilitators to care delivery.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BB055A-2D32-4754-A2F3-C4446DE08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95" y="5843752"/>
            <a:ext cx="1751405" cy="103840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DDE6A9-3EBC-42C5-AA83-E6D00B127E82}"/>
              </a:ext>
            </a:extLst>
          </p:cNvPr>
          <p:cNvSpPr/>
          <p:nvPr/>
        </p:nvSpPr>
        <p:spPr>
          <a:xfrm>
            <a:off x="8754224" y="1524850"/>
            <a:ext cx="3323825" cy="1548219"/>
          </a:xfrm>
          <a:prstGeom prst="roundRect">
            <a:avLst/>
          </a:prstGeom>
          <a:solidFill>
            <a:srgbClr val="DBB8E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WP5: Ethnographic Study</a:t>
            </a:r>
          </a:p>
          <a:p>
            <a:r>
              <a:rPr lang="en-GB" sz="1600" dirty="0">
                <a:solidFill>
                  <a:schemeClr val="tx1"/>
                </a:solidFill>
              </a:rPr>
              <a:t>Prof Rachael Gooberman-Hill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944D6F0-13BC-488E-8BB8-8FD1E1BA4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33" y="1627669"/>
            <a:ext cx="603030" cy="60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F1B54-3401-49D4-B151-6FA4F6120BA5}"/>
              </a:ext>
            </a:extLst>
          </p:cNvPr>
          <p:cNvSpPr txBox="1"/>
          <p:nvPr/>
        </p:nvSpPr>
        <p:spPr>
          <a:xfrm>
            <a:off x="8804168" y="2192602"/>
            <a:ext cx="3042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Understand fracture care pathways and factors influencing access to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B25719-3AF6-4149-B1E3-E6B699893C83}"/>
              </a:ext>
            </a:extLst>
          </p:cNvPr>
          <p:cNvSpPr txBox="1"/>
          <p:nvPr/>
        </p:nvSpPr>
        <p:spPr>
          <a:xfrm>
            <a:off x="3527929" y="6350774"/>
            <a:ext cx="4059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Recruitment starts March 2022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BB67B2-6111-4AC4-B1B5-DDCB9BD5BB7C}"/>
              </a:ext>
            </a:extLst>
          </p:cNvPr>
          <p:cNvSpPr txBox="1"/>
          <p:nvPr/>
        </p:nvSpPr>
        <p:spPr>
          <a:xfrm>
            <a:off x="9073899" y="3277100"/>
            <a:ext cx="2684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40 case studies </a:t>
            </a:r>
          </a:p>
          <a:p>
            <a:r>
              <a:rPr lang="en-US" sz="2000" dirty="0"/>
              <a:t>(20 rural/ 20 urban)</a:t>
            </a:r>
          </a:p>
          <a:p>
            <a:r>
              <a:rPr lang="en-US" sz="2000" dirty="0"/>
              <a:t>Planned in each country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65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464E"/>
                </a:solidFill>
                <a:latin typeface="+mn-lt"/>
              </a:rPr>
              <a:t>Planned outputs and Conclusion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BB055A-2D32-4754-A2F3-C4446DE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95" y="5843752"/>
            <a:ext cx="1751405" cy="103840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60DE7C-02E6-4EDE-B6AE-D9A908D791B7}"/>
              </a:ext>
            </a:extLst>
          </p:cNvPr>
          <p:cNvSpPr/>
          <p:nvPr/>
        </p:nvSpPr>
        <p:spPr>
          <a:xfrm>
            <a:off x="519979" y="1494459"/>
            <a:ext cx="5379793" cy="4656617"/>
          </a:xfrm>
          <a:prstGeom prst="roundRect">
            <a:avLst/>
          </a:prstGeom>
          <a:solidFill>
            <a:srgbClr val="CC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C25C8-05A5-41DB-8C7D-02BC75332EF3}"/>
              </a:ext>
            </a:extLst>
          </p:cNvPr>
          <p:cNvSpPr txBox="1"/>
          <p:nvPr/>
        </p:nvSpPr>
        <p:spPr>
          <a:xfrm>
            <a:off x="648601" y="1864462"/>
            <a:ext cx="51670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Model current and future fracture burdens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Develop fracture registries, linked with the Fragility Fracture Network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Calibration of fracture risk assessment tools (FRAX) for use in Africa</a:t>
            </a:r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Characterisation of fracture services and opportunities for development</a:t>
            </a:r>
          </a:p>
          <a:p>
            <a:pPr marL="457200" indent="-457200">
              <a:buFont typeface="+mj-lt"/>
              <a:buAutoNum type="arabicPeriod"/>
            </a:pPr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/>
              <a:t>Open-access data resources </a:t>
            </a:r>
            <a:r>
              <a:rPr lang="en-GB" sz="2000" b="1" i="1" dirty="0"/>
              <a:t>e.g., </a:t>
            </a:r>
            <a:r>
              <a:rPr lang="en-GB" sz="2000" b="1" dirty="0"/>
              <a:t>protocols, image files, datasets</a:t>
            </a:r>
          </a:p>
          <a:p>
            <a:endParaRPr lang="en-GB" sz="2000" b="1" dirty="0"/>
          </a:p>
          <a:p>
            <a:pPr marL="457200" indent="-457200">
              <a:buFont typeface="+mj-lt"/>
              <a:buAutoNum type="arabicPeriod"/>
            </a:pPr>
            <a:endParaRPr lang="en-GB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C94971-28F7-42A2-BCD7-5656C59275D9}"/>
              </a:ext>
            </a:extLst>
          </p:cNvPr>
          <p:cNvSpPr/>
          <p:nvPr/>
        </p:nvSpPr>
        <p:spPr>
          <a:xfrm>
            <a:off x="6028395" y="1485939"/>
            <a:ext cx="5384690" cy="4656617"/>
          </a:xfrm>
          <a:prstGeom prst="roundRect">
            <a:avLst/>
          </a:prstGeom>
          <a:solidFill>
            <a:srgbClr val="CC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F8DDF-5D09-4BF5-9A59-5ED0D423571B}"/>
              </a:ext>
            </a:extLst>
          </p:cNvPr>
          <p:cNvSpPr txBox="1"/>
          <p:nvPr/>
        </p:nvSpPr>
        <p:spPr>
          <a:xfrm>
            <a:off x="6204572" y="1968413"/>
            <a:ext cx="507499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b="1" dirty="0"/>
              <a:t>Spur inclusion of osteoporosis treatment as WHO Essential Medicine</a:t>
            </a:r>
          </a:p>
          <a:p>
            <a:pPr marL="457200" indent="-457200">
              <a:buFont typeface="+mj-lt"/>
              <a:buAutoNum type="arabicPeriod" startAt="6"/>
            </a:pPr>
            <a:endParaRPr lang="en-GB" sz="2000" b="1" dirty="0"/>
          </a:p>
          <a:p>
            <a:pPr marL="457200" indent="-457200">
              <a:buFont typeface="+mj-lt"/>
              <a:buAutoNum type="arabicPeriod" startAt="6"/>
            </a:pPr>
            <a:r>
              <a:rPr lang="en-GB" sz="2000" b="1" dirty="0"/>
              <a:t>Inform burden of comorbidities attributable to ageing in Africa</a:t>
            </a:r>
            <a:endParaRPr lang="en-GB" sz="1400" b="1" dirty="0"/>
          </a:p>
          <a:p>
            <a:pPr marL="457200" indent="-457200">
              <a:buFont typeface="+mj-lt"/>
              <a:buAutoNum type="arabicPeriod" startAt="6"/>
            </a:pPr>
            <a:endParaRPr lang="en-GB" sz="1400" b="1" dirty="0"/>
          </a:p>
          <a:p>
            <a:pPr marL="457200" indent="-457200">
              <a:buFont typeface="+mj-lt"/>
              <a:buAutoNum type="arabicPeriod" startAt="6"/>
            </a:pPr>
            <a:r>
              <a:rPr lang="en-GB" sz="2000" b="1" dirty="0"/>
              <a:t>Aid management of HIV-associated musculoskeletal comorbidities</a:t>
            </a:r>
          </a:p>
          <a:p>
            <a:pPr marL="457200" indent="-457200">
              <a:buFont typeface="+mj-lt"/>
              <a:buAutoNum type="arabicPeriod" startAt="6"/>
            </a:pPr>
            <a:endParaRPr lang="en-GB" sz="1400" b="1" dirty="0"/>
          </a:p>
          <a:p>
            <a:pPr marL="457200" indent="-457200">
              <a:buFont typeface="+mj-lt"/>
              <a:buAutoNum type="arabicPeriod" startAt="6"/>
            </a:pPr>
            <a:r>
              <a:rPr lang="en-GB" sz="2000" b="1" dirty="0"/>
              <a:t>Inform policy and guidelines for fracture prevention and care</a:t>
            </a:r>
          </a:p>
          <a:p>
            <a:pPr marL="457200" indent="-457200">
              <a:buFont typeface="+mj-lt"/>
              <a:buAutoNum type="arabicPeriod" startAt="6"/>
            </a:pPr>
            <a:endParaRPr lang="en-GB" sz="1400" b="1" dirty="0"/>
          </a:p>
          <a:p>
            <a:pPr marL="457200" indent="-457200">
              <a:buFont typeface="+mj-lt"/>
              <a:buAutoNum type="arabicPeriod" startAt="6"/>
            </a:pPr>
            <a:r>
              <a:rPr lang="en-GB" sz="2000" b="1" dirty="0"/>
              <a:t>Grow multidisciplinary research capacity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4477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464E"/>
                </a:solidFill>
                <a:latin typeface="+mn-lt"/>
              </a:rPr>
              <a:t>Acknowledgements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BB055A-2D32-4754-A2F3-C4446DE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95" y="5843752"/>
            <a:ext cx="1751405" cy="103840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EAF4D1-34FB-4520-A50B-C0D22E66728B}"/>
              </a:ext>
            </a:extLst>
          </p:cNvPr>
          <p:cNvSpPr/>
          <p:nvPr/>
        </p:nvSpPr>
        <p:spPr>
          <a:xfrm>
            <a:off x="6035319" y="3331586"/>
            <a:ext cx="2903165" cy="313102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Rashida Ferrand</a:t>
            </a:r>
          </a:p>
          <a:p>
            <a:r>
              <a:rPr lang="en-GB" sz="1600" dirty="0" err="1">
                <a:solidFill>
                  <a:schemeClr val="tx1"/>
                </a:solidFill>
              </a:rPr>
              <a:t>Tsitsi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Bandason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Tafadzwa </a:t>
            </a:r>
            <a:r>
              <a:rPr lang="en-GB" sz="1600" dirty="0" err="1">
                <a:solidFill>
                  <a:schemeClr val="tx1"/>
                </a:solidFill>
              </a:rPr>
              <a:t>Madanhire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Nyasha </a:t>
            </a:r>
            <a:r>
              <a:rPr lang="en-GB" sz="1600" dirty="0" err="1">
                <a:solidFill>
                  <a:schemeClr val="tx1"/>
                </a:solidFill>
              </a:rPr>
              <a:t>Buwu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Ted </a:t>
            </a:r>
            <a:r>
              <a:rPr lang="en-GB" sz="1600" dirty="0" err="1">
                <a:solidFill>
                  <a:schemeClr val="tx1"/>
                </a:solidFill>
              </a:rPr>
              <a:t>Manyanga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err="1">
                <a:solidFill>
                  <a:schemeClr val="tx1"/>
                </a:solidFill>
              </a:rPr>
              <a:t>Munya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Ndekwere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err="1">
                <a:solidFill>
                  <a:schemeClr val="tx1"/>
                </a:solidFill>
              </a:rPr>
              <a:t>Prudance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Mushayavabhu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Valentine </a:t>
            </a:r>
            <a:r>
              <a:rPr lang="en-GB" sz="1600" dirty="0" err="1">
                <a:solidFill>
                  <a:schemeClr val="tx1"/>
                </a:solidFill>
              </a:rPr>
              <a:t>Mandizvidza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Ruramayi Rukuni</a:t>
            </a:r>
          </a:p>
          <a:p>
            <a:r>
              <a:rPr lang="en-GB" sz="1600" dirty="0">
                <a:solidFill>
                  <a:schemeClr val="tx1"/>
                </a:solidFill>
              </a:rPr>
              <a:t>Cynthia </a:t>
            </a:r>
            <a:r>
              <a:rPr lang="en-GB" sz="1600" dirty="0" err="1">
                <a:solidFill>
                  <a:schemeClr val="tx1"/>
                </a:solidFill>
              </a:rPr>
              <a:t>Mukwasi-Kahari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 err="1">
                <a:solidFill>
                  <a:schemeClr val="tx1"/>
                </a:solidFill>
              </a:rPr>
              <a:t>Farirayi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Kowo-Nyakoko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Andrea Rehman</a:t>
            </a:r>
          </a:p>
          <a:p>
            <a:r>
              <a:rPr lang="en-GB" sz="1600" dirty="0">
                <a:solidFill>
                  <a:schemeClr val="tx1"/>
                </a:solidFill>
              </a:rPr>
              <a:t>Katharina Kranzer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48FE3BA-8671-4BC4-AAC3-5B36A9C10766}"/>
              </a:ext>
            </a:extLst>
          </p:cNvPr>
          <p:cNvSpPr/>
          <p:nvPr/>
        </p:nvSpPr>
        <p:spPr>
          <a:xfrm>
            <a:off x="752929" y="3639537"/>
            <a:ext cx="2556479" cy="1524879"/>
          </a:xfrm>
          <a:prstGeom prst="round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Rachael Gooberman-Hill</a:t>
            </a:r>
          </a:p>
          <a:p>
            <a:r>
              <a:rPr lang="en-GB" sz="1600" dirty="0">
                <a:solidFill>
                  <a:schemeClr val="tx1"/>
                </a:solidFill>
              </a:rPr>
              <a:t>Sarah Drew</a:t>
            </a:r>
          </a:p>
          <a:p>
            <a:r>
              <a:rPr lang="en-GB" sz="1600" dirty="0">
                <a:solidFill>
                  <a:schemeClr val="tx1"/>
                </a:solidFill>
              </a:rPr>
              <a:t>Sian Noble</a:t>
            </a:r>
          </a:p>
          <a:p>
            <a:r>
              <a:rPr lang="en-GB" sz="1600" dirty="0">
                <a:solidFill>
                  <a:schemeClr val="tx1"/>
                </a:solidFill>
              </a:rPr>
              <a:t>Nyasha 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Mafirakureva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Anya Burton</a:t>
            </a:r>
          </a:p>
          <a:p>
            <a:r>
              <a:rPr lang="en-GB" sz="1600" dirty="0">
                <a:solidFill>
                  <a:schemeClr val="tx1"/>
                </a:solidFill>
              </a:rPr>
              <a:t>Sam Hawley</a:t>
            </a:r>
          </a:p>
          <a:p>
            <a:r>
              <a:rPr lang="en-GB" sz="1600" dirty="0">
                <a:solidFill>
                  <a:schemeClr val="tx1"/>
                </a:solidFill>
              </a:rPr>
              <a:t>April Hartley</a:t>
            </a:r>
          </a:p>
          <a:p>
            <a:r>
              <a:rPr lang="en-GB" sz="1600" i="0" dirty="0" err="1">
                <a:solidFill>
                  <a:schemeClr val="tx1"/>
                </a:solidFill>
                <a:effectLst/>
              </a:rPr>
              <a:t>Mícheál</a:t>
            </a:r>
            <a:r>
              <a:rPr lang="en-GB" sz="1600" i="0" dirty="0">
                <a:solidFill>
                  <a:schemeClr val="tx1"/>
                </a:solidFill>
                <a:effectLst/>
              </a:rPr>
              <a:t> Ó </a:t>
            </a:r>
            <a:r>
              <a:rPr lang="en-GB" sz="1600" i="0" dirty="0" err="1">
                <a:solidFill>
                  <a:schemeClr val="tx1"/>
                </a:solidFill>
                <a:effectLst/>
              </a:rPr>
              <a:t>Breasail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5B26D6-824B-453E-9932-ED0561316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988" y="2761323"/>
            <a:ext cx="980338" cy="537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8682EC-849F-4612-A8A0-397F86901C2E}"/>
              </a:ext>
            </a:extLst>
          </p:cNvPr>
          <p:cNvSpPr txBox="1"/>
          <p:nvPr/>
        </p:nvSpPr>
        <p:spPr>
          <a:xfrm>
            <a:off x="1841715" y="6577921"/>
            <a:ext cx="881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https://www.bristol.ac.uk/translational-health-sciences/research/musculoskeletal/rheumatology/research/global-musculoskeletal-health/</a:t>
            </a:r>
          </a:p>
        </p:txBody>
      </p:sp>
      <p:pic>
        <p:nvPicPr>
          <p:cNvPr id="13" name="Picture 12" descr="A picture containing sitting, dark, black, laptop&#10;&#10;Description automatically generated">
            <a:extLst>
              <a:ext uri="{FF2B5EF4-FFF2-40B4-BE49-F238E27FC236}">
                <a16:creationId xmlns:a16="http://schemas.microsoft.com/office/drawing/2014/main" id="{7ED4B67E-2F85-41BE-8387-3AD0B9F9E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81" y="1580497"/>
            <a:ext cx="870349" cy="8703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99DACB-3813-4C1B-A22C-4C63D8BA5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38" y="1580497"/>
            <a:ext cx="3401368" cy="796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C4F901-8320-4C73-9485-D80ACBC951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75" y="1698577"/>
            <a:ext cx="1542561" cy="677999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66F1DD9-DA60-4F6B-961E-4BE4F961E7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433" y="1654766"/>
            <a:ext cx="1255818" cy="7218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8F068A1-82FE-4DBD-8E14-B927E69292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3031" y="1498346"/>
            <a:ext cx="1000125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DC4C45-5DF3-4826-9354-72815DA601E1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247472" y="2728761"/>
            <a:ext cx="886744" cy="6028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443536-3E5F-44BF-A93A-F9380EC4EC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862" y="2659455"/>
            <a:ext cx="1194803" cy="5198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4692DE-C1F2-40BA-A06A-D5419E2F1B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1699" y="5149037"/>
            <a:ext cx="914762" cy="8771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16D2AD-D0C0-4BF7-81B1-5CDD739D41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4565" y="4562305"/>
            <a:ext cx="2125199" cy="737154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E69E13F-7E41-4523-83F6-3DCAC426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3786" y="2795407"/>
            <a:ext cx="13959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C97E7E53-17E5-4395-9246-4C35458AFA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888" y="4369692"/>
            <a:ext cx="410384" cy="41038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1AA46D3-D1F4-45D9-8FFC-D2C90445107F}"/>
              </a:ext>
            </a:extLst>
          </p:cNvPr>
          <p:cNvSpPr/>
          <p:nvPr/>
        </p:nvSpPr>
        <p:spPr>
          <a:xfrm>
            <a:off x="10116246" y="5201536"/>
            <a:ext cx="2556479" cy="737154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Bilkish Cassim</a:t>
            </a:r>
          </a:p>
          <a:p>
            <a:r>
              <a:rPr lang="en-GB" sz="1600" dirty="0">
                <a:solidFill>
                  <a:schemeClr val="tx1"/>
                </a:solidFill>
              </a:rPr>
              <a:t>Farhanah Paruk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BA7BF4A-BA54-4351-B2E7-C2F526C4DE67}"/>
              </a:ext>
            </a:extLst>
          </p:cNvPr>
          <p:cNvSpPr/>
          <p:nvPr/>
        </p:nvSpPr>
        <p:spPr>
          <a:xfrm>
            <a:off x="3268975" y="5354759"/>
            <a:ext cx="2556479" cy="61030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0" dirty="0">
                <a:solidFill>
                  <a:srgbClr val="000000"/>
                </a:solidFill>
                <a:effectLst/>
              </a:rPr>
              <a:t>Mkhululi Lukhele</a:t>
            </a:r>
            <a:endParaRPr lang="en-GB" sz="1600" dirty="0">
              <a:solidFill>
                <a:schemeClr val="tx1"/>
              </a:solidFill>
            </a:endParaRPr>
          </a:p>
          <a:p>
            <a:r>
              <a:rPr lang="en-GB" sz="1600" dirty="0">
                <a:solidFill>
                  <a:schemeClr val="tx1"/>
                </a:solidFill>
              </a:rPr>
              <a:t>Lisa </a:t>
            </a:r>
            <a:r>
              <a:rPr lang="en-GB" sz="1600" dirty="0" err="1">
                <a:solidFill>
                  <a:schemeClr val="tx1"/>
                </a:solidFill>
              </a:rPr>
              <a:t>Micklesfield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9A553BA-B96E-4775-AF2F-FEF02F31C548}"/>
              </a:ext>
            </a:extLst>
          </p:cNvPr>
          <p:cNvSpPr/>
          <p:nvPr/>
        </p:nvSpPr>
        <p:spPr>
          <a:xfrm>
            <a:off x="9397725" y="3421737"/>
            <a:ext cx="1703183" cy="4355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Kate Ward</a:t>
            </a:r>
          </a:p>
          <a:p>
            <a:r>
              <a:rPr lang="en-GB" sz="1600" dirty="0">
                <a:solidFill>
                  <a:schemeClr val="tx1"/>
                </a:solidFill>
              </a:rPr>
              <a:t>Landing </a:t>
            </a:r>
            <a:r>
              <a:rPr lang="en-GB" sz="1600" dirty="0" err="1">
                <a:solidFill>
                  <a:schemeClr val="tx1"/>
                </a:solidFill>
              </a:rPr>
              <a:t>Jarjou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</a:p>
          <a:p>
            <a:r>
              <a:rPr lang="en-GB" sz="16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Kebba</a:t>
            </a:r>
            <a:r>
              <a:rPr lang="en-GB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6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Marenah</a:t>
            </a:r>
            <a:endParaRPr lang="en-GB" sz="16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706135D-FF16-4B23-98AF-7CCECC422EC1}"/>
              </a:ext>
            </a:extLst>
          </p:cNvPr>
          <p:cNvSpPr/>
          <p:nvPr/>
        </p:nvSpPr>
        <p:spPr>
          <a:xfrm>
            <a:off x="9961212" y="4357084"/>
            <a:ext cx="1703183" cy="43559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</a:rPr>
              <a:t>Matt Costa</a:t>
            </a:r>
          </a:p>
          <a:p>
            <a:r>
              <a:rPr lang="en-GB" sz="1600" dirty="0">
                <a:solidFill>
                  <a:schemeClr val="tx1"/>
                </a:solidFill>
              </a:rPr>
              <a:t>Simon Graham</a:t>
            </a:r>
          </a:p>
          <a:p>
            <a:r>
              <a:rPr lang="en-GB" sz="1600" dirty="0">
                <a:solidFill>
                  <a:schemeClr val="tx1"/>
                </a:solidFill>
              </a:rPr>
              <a:t>James Masters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BE1C6E6-D1C3-40C7-B9A5-C30D73BC6D48}"/>
              </a:ext>
            </a:extLst>
          </p:cNvPr>
          <p:cNvSpPr/>
          <p:nvPr/>
        </p:nvSpPr>
        <p:spPr>
          <a:xfrm>
            <a:off x="378042" y="1490806"/>
            <a:ext cx="11507918" cy="1003486"/>
          </a:xfrm>
          <a:prstGeom prst="rect">
            <a:avLst/>
          </a:prstGeom>
          <a:noFill/>
          <a:ln>
            <a:solidFill>
              <a:srgbClr val="004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43DFBF-9BDB-4125-8C4A-1B6FEA55F4C7}"/>
              </a:ext>
            </a:extLst>
          </p:cNvPr>
          <p:cNvSpPr txBox="1"/>
          <p:nvPr/>
        </p:nvSpPr>
        <p:spPr>
          <a:xfrm>
            <a:off x="378042" y="1521067"/>
            <a:ext cx="104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Funders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761DD5D6-A347-4FDF-9819-75D7FA025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95" y="6394613"/>
            <a:ext cx="13959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C50F554-5B6B-4705-AFDC-C9C88C86A0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94367" y="2765665"/>
            <a:ext cx="667515" cy="76433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6352702-8FA4-4ED8-9415-36D91DB9587A}"/>
              </a:ext>
            </a:extLst>
          </p:cNvPr>
          <p:cNvSpPr/>
          <p:nvPr/>
        </p:nvSpPr>
        <p:spPr>
          <a:xfrm>
            <a:off x="3203567" y="3796600"/>
            <a:ext cx="2556479" cy="610303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i="0" dirty="0" err="1">
                <a:solidFill>
                  <a:srgbClr val="000000"/>
                </a:solidFill>
                <a:effectLst/>
              </a:rPr>
              <a:t>Lackson</a:t>
            </a:r>
            <a:r>
              <a:rPr lang="en-GB" sz="16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Kasonka</a:t>
            </a:r>
            <a:endParaRPr lang="en-GB" sz="1600" i="0" dirty="0">
              <a:solidFill>
                <a:srgbClr val="000000"/>
              </a:solidFill>
              <a:effectLst/>
            </a:endParaRPr>
          </a:p>
          <a:p>
            <a:r>
              <a:rPr lang="en-GB" sz="1600" dirty="0">
                <a:solidFill>
                  <a:srgbClr val="000000"/>
                </a:solidFill>
              </a:rPr>
              <a:t>Molly </a:t>
            </a:r>
            <a:r>
              <a:rPr lang="en-GB" sz="1600" dirty="0" err="1">
                <a:solidFill>
                  <a:srgbClr val="000000"/>
                </a:solidFill>
              </a:rPr>
              <a:t>Chisenga</a:t>
            </a:r>
            <a:endParaRPr lang="en-GB" sz="1600" dirty="0">
              <a:solidFill>
                <a:srgbClr val="000000"/>
              </a:solidFill>
            </a:endParaRPr>
          </a:p>
          <a:p>
            <a:r>
              <a:rPr lang="en-GB" sz="1600" i="0" dirty="0">
                <a:solidFill>
                  <a:srgbClr val="000000"/>
                </a:solidFill>
                <a:effectLst/>
              </a:rPr>
              <a:t>Hilda Banda </a:t>
            </a:r>
            <a:r>
              <a:rPr lang="en-GB" sz="1600" i="0" dirty="0" err="1">
                <a:solidFill>
                  <a:srgbClr val="000000"/>
                </a:solidFill>
                <a:effectLst/>
              </a:rPr>
              <a:t>Mabuda</a:t>
            </a:r>
            <a:endParaRPr lang="en-GB" sz="1600" i="0" dirty="0">
              <a:solidFill>
                <a:srgbClr val="000000"/>
              </a:solidFill>
              <a:effectLst/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6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93344"/>
            <a:ext cx="7227341" cy="701675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464E"/>
                </a:solidFill>
                <a:latin typeface="+mn-lt"/>
              </a:rPr>
              <a:t>Population growth by region 1950-2020, and projections to 2100</a:t>
            </a:r>
            <a:endParaRPr lang="en-GB" sz="1050" dirty="0">
              <a:solidFill>
                <a:srgbClr val="00464E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BB055A-2D32-4754-A2F3-C4446DE08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95" y="5843752"/>
            <a:ext cx="1751405" cy="1038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696DEE-3E25-4AC9-9674-B28C069D8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500" y="1435878"/>
            <a:ext cx="5095007" cy="55402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81F6E3-5857-4748-8658-A6AB14675A30}"/>
              </a:ext>
            </a:extLst>
          </p:cNvPr>
          <p:cNvSpPr txBox="1"/>
          <p:nvPr/>
        </p:nvSpPr>
        <p:spPr>
          <a:xfrm>
            <a:off x="7285769" y="2880527"/>
            <a:ext cx="4558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Of the 8 global regions, only sub-Saharan Africa is projected to sustain rapid population growth through to the end of the century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E47298-F289-41C8-9A5F-E56F240CD2D3}"/>
              </a:ext>
            </a:extLst>
          </p:cNvPr>
          <p:cNvSpPr txBox="1"/>
          <p:nvPr/>
        </p:nvSpPr>
        <p:spPr>
          <a:xfrm>
            <a:off x="7285769" y="6071714"/>
            <a:ext cx="3254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United Nations, Department of Economic and Social Affairs, Population Division</a:t>
            </a:r>
          </a:p>
          <a:p>
            <a:r>
              <a:rPr lang="en-GB" sz="1400" dirty="0"/>
              <a:t>World Population Prospects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FAFFFA-CD58-4175-8B07-0609083E50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551249"/>
            <a:ext cx="1622239" cy="59200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CE590F9-F541-4F7F-AAFE-B528F33E5641}"/>
              </a:ext>
            </a:extLst>
          </p:cNvPr>
          <p:cNvSpPr/>
          <p:nvPr/>
        </p:nvSpPr>
        <p:spPr>
          <a:xfrm>
            <a:off x="5182516" y="2367719"/>
            <a:ext cx="1958064" cy="7110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436CD0-ED94-49E7-A01E-5FCCAE2139E0}"/>
              </a:ext>
            </a:extLst>
          </p:cNvPr>
          <p:cNvSpPr txBox="1"/>
          <p:nvPr/>
        </p:nvSpPr>
        <p:spPr>
          <a:xfrm>
            <a:off x="3399230" y="147791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2020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94AA3A-2454-46D5-8E9F-2B70BEFBF3FC}"/>
              </a:ext>
            </a:extLst>
          </p:cNvPr>
          <p:cNvCxnSpPr/>
          <p:nvPr/>
        </p:nvCxnSpPr>
        <p:spPr>
          <a:xfrm>
            <a:off x="3677566" y="1871662"/>
            <a:ext cx="0" cy="6953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D726B51-D191-45CF-9D81-59EF82E1A974}"/>
              </a:ext>
            </a:extLst>
          </p:cNvPr>
          <p:cNvCxnSpPr>
            <a:cxnSpLocks/>
          </p:cNvCxnSpPr>
          <p:nvPr/>
        </p:nvCxnSpPr>
        <p:spPr>
          <a:xfrm flipV="1">
            <a:off x="3677566" y="2680695"/>
            <a:ext cx="1504950" cy="25961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D5C15C-8CF8-4264-A15A-434ABD23B695}"/>
              </a:ext>
            </a:extLst>
          </p:cNvPr>
          <p:cNvSpPr txBox="1"/>
          <p:nvPr/>
        </p:nvSpPr>
        <p:spPr>
          <a:xfrm>
            <a:off x="5299053" y="2432398"/>
            <a:ext cx="171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Sub-Saharan Africa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FAD676-7E34-41F0-9BD0-78F6369B3C4B}"/>
              </a:ext>
            </a:extLst>
          </p:cNvPr>
          <p:cNvSpPr txBox="1"/>
          <p:nvPr/>
        </p:nvSpPr>
        <p:spPr>
          <a:xfrm>
            <a:off x="2052185" y="6540043"/>
            <a:ext cx="7987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1950</a:t>
            </a:r>
            <a:endParaRPr lang="en-GB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81723D-69B6-4657-88A1-CA93BA61DB50}"/>
              </a:ext>
            </a:extLst>
          </p:cNvPr>
          <p:cNvSpPr txBox="1"/>
          <p:nvPr/>
        </p:nvSpPr>
        <p:spPr>
          <a:xfrm>
            <a:off x="2922840" y="6540043"/>
            <a:ext cx="7987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2000</a:t>
            </a: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C3BCC4-2701-4CB2-97C9-14D893B8CFED}"/>
              </a:ext>
            </a:extLst>
          </p:cNvPr>
          <p:cNvSpPr txBox="1"/>
          <p:nvPr/>
        </p:nvSpPr>
        <p:spPr>
          <a:xfrm>
            <a:off x="3915013" y="6547907"/>
            <a:ext cx="7987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2050</a:t>
            </a:r>
            <a:endParaRPr lang="en-GB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AAB436-83B0-4680-B9DF-A05C7C1FB925}"/>
              </a:ext>
            </a:extLst>
          </p:cNvPr>
          <p:cNvSpPr txBox="1"/>
          <p:nvPr/>
        </p:nvSpPr>
        <p:spPr>
          <a:xfrm>
            <a:off x="4785668" y="6540043"/>
            <a:ext cx="7987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2100</a:t>
            </a:r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F6649A-1540-4428-8F92-8B12D8B61454}"/>
              </a:ext>
            </a:extLst>
          </p:cNvPr>
          <p:cNvSpPr txBox="1"/>
          <p:nvPr/>
        </p:nvSpPr>
        <p:spPr>
          <a:xfrm rot="16200000">
            <a:off x="296556" y="3780901"/>
            <a:ext cx="30747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b="1" dirty="0"/>
              <a:t>Total population (billions)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59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7132746" cy="70167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rgbClr val="00464E"/>
                </a:solidFill>
                <a:latin typeface="+mn-lt"/>
              </a:rPr>
              <a:t>Projections for Population Ageing </a:t>
            </a:r>
            <a:r>
              <a:rPr lang="en-GB" sz="3200" i="1" dirty="0">
                <a:solidFill>
                  <a:srgbClr val="00464E"/>
                </a:solidFill>
                <a:latin typeface="+mn-lt"/>
              </a:rPr>
              <a:t>vs</a:t>
            </a:r>
            <a:r>
              <a:rPr lang="en-GB" sz="3200" dirty="0">
                <a:solidFill>
                  <a:srgbClr val="00464E"/>
                </a:solidFill>
                <a:latin typeface="+mn-lt"/>
              </a:rPr>
              <a:t>. National Income (2017-2050)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BB055A-2D32-4754-A2F3-C4446DE08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02" y="6159416"/>
            <a:ext cx="1218998" cy="7227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3E02D-1D6C-4F88-98DB-F7CB89F59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889" y="1454596"/>
            <a:ext cx="7906256" cy="46574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51EA13-385D-4D95-85DF-7A407110B34B}"/>
              </a:ext>
            </a:extLst>
          </p:cNvPr>
          <p:cNvSpPr txBox="1"/>
          <p:nvPr/>
        </p:nvSpPr>
        <p:spPr>
          <a:xfrm>
            <a:off x="347855" y="3632720"/>
            <a:ext cx="2975181" cy="224676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/>
              <a:t>Greatest increase in people &gt;60 years will be seen in Africa over the next 30 years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11345B-8184-49AD-BA6E-68981E8C1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852" y="1634609"/>
            <a:ext cx="2292682" cy="16297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B46672-AB90-462E-9F10-5C24BFBF55BD}"/>
              </a:ext>
            </a:extLst>
          </p:cNvPr>
          <p:cNvSpPr txBox="1"/>
          <p:nvPr/>
        </p:nvSpPr>
        <p:spPr>
          <a:xfrm>
            <a:off x="5298567" y="6094438"/>
            <a:ext cx="5674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Gross National Income per capita (log scale)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E91895-4B4C-4B6B-BDC6-F3215AB2571B}"/>
              </a:ext>
            </a:extLst>
          </p:cNvPr>
          <p:cNvSpPr/>
          <p:nvPr/>
        </p:nvSpPr>
        <p:spPr>
          <a:xfrm>
            <a:off x="4755123" y="1941866"/>
            <a:ext cx="3398277" cy="232696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7B6121-FCD4-46A7-987C-0DB1DCC8D910}"/>
              </a:ext>
            </a:extLst>
          </p:cNvPr>
          <p:cNvCxnSpPr>
            <a:cxnSpLocks/>
            <a:endCxn id="9" idx="3"/>
          </p:cNvCxnSpPr>
          <p:nvPr/>
        </p:nvCxnSpPr>
        <p:spPr>
          <a:xfrm flipH="1">
            <a:off x="3323036" y="3585321"/>
            <a:ext cx="1564274" cy="117078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6FD666E-E286-42FA-A2F4-4E45ED83F9BE}"/>
              </a:ext>
            </a:extLst>
          </p:cNvPr>
          <p:cNvSpPr txBox="1"/>
          <p:nvPr/>
        </p:nvSpPr>
        <p:spPr>
          <a:xfrm>
            <a:off x="2255925" y="6579373"/>
            <a:ext cx="8183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UN, Dept Economic and Social Affairs, Population Division (2017). World Population Ageing 2017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D6C45-7A82-46B9-B63C-734EE3E782C3}"/>
              </a:ext>
            </a:extLst>
          </p:cNvPr>
          <p:cNvSpPr txBox="1"/>
          <p:nvPr/>
        </p:nvSpPr>
        <p:spPr>
          <a:xfrm rot="16200000">
            <a:off x="999770" y="3631605"/>
            <a:ext cx="544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% change in population aged ≥60 years 2017-50</a:t>
            </a:r>
          </a:p>
        </p:txBody>
      </p:sp>
    </p:spTree>
    <p:extLst>
      <p:ext uri="{BB962C8B-B14F-4D97-AF65-F5344CB8AC3E}">
        <p14:creationId xmlns:p14="http://schemas.microsoft.com/office/powerpoint/2010/main" val="83232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00464E"/>
                </a:solidFill>
                <a:latin typeface="+mn-lt"/>
              </a:rPr>
              <a:t>2020-2030: WHO Decade </a:t>
            </a:r>
            <a:r>
              <a:rPr lang="en-GB" sz="3200">
                <a:solidFill>
                  <a:srgbClr val="00464E"/>
                </a:solidFill>
                <a:latin typeface="+mn-lt"/>
              </a:rPr>
              <a:t>of Healthy </a:t>
            </a:r>
            <a:r>
              <a:rPr lang="en-GB" sz="3200" dirty="0">
                <a:solidFill>
                  <a:srgbClr val="00464E"/>
                </a:solidFill>
                <a:latin typeface="+mn-lt"/>
              </a:rPr>
              <a:t>Ageing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8BB055A-2D32-4754-A2F3-C4446DE08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595" y="5843752"/>
            <a:ext cx="1751405" cy="1038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57383C-5399-4E40-A9DF-B8D4FC291C24}"/>
              </a:ext>
            </a:extLst>
          </p:cNvPr>
          <p:cNvSpPr txBox="1"/>
          <p:nvPr/>
        </p:nvSpPr>
        <p:spPr>
          <a:xfrm>
            <a:off x="794166" y="1503148"/>
            <a:ext cx="1105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“the process of developing and maintaining the </a:t>
            </a:r>
            <a:r>
              <a:rPr lang="en-GB" b="1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functional ability </a:t>
            </a:r>
            <a:r>
              <a:rPr lang="en-GB" b="0" i="0" dirty="0">
                <a:solidFill>
                  <a:srgbClr val="3C4245"/>
                </a:solidFill>
                <a:effectLst/>
                <a:latin typeface="Arial" panose="020B0604020202020204" pitchFamily="34" charset="0"/>
              </a:rPr>
              <a:t>that enables wellbeing in older age.”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F96D7C-2CDD-4C49-A2C7-6DA69C651AF5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813258" y="4697157"/>
            <a:ext cx="2275" cy="810264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0070D25-523D-4956-9FB0-EA05D1B73EE3}"/>
              </a:ext>
            </a:extLst>
          </p:cNvPr>
          <p:cNvSpPr/>
          <p:nvPr/>
        </p:nvSpPr>
        <p:spPr>
          <a:xfrm>
            <a:off x="5071084" y="2018499"/>
            <a:ext cx="1527468" cy="523782"/>
          </a:xfrm>
          <a:prstGeom prst="rect">
            <a:avLst/>
          </a:prstGeom>
          <a:solidFill>
            <a:srgbClr val="CC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Bones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F1E3AD-3E83-4C9F-969F-27383A1B9E8E}"/>
              </a:ext>
            </a:extLst>
          </p:cNvPr>
          <p:cNvSpPr/>
          <p:nvPr/>
        </p:nvSpPr>
        <p:spPr>
          <a:xfrm>
            <a:off x="2257225" y="4195863"/>
            <a:ext cx="1527468" cy="523782"/>
          </a:xfrm>
          <a:prstGeom prst="rect">
            <a:avLst/>
          </a:prstGeom>
          <a:solidFill>
            <a:srgbClr val="CC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Joints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560FC-A13F-4BA9-BB8C-D3A19ADA4031}"/>
              </a:ext>
            </a:extLst>
          </p:cNvPr>
          <p:cNvSpPr/>
          <p:nvPr/>
        </p:nvSpPr>
        <p:spPr>
          <a:xfrm>
            <a:off x="7837252" y="4195863"/>
            <a:ext cx="1527468" cy="523782"/>
          </a:xfrm>
          <a:prstGeom prst="rect">
            <a:avLst/>
          </a:prstGeom>
          <a:solidFill>
            <a:srgbClr val="CCD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Muscles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ADC317-28CF-49E9-8D13-5778F2B37B14}"/>
              </a:ext>
            </a:extLst>
          </p:cNvPr>
          <p:cNvSpPr txBox="1"/>
          <p:nvPr/>
        </p:nvSpPr>
        <p:spPr>
          <a:xfrm>
            <a:off x="4800450" y="3859945"/>
            <a:ext cx="2015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464E"/>
                </a:solidFill>
              </a:rPr>
              <a:t>Musculoskeletal Health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DCF182-7297-431A-814E-29D299ED354C}"/>
              </a:ext>
            </a:extLst>
          </p:cNvPr>
          <p:cNvSpPr txBox="1"/>
          <p:nvPr/>
        </p:nvSpPr>
        <p:spPr>
          <a:xfrm>
            <a:off x="4932204" y="2587744"/>
            <a:ext cx="176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Fractures</a:t>
            </a:r>
          </a:p>
          <a:p>
            <a:pPr algn="ctr"/>
            <a:r>
              <a:rPr lang="en-GB" dirty="0"/>
              <a:t>Osteoporosis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B1D615-E9FB-4CFA-9A1D-0D8C8BD3FD66}"/>
              </a:ext>
            </a:extLst>
          </p:cNvPr>
          <p:cNvSpPr txBox="1"/>
          <p:nvPr/>
        </p:nvSpPr>
        <p:spPr>
          <a:xfrm>
            <a:off x="2073040" y="4745546"/>
            <a:ext cx="176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Arthritis</a:t>
            </a:r>
          </a:p>
          <a:p>
            <a:pPr algn="ctr"/>
            <a:r>
              <a:rPr lang="en-GB" dirty="0"/>
              <a:t>Back pain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B9366-707B-40C8-8224-0AA82BC8CFA3}"/>
              </a:ext>
            </a:extLst>
          </p:cNvPr>
          <p:cNvSpPr txBox="1"/>
          <p:nvPr/>
        </p:nvSpPr>
        <p:spPr>
          <a:xfrm>
            <a:off x="7718169" y="4745546"/>
            <a:ext cx="176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Falls</a:t>
            </a:r>
          </a:p>
          <a:p>
            <a:pPr algn="ctr"/>
            <a:r>
              <a:rPr lang="en-GB" dirty="0"/>
              <a:t>Frailty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09CC31-2EE0-4476-8680-BA1EAF8E48D0}"/>
              </a:ext>
            </a:extLst>
          </p:cNvPr>
          <p:cNvSpPr txBox="1"/>
          <p:nvPr/>
        </p:nvSpPr>
        <p:spPr>
          <a:xfrm>
            <a:off x="4870061" y="5507421"/>
            <a:ext cx="1890945" cy="120032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Immobility</a:t>
            </a:r>
          </a:p>
          <a:p>
            <a:pPr algn="ctr"/>
            <a:r>
              <a:rPr lang="en-GB" dirty="0"/>
              <a:t>Disability</a:t>
            </a:r>
          </a:p>
          <a:p>
            <a:pPr algn="ctr"/>
            <a:r>
              <a:rPr lang="en-GB" dirty="0"/>
              <a:t>Pain</a:t>
            </a:r>
          </a:p>
          <a:p>
            <a:pPr algn="ctr"/>
            <a:r>
              <a:rPr lang="en-GB" dirty="0"/>
              <a:t>Productivity loss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06A2BE3-1D59-45C3-BA29-B0772EB7C519}"/>
              </a:ext>
            </a:extLst>
          </p:cNvPr>
          <p:cNvSpPr/>
          <p:nvPr/>
        </p:nvSpPr>
        <p:spPr>
          <a:xfrm>
            <a:off x="4600096" y="3642797"/>
            <a:ext cx="2426323" cy="1054360"/>
          </a:xfrm>
          <a:prstGeom prst="ellipse">
            <a:avLst/>
          </a:prstGeom>
          <a:noFill/>
          <a:ln w="38100">
            <a:solidFill>
              <a:srgbClr val="004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46D9EF-08AB-4084-9E8A-A025F322A4D2}"/>
              </a:ext>
            </a:extLst>
          </p:cNvPr>
          <p:cNvSpPr/>
          <p:nvPr/>
        </p:nvSpPr>
        <p:spPr>
          <a:xfrm>
            <a:off x="4952308" y="1946045"/>
            <a:ext cx="1766657" cy="1288030"/>
          </a:xfrm>
          <a:prstGeom prst="rect">
            <a:avLst/>
          </a:prstGeom>
          <a:noFill/>
          <a:ln w="38100">
            <a:solidFill>
              <a:srgbClr val="004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AD1BE6-B545-4F98-A441-A4AF9C5AF781}"/>
              </a:ext>
            </a:extLst>
          </p:cNvPr>
          <p:cNvSpPr/>
          <p:nvPr/>
        </p:nvSpPr>
        <p:spPr>
          <a:xfrm>
            <a:off x="2122047" y="4099700"/>
            <a:ext cx="1766657" cy="1288030"/>
          </a:xfrm>
          <a:prstGeom prst="rect">
            <a:avLst/>
          </a:prstGeom>
          <a:noFill/>
          <a:ln w="38100">
            <a:solidFill>
              <a:srgbClr val="004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2F57AF-145E-47D5-BDC8-C4FE56D403E7}"/>
              </a:ext>
            </a:extLst>
          </p:cNvPr>
          <p:cNvSpPr/>
          <p:nvPr/>
        </p:nvSpPr>
        <p:spPr>
          <a:xfrm>
            <a:off x="7740744" y="4113837"/>
            <a:ext cx="1766657" cy="1288030"/>
          </a:xfrm>
          <a:prstGeom prst="rect">
            <a:avLst/>
          </a:prstGeom>
          <a:noFill/>
          <a:ln w="38100">
            <a:solidFill>
              <a:srgbClr val="004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895E3F-D08E-4FEC-A6C3-658BB34DA0DE}"/>
              </a:ext>
            </a:extLst>
          </p:cNvPr>
          <p:cNvCxnSpPr>
            <a:stCxn id="14" idx="2"/>
            <a:endCxn id="18" idx="0"/>
          </p:cNvCxnSpPr>
          <p:nvPr/>
        </p:nvCxnSpPr>
        <p:spPr>
          <a:xfrm flipH="1">
            <a:off x="5813258" y="3234075"/>
            <a:ext cx="2275" cy="408722"/>
          </a:xfrm>
          <a:prstGeom prst="line">
            <a:avLst/>
          </a:prstGeom>
          <a:ln w="38100">
            <a:solidFill>
              <a:srgbClr val="00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FEE7F2-9991-4287-B472-F79008B07AFB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3911279" y="4169977"/>
            <a:ext cx="688817" cy="25886"/>
          </a:xfrm>
          <a:prstGeom prst="line">
            <a:avLst/>
          </a:prstGeom>
          <a:ln w="38100">
            <a:solidFill>
              <a:srgbClr val="00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7D6A8A-5A1A-4373-BD27-BD804D4AB3D3}"/>
              </a:ext>
            </a:extLst>
          </p:cNvPr>
          <p:cNvCxnSpPr>
            <a:cxnSpLocks/>
          </p:cNvCxnSpPr>
          <p:nvPr/>
        </p:nvCxnSpPr>
        <p:spPr>
          <a:xfrm flipH="1" flipV="1">
            <a:off x="7017064" y="4195863"/>
            <a:ext cx="698172" cy="31801"/>
          </a:xfrm>
          <a:prstGeom prst="line">
            <a:avLst/>
          </a:prstGeom>
          <a:ln w="38100">
            <a:solidFill>
              <a:srgbClr val="004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9F5C1B-647C-4B6B-B1D4-5E4F5E55C2EA}"/>
              </a:ext>
            </a:extLst>
          </p:cNvPr>
          <p:cNvSpPr txBox="1"/>
          <p:nvPr/>
        </p:nvSpPr>
        <p:spPr>
          <a:xfrm>
            <a:off x="6718965" y="6581523"/>
            <a:ext cx="4209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hlinkClick r:id="rId4"/>
              </a:rPr>
              <a:t>https://www.who.int/ageing/decade-of-healthy-ageing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9754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B22D783-71F1-4888-98A0-4BB982C9B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70" y="4899857"/>
            <a:ext cx="2831960" cy="186246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BEFFB5-527D-4E99-9A56-F61B63865412}"/>
              </a:ext>
            </a:extLst>
          </p:cNvPr>
          <p:cNvSpPr txBox="1">
            <a:spLocks/>
          </p:cNvSpPr>
          <p:nvPr/>
        </p:nvSpPr>
        <p:spPr>
          <a:xfrm>
            <a:off x="353143" y="1509884"/>
            <a:ext cx="6559823" cy="3815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A network across West, East and Southern Africa </a:t>
            </a:r>
          </a:p>
          <a:p>
            <a:r>
              <a:rPr lang="en-GB" sz="2400" dirty="0"/>
              <a:t>which aims to;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CAE898C-0D9A-4BBB-9833-B131A82499A6}"/>
              </a:ext>
            </a:extLst>
          </p:cNvPr>
          <p:cNvSpPr txBox="1">
            <a:spLocks/>
          </p:cNvSpPr>
          <p:nvPr/>
        </p:nvSpPr>
        <p:spPr>
          <a:xfrm>
            <a:off x="342809" y="2264275"/>
            <a:ext cx="6829927" cy="3247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90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Build</a:t>
            </a:r>
            <a:r>
              <a:rPr lang="en-GB" sz="2400" dirty="0"/>
              <a:t> </a:t>
            </a:r>
            <a:r>
              <a:rPr lang="en-GB" sz="2400" b="1" dirty="0"/>
              <a:t>sustainable capacity </a:t>
            </a:r>
            <a:r>
              <a:rPr lang="en-GB" sz="2400" dirty="0"/>
              <a:t>in Musculoskeletal Health Research by creating a collaborative research platform to share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Inform</a:t>
            </a:r>
            <a:r>
              <a:rPr lang="en-GB" sz="2400" dirty="0"/>
              <a:t> health policy, promote training, knowledge transfer and public engagement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/>
              <a:t>Provide guidance </a:t>
            </a:r>
            <a:r>
              <a:rPr lang="en-GB" sz="2400" dirty="0"/>
              <a:t>to standardise methods for Musculoskeletal assessment across SSA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D91B45-94B1-46BA-BFD5-32DBA28CF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08" y="1575608"/>
            <a:ext cx="4034130" cy="364454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61A9AC-C66E-41FA-8507-2803ED68C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1614" y="5285812"/>
            <a:ext cx="2125199" cy="73715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E3D300-946C-4DBD-A0B9-564884CA6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6007" y="3635011"/>
            <a:ext cx="1396950" cy="6477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7778BC-A812-4298-B93B-3F1617081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1205" y="1790895"/>
            <a:ext cx="1409700" cy="13239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8E1882-E8C6-4CF2-9BDA-291F877D477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040606" y="4750432"/>
            <a:ext cx="638029" cy="84360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3A9D10-C75D-48A2-A2E7-FCA02346E0F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0868120" y="3866801"/>
            <a:ext cx="1075870" cy="84360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72B5DFF9-7324-48D8-87B1-145742632853}"/>
              </a:ext>
            </a:extLst>
          </p:cNvPr>
          <p:cNvSpPr/>
          <p:nvPr/>
        </p:nvSpPr>
        <p:spPr>
          <a:xfrm>
            <a:off x="7396436" y="2779574"/>
            <a:ext cx="131115" cy="116311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C65B1D-B6B8-4265-B512-DCBEC0DB87CF}"/>
              </a:ext>
            </a:extLst>
          </p:cNvPr>
          <p:cNvCxnSpPr>
            <a:cxnSpLocks/>
          </p:cNvCxnSpPr>
          <p:nvPr/>
        </p:nvCxnSpPr>
        <p:spPr>
          <a:xfrm>
            <a:off x="7479569" y="2895885"/>
            <a:ext cx="210549" cy="78878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56F64DA3-C94D-4DB1-83FD-D1B2D77ACCE1}"/>
              </a:ext>
            </a:extLst>
          </p:cNvPr>
          <p:cNvSpPr/>
          <p:nvPr/>
        </p:nvSpPr>
        <p:spPr>
          <a:xfrm>
            <a:off x="9441288" y="4652253"/>
            <a:ext cx="131115" cy="116311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F751550-282F-4284-A3D1-633E3B515B7A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9171610" y="4710409"/>
            <a:ext cx="269678" cy="624284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BBA3C24-E69A-47AC-A5D4-1E484D8BEC0D}"/>
              </a:ext>
            </a:extLst>
          </p:cNvPr>
          <p:cNvSpPr/>
          <p:nvPr/>
        </p:nvSpPr>
        <p:spPr>
          <a:xfrm>
            <a:off x="9607759" y="4860077"/>
            <a:ext cx="131115" cy="116311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916E76-B27F-41BA-9042-784C43F47FA1}"/>
              </a:ext>
            </a:extLst>
          </p:cNvPr>
          <p:cNvCxnSpPr/>
          <p:nvPr/>
        </p:nvCxnSpPr>
        <p:spPr>
          <a:xfrm flipH="1" flipV="1">
            <a:off x="9697777" y="4976388"/>
            <a:ext cx="333514" cy="54735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C4973210-5637-4D76-9A9E-A4966766A10D}"/>
              </a:ext>
            </a:extLst>
          </p:cNvPr>
          <p:cNvSpPr/>
          <p:nvPr/>
        </p:nvSpPr>
        <p:spPr>
          <a:xfrm>
            <a:off x="9576607" y="4282808"/>
            <a:ext cx="131115" cy="116311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054D6D2-B28F-47A1-9000-3C4B1EE0E916}"/>
              </a:ext>
            </a:extLst>
          </p:cNvPr>
          <p:cNvCxnSpPr>
            <a:cxnSpLocks/>
          </p:cNvCxnSpPr>
          <p:nvPr/>
        </p:nvCxnSpPr>
        <p:spPr>
          <a:xfrm flipH="1">
            <a:off x="9694572" y="4353750"/>
            <a:ext cx="1206784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1115789-D323-4F11-B2D5-1A3ABE1C7FF3}"/>
              </a:ext>
            </a:extLst>
          </p:cNvPr>
          <p:cNvSpPr/>
          <p:nvPr/>
        </p:nvSpPr>
        <p:spPr>
          <a:xfrm>
            <a:off x="9694571" y="3394596"/>
            <a:ext cx="131115" cy="116311"/>
          </a:xfrm>
          <a:prstGeom prst="ellipse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ACA8477-771A-4EEF-9EE0-A2FFECB28706}"/>
              </a:ext>
            </a:extLst>
          </p:cNvPr>
          <p:cNvCxnSpPr/>
          <p:nvPr/>
        </p:nvCxnSpPr>
        <p:spPr>
          <a:xfrm flipH="1">
            <a:off x="9812536" y="2489332"/>
            <a:ext cx="1013287" cy="976206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9B9713A-FF91-49DF-80D6-49E465419855}"/>
              </a:ext>
            </a:extLst>
          </p:cNvPr>
          <p:cNvSpPr txBox="1"/>
          <p:nvPr/>
        </p:nvSpPr>
        <p:spPr>
          <a:xfrm>
            <a:off x="1289365" y="6512358"/>
            <a:ext cx="2884446" cy="36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dirty="0">
                <a:hlinkClick r:id="rId10"/>
              </a:rPr>
              <a:t>www.theSAMSON.org</a:t>
            </a: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B6CBD-DC33-4626-BCDE-25F8E1527B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630" y="5271085"/>
            <a:ext cx="2720984" cy="8806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3924B61-9CC8-4043-A0F3-8B2EF6BA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095" y="6394613"/>
            <a:ext cx="1395915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18F9E16C-3856-4BCF-8528-DDE68AB3A8CA}"/>
              </a:ext>
            </a:extLst>
          </p:cNvPr>
          <p:cNvSpPr txBox="1">
            <a:spLocks/>
          </p:cNvSpPr>
          <p:nvPr/>
        </p:nvSpPr>
        <p:spPr>
          <a:xfrm>
            <a:off x="623888" y="58723"/>
            <a:ext cx="8194291" cy="1142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464E"/>
                </a:solidFill>
                <a:latin typeface="+mn-lt"/>
              </a:rPr>
              <a:t>SAMSON; </a:t>
            </a:r>
            <a:r>
              <a:rPr lang="en-GB" sz="3200" b="1" dirty="0">
                <a:solidFill>
                  <a:srgbClr val="00464E"/>
                </a:solidFill>
                <a:latin typeface="+mn-lt"/>
              </a:rPr>
              <a:t>the S</a:t>
            </a:r>
            <a:r>
              <a:rPr lang="en-GB" sz="3200" dirty="0">
                <a:solidFill>
                  <a:srgbClr val="00464E"/>
                </a:solidFill>
                <a:latin typeface="+mn-lt"/>
              </a:rPr>
              <a:t>ub-Saharan </a:t>
            </a:r>
            <a:r>
              <a:rPr lang="en-GB" sz="3200" b="1" dirty="0">
                <a:solidFill>
                  <a:srgbClr val="00464E"/>
                </a:solidFill>
                <a:latin typeface="+mn-lt"/>
              </a:rPr>
              <a:t>A</a:t>
            </a:r>
            <a:r>
              <a:rPr lang="en-GB" sz="3200" dirty="0">
                <a:solidFill>
                  <a:srgbClr val="00464E"/>
                </a:solidFill>
                <a:latin typeface="+mn-lt"/>
              </a:rPr>
              <a:t>frican </a:t>
            </a:r>
            <a:r>
              <a:rPr lang="en-GB" sz="3200" b="1" dirty="0" err="1">
                <a:solidFill>
                  <a:srgbClr val="00464E"/>
                </a:solidFill>
                <a:latin typeface="+mn-lt"/>
              </a:rPr>
              <a:t>M</a:t>
            </a:r>
            <a:r>
              <a:rPr lang="en-GB" sz="3200" dirty="0" err="1">
                <a:solidFill>
                  <a:srgbClr val="00464E"/>
                </a:solidFill>
                <a:latin typeface="+mn-lt"/>
              </a:rPr>
              <a:t>u</a:t>
            </a:r>
            <a:r>
              <a:rPr lang="en-GB" sz="3200" b="1" dirty="0" err="1">
                <a:solidFill>
                  <a:srgbClr val="00464E"/>
                </a:solidFill>
                <a:latin typeface="+mn-lt"/>
              </a:rPr>
              <a:t>S</a:t>
            </a:r>
            <a:r>
              <a:rPr lang="en-GB" sz="3200" dirty="0" err="1">
                <a:solidFill>
                  <a:srgbClr val="00464E"/>
                </a:solidFill>
                <a:latin typeface="+mn-lt"/>
              </a:rPr>
              <a:t>cul</a:t>
            </a:r>
            <a:r>
              <a:rPr lang="en-GB" sz="3200" b="1" dirty="0" err="1">
                <a:solidFill>
                  <a:srgbClr val="00464E"/>
                </a:solidFill>
                <a:latin typeface="+mn-lt"/>
              </a:rPr>
              <a:t>O</a:t>
            </a:r>
            <a:r>
              <a:rPr lang="en-GB" sz="3200" dirty="0" err="1">
                <a:solidFill>
                  <a:srgbClr val="00464E"/>
                </a:solidFill>
                <a:latin typeface="+mn-lt"/>
              </a:rPr>
              <a:t>skeletal</a:t>
            </a:r>
            <a:r>
              <a:rPr lang="en-GB" sz="3200" dirty="0">
                <a:solidFill>
                  <a:srgbClr val="00464E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rgbClr val="00464E"/>
                </a:solidFill>
                <a:latin typeface="+mn-lt"/>
              </a:rPr>
              <a:t>N</a:t>
            </a:r>
            <a:r>
              <a:rPr lang="en-GB" sz="3200" dirty="0">
                <a:solidFill>
                  <a:srgbClr val="00464E"/>
                </a:solidFill>
                <a:latin typeface="+mn-lt"/>
              </a:rPr>
              <a:t>etwork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9B896E-8E17-43B5-97B7-9A0C7B30AF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37410" y="4956690"/>
            <a:ext cx="1036654" cy="961896"/>
          </a:xfrm>
          <a:prstGeom prst="rect">
            <a:avLst/>
          </a:prstGeom>
        </p:spPr>
      </p:pic>
      <p:pic>
        <p:nvPicPr>
          <p:cNvPr id="46" name="Picture 45" descr="A picture containing food&#10;&#10;Description automatically generated">
            <a:extLst>
              <a:ext uri="{FF2B5EF4-FFF2-40B4-BE49-F238E27FC236}">
                <a16:creationId xmlns:a16="http://schemas.microsoft.com/office/drawing/2014/main" id="{9CDF1FB1-D768-4B2A-B4F0-591297424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02" y="6159416"/>
            <a:ext cx="1218998" cy="7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3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icture containing food&#10;&#10;Description automatically generated">
            <a:extLst>
              <a:ext uri="{FF2B5EF4-FFF2-40B4-BE49-F238E27FC236}">
                <a16:creationId xmlns:a16="http://schemas.microsoft.com/office/drawing/2014/main" id="{EF16800C-8412-436C-BB3E-305CDFC9D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02" y="6159416"/>
            <a:ext cx="1218998" cy="722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464E"/>
                </a:solidFill>
                <a:latin typeface="+mn-lt"/>
              </a:rPr>
              <a:t>Fractures-E</a:t>
            </a:r>
            <a:r>
              <a:rPr lang="en-GB" sz="3600" baseline="30000" dirty="0">
                <a:solidFill>
                  <a:srgbClr val="00464E"/>
                </a:solidFill>
                <a:latin typeface="+mn-lt"/>
              </a:rPr>
              <a:t>3</a:t>
            </a:r>
            <a:r>
              <a:rPr lang="en-GB" sz="3600" dirty="0">
                <a:solidFill>
                  <a:srgbClr val="00464E"/>
                </a:solidFill>
                <a:latin typeface="+mn-lt"/>
              </a:rPr>
              <a:t> in sub-Saharan Africa: </a:t>
            </a:r>
            <a:br>
              <a:rPr lang="en-GB" sz="3600" dirty="0">
                <a:solidFill>
                  <a:srgbClr val="00464E"/>
                </a:solidFill>
                <a:latin typeface="+mn-lt"/>
              </a:rPr>
            </a:br>
            <a:r>
              <a:rPr lang="en-GB" sz="3600" dirty="0">
                <a:solidFill>
                  <a:srgbClr val="00464E"/>
                </a:solidFill>
                <a:latin typeface="+mn-lt"/>
              </a:rPr>
              <a:t>Epidemiology, economic impact and ethnography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3BEE2F-190D-454A-A86E-AB06095B7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486" y="3015873"/>
            <a:ext cx="3048683" cy="2080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7F133D-28B6-4EAB-A103-5A2908B706C6}"/>
              </a:ext>
            </a:extLst>
          </p:cNvPr>
          <p:cNvSpPr txBox="1"/>
          <p:nvPr/>
        </p:nvSpPr>
        <p:spPr>
          <a:xfrm>
            <a:off x="4417346" y="1982772"/>
            <a:ext cx="3170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International Osteoporosis Foundation </a:t>
            </a:r>
            <a:r>
              <a:rPr lang="en-GB" b="1" dirty="0"/>
              <a:t>Fracture Risk Map </a:t>
            </a:r>
            <a:r>
              <a:rPr lang="en-GB" dirty="0"/>
              <a:t>of the World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81E023-4397-40B9-A904-85208E702BFD}"/>
              </a:ext>
            </a:extLst>
          </p:cNvPr>
          <p:cNvSpPr/>
          <p:nvPr/>
        </p:nvSpPr>
        <p:spPr>
          <a:xfrm>
            <a:off x="5529219" y="3930718"/>
            <a:ext cx="916274" cy="901105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4E1554-9372-4E3A-980A-B3481336D5FD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5987356" y="4831823"/>
            <a:ext cx="67468" cy="36933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B3BC74C-8DF4-49AE-BF22-2B997011B410}"/>
              </a:ext>
            </a:extLst>
          </p:cNvPr>
          <p:cNvSpPr txBox="1"/>
          <p:nvPr/>
        </p:nvSpPr>
        <p:spPr>
          <a:xfrm>
            <a:off x="5418028" y="5202063"/>
            <a:ext cx="127359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UNKNOWN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DBB7C2A-EE8E-4AA4-9A69-BB4DE0142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012" y="2568458"/>
            <a:ext cx="787157" cy="4172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34851E-570A-4DA3-AABA-A4ACF0DEC251}"/>
              </a:ext>
            </a:extLst>
          </p:cNvPr>
          <p:cNvSpPr txBox="1"/>
          <p:nvPr/>
        </p:nvSpPr>
        <p:spPr>
          <a:xfrm>
            <a:off x="9163140" y="5571395"/>
            <a:ext cx="2330770" cy="64633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Data needed to inform health policy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8CA40B-A17A-46CF-8CFE-80CA6A4B70A5}"/>
              </a:ext>
            </a:extLst>
          </p:cNvPr>
          <p:cNvSpPr/>
          <p:nvPr/>
        </p:nvSpPr>
        <p:spPr>
          <a:xfrm>
            <a:off x="4386196" y="1993758"/>
            <a:ext cx="3201336" cy="3645219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35AD1-0455-4C72-AF15-E6BDCEB08110}"/>
              </a:ext>
            </a:extLst>
          </p:cNvPr>
          <p:cNvSpPr txBox="1"/>
          <p:nvPr/>
        </p:nvSpPr>
        <p:spPr>
          <a:xfrm>
            <a:off x="7901508" y="1652869"/>
            <a:ext cx="2879036" cy="369332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Hip and Vertebral Fractures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D13-8536-41BC-A35F-F83983383E3E}"/>
              </a:ext>
            </a:extLst>
          </p:cNvPr>
          <p:cNvSpPr txBox="1"/>
          <p:nvPr/>
        </p:nvSpPr>
        <p:spPr>
          <a:xfrm>
            <a:off x="9167597" y="2160041"/>
            <a:ext cx="1113466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Pain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D20696-9E5B-4773-8182-D0F43B6EE5BB}"/>
              </a:ext>
            </a:extLst>
          </p:cNvPr>
          <p:cNvSpPr txBox="1"/>
          <p:nvPr/>
        </p:nvSpPr>
        <p:spPr>
          <a:xfrm>
            <a:off x="9167597" y="2687779"/>
            <a:ext cx="1113466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Disability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FB64BA-E95B-4B08-8C05-F24F8D539357}"/>
              </a:ext>
            </a:extLst>
          </p:cNvPr>
          <p:cNvSpPr txBox="1"/>
          <p:nvPr/>
        </p:nvSpPr>
        <p:spPr>
          <a:xfrm>
            <a:off x="9178131" y="3722013"/>
            <a:ext cx="1082316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Death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9DD91D-9CE7-4B51-B66B-E1B27904649F}"/>
              </a:ext>
            </a:extLst>
          </p:cNvPr>
          <p:cNvSpPr txBox="1"/>
          <p:nvPr/>
        </p:nvSpPr>
        <p:spPr>
          <a:xfrm>
            <a:off x="9163975" y="4235507"/>
            <a:ext cx="2027567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High demands on health care services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A01E57-493C-4B6F-B9FC-F47880E22EC0}"/>
              </a:ext>
            </a:extLst>
          </p:cNvPr>
          <p:cNvSpPr txBox="1"/>
          <p:nvPr/>
        </p:nvSpPr>
        <p:spPr>
          <a:xfrm>
            <a:off x="9163975" y="5026000"/>
            <a:ext cx="2283206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High health care costs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D58A44-081E-402C-921A-1DAA5E71505C}"/>
              </a:ext>
            </a:extLst>
          </p:cNvPr>
          <p:cNvCxnSpPr>
            <a:cxnSpLocks/>
          </p:cNvCxnSpPr>
          <p:nvPr/>
        </p:nvCxnSpPr>
        <p:spPr>
          <a:xfrm>
            <a:off x="3140765" y="1798106"/>
            <a:ext cx="1245431" cy="654388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946CE2-C169-4406-B8A8-358BBAE303B9}"/>
              </a:ext>
            </a:extLst>
          </p:cNvPr>
          <p:cNvCxnSpPr>
            <a:cxnSpLocks/>
            <a:stCxn id="34" idx="3"/>
          </p:cNvCxnSpPr>
          <p:nvPr/>
        </p:nvCxnSpPr>
        <p:spPr>
          <a:xfrm>
            <a:off x="3150910" y="3127133"/>
            <a:ext cx="1241865" cy="228446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321ACE-4BE2-402D-9E52-243E23B0BD53}"/>
              </a:ext>
            </a:extLst>
          </p:cNvPr>
          <p:cNvCxnSpPr>
            <a:cxnSpLocks/>
            <a:stCxn id="33" idx="3"/>
          </p:cNvCxnSpPr>
          <p:nvPr/>
        </p:nvCxnSpPr>
        <p:spPr>
          <a:xfrm>
            <a:off x="3150910" y="2461146"/>
            <a:ext cx="1242573" cy="460413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0C1B14-93E3-4868-8D37-729D0543E6E5}"/>
              </a:ext>
            </a:extLst>
          </p:cNvPr>
          <p:cNvCxnSpPr>
            <a:cxnSpLocks/>
            <a:stCxn id="35" idx="3"/>
            <a:endCxn id="15" idx="1"/>
          </p:cNvCxnSpPr>
          <p:nvPr/>
        </p:nvCxnSpPr>
        <p:spPr>
          <a:xfrm>
            <a:off x="3148050" y="3793194"/>
            <a:ext cx="1238146" cy="23174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1A194B-0CAE-4CDD-90D0-9DF29FAC18BB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158443" y="4273108"/>
            <a:ext cx="1221052" cy="181881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6CAE25-C658-40EC-B0D4-D814AD28F12A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3148050" y="4831823"/>
            <a:ext cx="1238146" cy="36598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3DBAEF1-6E1D-4515-9D15-55E8460F2EE7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3148050" y="5341781"/>
            <a:ext cx="1244725" cy="601602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F9691BE-1882-4BEC-83CF-2EAEC26D0819}"/>
              </a:ext>
            </a:extLst>
          </p:cNvPr>
          <p:cNvSpPr txBox="1"/>
          <p:nvPr/>
        </p:nvSpPr>
        <p:spPr>
          <a:xfrm>
            <a:off x="4496942" y="5633332"/>
            <a:ext cx="3194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https://www.iofbonehealth.org/facts-and-statistics/frax-map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C45361-F33B-4B76-8ED1-5CC98D6EF926}"/>
              </a:ext>
            </a:extLst>
          </p:cNvPr>
          <p:cNvSpPr/>
          <p:nvPr/>
        </p:nvSpPr>
        <p:spPr>
          <a:xfrm>
            <a:off x="8058082" y="2586026"/>
            <a:ext cx="665183" cy="1871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7363A0-0BDD-40DB-9BD3-20508A6CEFD0}"/>
              </a:ext>
            </a:extLst>
          </p:cNvPr>
          <p:cNvSpPr txBox="1"/>
          <p:nvPr/>
        </p:nvSpPr>
        <p:spPr>
          <a:xfrm>
            <a:off x="9163140" y="3199756"/>
            <a:ext cx="1597372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Quality of Life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A89928-7412-488B-B316-F090227443FE}"/>
              </a:ext>
            </a:extLst>
          </p:cNvPr>
          <p:cNvSpPr/>
          <p:nvPr/>
        </p:nvSpPr>
        <p:spPr>
          <a:xfrm>
            <a:off x="383387" y="1591747"/>
            <a:ext cx="2764665" cy="402011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</a:rPr>
              <a:t>Rapid population ageing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D5C80F-3DC3-4EA1-A1C6-AF25833A15B6}"/>
              </a:ext>
            </a:extLst>
          </p:cNvPr>
          <p:cNvSpPr/>
          <p:nvPr/>
        </p:nvSpPr>
        <p:spPr>
          <a:xfrm>
            <a:off x="386245" y="2260140"/>
            <a:ext cx="2764665" cy="402011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</a:rPr>
              <a:t>High HIV prevalence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ACAC3DB-24B3-4FEE-8DC3-4BB6489E983C}"/>
              </a:ext>
            </a:extLst>
          </p:cNvPr>
          <p:cNvSpPr/>
          <p:nvPr/>
        </p:nvSpPr>
        <p:spPr>
          <a:xfrm>
            <a:off x="386245" y="2926127"/>
            <a:ext cx="2764665" cy="402011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</a:rPr>
              <a:t>Increasing multi-morbidity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2B6AFA0-BA4E-4FEC-9B2A-B5F41623A92C}"/>
              </a:ext>
            </a:extLst>
          </p:cNvPr>
          <p:cNvSpPr/>
          <p:nvPr/>
        </p:nvSpPr>
        <p:spPr>
          <a:xfrm>
            <a:off x="383385" y="3592188"/>
            <a:ext cx="2764665" cy="402011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</a:rPr>
              <a:t>Under and over nutrition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0496CDC-7EF8-4D8A-9680-204D2C98DC22}"/>
              </a:ext>
            </a:extLst>
          </p:cNvPr>
          <p:cNvSpPr/>
          <p:nvPr/>
        </p:nvSpPr>
        <p:spPr>
          <a:xfrm>
            <a:off x="393778" y="4253983"/>
            <a:ext cx="2764665" cy="402011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</a:rPr>
              <a:t>High Trauma Rates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124E3DB-3972-4ACB-859A-18A198418F33}"/>
              </a:ext>
            </a:extLst>
          </p:cNvPr>
          <p:cNvSpPr/>
          <p:nvPr/>
        </p:nvSpPr>
        <p:spPr>
          <a:xfrm>
            <a:off x="383385" y="4922245"/>
            <a:ext cx="2764665" cy="551125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</a:rPr>
              <a:t>Chronic under resourced healthcare services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FCA4F8C-F706-4006-AF15-27B1BB567E23}"/>
              </a:ext>
            </a:extLst>
          </p:cNvPr>
          <p:cNvSpPr/>
          <p:nvPr/>
        </p:nvSpPr>
        <p:spPr>
          <a:xfrm>
            <a:off x="383385" y="5742377"/>
            <a:ext cx="2764665" cy="402011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2060"/>
                </a:solidFill>
              </a:rPr>
              <a:t>Medical pluralism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BDE68B-CD3E-40BC-8989-0C792627D616}"/>
              </a:ext>
            </a:extLst>
          </p:cNvPr>
          <p:cNvCxnSpPr>
            <a:cxnSpLocks/>
          </p:cNvCxnSpPr>
          <p:nvPr/>
        </p:nvCxnSpPr>
        <p:spPr>
          <a:xfrm>
            <a:off x="8497957" y="2022201"/>
            <a:ext cx="0" cy="320620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3CD2093-D57E-430A-874F-CC9384CBC885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497957" y="2344707"/>
            <a:ext cx="66964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13D04EC-4142-484B-87ED-A0DA0F949182}"/>
              </a:ext>
            </a:extLst>
          </p:cNvPr>
          <p:cNvCxnSpPr>
            <a:cxnSpLocks/>
          </p:cNvCxnSpPr>
          <p:nvPr/>
        </p:nvCxnSpPr>
        <p:spPr>
          <a:xfrm>
            <a:off x="8508491" y="2872445"/>
            <a:ext cx="66964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6BD8FDE-5AE1-42C6-AB9F-7D7B3D81E906}"/>
              </a:ext>
            </a:extLst>
          </p:cNvPr>
          <p:cNvCxnSpPr>
            <a:cxnSpLocks/>
          </p:cNvCxnSpPr>
          <p:nvPr/>
        </p:nvCxnSpPr>
        <p:spPr>
          <a:xfrm>
            <a:off x="8508491" y="3385084"/>
            <a:ext cx="66964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5E47188-1BE6-4A88-9254-47991EFD1DDD}"/>
              </a:ext>
            </a:extLst>
          </p:cNvPr>
          <p:cNvCxnSpPr>
            <a:cxnSpLocks/>
          </p:cNvCxnSpPr>
          <p:nvPr/>
        </p:nvCxnSpPr>
        <p:spPr>
          <a:xfrm>
            <a:off x="8508491" y="3930718"/>
            <a:ext cx="66964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74A24BD-F080-405F-8F44-3F3A8CA3CB6B}"/>
              </a:ext>
            </a:extLst>
          </p:cNvPr>
          <p:cNvCxnSpPr>
            <a:cxnSpLocks/>
          </p:cNvCxnSpPr>
          <p:nvPr/>
        </p:nvCxnSpPr>
        <p:spPr>
          <a:xfrm>
            <a:off x="8508491" y="4575899"/>
            <a:ext cx="66964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FC6F358-D41A-433D-B4E5-2B0BBE4E98A3}"/>
              </a:ext>
            </a:extLst>
          </p:cNvPr>
          <p:cNvCxnSpPr>
            <a:cxnSpLocks/>
          </p:cNvCxnSpPr>
          <p:nvPr/>
        </p:nvCxnSpPr>
        <p:spPr>
          <a:xfrm>
            <a:off x="8494645" y="5221267"/>
            <a:ext cx="669640" cy="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2577CDE-21DF-4D93-89A6-02720F0ED5A9}"/>
              </a:ext>
            </a:extLst>
          </p:cNvPr>
          <p:cNvSpPr txBox="1"/>
          <p:nvPr/>
        </p:nvSpPr>
        <p:spPr>
          <a:xfrm>
            <a:off x="3486494" y="6616947"/>
            <a:ext cx="8202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Gregson CL, Cassim B, Ferrand RA, Ward KA et al. Lancet Global Health. 2019. 7 (1): e26</a:t>
            </a:r>
          </a:p>
        </p:txBody>
      </p:sp>
    </p:spTree>
    <p:extLst>
      <p:ext uri="{BB962C8B-B14F-4D97-AF65-F5344CB8AC3E}">
        <p14:creationId xmlns:p14="http://schemas.microsoft.com/office/powerpoint/2010/main" val="346162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FA0BB96-CC45-4604-8F92-83FCEC1F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3" y="1441218"/>
            <a:ext cx="11470834" cy="5416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7384995" cy="701675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464E"/>
                </a:solidFill>
                <a:latin typeface="+mn-lt"/>
              </a:rPr>
              <a:t>Five workpackages over 5 years (2020-25)</a:t>
            </a:r>
          </a:p>
        </p:txBody>
      </p:sp>
    </p:spTree>
    <p:extLst>
      <p:ext uri="{BB962C8B-B14F-4D97-AF65-F5344CB8AC3E}">
        <p14:creationId xmlns:p14="http://schemas.microsoft.com/office/powerpoint/2010/main" val="231413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F0F638EE-875B-4952-B39C-68C43B26F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46" y="3281146"/>
            <a:ext cx="2549209" cy="3601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464E"/>
                </a:solidFill>
                <a:latin typeface="+mn-lt"/>
              </a:rPr>
              <a:t>Workpackage 1</a:t>
            </a:r>
            <a:br>
              <a:rPr lang="en-US" sz="3000" dirty="0">
                <a:solidFill>
                  <a:srgbClr val="00464E"/>
                </a:solidFill>
                <a:latin typeface="+mn-lt"/>
              </a:rPr>
            </a:br>
            <a:r>
              <a:rPr lang="en-US" sz="3000" dirty="0">
                <a:solidFill>
                  <a:srgbClr val="00464E"/>
                </a:solidFill>
                <a:latin typeface="+mn-lt"/>
              </a:rPr>
              <a:t>Cross-sectional study of vertebral fracture prevalence</a:t>
            </a:r>
            <a:endParaRPr lang="en-GB" sz="3000" dirty="0">
              <a:solidFill>
                <a:srgbClr val="00464E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9489F37-6779-4B0B-976C-AD6CFAC7B0FB}"/>
              </a:ext>
            </a:extLst>
          </p:cNvPr>
          <p:cNvSpPr/>
          <p:nvPr/>
        </p:nvSpPr>
        <p:spPr>
          <a:xfrm>
            <a:off x="8587095" y="1513514"/>
            <a:ext cx="3489113" cy="1741265"/>
          </a:xfrm>
          <a:prstGeom prst="roundRect">
            <a:avLst/>
          </a:prstGeom>
          <a:solidFill>
            <a:srgbClr val="F7F3A9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WP1: Vertebral Fracture Prevalence</a:t>
            </a:r>
          </a:p>
          <a:p>
            <a:r>
              <a:rPr lang="en-GB" sz="1600" dirty="0">
                <a:solidFill>
                  <a:schemeClr val="tx1"/>
                </a:solidFill>
              </a:rPr>
              <a:t>Prof Kate Ward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sz="14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7" descr="msi029a2">
            <a:extLst>
              <a:ext uri="{FF2B5EF4-FFF2-40B4-BE49-F238E27FC236}">
                <a16:creationId xmlns:a16="http://schemas.microsoft.com/office/drawing/2014/main" id="{DD1176CA-C4E3-4DE2-8FA3-042A3E84A0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7897" r="-2" b="15102"/>
          <a:stretch/>
        </p:blipFill>
        <p:spPr bwMode="auto">
          <a:xfrm>
            <a:off x="11224520" y="1929692"/>
            <a:ext cx="782485" cy="782486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E8E4B9-A0E0-4F61-99AC-123019F27812}"/>
              </a:ext>
            </a:extLst>
          </p:cNvPr>
          <p:cNvSpPr txBox="1"/>
          <p:nvPr/>
        </p:nvSpPr>
        <p:spPr>
          <a:xfrm>
            <a:off x="8690512" y="2450149"/>
            <a:ext cx="3115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Prevalence of fractures, OA, sarcopenia, multi-morbidity etc</a:t>
            </a:r>
          </a:p>
          <a:p>
            <a:r>
              <a:rPr lang="en-GB" sz="1600" b="1" dirty="0"/>
              <a:t>Risk factors for fracture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E90BA3-9A97-442C-9800-153586C6DC5D}"/>
              </a:ext>
            </a:extLst>
          </p:cNvPr>
          <p:cNvSpPr txBox="1"/>
          <p:nvPr/>
        </p:nvSpPr>
        <p:spPr>
          <a:xfrm>
            <a:off x="3527929" y="6350774"/>
            <a:ext cx="472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Recruitment started February 2022</a:t>
            </a:r>
            <a:endParaRPr lang="en-GB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446E0A7A-9622-4B2B-8C30-3238649A33B0}"/>
              </a:ext>
            </a:extLst>
          </p:cNvPr>
          <p:cNvSpPr txBox="1">
            <a:spLocks/>
          </p:cNvSpPr>
          <p:nvPr/>
        </p:nvSpPr>
        <p:spPr>
          <a:xfrm>
            <a:off x="794166" y="2068552"/>
            <a:ext cx="7695116" cy="29974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600" dirty="0"/>
              <a:t>Aims</a:t>
            </a:r>
          </a:p>
          <a:p>
            <a:pPr marL="0" indent="0"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Quantify</a:t>
            </a:r>
            <a:r>
              <a:rPr lang="en-GB" sz="2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vertebral fracture prevalence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Determine</a:t>
            </a:r>
            <a:r>
              <a:rPr lang="en-GB" sz="2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clinical risk factors for vertebral fractures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Determine </a:t>
            </a:r>
            <a:r>
              <a:rPr lang="en-GB" sz="2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epidemiology of wider musculoskeletal morbidities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e.g.,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Osteoarthritis, sarcopenia, injurious falls &amp; other morbidities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B993F6-4BC7-4D7D-B68F-0C9622A240EC}"/>
              </a:ext>
            </a:extLst>
          </p:cNvPr>
          <p:cNvSpPr txBox="1"/>
          <p:nvPr/>
        </p:nvSpPr>
        <p:spPr>
          <a:xfrm>
            <a:off x="794166" y="5508325"/>
            <a:ext cx="484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5030 men and women age ≥40 years</a:t>
            </a:r>
          </a:p>
        </p:txBody>
      </p:sp>
    </p:spTree>
    <p:extLst>
      <p:ext uri="{BB962C8B-B14F-4D97-AF65-F5344CB8AC3E}">
        <p14:creationId xmlns:p14="http://schemas.microsoft.com/office/powerpoint/2010/main" val="257042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933D-B23D-8644-AC89-74980219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93344"/>
            <a:ext cx="10729912" cy="70167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464E"/>
                </a:solidFill>
                <a:latin typeface="+mn-lt"/>
              </a:rPr>
              <a:t>Workpackage 2</a:t>
            </a:r>
            <a:br>
              <a:rPr lang="en-US" sz="3200" dirty="0">
                <a:solidFill>
                  <a:srgbClr val="00464E"/>
                </a:solidFill>
                <a:latin typeface="+mn-lt"/>
              </a:rPr>
            </a:br>
            <a:r>
              <a:rPr lang="en-US" sz="3200" dirty="0">
                <a:solidFill>
                  <a:srgbClr val="00464E"/>
                </a:solidFill>
                <a:latin typeface="+mn-lt"/>
              </a:rPr>
              <a:t>One-year cohort study of hip fractures</a:t>
            </a:r>
            <a:endParaRPr lang="en-GB" sz="3200" dirty="0">
              <a:solidFill>
                <a:srgbClr val="00464E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30547-648E-CA42-8AB4-36C65BCD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145" y="2022900"/>
            <a:ext cx="8119055" cy="35549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Aims</a:t>
            </a:r>
          </a:p>
          <a:p>
            <a:pPr marL="0" indent="0"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Determine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hip fracture incidence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and women age ≥40 years </a:t>
            </a:r>
          </a:p>
          <a:p>
            <a:pPr marL="0" indent="0">
              <a:buNone/>
            </a:pP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Understand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clinical risk factors, mechanisms, and management for hip fractures</a:t>
            </a:r>
          </a:p>
          <a:p>
            <a:pPr marL="0" indent="0">
              <a:buNone/>
            </a:pPr>
            <a:r>
              <a:rPr lang="en-GB" sz="28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Establish </a:t>
            </a:r>
            <a:r>
              <a:rPr lang="en-GB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after hip fracture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1 year </a:t>
            </a:r>
            <a:r>
              <a:rPr lang="en-GB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., Length of stay, Readmission, Mortality, Disability, HRQOL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448AF-852F-47D1-82B3-19594544D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64" y="6350774"/>
            <a:ext cx="1396605" cy="45960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1192FE1-65DE-4808-9B93-05CB99FFB271}"/>
              </a:ext>
            </a:extLst>
          </p:cNvPr>
          <p:cNvSpPr/>
          <p:nvPr/>
        </p:nvSpPr>
        <p:spPr>
          <a:xfrm>
            <a:off x="8979399" y="1530407"/>
            <a:ext cx="3069564" cy="1734584"/>
          </a:xfrm>
          <a:prstGeom prst="roundRect">
            <a:avLst/>
          </a:prstGeom>
          <a:solidFill>
            <a:srgbClr val="84CE9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tx1"/>
                </a:solidFill>
              </a:rPr>
              <a:t>WP2: Hip Fracture Incidence</a:t>
            </a:r>
          </a:p>
          <a:p>
            <a:r>
              <a:rPr lang="en-GB" sz="1600" dirty="0">
                <a:solidFill>
                  <a:schemeClr val="tx1"/>
                </a:solidFill>
              </a:rPr>
              <a:t>Prof Celia Gregson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43077-8562-45F1-9F30-DC1E3D34CC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753"/>
          <a:stretch/>
        </p:blipFill>
        <p:spPr>
          <a:xfrm>
            <a:off x="11211531" y="1963962"/>
            <a:ext cx="775333" cy="775333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B8018E-8DF4-4E9D-B5C4-075DB924ED21}"/>
              </a:ext>
            </a:extLst>
          </p:cNvPr>
          <p:cNvSpPr txBox="1"/>
          <p:nvPr/>
        </p:nvSpPr>
        <p:spPr>
          <a:xfrm>
            <a:off x="9013558" y="2470793"/>
            <a:ext cx="337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Risk factors for fracture</a:t>
            </a:r>
          </a:p>
          <a:p>
            <a:r>
              <a:rPr lang="en-GB" sz="1600" b="1" dirty="0"/>
              <a:t>Fracture management</a:t>
            </a:r>
          </a:p>
          <a:p>
            <a:r>
              <a:rPr lang="en-GB" sz="1600" b="1" dirty="0"/>
              <a:t>Clinical outcomes over 1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7CF3FB-9C84-4034-87F3-029E227D813D}"/>
              </a:ext>
            </a:extLst>
          </p:cNvPr>
          <p:cNvSpPr txBox="1"/>
          <p:nvPr/>
        </p:nvSpPr>
        <p:spPr>
          <a:xfrm>
            <a:off x="3527929" y="6350774"/>
            <a:ext cx="4465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Recruitment started October 2021</a:t>
            </a:r>
          </a:p>
          <a:p>
            <a:endParaRPr lang="en-GB" dirty="0"/>
          </a:p>
        </p:txBody>
      </p:sp>
      <p:pic>
        <p:nvPicPr>
          <p:cNvPr id="11" name="Picture 10" descr="A picture containing building&#10;&#10;Description automatically generated">
            <a:extLst>
              <a:ext uri="{FF2B5EF4-FFF2-40B4-BE49-F238E27FC236}">
                <a16:creationId xmlns:a16="http://schemas.microsoft.com/office/drawing/2014/main" id="{74F64D6D-B19B-474E-BA28-1F957E8C9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743" y="3297317"/>
            <a:ext cx="2712876" cy="36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5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TI">
      <a:dk1>
        <a:srgbClr val="000000"/>
      </a:dk1>
      <a:lt1>
        <a:srgbClr val="FFFFFF"/>
      </a:lt1>
      <a:dk2>
        <a:srgbClr val="00464E"/>
      </a:dk2>
      <a:lt2>
        <a:srgbClr val="CCDBDD"/>
      </a:lt2>
      <a:accent1>
        <a:srgbClr val="00464E"/>
      </a:accent1>
      <a:accent2>
        <a:srgbClr val="2FBD5D"/>
      </a:accent2>
      <a:accent3>
        <a:srgbClr val="A5A5A5"/>
      </a:accent3>
      <a:accent4>
        <a:srgbClr val="F4841D"/>
      </a:accent4>
      <a:accent5>
        <a:srgbClr val="00595D"/>
      </a:accent5>
      <a:accent6>
        <a:srgbClr val="CCDB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comemeet_temp" id="{63C031AC-BF01-A946-8E5A-19E5FC534BBD}" vid="{F2CF3931-EB19-4D47-8AF4-0ADFDAF333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</TotalTime>
  <Words>1106</Words>
  <Application>Microsoft Office PowerPoint</Application>
  <PresentationFormat>Widescreen</PresentationFormat>
  <Paragraphs>217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ArialMT</vt:lpstr>
      <vt:lpstr>Calibri</vt:lpstr>
      <vt:lpstr>Calisto MT</vt:lpstr>
      <vt:lpstr>Constantia</vt:lpstr>
      <vt:lpstr>Corbel</vt:lpstr>
      <vt:lpstr>Times New Roman</vt:lpstr>
      <vt:lpstr>Office Theme</vt:lpstr>
      <vt:lpstr>PowerPoint Presentation</vt:lpstr>
      <vt:lpstr>Population growth by region 1950-2020, and projections to 2100</vt:lpstr>
      <vt:lpstr>Projections for Population Ageing vs. National Income (2017-2050)</vt:lpstr>
      <vt:lpstr>2020-2030: WHO Decade of Healthy Ageing</vt:lpstr>
      <vt:lpstr>PowerPoint Presentation</vt:lpstr>
      <vt:lpstr>Fractures-E3 in sub-Saharan Africa:  Epidemiology, economic impact and ethnography</vt:lpstr>
      <vt:lpstr>Five workpackages over 5 years (2020-25)</vt:lpstr>
      <vt:lpstr>Workpackage 1 Cross-sectional study of vertebral fracture prevalence</vt:lpstr>
      <vt:lpstr>Workpackage 2 One-year cohort study of hip fractures</vt:lpstr>
      <vt:lpstr>Workpackage 3 Health Economic Study of Hip Fractures</vt:lpstr>
      <vt:lpstr>Workpackage 4 National fracture service surveys</vt:lpstr>
      <vt:lpstr>Workpackage 5 Ethnographic study of hip fracture services</vt:lpstr>
      <vt:lpstr>Planned outputs and 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Calderwood</dc:creator>
  <cp:lastModifiedBy>David Andrews</cp:lastModifiedBy>
  <cp:revision>9</cp:revision>
  <dcterms:created xsi:type="dcterms:W3CDTF">2022-02-15T09:03:33Z</dcterms:created>
  <dcterms:modified xsi:type="dcterms:W3CDTF">2022-05-03T08:17:29Z</dcterms:modified>
</cp:coreProperties>
</file>