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8" r:id="rId3"/>
    <p:sldId id="271" r:id="rId4"/>
    <p:sldId id="284" r:id="rId5"/>
    <p:sldId id="285" r:id="rId6"/>
    <p:sldId id="287" r:id="rId7"/>
    <p:sldId id="290" r:id="rId8"/>
    <p:sldId id="274" r:id="rId9"/>
    <p:sldId id="275" r:id="rId10"/>
    <p:sldId id="276" r:id="rId11"/>
    <p:sldId id="277" r:id="rId12"/>
    <p:sldId id="278" r:id="rId13"/>
    <p:sldId id="279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4E"/>
    <a:srgbClr val="CCDBDD"/>
    <a:srgbClr val="2BA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/>
    <p:restoredTop sz="95680"/>
  </p:normalViewPr>
  <p:slideViewPr>
    <p:cSldViewPr snapToGrid="0" snapToObjects="1">
      <p:cViewPr varScale="1">
        <p:scale>
          <a:sx n="109" d="100"/>
          <a:sy n="109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855BD-C476-AB46-B3D3-F1E5160416A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9AA0F-1DBC-3544-9D38-B5C571E3F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3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MRC and welcome logo and CHIEDZA logo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AA0F-1DBC-3544-9D38-B5C571E3FE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4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/>
              <a:t>Lancet paper take home points included: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A chlamydia/</a:t>
            </a:r>
            <a:r>
              <a:rPr lang="en-US" dirty="0" err="1"/>
              <a:t>gonorrhoea</a:t>
            </a:r>
            <a:r>
              <a:rPr lang="en-US" dirty="0"/>
              <a:t> prevalence in women of 18.2% (15.9% CT, 3.3% NG)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Out of 218 women with CT or NG, only five received syndromic management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Barriers to testing included stigma and misperceptions surrounding testing, and uptake improved with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250B8-52EC-314E-81A1-970C092FE7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6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/>
              <a:t>BMC paper: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Showed a high prevalence of chlamydia/</a:t>
            </a:r>
            <a:r>
              <a:rPr lang="en-US" dirty="0" err="1"/>
              <a:t>gonorrhoea</a:t>
            </a:r>
            <a:r>
              <a:rPr lang="en-US" dirty="0"/>
              <a:t> of 19.9%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Importantly, demonstrated the feasibility of implementing on-site testing in a difficult operational environment with intermittent electricity supply, non-laboratory staff and in youth, who are a population that have historically faced significant barriers to accessing healthcare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Some of the findings have informed this project proposal, such as the need to use a four-module GeneXpert machine to maintain necessary throughput, and addressing power supply issues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250B8-52EC-314E-81A1-970C092FE7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AA0F-1DBC-3544-9D38-B5C571E3FE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8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AA0F-1DBC-3544-9D38-B5C571E3FE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27BF-5E9C-ED49-9067-48F7B77CB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Calisto MT" panose="02040603050505030304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9ECFE-D3A6-2D40-A2D6-26A7CFFEA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0700"/>
            <a:ext cx="9144000" cy="12573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2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D0EA-AA05-B245-9348-BDEE4F3B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C343C-37B0-134F-8597-47082E8E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00214"/>
            <a:ext cx="10944225" cy="44767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27F30-7FF4-574E-BA29-D5DB1D6C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BCF2-C30D-374F-9F1C-F6269104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34DE8-F826-334B-AE4F-AA52B6DC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4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pos="3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3A6D-4E94-CB4B-AA2F-A332CDDEF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00213"/>
            <a:ext cx="5395912" cy="44767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28E88-B2B3-C44A-AD48-511DC6A3E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00213"/>
            <a:ext cx="5395913" cy="4476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48A03-ACD3-5145-A719-60D9B290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86C7F-1667-F242-ADFC-676F5F55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F63DA-F313-1746-AD00-C80C7850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B5AE2D-D421-7041-8A53-F41FD1B2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7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F49C8-120E-3C42-90D6-42DFDF94C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00213"/>
            <a:ext cx="5373687" cy="804862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latin typeface="Constantia" panose="0203060205030603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23E35-BF8B-9C45-9D51-021CB715B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505075"/>
            <a:ext cx="53736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37689-2D54-3C40-A7F0-D80AC39C0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00213"/>
            <a:ext cx="5395913" cy="804862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latin typeface="Constantia" panose="0203060205030603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BC7B7-F168-684D-B0C0-294859A18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395913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35901-7A31-2D49-AF11-C6D3CEA2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FE9FC5-9D86-E040-B89F-8AD7496D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BAC3D-A7BF-9E41-AAE7-4BEA997E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87B134-1BC1-0940-98BE-5A568481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9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C77C7-80C1-9140-A499-13E72E9C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6E10-81D8-A040-BB6F-5D7439CB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D595F-7A74-0E4A-A0F8-DA995088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B0D32D-8DF2-CA49-9D8A-48F8318C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2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0B3BA-E43A-154B-9187-FED229F5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02C34-E9C0-9E46-8E1F-F94B3270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B8AA-231A-9440-8B45-2D10079E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4CFB5-54D0-6D49-BDBB-25528334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16427-9DF2-4C40-A670-F7B97F19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E2180-AE83-D045-840C-8A8A9CEE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CDCB5C-FC13-204B-B353-0721FAE2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59385"/>
            <a:ext cx="10729912" cy="7016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5E7AA2-7EDC-1246-B832-B1E43F0C3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223010"/>
            <a:ext cx="10944225" cy="495395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7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6051B-1C09-8348-8F2F-B1055408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7118-DCA2-BD4E-AA26-848929BAA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4EB32-731D-1B4D-AEE3-C4F2D8814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C9D0-CF28-8445-B6C4-496F24F3898E}" type="datetimeFigureOut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7BA3-176F-D34E-BCF6-3FDD8CF0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5F6D-10BD-614A-AC2B-8934E0B4B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5EFE7E-57B4-8B43-BAE2-50A857FA27BF}"/>
              </a:ext>
            </a:extLst>
          </p:cNvPr>
          <p:cNvSpPr txBox="1"/>
          <p:nvPr/>
        </p:nvSpPr>
        <p:spPr>
          <a:xfrm>
            <a:off x="0" y="1352635"/>
            <a:ext cx="120601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solidFill>
                  <a:schemeClr val="bg1"/>
                </a:solidFill>
                <a:latin typeface="Constantia" panose="02030602050306030303" pitchFamily="18" charset="0"/>
              </a:rPr>
              <a:t>Sexually transmitted infections among youth in Zimbabwe – findings from STICH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71E5EA-FFF5-5B41-BE05-21C273DE7C3A}"/>
              </a:ext>
            </a:extLst>
          </p:cNvPr>
          <p:cNvSpPr txBox="1"/>
          <p:nvPr/>
        </p:nvSpPr>
        <p:spPr>
          <a:xfrm>
            <a:off x="2034563" y="3115676"/>
            <a:ext cx="8122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Dr </a:t>
            </a:r>
            <a:r>
              <a:rPr lang="en-GB" sz="2400" dirty="0" err="1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Chido</a:t>
            </a:r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Dziva</a:t>
            </a:r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Chikwari</a:t>
            </a:r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Assistant Professor </a:t>
            </a:r>
          </a:p>
          <a:p>
            <a:pPr algn="ctr"/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London School of Hygiene and Tropical Medicine </a:t>
            </a:r>
          </a:p>
          <a:p>
            <a:pPr algn="ctr"/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Biomedical Research and Training Institute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CDB2F3-51AA-7C4F-AF73-1FD847346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527" y="5383709"/>
            <a:ext cx="867384" cy="108315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B97FDA-581D-A544-8611-D32E0C739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566" y="5458793"/>
            <a:ext cx="1106961" cy="101872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6ADBA9-EEB4-A64E-9D0F-46757FBF2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870" y="5496650"/>
            <a:ext cx="2186073" cy="943012"/>
          </a:xfrm>
          <a:prstGeom prst="rect">
            <a:avLst/>
          </a:prstGeom>
        </p:spPr>
      </p:pic>
      <p:pic>
        <p:nvPicPr>
          <p:cNvPr id="11" name="Picture 10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39DB30E-635B-E94B-8CBF-63805156D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648" y="5546319"/>
            <a:ext cx="868472" cy="868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B95AD4-B69A-C041-B7BC-346458AF9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8" y="5632769"/>
            <a:ext cx="2364946" cy="6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0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47026-6243-F446-83FC-6C93D9C9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uptake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7CA1-1D19-0541-A3AE-0697DE66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99" y="2276990"/>
            <a:ext cx="5781601" cy="4476750"/>
          </a:xfrm>
        </p:spPr>
        <p:txBody>
          <a:bodyPr>
            <a:normAutofit/>
          </a:bodyPr>
          <a:lstStyle/>
          <a:p>
            <a:r>
              <a:rPr lang="en-US" dirty="0"/>
              <a:t>444 TV positive females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440 (99.1%) treated </a:t>
            </a:r>
          </a:p>
          <a:p>
            <a:r>
              <a:rPr lang="en-US" dirty="0"/>
              <a:t>1348 CT/NG positive tests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849 (63.0%) treated </a:t>
            </a:r>
          </a:p>
          <a:p>
            <a:pPr lvl="1"/>
            <a:r>
              <a:rPr lang="en-US" sz="2800" dirty="0"/>
              <a:t>Main reasons for not taking up treatment – no phone, number not reachable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BC991-15A1-A94A-8E30-94798A9B6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6" y="2470787"/>
            <a:ext cx="5418818" cy="30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EA25-8CC4-7347-B0A1-561DA2BF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survey - Harare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DA129C-059C-8A47-8494-EC856802C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567069"/>
              </p:ext>
            </p:extLst>
          </p:nvPr>
        </p:nvGraphicFramePr>
        <p:xfrm>
          <a:off x="956441" y="3887335"/>
          <a:ext cx="10782991" cy="2053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787">
                  <a:extLst>
                    <a:ext uri="{9D8B030D-6E8A-4147-A177-3AD203B41FA5}">
                      <a16:colId xmlns:a16="http://schemas.microsoft.com/office/drawing/2014/main" val="475807657"/>
                    </a:ext>
                  </a:extLst>
                </a:gridCol>
                <a:gridCol w="1362793">
                  <a:extLst>
                    <a:ext uri="{9D8B030D-6E8A-4147-A177-3AD203B41FA5}">
                      <a16:colId xmlns:a16="http://schemas.microsoft.com/office/drawing/2014/main" val="853673466"/>
                    </a:ext>
                  </a:extLst>
                </a:gridCol>
                <a:gridCol w="1512103">
                  <a:extLst>
                    <a:ext uri="{9D8B030D-6E8A-4147-A177-3AD203B41FA5}">
                      <a16:colId xmlns:a16="http://schemas.microsoft.com/office/drawing/2014/main" val="2631305843"/>
                    </a:ext>
                  </a:extLst>
                </a:gridCol>
                <a:gridCol w="1512103">
                  <a:extLst>
                    <a:ext uri="{9D8B030D-6E8A-4147-A177-3AD203B41FA5}">
                      <a16:colId xmlns:a16="http://schemas.microsoft.com/office/drawing/2014/main" val="27989638"/>
                    </a:ext>
                  </a:extLst>
                </a:gridCol>
                <a:gridCol w="1512103">
                  <a:extLst>
                    <a:ext uri="{9D8B030D-6E8A-4147-A177-3AD203B41FA5}">
                      <a16:colId xmlns:a16="http://schemas.microsoft.com/office/drawing/2014/main" val="1335957363"/>
                    </a:ext>
                  </a:extLst>
                </a:gridCol>
                <a:gridCol w="756051">
                  <a:extLst>
                    <a:ext uri="{9D8B030D-6E8A-4147-A177-3AD203B41FA5}">
                      <a16:colId xmlns:a16="http://schemas.microsoft.com/office/drawing/2014/main" val="2411120696"/>
                    </a:ext>
                  </a:extLst>
                </a:gridCol>
                <a:gridCol w="756051">
                  <a:extLst>
                    <a:ext uri="{9D8B030D-6E8A-4147-A177-3AD203B41FA5}">
                      <a16:colId xmlns:a16="http://schemas.microsoft.com/office/drawing/2014/main" val="4198759406"/>
                    </a:ext>
                  </a:extLst>
                </a:gridCol>
              </a:tblGrid>
              <a:tr h="535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endParaRPr lang="en-ZW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670" marR="4967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Male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ZW" sz="2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ZW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Female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ZW" sz="2000" b="0" i="0" u="none" strike="noStrike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ZW" sz="2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6741571"/>
                  </a:ext>
                </a:extLst>
              </a:tr>
              <a:tr h="352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ZW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389111"/>
                  </a:ext>
                </a:extLst>
              </a:tr>
              <a:tr h="64152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W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W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6990626"/>
                  </a:ext>
                </a:extLst>
              </a:tr>
              <a:tr h="5238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Positive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23.4%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W" sz="2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19.1%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62381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5ACCFF-0A3E-E941-A4D0-E7AE0061F375}"/>
              </a:ext>
            </a:extLst>
          </p:cNvPr>
          <p:cNvSpPr txBox="1"/>
          <p:nvPr/>
        </p:nvSpPr>
        <p:spPr>
          <a:xfrm>
            <a:off x="956441" y="1608083"/>
            <a:ext cx="6001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Community prevalence - CT/NG/TV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Participants aged 18-24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Intervention and control clusters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71BD73-92FB-274D-AA33-B966393C2DB6}"/>
              </a:ext>
            </a:extLst>
          </p:cNvPr>
          <p:cNvSpPr/>
          <p:nvPr/>
        </p:nvSpPr>
        <p:spPr>
          <a:xfrm>
            <a:off x="8815731" y="5499729"/>
            <a:ext cx="1198605" cy="556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1F8590-DAFA-464F-B47F-16F61007486F}"/>
              </a:ext>
            </a:extLst>
          </p:cNvPr>
          <p:cNvSpPr/>
          <p:nvPr/>
        </p:nvSpPr>
        <p:spPr>
          <a:xfrm>
            <a:off x="10813306" y="5499728"/>
            <a:ext cx="1198605" cy="556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358B649A-6AF5-8A4E-B5F2-8F1E45DA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247" y="1525375"/>
            <a:ext cx="3136411" cy="2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106-14C1-2F49-B781-CB73C3BC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01DA-EC10-8340-B501-0EC47D5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prevalence of asymptomatic STIs -&gt; females &amp; youth living with HIV </a:t>
            </a:r>
          </a:p>
          <a:p>
            <a:r>
              <a:rPr lang="en-US" dirty="0"/>
              <a:t>High uptake of community based STI testing </a:t>
            </a:r>
          </a:p>
          <a:p>
            <a:r>
              <a:rPr lang="en-US" dirty="0"/>
              <a:t>Treatment uptake lower if participants must return for treatment </a:t>
            </a:r>
          </a:p>
          <a:p>
            <a:r>
              <a:rPr lang="en-US" dirty="0"/>
              <a:t>Impact on population prevalence of STIs? Partner notification? </a:t>
            </a:r>
          </a:p>
          <a:p>
            <a:r>
              <a:rPr lang="en-US" dirty="0"/>
              <a:t>What’s next?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531C1-45CE-0646-9FD6-8E2DEFC2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621" y="4502711"/>
            <a:ext cx="2985247" cy="1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AA60-3C1F-7C4C-A0FA-153F597E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PSYH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91A53-6294-6149-B2AF-0C3FE016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700214"/>
            <a:ext cx="10944225" cy="44767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/>
              <a:t>A pilot study to evaluate the STI management cascade for youth (16-24 years) </a:t>
            </a:r>
            <a:r>
              <a:rPr lang="en-US" b="1" dirty="0"/>
              <a:t>living with HIV and accessing treatment </a:t>
            </a:r>
            <a:r>
              <a:rPr lang="en-US" dirty="0"/>
              <a:t>at Mpilo Hospital</a:t>
            </a:r>
          </a:p>
          <a:p>
            <a:pPr marL="0" indent="0">
              <a:buNone/>
            </a:pPr>
            <a:r>
              <a:rPr lang="en-US" u="sng" dirty="0"/>
              <a:t>Methods</a:t>
            </a:r>
            <a:r>
              <a:rPr lang="en-US" dirty="0"/>
              <a:t> </a:t>
            </a:r>
          </a:p>
          <a:p>
            <a:r>
              <a:rPr lang="en-US" dirty="0"/>
              <a:t>CT/NG and TV (females) testing and treatment at HIV clinic </a:t>
            </a:r>
          </a:p>
          <a:p>
            <a:pPr marL="0" indent="0">
              <a:buNone/>
            </a:pPr>
            <a:r>
              <a:rPr lang="en-US" u="sng" dirty="0"/>
              <a:t>Key findings </a:t>
            </a:r>
          </a:p>
          <a:p>
            <a:r>
              <a:rPr lang="en-US" dirty="0"/>
              <a:t>Testing uptake 75.2%</a:t>
            </a:r>
          </a:p>
          <a:p>
            <a:r>
              <a:rPr lang="en-US" dirty="0"/>
              <a:t>300 participants recruited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46 (15.3%) tested positive for at least one STI </a:t>
            </a:r>
          </a:p>
          <a:p>
            <a:r>
              <a:rPr lang="en-US" dirty="0"/>
              <a:t>Treatment uptake 80.4%</a:t>
            </a:r>
          </a:p>
        </p:txBody>
      </p:sp>
      <p:pic>
        <p:nvPicPr>
          <p:cNvPr id="5" name="Picture 4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3FB8B7B0-4C05-F345-838A-EF6EC915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48" y="5084393"/>
            <a:ext cx="2848263" cy="16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9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160F-9523-CB4B-863A-219DE4FB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F5E3-754A-FD41-B6BF-C3B18553E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Rashida Ferrand, Katharina </a:t>
            </a:r>
            <a:r>
              <a:rPr lang="en-US" dirty="0" err="1"/>
              <a:t>Kranzer</a:t>
            </a:r>
            <a:r>
              <a:rPr lang="en-US" dirty="0"/>
              <a:t>, Suzanna Francis,  Ethel </a:t>
            </a:r>
            <a:r>
              <a:rPr lang="en-US" dirty="0" err="1"/>
              <a:t>Dauya</a:t>
            </a:r>
            <a:r>
              <a:rPr lang="en-US" dirty="0"/>
              <a:t>, Lovemore </a:t>
            </a:r>
            <a:r>
              <a:rPr lang="en-US" dirty="0" err="1"/>
              <a:t>Sigwadhi</a:t>
            </a:r>
            <a:r>
              <a:rPr lang="en-US" dirty="0"/>
              <a:t>, </a:t>
            </a:r>
            <a:r>
              <a:rPr lang="en-US" dirty="0" err="1"/>
              <a:t>Tsitsi</a:t>
            </a:r>
            <a:r>
              <a:rPr lang="en-US" dirty="0"/>
              <a:t> </a:t>
            </a:r>
            <a:r>
              <a:rPr lang="en-US" dirty="0" err="1"/>
              <a:t>Bandason</a:t>
            </a:r>
            <a:r>
              <a:rPr lang="en-US" dirty="0"/>
              <a:t>, Primrose </a:t>
            </a:r>
            <a:r>
              <a:rPr lang="en-US" dirty="0" err="1"/>
              <a:t>Musiyandaka</a:t>
            </a:r>
            <a:r>
              <a:rPr lang="en-US" dirty="0"/>
              <a:t>, Tinashe </a:t>
            </a:r>
            <a:r>
              <a:rPr lang="en-US" dirty="0" err="1"/>
              <a:t>Mwaturura</a:t>
            </a:r>
            <a:r>
              <a:rPr lang="en-US" dirty="0"/>
              <a:t>  </a:t>
            </a:r>
          </a:p>
          <a:p>
            <a:r>
              <a:rPr lang="en-US" dirty="0" err="1"/>
              <a:t>MoHCC</a:t>
            </a:r>
            <a:r>
              <a:rPr lang="en-US" dirty="0"/>
              <a:t> </a:t>
            </a:r>
          </a:p>
          <a:p>
            <a:r>
              <a:rPr lang="en-US" dirty="0"/>
              <a:t>BRTI </a:t>
            </a:r>
          </a:p>
          <a:p>
            <a:r>
              <a:rPr lang="en-US" dirty="0"/>
              <a:t>AIDS Healthcare Foundation – Mpilo </a:t>
            </a:r>
          </a:p>
          <a:p>
            <a:r>
              <a:rPr lang="en-US" dirty="0"/>
              <a:t>OPHID</a:t>
            </a:r>
          </a:p>
          <a:p>
            <a:r>
              <a:rPr lang="en-US" dirty="0"/>
              <a:t>Cepheid</a:t>
            </a:r>
          </a:p>
          <a:p>
            <a:r>
              <a:rPr lang="en-US" dirty="0" err="1"/>
              <a:t>Wellcome</a:t>
            </a:r>
            <a:r>
              <a:rPr lang="en-US" dirty="0"/>
              <a:t> Trust &amp; MRC </a:t>
            </a:r>
          </a:p>
          <a:p>
            <a:r>
              <a:rPr lang="en-US" b="1" dirty="0">
                <a:solidFill>
                  <a:srgbClr val="FF0000"/>
                </a:solidFill>
              </a:rPr>
              <a:t>CHIEDZA Teams </a:t>
            </a:r>
          </a:p>
          <a:p>
            <a:endParaRPr lang="en-US" dirty="0"/>
          </a:p>
        </p:txBody>
      </p:sp>
      <p:pic>
        <p:nvPicPr>
          <p:cNvPr id="4" name="Picture 3" descr="A group of people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A97781A6-3C6A-484A-AE99-0D4EA397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27" y="2926641"/>
            <a:ext cx="4875485" cy="325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0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933D-B23D-8644-AC89-74980219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64E"/>
                </a:solidFill>
              </a:rPr>
              <a:t>Background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0547-648E-CA42-8AB4-36C65BCDE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00214"/>
            <a:ext cx="5037686" cy="4476750"/>
          </a:xfrm>
        </p:spPr>
        <p:txBody>
          <a:bodyPr>
            <a:normAutofit/>
          </a:bodyPr>
          <a:lstStyle/>
          <a:p>
            <a:r>
              <a:rPr lang="en-US" dirty="0"/>
              <a:t>In 2020, more than 370 million new STIs acquired globally </a:t>
            </a:r>
          </a:p>
          <a:p>
            <a:pPr marL="0" indent="0">
              <a:buNone/>
            </a:pPr>
            <a:r>
              <a:rPr lang="en-US" dirty="0"/>
              <a:t>	(&gt;1 million/daily)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Syndromic management ineffective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Youth at high risk of STIs when compared to adults </a:t>
            </a:r>
          </a:p>
        </p:txBody>
      </p:sp>
      <p:pic>
        <p:nvPicPr>
          <p:cNvPr id="5" name="Picture 4" descr="Shape, icon&#10;&#10;Description automatically generated">
            <a:extLst>
              <a:ext uri="{FF2B5EF4-FFF2-40B4-BE49-F238E27FC236}">
                <a16:creationId xmlns:a16="http://schemas.microsoft.com/office/drawing/2014/main" id="{CCBC6154-CBB1-7E4E-A095-B11C86E3B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428" y="2427890"/>
            <a:ext cx="5402316" cy="30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5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933D-B23D-8644-AC89-74980219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64E"/>
                </a:solidFill>
              </a:rPr>
              <a:t>STIs in CHIEDZA – STICH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0547-648E-CA42-8AB4-36C65BCDE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To investigate the impact of providing community-based </a:t>
            </a:r>
            <a:r>
              <a:rPr lang="en-GB" b="1" dirty="0"/>
              <a:t>STI testing and comprehensive STI management </a:t>
            </a:r>
            <a:r>
              <a:rPr lang="en-GB" dirty="0"/>
              <a:t>on population prevalence of STIs among youth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u="sng" dirty="0"/>
              <a:t>Methods </a:t>
            </a:r>
          </a:p>
          <a:p>
            <a:r>
              <a:rPr lang="en-GB" dirty="0"/>
              <a:t>GT/NG testing on GeneXpert – results and follow up in 1 week </a:t>
            </a:r>
          </a:p>
          <a:p>
            <a:r>
              <a:rPr lang="en-GB" dirty="0"/>
              <a:t>TV testing (females) using OSUM test – same day results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80A3BEB-5A48-C845-8E09-C9A8E434D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4126" b="-3"/>
          <a:stretch/>
        </p:blipFill>
        <p:spPr>
          <a:xfrm>
            <a:off x="10367319" y="5157786"/>
            <a:ext cx="1542535" cy="16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7EE11-F6D2-3A4A-B3F1-E959CBCD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Formative work – Pilot study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2011DE-F9C2-344B-B04F-F629B5F2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96" y="1934729"/>
            <a:ext cx="5542520" cy="4558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Key findings</a:t>
            </a:r>
          </a:p>
          <a:p>
            <a:r>
              <a:rPr lang="en-US" dirty="0"/>
              <a:t>33% uptake </a:t>
            </a:r>
          </a:p>
          <a:p>
            <a:r>
              <a:rPr lang="en-US" dirty="0"/>
              <a:t>Barriers:</a:t>
            </a:r>
          </a:p>
          <a:p>
            <a:pPr lvl="1"/>
            <a:r>
              <a:rPr lang="en-US" sz="2800" dirty="0"/>
              <a:t>Stigma</a:t>
            </a:r>
          </a:p>
          <a:p>
            <a:pPr lvl="1"/>
            <a:r>
              <a:rPr lang="en-US" sz="2800" dirty="0"/>
              <a:t>Confidentiality concerns </a:t>
            </a:r>
          </a:p>
          <a:p>
            <a:pPr lvl="1"/>
            <a:r>
              <a:rPr lang="en-US" sz="2800" dirty="0"/>
              <a:t>Lack of information </a:t>
            </a:r>
          </a:p>
        </p:txBody>
      </p:sp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21D5CF-D131-A94B-A229-CB6233472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97" y="2360141"/>
            <a:ext cx="6269605" cy="26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4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2317-9EDA-E947-9768-BFDD510D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Formative work – Community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D140B-C7D7-994C-850B-AFCC66EA8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48" y="1550742"/>
            <a:ext cx="5843852" cy="238362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45D474-CE54-E244-B728-A1C25759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250" y="2325129"/>
            <a:ext cx="5612602" cy="3371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Key findings</a:t>
            </a:r>
          </a:p>
          <a:p>
            <a:r>
              <a:rPr lang="en-US" dirty="0"/>
              <a:t>On-site GeneXpert feasible</a:t>
            </a:r>
          </a:p>
          <a:p>
            <a:r>
              <a:rPr lang="en-US" dirty="0"/>
              <a:t>Barriers:</a:t>
            </a:r>
          </a:p>
          <a:p>
            <a:pPr lvl="1"/>
            <a:r>
              <a:rPr lang="en-US" sz="2800" dirty="0"/>
              <a:t>Limitations of device</a:t>
            </a:r>
          </a:p>
          <a:p>
            <a:pPr lvl="1"/>
            <a:r>
              <a:rPr lang="en-US" sz="2800" dirty="0"/>
              <a:t>Erratic power supply</a:t>
            </a:r>
          </a:p>
          <a:p>
            <a:pPr lvl="1"/>
            <a:r>
              <a:rPr lang="en-US" sz="2800" dirty="0"/>
              <a:t>Provider buy-in</a:t>
            </a:r>
          </a:p>
        </p:txBody>
      </p:sp>
      <p:pic>
        <p:nvPicPr>
          <p:cNvPr id="7" name="Picture 6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330F3B04-7CD5-CC4F-A40F-6BFFABACA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2" y="3940799"/>
            <a:ext cx="4128475" cy="25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6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8BA1-5B87-F34C-AF5F-87A4DC58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Formative work – Screening tool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78B715E-7915-1744-842C-719129022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79" y="4130932"/>
            <a:ext cx="11620641" cy="4476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u="sng" dirty="0"/>
              <a:t>Key findings </a:t>
            </a:r>
          </a:p>
          <a:p>
            <a:r>
              <a:rPr lang="en-US" dirty="0"/>
              <a:t>STIs prevalence even among clients with the lowest possible STI risk was high</a:t>
            </a:r>
          </a:p>
          <a:p>
            <a:pPr lvl="1"/>
            <a:r>
              <a:rPr lang="en-US" sz="2800" dirty="0"/>
              <a:t>Youth who reported that they had never had sex – 5.9% prevalence </a:t>
            </a:r>
          </a:p>
          <a:p>
            <a:pPr lvl="1"/>
            <a:r>
              <a:rPr lang="en-US" sz="2800" dirty="0"/>
              <a:t>Youth who reported one lifetime sexual partner – 13.9% prevalence </a:t>
            </a:r>
          </a:p>
        </p:txBody>
      </p:sp>
      <p:pic>
        <p:nvPicPr>
          <p:cNvPr id="11" name="Content Placeholder 6" descr="Text, timeline&#10;&#10;Description automatically generated">
            <a:extLst>
              <a:ext uri="{FF2B5EF4-FFF2-40B4-BE49-F238E27FC236}">
                <a16:creationId xmlns:a16="http://schemas.microsoft.com/office/drawing/2014/main" id="{699B277E-378F-0442-8B7E-92E1C822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969" y="1566559"/>
            <a:ext cx="5918888" cy="25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8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8431-9986-C54A-BD3C-22C11DA8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STICH intervention delivery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1952-CF58-AC4D-B3DF-072503981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based unselected STI testing  </a:t>
            </a:r>
          </a:p>
          <a:p>
            <a:r>
              <a:rPr lang="en-US" dirty="0"/>
              <a:t>CT/NG testing off site – laboratory </a:t>
            </a:r>
          </a:p>
          <a:p>
            <a:r>
              <a:rPr lang="en-US" dirty="0"/>
              <a:t>Intense and ongoing staff training </a:t>
            </a:r>
          </a:p>
          <a:p>
            <a:r>
              <a:rPr lang="en-US" dirty="0"/>
              <a:t>Information material for participants </a:t>
            </a:r>
          </a:p>
        </p:txBody>
      </p:sp>
      <p:pic>
        <p:nvPicPr>
          <p:cNvPr id="5" name="Picture 4" descr="A person and two women&#10;&#10;Description automatically generated with low confidence">
            <a:extLst>
              <a:ext uri="{FF2B5EF4-FFF2-40B4-BE49-F238E27FC236}">
                <a16:creationId xmlns:a16="http://schemas.microsoft.com/office/drawing/2014/main" id="{1FE1402B-F5B6-4D48-8030-DA196EF7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195" y="1474451"/>
            <a:ext cx="3602390" cy="5018424"/>
          </a:xfrm>
          <a:prstGeom prst="rect">
            <a:avLst/>
          </a:prstGeom>
        </p:spPr>
      </p:pic>
      <p:pic>
        <p:nvPicPr>
          <p:cNvPr id="7" name="Picture 6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5D4E1331-BB25-D444-A8D0-9D2AB72C1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00" y="3681245"/>
            <a:ext cx="4429622" cy="29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2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BB8E6-8DD0-734B-816E-264030BF0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57" y="1757788"/>
            <a:ext cx="5373687" cy="804862"/>
          </a:xfrm>
        </p:spPr>
        <p:txBody>
          <a:bodyPr/>
          <a:lstStyle/>
          <a:p>
            <a:pPr algn="ctr"/>
            <a:r>
              <a:rPr lang="en-US" b="1" dirty="0"/>
              <a:t>CT/NG testing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FA22DA-2E2A-6749-8ABC-D6CFD2020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/>
              <a:t>TV testing (females)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808BE-E618-AE45-8C9A-1E50D0F0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uptake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A826632-C724-6341-B211-4F2EA0003F75}"/>
              </a:ext>
            </a:extLst>
          </p:cNvPr>
          <p:cNvGrpSpPr/>
          <p:nvPr/>
        </p:nvGrpSpPr>
        <p:grpSpPr>
          <a:xfrm>
            <a:off x="1162078" y="2951532"/>
            <a:ext cx="3819464" cy="2871543"/>
            <a:chOff x="1074523" y="3871912"/>
            <a:chExt cx="2661161" cy="1507525"/>
          </a:xfrm>
        </p:grpSpPr>
        <p:sp>
          <p:nvSpPr>
            <p:cNvPr id="40" name="Text Box 2">
              <a:extLst>
                <a:ext uri="{FF2B5EF4-FFF2-40B4-BE49-F238E27FC236}">
                  <a16:creationId xmlns:a16="http://schemas.microsoft.com/office/drawing/2014/main" id="{74E59CB5-D34E-E841-9312-8124EC7BD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523" y="3871912"/>
              <a:ext cx="1302347" cy="4826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ligible visits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10997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C0FBCEAE-D204-7244-8480-22AA5B072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523" y="4908550"/>
              <a:ext cx="1266825" cy="47088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Total tests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9119 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(82.9%)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Text Box 6">
              <a:extLst>
                <a:ext uri="{FF2B5EF4-FFF2-40B4-BE49-F238E27FC236}">
                  <a16:creationId xmlns:a16="http://schemas.microsoft.com/office/drawing/2014/main" id="{AC964B05-DBBD-5E43-A8FD-3F4A549D6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036" y="4425949"/>
              <a:ext cx="1089648" cy="48260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tested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1878</a:t>
              </a:r>
              <a:endParaRPr kumimoji="0" lang="en-US" alt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48" name="Rectangle 55">
            <a:extLst>
              <a:ext uri="{FF2B5EF4-FFF2-40B4-BE49-F238E27FC236}">
                <a16:creationId xmlns:a16="http://schemas.microsoft.com/office/drawing/2014/main" id="{6366C37F-996A-0E43-A454-CDE0B7D76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6627" y="22478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87EBF8-C3C0-F94C-AF78-A815D554218C}"/>
              </a:ext>
            </a:extLst>
          </p:cNvPr>
          <p:cNvGrpSpPr/>
          <p:nvPr/>
        </p:nvGrpSpPr>
        <p:grpSpPr>
          <a:xfrm>
            <a:off x="7308004" y="2844553"/>
            <a:ext cx="3721918" cy="2978522"/>
            <a:chOff x="1450761" y="3871912"/>
            <a:chExt cx="2522468" cy="1483325"/>
          </a:xfrm>
        </p:grpSpPr>
        <p:sp>
          <p:nvSpPr>
            <p:cNvPr id="68" name="Text Box 2">
              <a:extLst>
                <a:ext uri="{FF2B5EF4-FFF2-40B4-BE49-F238E27FC236}">
                  <a16:creationId xmlns:a16="http://schemas.microsoft.com/office/drawing/2014/main" id="{AC1E0587-6F14-CD44-91A5-5A662AD57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0761" y="3871912"/>
              <a:ext cx="1266825" cy="40396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ligible visits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7851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Text Box 4">
              <a:extLst>
                <a:ext uri="{FF2B5EF4-FFF2-40B4-BE49-F238E27FC236}">
                  <a16:creationId xmlns:a16="http://schemas.microsoft.com/office/drawing/2014/main" id="{F0C20C68-26F0-E943-A8DB-B7E358F55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0761" y="4908550"/>
              <a:ext cx="1266825" cy="44668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Total tests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6496 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(82.7%)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Text Box 6">
              <a:extLst>
                <a:ext uri="{FF2B5EF4-FFF2-40B4-BE49-F238E27FC236}">
                  <a16:creationId xmlns:a16="http://schemas.microsoft.com/office/drawing/2014/main" id="{5614820B-38BB-414A-BFCF-E78E7BF2B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3303" y="4382986"/>
              <a:ext cx="1059926" cy="40976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tested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1355</a:t>
              </a:r>
              <a:endParaRPr kumimoji="0" lang="en-US" alt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824169-FA89-114E-81AD-BB1FC6AB28C9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2071191" y="3886198"/>
            <a:ext cx="0" cy="10399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4F2BC9-D386-9D49-9406-C45670CB2FFD}"/>
              </a:ext>
            </a:extLst>
          </p:cNvPr>
          <p:cNvCxnSpPr>
            <a:cxnSpLocks/>
          </p:cNvCxnSpPr>
          <p:nvPr/>
        </p:nvCxnSpPr>
        <p:spPr>
          <a:xfrm>
            <a:off x="2071191" y="4406162"/>
            <a:ext cx="13464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DAF75D-7784-634D-B0D4-C0BC9034D57A}"/>
              </a:ext>
            </a:extLst>
          </p:cNvPr>
          <p:cNvCxnSpPr>
            <a:cxnSpLocks/>
            <a:stCxn id="68" idx="2"/>
            <a:endCxn id="69" idx="0"/>
          </p:cNvCxnSpPr>
          <p:nvPr/>
        </p:nvCxnSpPr>
        <p:spPr>
          <a:xfrm>
            <a:off x="8242609" y="3655722"/>
            <a:ext cx="0" cy="127040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F07B4E-3F37-E846-9BA9-3A30687DAAAC}"/>
              </a:ext>
            </a:extLst>
          </p:cNvPr>
          <p:cNvCxnSpPr>
            <a:endCxn id="71" idx="1"/>
          </p:cNvCxnSpPr>
          <p:nvPr/>
        </p:nvCxnSpPr>
        <p:spPr>
          <a:xfrm>
            <a:off x="8242609" y="4277710"/>
            <a:ext cx="1223385" cy="44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4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6E61-7136-F945-9FC9-6904ED02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1295DB-046E-1344-94A5-B54D43F419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202412"/>
              </p:ext>
            </p:extLst>
          </p:nvPr>
        </p:nvGraphicFramePr>
        <p:xfrm>
          <a:off x="361448" y="1538400"/>
          <a:ext cx="5017376" cy="37307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39823">
                  <a:extLst>
                    <a:ext uri="{9D8B030D-6E8A-4147-A177-3AD203B41FA5}">
                      <a16:colId xmlns:a16="http://schemas.microsoft.com/office/drawing/2014/main" val="3106004788"/>
                    </a:ext>
                  </a:extLst>
                </a:gridCol>
                <a:gridCol w="1272404">
                  <a:extLst>
                    <a:ext uri="{9D8B030D-6E8A-4147-A177-3AD203B41FA5}">
                      <a16:colId xmlns:a16="http://schemas.microsoft.com/office/drawing/2014/main" val="464717838"/>
                    </a:ext>
                  </a:extLst>
                </a:gridCol>
                <a:gridCol w="1524670">
                  <a:extLst>
                    <a:ext uri="{9D8B030D-6E8A-4147-A177-3AD203B41FA5}">
                      <a16:colId xmlns:a16="http://schemas.microsoft.com/office/drawing/2014/main" val="116594570"/>
                    </a:ext>
                  </a:extLst>
                </a:gridCol>
                <a:gridCol w="1380479">
                  <a:extLst>
                    <a:ext uri="{9D8B030D-6E8A-4147-A177-3AD203B41FA5}">
                      <a16:colId xmlns:a16="http://schemas.microsoft.com/office/drawing/2014/main" val="2149723327"/>
                    </a:ext>
                  </a:extLst>
                </a:gridCol>
              </a:tblGrid>
              <a:tr h="318897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CT/NG Tests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820223"/>
                  </a:ext>
                </a:extLst>
              </a:tr>
              <a:tr h="455597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Variable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 Tests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Any +</a:t>
                      </a:r>
                      <a:r>
                        <a:rPr lang="en-US" sz="2000" dirty="0" err="1">
                          <a:effectLst/>
                        </a:rPr>
                        <a:t>ve</a:t>
                      </a:r>
                      <a:r>
                        <a:rPr lang="en-US" sz="2000" dirty="0">
                          <a:effectLst/>
                        </a:rPr>
                        <a:t> (%)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724146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Overall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9119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1348 (14.8)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9253849"/>
                  </a:ext>
                </a:extLst>
              </a:tr>
              <a:tr h="312248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Sex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2701 (29.6)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243 (9.0)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2086961"/>
                  </a:ext>
                </a:extLst>
              </a:tr>
              <a:tr h="297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Female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6418 (70.4)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1105 (17.2)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316002"/>
                  </a:ext>
                </a:extLst>
              </a:tr>
              <a:tr h="334551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Age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16-18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2745 (30.1)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234 (8.5)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0350109"/>
                  </a:ext>
                </a:extLst>
              </a:tr>
              <a:tr h="3233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19-21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3362 (36.9)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562 (16.7)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5430550"/>
                  </a:ext>
                </a:extLst>
              </a:tr>
              <a:tr h="334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22-24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3012 (33.0)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552 (18.3)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543838"/>
                  </a:ext>
                </a:extLst>
              </a:tr>
              <a:tr h="363863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HIV Status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Unknown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3055 (33.5)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427 (13.9)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3243586"/>
                  </a:ext>
                </a:extLst>
              </a:tr>
              <a:tr h="291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+ve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413 (4.5)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83 (20.0)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8554706"/>
                  </a:ext>
                </a:extLst>
              </a:tr>
              <a:tr h="373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-ve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5651 (62.0)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427 (14.8)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501608"/>
                  </a:ext>
                </a:extLst>
              </a:tr>
            </a:tbl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5366899-36FC-9046-B397-CDB73E9ABC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140971"/>
              </p:ext>
            </p:extLst>
          </p:nvPr>
        </p:nvGraphicFramePr>
        <p:xfrm>
          <a:off x="6096000" y="1538400"/>
          <a:ext cx="5312908" cy="306235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50386">
                  <a:extLst>
                    <a:ext uri="{9D8B030D-6E8A-4147-A177-3AD203B41FA5}">
                      <a16:colId xmlns:a16="http://schemas.microsoft.com/office/drawing/2014/main" val="31494302"/>
                    </a:ext>
                  </a:extLst>
                </a:gridCol>
                <a:gridCol w="1139318">
                  <a:extLst>
                    <a:ext uri="{9D8B030D-6E8A-4147-A177-3AD203B41FA5}">
                      <a16:colId xmlns:a16="http://schemas.microsoft.com/office/drawing/2014/main" val="1572981177"/>
                    </a:ext>
                  </a:extLst>
                </a:gridCol>
                <a:gridCol w="1672818">
                  <a:extLst>
                    <a:ext uri="{9D8B030D-6E8A-4147-A177-3AD203B41FA5}">
                      <a16:colId xmlns:a16="http://schemas.microsoft.com/office/drawing/2014/main" val="1556874130"/>
                    </a:ext>
                  </a:extLst>
                </a:gridCol>
                <a:gridCol w="1250386">
                  <a:extLst>
                    <a:ext uri="{9D8B030D-6E8A-4147-A177-3AD203B41FA5}">
                      <a16:colId xmlns:a16="http://schemas.microsoft.com/office/drawing/2014/main" val="390926928"/>
                    </a:ext>
                  </a:extLst>
                </a:gridCol>
              </a:tblGrid>
              <a:tr h="337422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TV Tests (females)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555921"/>
                  </a:ext>
                </a:extLst>
              </a:tr>
              <a:tr h="42594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Variable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tests (%)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TV +</a:t>
                      </a:r>
                      <a:r>
                        <a:rPr lang="en-US" sz="2000" dirty="0" err="1">
                          <a:effectLst/>
                        </a:rPr>
                        <a:t>ve</a:t>
                      </a:r>
                      <a:r>
                        <a:rPr lang="en-US" sz="2000" dirty="0">
                          <a:effectLst/>
                        </a:rPr>
                        <a:t> (%) 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520859"/>
                  </a:ext>
                </a:extLst>
              </a:tr>
              <a:tr h="32617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Overall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6496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444 (6.8)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3477470"/>
                  </a:ext>
                </a:extLst>
              </a:tr>
              <a:tr h="326174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Age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16-18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1947 (30.0)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96 (4.9)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135126"/>
                  </a:ext>
                </a:extLst>
              </a:tr>
              <a:tr h="326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19-21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2296 (35.3)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162 (7.1)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7562705"/>
                  </a:ext>
                </a:extLst>
              </a:tr>
              <a:tr h="326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22-24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2253 (34.7)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186 (8.3)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867093"/>
                  </a:ext>
                </a:extLst>
              </a:tr>
              <a:tr h="341944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HIV Status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Unknown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2236 (34.4)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136 (6.1)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5374484"/>
                  </a:ext>
                </a:extLst>
              </a:tr>
              <a:tr h="326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+ve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359 (5.5)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53 (14.8)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1642513"/>
                  </a:ext>
                </a:extLst>
              </a:tr>
              <a:tr h="326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-ve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3901 (60.1)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255 (6.5)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0536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4B9B74-EC42-0841-B5E5-BC45D5C622E7}"/>
              </a:ext>
            </a:extLst>
          </p:cNvPr>
          <p:cNvSpPr txBox="1"/>
          <p:nvPr/>
        </p:nvSpPr>
        <p:spPr>
          <a:xfrm>
            <a:off x="3097362" y="5692871"/>
            <a:ext cx="5782963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Syndromic STI management in CHIEDZA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4% (1044/26105)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936997-BBB3-0344-800B-1588BC00FA4C}"/>
              </a:ext>
            </a:extLst>
          </p:cNvPr>
          <p:cNvSpPr/>
          <p:nvPr/>
        </p:nvSpPr>
        <p:spPr>
          <a:xfrm>
            <a:off x="3904256" y="2195333"/>
            <a:ext cx="1532881" cy="525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6C8A47-3B8C-F941-A597-8D8D6144167E}"/>
              </a:ext>
            </a:extLst>
          </p:cNvPr>
          <p:cNvSpPr/>
          <p:nvPr/>
        </p:nvSpPr>
        <p:spPr>
          <a:xfrm>
            <a:off x="10068667" y="2225820"/>
            <a:ext cx="1304382" cy="495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F7B2F03E-1B2A-4E4F-8CE8-ACECA03000E9}"/>
              </a:ext>
            </a:extLst>
          </p:cNvPr>
          <p:cNvSpPr/>
          <p:nvPr/>
        </p:nvSpPr>
        <p:spPr>
          <a:xfrm>
            <a:off x="5379249" y="4614287"/>
            <a:ext cx="372762" cy="237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74753D8C-5ECB-4744-823C-F6DE882D288D}"/>
              </a:ext>
            </a:extLst>
          </p:cNvPr>
          <p:cNvSpPr/>
          <p:nvPr/>
        </p:nvSpPr>
        <p:spPr>
          <a:xfrm>
            <a:off x="5397948" y="3909785"/>
            <a:ext cx="372762" cy="237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F946AD6C-59C2-E34E-9071-85DE778D3810}"/>
              </a:ext>
            </a:extLst>
          </p:cNvPr>
          <p:cNvSpPr/>
          <p:nvPr/>
        </p:nvSpPr>
        <p:spPr>
          <a:xfrm>
            <a:off x="5437137" y="2967551"/>
            <a:ext cx="372762" cy="237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CB31F8B7-E539-9945-91C7-B004F10D4850}"/>
              </a:ext>
            </a:extLst>
          </p:cNvPr>
          <p:cNvSpPr/>
          <p:nvPr/>
        </p:nvSpPr>
        <p:spPr>
          <a:xfrm>
            <a:off x="11408908" y="4028311"/>
            <a:ext cx="372762" cy="237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69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TI">
      <a:dk1>
        <a:srgbClr val="000000"/>
      </a:dk1>
      <a:lt1>
        <a:srgbClr val="FFFFFF"/>
      </a:lt1>
      <a:dk2>
        <a:srgbClr val="00464E"/>
      </a:dk2>
      <a:lt2>
        <a:srgbClr val="CCDBDD"/>
      </a:lt2>
      <a:accent1>
        <a:srgbClr val="00464E"/>
      </a:accent1>
      <a:accent2>
        <a:srgbClr val="2FBD5D"/>
      </a:accent2>
      <a:accent3>
        <a:srgbClr val="A5A5A5"/>
      </a:accent3>
      <a:accent4>
        <a:srgbClr val="F4841D"/>
      </a:accent4>
      <a:accent5>
        <a:srgbClr val="00595D"/>
      </a:accent5>
      <a:accent6>
        <a:srgbClr val="CCDBD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comemeet_temp" id="{63C031AC-BF01-A946-8E5A-19E5FC534BBD}" vid="{F2CF3931-EB19-4D47-8AF4-0ADFDAF333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1965</TotalTime>
  <Words>824</Words>
  <Application>Microsoft Office PowerPoint</Application>
  <PresentationFormat>Widescreen</PresentationFormat>
  <Paragraphs>190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Calisto MT</vt:lpstr>
      <vt:lpstr>Constantia</vt:lpstr>
      <vt:lpstr>Corbel</vt:lpstr>
      <vt:lpstr>Times New Roman</vt:lpstr>
      <vt:lpstr>Wingdings</vt:lpstr>
      <vt:lpstr>Office Theme</vt:lpstr>
      <vt:lpstr>PowerPoint Presentation</vt:lpstr>
      <vt:lpstr>Background   </vt:lpstr>
      <vt:lpstr>STIs in CHIEDZA – STICH </vt:lpstr>
      <vt:lpstr>Formative work – Pilot study </vt:lpstr>
      <vt:lpstr>Formative work – Community testing</vt:lpstr>
      <vt:lpstr>Formative work – Screening tool  </vt:lpstr>
      <vt:lpstr>STICH intervention delivery </vt:lpstr>
      <vt:lpstr>Testing uptake </vt:lpstr>
      <vt:lpstr>Prevalence </vt:lpstr>
      <vt:lpstr>Treatment uptake </vt:lpstr>
      <vt:lpstr>Prevalence survey - Harare </vt:lpstr>
      <vt:lpstr>Discussion </vt:lpstr>
      <vt:lpstr>The PSYH study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Calderwood</dc:creator>
  <cp:lastModifiedBy>David Andrews</cp:lastModifiedBy>
  <cp:revision>19</cp:revision>
  <dcterms:created xsi:type="dcterms:W3CDTF">2022-02-15T09:03:33Z</dcterms:created>
  <dcterms:modified xsi:type="dcterms:W3CDTF">2022-05-03T07:33:37Z</dcterms:modified>
</cp:coreProperties>
</file>