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9" r:id="rId2"/>
    <p:sldId id="584" r:id="rId3"/>
    <p:sldId id="591" r:id="rId4"/>
    <p:sldId id="590" r:id="rId5"/>
    <p:sldId id="593" r:id="rId6"/>
    <p:sldId id="594" r:id="rId7"/>
    <p:sldId id="592" r:id="rId8"/>
    <p:sldId id="597" r:id="rId9"/>
    <p:sldId id="603" r:id="rId10"/>
    <p:sldId id="573" r:id="rId11"/>
    <p:sldId id="262" r:id="rId12"/>
    <p:sldId id="266" r:id="rId13"/>
    <p:sldId id="602" r:id="rId14"/>
    <p:sldId id="581" r:id="rId15"/>
    <p:sldId id="582" r:id="rId16"/>
    <p:sldId id="583" r:id="rId17"/>
    <p:sldId id="285" r:id="rId18"/>
    <p:sldId id="571" r:id="rId19"/>
    <p:sldId id="585" r:id="rId20"/>
    <p:sldId id="586" r:id="rId21"/>
    <p:sldId id="601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33"/>
    <a:srgbClr val="062C1D"/>
    <a:srgbClr val="006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82042"/>
  </p:normalViewPr>
  <p:slideViewPr>
    <p:cSldViewPr snapToGrid="0" snapToObjects="1">
      <p:cViewPr varScale="1">
        <p:scale>
          <a:sx n="32" d="100"/>
          <a:sy n="32" d="100"/>
        </p:scale>
        <p:origin x="8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90261-8B15-6946-90EE-26D47167BAE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1BD57-FFDC-0642-91A1-216C015B7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2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Prevalence ratio </a:t>
            </a:r>
          </a:p>
          <a:p>
            <a:r>
              <a:rPr lang="en-GB" dirty="0"/>
              <a:t>Illness severity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1649-D52D-5C4D-9768-58E3B953BC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669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d53d5ad18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NIHR £250 000 Grant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Qualitative sub study exploring access to information and opinions on strategies to control the epidemic</a:t>
            </a:r>
            <a:endParaRPr lang="en-GB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Mathematical transmission model of SARS-CoV-2 in the community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gbd53d5ad1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Transfusion data 15%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HH size av is 2.3</a:t>
            </a:r>
            <a:endParaRPr/>
          </a:p>
        </p:txBody>
      </p:sp>
      <p:sp>
        <p:nvSpPr>
          <p:cNvPr id="161" name="Google Shape;16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Transfusion data 15%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National HH size </a:t>
            </a:r>
            <a:r>
              <a:rPr lang="en-GB" dirty="0" err="1"/>
              <a:t>av</a:t>
            </a:r>
            <a:r>
              <a:rPr lang="en-GB" dirty="0"/>
              <a:t> is 2.3</a:t>
            </a:r>
            <a:endParaRPr dirty="0"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267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Transfusion data 15%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National HH size </a:t>
            </a:r>
            <a:r>
              <a:rPr lang="en-GB" dirty="0" err="1"/>
              <a:t>av</a:t>
            </a:r>
            <a:r>
              <a:rPr lang="en-GB" dirty="0"/>
              <a:t> is 2.3</a:t>
            </a:r>
            <a:endParaRPr dirty="0"/>
          </a:p>
        </p:txBody>
      </p:sp>
      <p:sp>
        <p:nvSpPr>
          <p:cNvPr id="214" name="Google Shape;21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Transfusion data 15%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HH size av is 2.3</a:t>
            </a:r>
            <a:endParaRPr/>
          </a:p>
        </p:txBody>
      </p:sp>
      <p:sp>
        <p:nvSpPr>
          <p:cNvPr id="239" name="Google Shape;23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d53d5ad1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bd53d5ad1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Nc only data would underestimate pop prevalence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Spike and </a:t>
            </a:r>
            <a:r>
              <a:rPr lang="en-GB" dirty="0" err="1"/>
              <a:t>nc</a:t>
            </a:r>
            <a:r>
              <a:rPr lang="en-GB" dirty="0"/>
              <a:t> decline at different rates as shown in other work</a:t>
            </a:r>
            <a:endParaRPr dirty="0"/>
          </a:p>
        </p:txBody>
      </p:sp>
      <p:sp>
        <p:nvSpPr>
          <p:cNvPr id="247" name="Google Shape;247;gbd53d5ad18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Symptomatic </a:t>
            </a:r>
            <a:r>
              <a:rPr lang="en-GB" dirty="0" err="1"/>
              <a:t>vrs</a:t>
            </a:r>
            <a:r>
              <a:rPr lang="en-GB" dirty="0"/>
              <a:t> asymptomatic</a:t>
            </a:r>
          </a:p>
          <a:p>
            <a:r>
              <a:rPr lang="en-GB" dirty="0"/>
              <a:t>Time from symptoms to blood sample</a:t>
            </a:r>
          </a:p>
          <a:p>
            <a:r>
              <a:rPr lang="en-GB" dirty="0"/>
              <a:t>Children response </a:t>
            </a:r>
            <a:r>
              <a:rPr lang="en-GB" dirty="0" err="1"/>
              <a:t>vrs</a:t>
            </a:r>
            <a:r>
              <a:rPr lang="en-GB" dirty="0"/>
              <a:t> adult response</a:t>
            </a:r>
          </a:p>
          <a:p>
            <a:r>
              <a:rPr lang="en-GB" dirty="0"/>
              <a:t>13 immune markers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1649-D52D-5C4D-9768-58E3B953BC4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62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Symptomatic </a:t>
            </a:r>
            <a:r>
              <a:rPr lang="en-GB" dirty="0" err="1"/>
              <a:t>vrs</a:t>
            </a:r>
            <a:r>
              <a:rPr lang="en-GB" dirty="0"/>
              <a:t> asymptomatic</a:t>
            </a:r>
          </a:p>
          <a:p>
            <a:r>
              <a:rPr lang="en-GB" dirty="0"/>
              <a:t>Time from symptoms to blood sample</a:t>
            </a:r>
          </a:p>
          <a:p>
            <a:r>
              <a:rPr lang="en-GB" dirty="0"/>
              <a:t>Children response </a:t>
            </a:r>
            <a:r>
              <a:rPr lang="en-GB" dirty="0" err="1"/>
              <a:t>vrs</a:t>
            </a:r>
            <a:r>
              <a:rPr lang="en-GB" dirty="0"/>
              <a:t> adult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1649-D52D-5C4D-9768-58E3B953BC4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2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Prevalence ratio </a:t>
            </a:r>
          </a:p>
          <a:p>
            <a:r>
              <a:rPr lang="en-GB" dirty="0"/>
              <a:t>Illness severity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1649-D52D-5C4D-9768-58E3B953BC4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12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0" i="0" dirty="0">
                <a:latin typeface="+mn-lt"/>
              </a:rPr>
              <a:t>by defining the proportion of household contacts exposed to each virus with a detectable serological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1649-D52D-5C4D-9768-58E3B953BC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601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latin typeface="+mn-lt"/>
              </a:rPr>
              <a:t>not anti-spike protein IgG to confirm previous SARS-CoV-2 infection to avoid any effect of vaccination status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1649-D52D-5C4D-9768-58E3B953BC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0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Prevalence ratio </a:t>
            </a:r>
          </a:p>
          <a:p>
            <a:r>
              <a:rPr lang="en-GB" dirty="0"/>
              <a:t>Illness severity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1649-D52D-5C4D-9768-58E3B953BC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75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Stratified by Indices VOC and non-VOC SARS-CoV-2 status for whom we have serum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64% hospitalised, 17% ICU admission &amp; 1%mortality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Ethnicity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50% white 17% black 8% SE Asian 8% middle eastern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dirty="0"/>
              <a:t>Prevalence ratio </a:t>
            </a:r>
          </a:p>
          <a:p>
            <a:r>
              <a:rPr lang="en-GB" dirty="0"/>
              <a:t>Illness severity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1649-D52D-5C4D-9768-58E3B953BC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30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Prevalence ratio </a:t>
            </a:r>
          </a:p>
          <a:p>
            <a:r>
              <a:rPr lang="en-GB" dirty="0"/>
              <a:t>Illness severity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1649-D52D-5C4D-9768-58E3B953BC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0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During well adhered to lockdown periods in UK which ended in May/June when our last serology samples </a:t>
            </a:r>
          </a:p>
          <a:p>
            <a:r>
              <a:rPr lang="en-GB" dirty="0"/>
              <a:t>David Goldblatt’s work has shown that NC titres fall but slowly and not significantly over 6 months – these data back this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1649-D52D-5C4D-9768-58E3B953BC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1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4257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e4caeb63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Jewish community 0.5% of UK pop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 just Socio economic status driving this. Complex factors between and within household transmission,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Michael Marks </a:t>
            </a:r>
            <a:endParaRPr dirty="0"/>
          </a:p>
        </p:txBody>
      </p:sp>
      <p:sp>
        <p:nvSpPr>
          <p:cNvPr id="128" name="Google Shape;128;gbe4caeb6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FBAA-1E9E-904B-A44A-09E764C31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80199-B75D-214A-8048-B456808D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F3D71-5239-134F-A16F-6F6F5757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E8A94-55FC-7A41-99BF-14BD9D19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34C41-7D38-BD49-9222-D6720FB1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6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45B3-3DFF-EB4F-B7C5-78F6A2B2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64BA6-CEF7-0747-92DF-E452058DE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9A99-2A10-3148-959E-59078EF8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662A3-1C9D-BC4B-B97C-6B37BB45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86DF4-D235-B74D-A072-A82A87A9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0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B3B1C-6408-1842-8178-8150FD2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A09CD-C814-D944-A6DC-EBB08A6FF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87A71-DF9A-3442-9EE1-94FEA825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4CD8B-365B-2840-9C8E-CE859788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2EF0B-9F4B-C742-895E-BC940D85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30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_Column_Slide_Dark_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EA2D17-3B28-F14F-853B-4B5CCCB04223}"/>
              </a:ext>
            </a:extLst>
          </p:cNvPr>
          <p:cNvSpPr txBox="1"/>
          <p:nvPr userDrawn="1"/>
        </p:nvSpPr>
        <p:spPr>
          <a:xfrm>
            <a:off x="0" y="6580717"/>
            <a:ext cx="12192000" cy="230832"/>
          </a:xfrm>
          <a:prstGeom prst="rect">
            <a:avLst/>
          </a:prstGeom>
          <a:solidFill>
            <a:srgbClr val="004650"/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GB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1" y="36759"/>
            <a:ext cx="9419515" cy="8996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2" y="1334132"/>
            <a:ext cx="10972801" cy="5011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1" b="1" i="1" baseline="0">
                <a:latin typeface="open sans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6231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24700" y="0"/>
            <a:ext cx="7481200" cy="1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1256" y="6356351"/>
            <a:ext cx="2742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5316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91919"/>
            <a:ext cx="6815667" cy="48072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491919"/>
            <a:ext cx="4011084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9132"/>
            <a:ext cx="8929509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64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12802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2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17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AA10-16D4-F74B-BDEA-A2D370B3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4D05-4E73-5849-83F6-2CCE0763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A690D-A6A2-C54E-97CB-052A50B5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89D7-05A7-BB40-8BA5-2E7F3B24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F18D8-CC2F-934F-907E-699B4C27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7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3050-90A6-EC44-9450-8B8637E9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E3D81-FCDC-CB41-95AA-EBD1C7286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6E00C-7B48-AA4E-94EE-EF76E18B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E3E85-59C7-1248-B524-DA228A10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5D6EF-F0D3-584E-A07E-E3F769B6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75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7B10-749E-4D40-9491-684EED00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BD14-4CF0-C140-BABE-7D1FC7CA2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92664-7094-5A43-81F7-81523E325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19CEE-1A12-9046-896F-6D371BA2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9FB7B-F129-9449-A22D-72F2A170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67D21-1CA7-F64D-B617-A2413372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4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8F42-2748-5043-955B-4A234481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2D470-2B6A-684C-98C7-92114DEA8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51D68-4AB8-8B40-9B12-EB6EAF998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659E3-DB0D-9447-8E62-E399241A2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6906D-ED1F-B64E-92F5-F89DD813C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85966-F1F2-4045-8A57-F5F47441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61F8F-410F-574C-AC47-D1F25078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BD694-0C71-754A-B932-17588E96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5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D26F-0E62-8F46-8678-FA5EDA82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5801D-FA35-2146-8FF8-9FD7D8349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C5F52-0BE8-AC41-98F8-254CAA2F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F8D23-6C8F-C844-8745-766164C4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9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CBD986-E148-5748-8C44-A0DA3F60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D8B07-947B-3F4E-8B8A-5545D710F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1CE3B-3AB3-6442-A492-4547C948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B7A4-B236-794D-9AF5-0E653F0B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7DD5F-B92B-EA4A-9E19-BEC85A982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4FA6F-3F84-2742-AF9D-36ADFDE83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CCC00-5CDC-E14D-886A-D9165D53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2C27C-6D99-F643-8433-412E977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1884F-DD1A-944D-89AC-5692ABFE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7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4F2B-98E5-B44B-9A78-555CCF6C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C2F7F-AE2B-A845-8292-1F2771320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DB863-1A1B-BD41-9E42-01D0F86B6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CF3EF-5B5D-1248-8B20-53399B2B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AFC2B-B396-AE42-B522-4B182F5C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5C1A3-BDA8-9D47-8D9D-8E575392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71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643F7-47E8-D446-9ACF-27E93EBE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0830-EAD8-6849-B1A5-0D1A0A069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9567-27C5-B24C-BEDD-1188A22F2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651FB-099F-BB44-AE00-61DE6241624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E7B3C-1A37-884A-B56E-57BA20522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B5CEB-9E7D-044F-A682-C0AE9E031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7634-974D-1249-B34C-471D122C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mailto:Kate.Gaskell@lshtm.ac.uk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17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tx1"/>
                </a:solidFill>
                <a:latin typeface="+mj-lt"/>
              </a:rPr>
              <a:t>Transmission of respiratory pathogens in households </a:t>
            </a:r>
            <a:br>
              <a:rPr lang="en-US" sz="3100" dirty="0">
                <a:solidFill>
                  <a:schemeClr val="tx1"/>
                </a:solidFill>
                <a:latin typeface="+mj-lt"/>
              </a:rPr>
            </a:br>
            <a:r>
              <a:rPr lang="en-US" sz="3100" dirty="0">
                <a:solidFill>
                  <a:schemeClr val="tx1"/>
                </a:solidFill>
                <a:latin typeface="+mj-lt"/>
              </a:rPr>
              <a:t>from MDR TB to SARS-CoV-2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 txBox="1">
            <a:spLocks/>
          </p:cNvSpPr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Wellcome Trust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PhD scientific meeting March 2022</a:t>
            </a:r>
          </a:p>
          <a:p>
            <a:pPr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 Gaskell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Kate.Gaskell@lshtm.ac.uk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katekmg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5A233AD-E39D-3B41-A7E8-C1169BC3D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1" r="2936" b="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9E7B73C-9724-3D44-8123-A7765E5D3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17" y="5855638"/>
            <a:ext cx="1557179" cy="81886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779F775-5F79-AC42-8567-D89ABE535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990" y="222919"/>
            <a:ext cx="1135946" cy="113594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E339D5B-1BDE-464C-BA08-CA2A4D916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621" y="5880229"/>
            <a:ext cx="1867905" cy="79427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C4C91C5-6774-F340-B83A-26F0F88A6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636" y="5921162"/>
            <a:ext cx="2339308" cy="7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24700" y="0"/>
            <a:ext cx="92257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GB" sz="3400" dirty="0">
                <a:latin typeface="Corbel" panose="020B0503020204020204" pitchFamily="34" charset="0"/>
              </a:rPr>
              <a:t>Background: North London Ultra Orthodox Jewish community</a:t>
            </a:r>
            <a:endParaRPr sz="3400" dirty="0">
              <a:latin typeface="Corbel" panose="020B0503020204020204" pitchFamily="34" charset="0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580206" y="1379220"/>
            <a:ext cx="10532100" cy="30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2020 request from London Jewish community to help understand their burden of disease &amp; identify which (if any) activities were particularly associated with risk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17;p17">
            <a:extLst>
              <a:ext uri="{FF2B5EF4-FFF2-40B4-BE49-F238E27FC236}">
                <a16:creationId xmlns:a16="http://schemas.microsoft.com/office/drawing/2014/main" id="{639E4D9A-8A37-A44A-B33E-8B117D8152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814" y="2676440"/>
            <a:ext cx="5543401" cy="40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BF7FC0-FC5F-8C45-B0A0-2C2F72B70E1B}"/>
              </a:ext>
            </a:extLst>
          </p:cNvPr>
          <p:cNvSpPr txBox="1"/>
          <p:nvPr/>
        </p:nvSpPr>
        <p:spPr>
          <a:xfrm>
            <a:off x="7126015" y="3594199"/>
            <a:ext cx="4302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PHE data highlighted higher risk of death in UK Jewish population</a:t>
            </a:r>
            <a:endParaRPr lang="en-GB" sz="24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24700" y="0"/>
            <a:ext cx="9037014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sz="3400" b="0" dirty="0">
                <a:latin typeface="Corbel" panose="020B0503020204020204" pitchFamily="34" charset="0"/>
              </a:rPr>
              <a:t>Seroprevalence of SARS-CoV-2 in a strictly-Orthodox community in UK</a:t>
            </a:r>
            <a:endParaRPr sz="3400" b="0" dirty="0">
              <a:latin typeface="Corbel" panose="020B0503020204020204" pitchFamily="34" charset="0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696684" y="1585686"/>
            <a:ext cx="9675000" cy="30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AIMS &amp; STUDY DESIGN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detailed data collection on households and their social interactions with serological testing of seasonal </a:t>
            </a:r>
            <a:r>
              <a:rPr lang="en-GB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SARS-CoV-2 in a tightly-kni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Jewish community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Cross sectional Serosurvey of households and their individuals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324700" y="0"/>
            <a:ext cx="7481200" cy="1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GB" sz="3400" dirty="0">
                <a:latin typeface="Corbel" panose="020B0503020204020204" pitchFamily="34" charset="0"/>
              </a:rPr>
              <a:t>Sampling</a:t>
            </a:r>
            <a:endParaRPr sz="3400" dirty="0">
              <a:latin typeface="Corbel" panose="020B0503020204020204" pitchFamily="34" charset="0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617220" y="1474470"/>
            <a:ext cx="10198417" cy="496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using a comprehensive community list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at the level of the household, all consenting members</a:t>
            </a:r>
          </a:p>
          <a:p>
            <a:pPr lvl="0"/>
            <a:r>
              <a:rPr lang="en-GB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 age groups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Serology assay: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dirty="0"/>
              <a:t>MSD, Rockville, MD assay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dirty="0"/>
              <a:t>David Goldblatt’s UCL group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8;p26">
            <a:extLst>
              <a:ext uri="{FF2B5EF4-FFF2-40B4-BE49-F238E27FC236}">
                <a16:creationId xmlns:a16="http://schemas.microsoft.com/office/drawing/2014/main" id="{6742AD64-45B9-224A-8EA8-F3DAE82E928E}"/>
              </a:ext>
            </a:extLst>
          </p:cNvPr>
          <p:cNvSpPr txBox="1"/>
          <p:nvPr/>
        </p:nvSpPr>
        <p:spPr>
          <a:xfrm>
            <a:off x="6542581" y="2605879"/>
            <a:ext cx="5359009" cy="42228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Samples tested with a multiplex serological assay for: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CoV-2 Nucleocapsid</a:t>
            </a:r>
            <a:endParaRPr sz="2200"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CoV-2 Receptor binding domain</a:t>
            </a:r>
            <a:endParaRPr sz="2200"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CoV-2 Spike protein</a:t>
            </a:r>
            <a:endParaRPr sz="2200"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Seasonal Coronavirus</a:t>
            </a:r>
            <a:endParaRPr sz="2200" dirty="0"/>
          </a:p>
          <a:p>
            <a:pPr marL="457200" marR="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229E s</a:t>
            </a:r>
            <a:endParaRPr sz="2200" dirty="0"/>
          </a:p>
          <a:p>
            <a:pPr marL="457200" marR="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HKU1 s</a:t>
            </a:r>
            <a:endParaRPr sz="2200" dirty="0"/>
          </a:p>
          <a:p>
            <a:pPr marL="457200" marR="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HL63 s</a:t>
            </a:r>
            <a:endParaRPr sz="2200" dirty="0"/>
          </a:p>
          <a:p>
            <a:pPr marL="457200" marR="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OC43 s</a:t>
            </a:r>
            <a:endParaRPr sz="22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324700" y="0"/>
            <a:ext cx="7481200" cy="1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GB" dirty="0"/>
              <a:t>Enrollment &amp; Results</a:t>
            </a:r>
            <a:endParaRPr dirty="0"/>
          </a:p>
        </p:txBody>
      </p:sp>
      <p:sp>
        <p:nvSpPr>
          <p:cNvPr id="185" name="Google Shape;185;p27"/>
          <p:cNvSpPr txBox="1"/>
          <p:nvPr/>
        </p:nvSpPr>
        <p:spPr>
          <a:xfrm>
            <a:off x="5697804" y="2725304"/>
            <a:ext cx="6169496" cy="462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52% participants female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Median age 14 (IQR 7-33)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58% &lt;19 years old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44% in formal education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35% not in education or employment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Median Household size 5 (IQR 3-7)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10F3EF7-E213-C64D-AE3F-1F997D40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00" y="1078000"/>
            <a:ext cx="3891040" cy="58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324700" y="0"/>
            <a:ext cx="7481200" cy="1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GB" sz="3400" dirty="0">
                <a:latin typeface="Corbel" panose="020B0503020204020204" pitchFamily="34" charset="0"/>
              </a:rPr>
              <a:t>Self-Reported Illness &amp; Seroprevalence</a:t>
            </a:r>
            <a:endParaRPr sz="3400" dirty="0">
              <a:latin typeface="Corbel" panose="020B0503020204020204" pitchFamily="34" charset="0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742948" y="1822737"/>
            <a:ext cx="10072689" cy="462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00" y="1294100"/>
            <a:ext cx="5286700" cy="55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61;p36">
            <a:extLst>
              <a:ext uri="{FF2B5EF4-FFF2-40B4-BE49-F238E27FC236}">
                <a16:creationId xmlns:a16="http://schemas.microsoft.com/office/drawing/2014/main" id="{D5937FA8-54A0-C042-A12F-2DCDDD11556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002" y="1294100"/>
            <a:ext cx="5510050" cy="57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324699" y="0"/>
            <a:ext cx="10252315" cy="1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GB" sz="3400" dirty="0">
                <a:latin typeface="Corbel" panose="020B0503020204020204" pitchFamily="34" charset="0"/>
              </a:rPr>
              <a:t>Seroprevalence</a:t>
            </a:r>
            <a:endParaRPr sz="3400" dirty="0">
              <a:latin typeface="Corbel" panose="020B0503020204020204" pitchFamily="34" charset="0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742948" y="1822737"/>
            <a:ext cx="10072689" cy="462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75" y="1479325"/>
            <a:ext cx="9692724" cy="46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324699" y="0"/>
            <a:ext cx="102522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GB" sz="3400" dirty="0">
                <a:latin typeface="Corbel" panose="020B0503020204020204" pitchFamily="34" charset="0"/>
              </a:rPr>
              <a:t>Seroprevalence</a:t>
            </a:r>
            <a:endParaRPr sz="3400" dirty="0">
              <a:latin typeface="Corbel" panose="020B0503020204020204" pitchFamily="34" charset="0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324699" y="1434937"/>
            <a:ext cx="11059751" cy="4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Antibody titre higher for anti-Spike SARS-CoV-2 antibodies than anti-Nucleocapsid across all age groups</a:t>
            </a:r>
          </a:p>
          <a:p>
            <a:pPr marL="457200" indent="-4572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0-4 </a:t>
            </a:r>
            <a:r>
              <a:rPr lang="en-GB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	28% </a:t>
            </a:r>
            <a:r>
              <a:rPr lang="en-GB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18%</a:t>
            </a:r>
          </a:p>
          <a:p>
            <a:pPr marL="457200" indent="-4572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5-10 </a:t>
            </a:r>
            <a:r>
              <a:rPr lang="en-GB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	56% </a:t>
            </a:r>
            <a:r>
              <a:rPr lang="en-GB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43%</a:t>
            </a:r>
          </a:p>
          <a:p>
            <a:pPr marL="457200" indent="-4572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11-18 </a:t>
            </a:r>
            <a:r>
              <a:rPr lang="en-GB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	75% </a:t>
            </a:r>
            <a:r>
              <a:rPr lang="en-GB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51%</a:t>
            </a:r>
          </a:p>
          <a:p>
            <a:pPr marL="457200" indent="-4572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19-66 </a:t>
            </a:r>
            <a:r>
              <a:rPr lang="en-GB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	74% </a:t>
            </a:r>
            <a:r>
              <a:rPr lang="en-GB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45%</a:t>
            </a:r>
          </a:p>
          <a:p>
            <a:pPr marL="457200" indent="-4572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&gt;67 </a:t>
            </a:r>
            <a:r>
              <a:rPr lang="en-GB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		55% </a:t>
            </a:r>
            <a:r>
              <a:rPr lang="en-GB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45%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Logistic regression modelling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risk of seropositivity in: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11-18 </a:t>
            </a:r>
            <a:r>
              <a:rPr lang="en-GB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olds 		OR 1.70 (95%CI </a:t>
            </a:r>
            <a:r>
              <a:rPr lang="en-GB" sz="2200" dirty="0"/>
              <a:t>0.89-3.27)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Males			OR </a:t>
            </a:r>
            <a:r>
              <a:rPr lang="en-GB" sz="2200" dirty="0"/>
              <a:t>1.62 (1.18-2.24)</a:t>
            </a:r>
            <a:endParaRPr lang="en-GB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Overcrowding &amp; attending community events did not increase the risk of seropositivity </a:t>
            </a:r>
          </a:p>
          <a:p>
            <a:pPr marL="457200" indent="-4572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>
            <a:spLocks noGrp="1"/>
          </p:cNvSpPr>
          <p:nvPr>
            <p:ph type="title"/>
          </p:nvPr>
        </p:nvSpPr>
        <p:spPr>
          <a:xfrm>
            <a:off x="324700" y="0"/>
            <a:ext cx="7481200" cy="1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GB" sz="3000" dirty="0"/>
              <a:t>Conclusions</a:t>
            </a:r>
            <a:endParaRPr sz="3000" dirty="0"/>
          </a:p>
        </p:txBody>
      </p:sp>
      <p:sp>
        <p:nvSpPr>
          <p:cNvPr id="321" name="Google Shape;321;p43"/>
          <p:cNvSpPr txBox="1"/>
          <p:nvPr/>
        </p:nvSpPr>
        <p:spPr>
          <a:xfrm>
            <a:off x="740227" y="1905001"/>
            <a:ext cx="9675012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seroprevalence antibodies 65%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Lowest in children &lt;5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Highest in secondary school aged children &amp; working age adults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Slightly higher in men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association household crowding / attendance at community events in this analysis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 keeping with broader UK data clear evidence high rates of infection in minority population</a:t>
            </a:r>
          </a:p>
          <a:p>
            <a:pPr marL="342900" lvl="0" indent="-3429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 evidence ‘herd immunity’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4AFF-1784-1646-8B06-5CECD19C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400" dirty="0">
                <a:latin typeface="Corbel" panose="020B0503020204020204" pitchFamily="34" charset="0"/>
              </a:rPr>
              <a:t>Markers of Severity Diagnostics for Evaluating COVID-19 MosDeco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4ABF-6E3B-A843-9AE2-9FDD932D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0" i="0" dirty="0">
                <a:latin typeface="+mn-lt"/>
              </a:rPr>
              <a:t>Immune signature in COVID exposed community household population</a:t>
            </a:r>
          </a:p>
          <a:p>
            <a:r>
              <a:rPr lang="en-GB" sz="2400" b="0" i="0" dirty="0">
                <a:latin typeface="+mn-lt"/>
              </a:rPr>
              <a:t> - IL10 IL6 IP10</a:t>
            </a:r>
          </a:p>
          <a:p>
            <a:r>
              <a:rPr lang="en-GB" sz="2400" b="0" i="0" dirty="0">
                <a:latin typeface="+mn-lt"/>
              </a:rPr>
              <a:t>- </a:t>
            </a:r>
            <a:r>
              <a:rPr lang="en-GB" sz="2400" b="0" i="0" dirty="0" err="1">
                <a:latin typeface="+mn-lt"/>
              </a:rPr>
              <a:t>MosDef</a:t>
            </a:r>
            <a:r>
              <a:rPr lang="en-GB" sz="2400" b="0" i="0" dirty="0">
                <a:latin typeface="+mn-lt"/>
              </a:rPr>
              <a:t> multiplex panel (FIEBRE study) </a:t>
            </a:r>
            <a:r>
              <a:rPr lang="en-GB" sz="2400" b="0" i="0" dirty="0" err="1">
                <a:latin typeface="+mn-lt"/>
              </a:rPr>
              <a:t>vrs</a:t>
            </a:r>
            <a:r>
              <a:rPr lang="en-GB" sz="2400" b="0" i="0" dirty="0">
                <a:latin typeface="+mn-lt"/>
              </a:rPr>
              <a:t> commercial flow cytometry </a:t>
            </a:r>
            <a:r>
              <a:rPr lang="en-GB" sz="2400" b="0" i="0" dirty="0" err="1">
                <a:latin typeface="+mn-lt"/>
              </a:rPr>
              <a:t>BioLegend</a:t>
            </a:r>
            <a:r>
              <a:rPr lang="en-GB" sz="2400" b="0" i="0" dirty="0">
                <a:latin typeface="+mn-lt"/>
              </a:rPr>
              <a:t> panel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DD1BF7A6-2CC9-C04D-854F-288625A66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807" y="3428999"/>
            <a:ext cx="7583193" cy="3165799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8E9C35-5442-0E4E-83D7-1B9828AD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40" y="3831566"/>
            <a:ext cx="4542971" cy="12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0129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EFFD-8609-1E45-B346-EFAF6A0A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>
                <a:latin typeface="Corbel" panose="020B0503020204020204" pitchFamily="34" charset="0"/>
              </a:rPr>
              <a:t>MosDeco</a:t>
            </a:r>
            <a:endParaRPr lang="en-GB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3DEA7-BBBE-464F-8B72-8642D619B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latin typeface="+mn-lt"/>
              </a:rPr>
              <a:t>AIM</a:t>
            </a:r>
          </a:p>
          <a:p>
            <a:r>
              <a:rPr lang="en-GB" sz="2000" b="0" i="0" dirty="0">
                <a:latin typeface="+mn-lt"/>
              </a:rPr>
              <a:t>Do markers of immune and endothelial activation vary between </a:t>
            </a:r>
          </a:p>
          <a:p>
            <a:pPr marL="285750" indent="-285750">
              <a:buFontTx/>
              <a:buChar char="-"/>
            </a:pPr>
            <a:r>
              <a:rPr lang="en-GB" sz="2000" b="0" i="0" dirty="0">
                <a:latin typeface="+mn-lt"/>
              </a:rPr>
              <a:t>symptomatic and asymptomatic SARS-CoV-2 seropositive and seronegative individuals within a community setting</a:t>
            </a:r>
          </a:p>
          <a:p>
            <a:r>
              <a:rPr lang="en-GB" sz="2800" b="0" i="0" dirty="0">
                <a:latin typeface="+mn-lt"/>
              </a:rPr>
              <a:t>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i="0" dirty="0">
                <a:latin typeface="+mn-lt"/>
              </a:rPr>
              <a:t>Cytokine profiles of symptomatic, asymptomatic and seronegative participants, comparison between symptomatic in wave 1 or 2 of the COVID-19 pandemic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i="0" dirty="0">
                <a:latin typeface="+mn-lt"/>
              </a:rPr>
              <a:t>Comparison of cytokine profiles in SARS-CoV-2 negative and positive groups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i="0" dirty="0">
                <a:latin typeface="+mn-lt"/>
              </a:rPr>
              <a:t>Comparison of childrens’ cytokine profiles from groups of SARS-CoV-2 negative, positive symptomatic and positive asymptomatic.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i="0" dirty="0">
                <a:latin typeface="+mn-lt"/>
              </a:rPr>
              <a:t>Exploration of the relationship between survey data on illness severity with cytokine profile.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i="0" dirty="0">
                <a:latin typeface="+mn-lt"/>
              </a:rPr>
              <a:t>Determine effect of time from symptomatic infection on immune profile</a:t>
            </a:r>
          </a:p>
        </p:txBody>
      </p:sp>
    </p:spTree>
    <p:extLst>
      <p:ext uri="{BB962C8B-B14F-4D97-AF65-F5344CB8AC3E}">
        <p14:creationId xmlns:p14="http://schemas.microsoft.com/office/powerpoint/2010/main" val="29094954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4AFF-1784-1646-8B06-5CECD19C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/>
              <a:t>Comparison of new and emerging SARS-CoV-2 variant transmissibility through active contact tracing </a:t>
            </a:r>
            <a:r>
              <a:rPr lang="en-GB" sz="3600"/>
              <a:t>(</a:t>
            </a:r>
            <a:r>
              <a:rPr lang="en-GB" sz="3100">
                <a:latin typeface="Corbel" panose="020B0503020204020204" pitchFamily="34" charset="0"/>
              </a:rPr>
              <a:t>CONTACT)</a:t>
            </a:r>
            <a:endParaRPr lang="en-GB" sz="31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4ABF-6E3B-A843-9AE2-9FDD932D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b="0" i="0" dirty="0">
                <a:latin typeface="+mn-lt"/>
              </a:rPr>
              <a:t>Most estimates of Secondary attack rate (SAR) are:</a:t>
            </a:r>
            <a:endParaRPr lang="en-GB" sz="2400" b="0" i="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+mn-lt"/>
              </a:rPr>
              <a:t>in symptomatic PCR positive contacts through screening programmes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+mn-lt"/>
              </a:rPr>
              <a:t>Testing driven through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+mn-lt"/>
              </a:rPr>
              <a:t>Underestimates total number infected and transmissibility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+mn-lt"/>
              </a:rPr>
              <a:t>Little comparative serology data </a:t>
            </a:r>
          </a:p>
          <a:p>
            <a:endParaRPr lang="en-GB" sz="2400" b="0" i="0" dirty="0">
              <a:latin typeface="+mn-lt"/>
            </a:endParaRPr>
          </a:p>
          <a:p>
            <a:r>
              <a:rPr lang="en-GB" sz="2400" b="0" i="0" dirty="0">
                <a:latin typeface="+mn-lt"/>
              </a:rPr>
              <a:t>Secondary household attack rate amongst contacts of PCR positive SARS-CoV-2 index cases</a:t>
            </a:r>
          </a:p>
          <a:p>
            <a:endParaRPr lang="en-GB" sz="2400" b="0" i="0" dirty="0">
              <a:latin typeface="+mn-lt"/>
            </a:endParaRPr>
          </a:p>
          <a:p>
            <a:r>
              <a:rPr lang="en-GB" sz="2400" b="0" i="0" dirty="0">
                <a:latin typeface="+mn-lt"/>
              </a:rPr>
              <a:t>Comparing ALPHA variant of concern (VOC) </a:t>
            </a:r>
            <a:r>
              <a:rPr lang="en-GB" sz="2400" b="0" i="0" dirty="0" err="1">
                <a:latin typeface="+mn-lt"/>
              </a:rPr>
              <a:t>vrs</a:t>
            </a:r>
            <a:r>
              <a:rPr lang="en-GB" sz="2400" b="0" i="0" dirty="0">
                <a:latin typeface="+mn-lt"/>
              </a:rPr>
              <a:t> non-VOC SARS-CoV-2 </a:t>
            </a:r>
          </a:p>
          <a:p>
            <a:r>
              <a:rPr lang="en-GB" sz="2400" b="0" i="0" dirty="0">
                <a:latin typeface="+mn-lt"/>
              </a:rPr>
              <a:t>Whole genome sequenced Index patients diagnosed in two London Hospitals between </a:t>
            </a:r>
          </a:p>
          <a:p>
            <a:r>
              <a:rPr lang="en-GB" sz="2400" b="0" i="0" dirty="0">
                <a:latin typeface="+mn-lt"/>
              </a:rPr>
              <a:t>9</a:t>
            </a:r>
            <a:r>
              <a:rPr lang="en-GB" sz="2400" b="0" i="0" baseline="30000" dirty="0">
                <a:latin typeface="+mn-lt"/>
              </a:rPr>
              <a:t>th</a:t>
            </a:r>
            <a:r>
              <a:rPr lang="en-GB" sz="2400" b="0" i="0" dirty="0">
                <a:latin typeface="+mn-lt"/>
              </a:rPr>
              <a:t> Nov – 31</a:t>
            </a:r>
            <a:r>
              <a:rPr lang="en-GB" sz="2400" b="0" i="0" baseline="30000" dirty="0">
                <a:latin typeface="+mn-lt"/>
              </a:rPr>
              <a:t>st</a:t>
            </a:r>
            <a:r>
              <a:rPr lang="en-GB" sz="2400" b="0" i="0" dirty="0">
                <a:latin typeface="+mn-lt"/>
              </a:rPr>
              <a:t> Jan 2021</a:t>
            </a:r>
            <a:endParaRPr lang="en-GB" sz="2400" b="0" i="0" dirty="0">
              <a:solidFill>
                <a:srgbClr val="FF0000"/>
              </a:solidFill>
              <a:latin typeface="+mn-lt"/>
            </a:endParaRPr>
          </a:p>
          <a:p>
            <a:r>
              <a:rPr lang="en-GB" sz="2400" b="0" i="0" dirty="0">
                <a:latin typeface="+mn-lt"/>
              </a:rPr>
              <a:t>Household serosurvey</a:t>
            </a:r>
            <a:r>
              <a:rPr lang="en-GB" dirty="0"/>
              <a:t> </a:t>
            </a:r>
            <a:endParaRPr lang="en-GB" sz="2400" b="0" i="0" dirty="0">
              <a:latin typeface="+mn-lt"/>
            </a:endParaRPr>
          </a:p>
          <a:p>
            <a:endParaRPr lang="en-GB" sz="2400" b="0" i="0" dirty="0">
              <a:latin typeface="+mn-lt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671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4AFF-1784-1646-8B06-5CECD19C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>
                <a:latin typeface="Corbel" panose="020B0503020204020204" pitchFamily="34" charset="0"/>
              </a:rPr>
              <a:t>MosDeco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0784F-1F46-E14F-B09E-8CA94BA2B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2" t="6978" r="9767" b="7800"/>
          <a:stretch/>
        </p:blipFill>
        <p:spPr>
          <a:xfrm>
            <a:off x="731520" y="1201641"/>
            <a:ext cx="3416869" cy="2460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842F6C-3A0C-9A48-AE89-C7FA50E1B251}"/>
              </a:ext>
            </a:extLst>
          </p:cNvPr>
          <p:cNvSpPr txBox="1"/>
          <p:nvPr/>
        </p:nvSpPr>
        <p:spPr>
          <a:xfrm>
            <a:off x="731520" y="3927806"/>
            <a:ext cx="39993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Flow cytometry</a:t>
            </a:r>
          </a:p>
          <a:p>
            <a:endParaRPr lang="en-US" dirty="0"/>
          </a:p>
          <a:p>
            <a:r>
              <a:rPr lang="en-US" dirty="0" err="1"/>
              <a:t>BioLegend</a:t>
            </a:r>
            <a:r>
              <a:rPr lang="en-US" dirty="0"/>
              <a:t> </a:t>
            </a:r>
            <a:r>
              <a:rPr lang="en-US" dirty="0" err="1"/>
              <a:t>LEGENDplex</a:t>
            </a:r>
            <a:r>
              <a:rPr lang="en-US" dirty="0"/>
              <a:t> </a:t>
            </a:r>
          </a:p>
          <a:p>
            <a:r>
              <a:rPr lang="en-US" dirty="0"/>
              <a:t>Anti-Virus Response Panel</a:t>
            </a:r>
          </a:p>
          <a:p>
            <a:r>
              <a:rPr lang="en-US" dirty="0"/>
              <a:t>13-plex for $150 per sample</a:t>
            </a:r>
          </a:p>
          <a:p>
            <a:endParaRPr lang="en-US" dirty="0"/>
          </a:p>
          <a:p>
            <a:r>
              <a:rPr lang="en-US" dirty="0"/>
              <a:t>Th Cytokine Panel</a:t>
            </a:r>
          </a:p>
          <a:p>
            <a:r>
              <a:rPr lang="en-US" dirty="0"/>
              <a:t>12-plex for $140 per sample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18747A-491E-C84F-A52D-EF1922AB77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1" t="5111" r="2039" b="6771"/>
          <a:stretch/>
        </p:blipFill>
        <p:spPr>
          <a:xfrm>
            <a:off x="6655294" y="1272803"/>
            <a:ext cx="4012707" cy="2499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EB0C7F-B410-B944-88FD-0B83ABC65D6D}"/>
              </a:ext>
            </a:extLst>
          </p:cNvPr>
          <p:cNvSpPr txBox="1"/>
          <p:nvPr/>
        </p:nvSpPr>
        <p:spPr>
          <a:xfrm>
            <a:off x="7192504" y="4169884"/>
            <a:ext cx="38488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Luminex</a:t>
            </a:r>
          </a:p>
          <a:p>
            <a:r>
              <a:rPr lang="en-US" dirty="0" err="1"/>
              <a:t>MosDef</a:t>
            </a:r>
            <a:r>
              <a:rPr lang="en-US" dirty="0"/>
              <a:t> multiplex from FIEBRE study</a:t>
            </a:r>
          </a:p>
          <a:p>
            <a:r>
              <a:rPr lang="en-US" b="1" dirty="0"/>
              <a:t>Cost for 13-plex assay after </a:t>
            </a:r>
            <a:r>
              <a:rPr lang="en-US" b="1" dirty="0" err="1"/>
              <a:t>MosDef</a:t>
            </a:r>
            <a:r>
              <a:rPr lang="en-US" b="1" dirty="0"/>
              <a:t> optimisation</a:t>
            </a:r>
          </a:p>
          <a:p>
            <a:pPr marL="447675"/>
            <a:endParaRPr lang="en-US" dirty="0"/>
          </a:p>
          <a:p>
            <a:pPr marL="447675"/>
            <a:r>
              <a:rPr lang="en-US" dirty="0"/>
              <a:t>$320 per plate</a:t>
            </a:r>
          </a:p>
          <a:p>
            <a:pPr marL="447675"/>
            <a:r>
              <a:rPr lang="en-US" dirty="0"/>
              <a:t>$4 per sample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68689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4AFF-1784-1646-8B06-5CECD19C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>
                <a:latin typeface="Corbel" panose="020B0503020204020204" pitchFamily="34" charset="0"/>
              </a:rPr>
              <a:t>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4ABF-6E3B-A843-9AE2-9FDD932D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b="0" i="0" dirty="0">
              <a:latin typeface="+mn-lt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B483D-623B-9D4C-8587-2EAA348AD161}"/>
              </a:ext>
            </a:extLst>
          </p:cNvPr>
          <p:cNvSpPr txBox="1"/>
          <p:nvPr/>
        </p:nvSpPr>
        <p:spPr>
          <a:xfrm>
            <a:off x="468630" y="1334132"/>
            <a:ext cx="10972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CONTACT study</a:t>
            </a:r>
          </a:p>
          <a:p>
            <a:r>
              <a:rPr lang="en-GB" sz="2000" dirty="0"/>
              <a:t>Propensity score model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Variables to include: IMD decile score, Time since index PCR diagnosis, Number of days of exposure to infectious index, Intensity of close contact, Index isolation from household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Two models – likely stratification model &amp; co-variate adjustment model</a:t>
            </a:r>
          </a:p>
          <a:p>
            <a:endParaRPr lang="en-GB" sz="2000" dirty="0"/>
          </a:p>
          <a:p>
            <a:r>
              <a:rPr lang="en-GB" sz="2400" dirty="0"/>
              <a:t>MosDeco</a:t>
            </a:r>
          </a:p>
          <a:p>
            <a:r>
              <a:rPr lang="en-GB" sz="2000" dirty="0"/>
              <a:t>Principle Components Analysis</a:t>
            </a:r>
          </a:p>
          <a:p>
            <a:r>
              <a:rPr lang="en-GB" sz="2000" dirty="0"/>
              <a:t>Flow Cytometry validation work </a:t>
            </a:r>
          </a:p>
          <a:p>
            <a:endParaRPr lang="en-GB" sz="2000" dirty="0"/>
          </a:p>
          <a:p>
            <a:r>
              <a:rPr lang="en-GB" sz="2400" dirty="0"/>
              <a:t>MDR TB Household Contact prospective cohort in Peru</a:t>
            </a:r>
          </a:p>
          <a:p>
            <a:endParaRPr lang="en-GB" sz="2400" dirty="0"/>
          </a:p>
          <a:p>
            <a:r>
              <a:rPr lang="en-GB" sz="2400" dirty="0"/>
              <a:t>MDR TB Household Contact prospective cohort UK</a:t>
            </a:r>
          </a:p>
        </p:txBody>
      </p:sp>
    </p:spTree>
    <p:extLst>
      <p:ext uri="{BB962C8B-B14F-4D97-AF65-F5344CB8AC3E}">
        <p14:creationId xmlns:p14="http://schemas.microsoft.com/office/powerpoint/2010/main" val="305959297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D9B4C-D7C1-6044-9F6B-DFC75024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4" y="255290"/>
            <a:ext cx="8929509" cy="62323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13C81-BE6B-794F-9BE1-B94E193056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2156" t="8630" r="2014" b="9061"/>
          <a:stretch/>
        </p:blipFill>
        <p:spPr>
          <a:xfrm>
            <a:off x="5126905" y="2093471"/>
            <a:ext cx="2344180" cy="2199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67257-FC1A-5547-8642-0ACCBCA03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836" y="3064661"/>
            <a:ext cx="661971" cy="1220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AFAE3-9716-9141-BAA2-C2A569495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946" y="3053729"/>
            <a:ext cx="685800" cy="123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ACC82E-09F1-8443-91F9-717CAEC7F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9954" y="3675145"/>
            <a:ext cx="529568" cy="61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FFCE9-E0AE-BA4B-9AC4-F93607B12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034" y="3667802"/>
            <a:ext cx="334967" cy="61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DB1ABC-3A13-EE43-9D46-7D964FE47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211" y="3668204"/>
            <a:ext cx="529568" cy="617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7BEED2-1C49-254A-AB6A-CC760018DF08}"/>
              </a:ext>
            </a:extLst>
          </p:cNvPr>
          <p:cNvSpPr txBox="1"/>
          <p:nvPr/>
        </p:nvSpPr>
        <p:spPr>
          <a:xfrm>
            <a:off x="374074" y="1761996"/>
            <a:ext cx="4788573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u="sng" dirty="0"/>
              <a:t>SARS-CoV-2 in an Orthodox community </a:t>
            </a:r>
          </a:p>
          <a:p>
            <a:r>
              <a:rPr lang="en-GB" sz="1600" dirty="0"/>
              <a:t>Michael Marks</a:t>
            </a:r>
          </a:p>
          <a:p>
            <a:r>
              <a:rPr lang="en-GB" sz="1600" dirty="0"/>
              <a:t>Roz </a:t>
            </a:r>
            <a:r>
              <a:rPr lang="en-GB" sz="1600" dirty="0" err="1"/>
              <a:t>Eggo</a:t>
            </a:r>
            <a:endParaRPr lang="en-GB" sz="1600" dirty="0"/>
          </a:p>
          <a:p>
            <a:r>
              <a:rPr lang="en-GB" sz="1600" dirty="0"/>
              <a:t>William Waites</a:t>
            </a:r>
          </a:p>
          <a:p>
            <a:r>
              <a:rPr lang="en-GB" sz="1600" dirty="0"/>
              <a:t>Sham Lal</a:t>
            </a:r>
          </a:p>
          <a:p>
            <a:r>
              <a:rPr lang="en-GB" sz="1600" dirty="0"/>
              <a:t>David Goldblatt</a:t>
            </a:r>
          </a:p>
          <a:p>
            <a:r>
              <a:rPr lang="en-GB" sz="1600" dirty="0"/>
              <a:t>Marina Johnson</a:t>
            </a:r>
          </a:p>
          <a:p>
            <a:r>
              <a:rPr lang="en-GB" sz="1600" dirty="0"/>
              <a:t>Adam Hunt</a:t>
            </a:r>
          </a:p>
          <a:p>
            <a:r>
              <a:rPr lang="en-GB" sz="1600" dirty="0"/>
              <a:t>Neil Stone</a:t>
            </a:r>
          </a:p>
          <a:p>
            <a:r>
              <a:rPr lang="en-GB" sz="1600" dirty="0"/>
              <a:t>Tracey Chandler</a:t>
            </a:r>
          </a:p>
          <a:p>
            <a:r>
              <a:rPr lang="en-GB" sz="1600" dirty="0"/>
              <a:t>Ben </a:t>
            </a:r>
            <a:r>
              <a:rPr lang="en-GB" sz="1600" dirty="0" err="1"/>
              <a:t>Kasstan</a:t>
            </a:r>
            <a:endParaRPr lang="en-GB" sz="1600" dirty="0"/>
          </a:p>
          <a:p>
            <a:r>
              <a:rPr lang="en-GB" sz="1600" dirty="0"/>
              <a:t>Medical Advocacy and Referral Service (MARS)</a:t>
            </a:r>
          </a:p>
          <a:p>
            <a:endParaRPr lang="en-GB" sz="1600" dirty="0"/>
          </a:p>
          <a:p>
            <a:r>
              <a:rPr lang="en-GB" sz="1600" u="sng" dirty="0"/>
              <a:t>UPCH team</a:t>
            </a:r>
          </a:p>
          <a:p>
            <a:r>
              <a:rPr lang="en-GB" sz="1600" dirty="0"/>
              <a:t>Sonia Lopez</a:t>
            </a:r>
          </a:p>
          <a:p>
            <a:r>
              <a:rPr lang="en-GB" sz="1600" dirty="0"/>
              <a:t>Jorge Coronel </a:t>
            </a:r>
          </a:p>
          <a:p>
            <a:r>
              <a:rPr lang="en-GB" sz="1600" dirty="0"/>
              <a:t>Erika </a:t>
            </a:r>
            <a:r>
              <a:rPr lang="en-GB" sz="1600" dirty="0" err="1"/>
              <a:t>Sachun</a:t>
            </a:r>
            <a:endParaRPr lang="en-GB" sz="1600" dirty="0"/>
          </a:p>
          <a:p>
            <a:r>
              <a:rPr lang="en-GB" sz="1600" dirty="0"/>
              <a:t>Cesar Ugarte Gil</a:t>
            </a:r>
          </a:p>
          <a:p>
            <a:r>
              <a:rPr lang="en-GB" sz="1600" dirty="0"/>
              <a:t>Tansy Edwards</a:t>
            </a:r>
          </a:p>
          <a:p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33943-7E6A-9341-AEF9-0DDD070A0DC1}"/>
              </a:ext>
            </a:extLst>
          </p:cNvPr>
          <p:cNvSpPr txBox="1"/>
          <p:nvPr/>
        </p:nvSpPr>
        <p:spPr>
          <a:xfrm>
            <a:off x="8839200" y="1607127"/>
            <a:ext cx="2289729" cy="32932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u="sng" dirty="0"/>
              <a:t>CONTACT study</a:t>
            </a:r>
          </a:p>
          <a:p>
            <a:r>
              <a:rPr lang="en-GB" sz="1600" dirty="0"/>
              <a:t>Katherine Fielding</a:t>
            </a:r>
          </a:p>
          <a:p>
            <a:r>
              <a:rPr lang="en-GB" sz="1600" dirty="0"/>
              <a:t>Natalie El </a:t>
            </a:r>
            <a:r>
              <a:rPr lang="en-GB" sz="1600" dirty="0" err="1"/>
              <a:t>Kheir</a:t>
            </a:r>
            <a:endParaRPr lang="en-GB" sz="1600" dirty="0"/>
          </a:p>
          <a:p>
            <a:r>
              <a:rPr lang="en-GB" sz="1600" dirty="0"/>
              <a:t>Catherine Houlihan</a:t>
            </a:r>
          </a:p>
          <a:p>
            <a:r>
              <a:rPr lang="en-GB" sz="1600" dirty="0"/>
              <a:t>Tommy </a:t>
            </a:r>
            <a:r>
              <a:rPr lang="en-GB" sz="1600" dirty="0" err="1"/>
              <a:t>Rampling</a:t>
            </a:r>
            <a:endParaRPr lang="en-GB" sz="1600" dirty="0"/>
          </a:p>
          <a:p>
            <a:r>
              <a:rPr lang="en-GB" sz="1600" dirty="0"/>
              <a:t>Mariyam </a:t>
            </a:r>
            <a:r>
              <a:rPr lang="en-GB" sz="1600" dirty="0" err="1"/>
              <a:t>Mirfenderensky</a:t>
            </a:r>
            <a:endParaRPr lang="en-GB" sz="1600" dirty="0"/>
          </a:p>
          <a:p>
            <a:r>
              <a:rPr lang="en-GB" sz="1600" dirty="0"/>
              <a:t>CONTACT field team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u="sng" dirty="0"/>
              <a:t>MosDeco </a:t>
            </a:r>
          </a:p>
          <a:p>
            <a:r>
              <a:rPr lang="en-GB" sz="1600" dirty="0"/>
              <a:t>Abhishek Das</a:t>
            </a:r>
          </a:p>
          <a:p>
            <a:r>
              <a:rPr lang="en-GB" sz="1600" dirty="0" err="1"/>
              <a:t>Tegwen</a:t>
            </a:r>
            <a:r>
              <a:rPr lang="en-GB" sz="1600" dirty="0"/>
              <a:t> </a:t>
            </a:r>
            <a:r>
              <a:rPr lang="en-GB" sz="1600" dirty="0" err="1"/>
              <a:t>Marlais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27DA976-E239-644E-B7ED-020519F73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2789" y="5702418"/>
            <a:ext cx="1200123" cy="1200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154FC7-55EB-1E49-9225-73969758CA4B}"/>
              </a:ext>
            </a:extLst>
          </p:cNvPr>
          <p:cNvSpPr txBox="1"/>
          <p:nvPr/>
        </p:nvSpPr>
        <p:spPr>
          <a:xfrm>
            <a:off x="374074" y="1170141"/>
            <a:ext cx="25306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u="sng" dirty="0"/>
              <a:t>PhD Supervisors</a:t>
            </a:r>
          </a:p>
          <a:p>
            <a:r>
              <a:rPr lang="en-GB" sz="1600" dirty="0"/>
              <a:t>Dave Moore</a:t>
            </a:r>
          </a:p>
          <a:p>
            <a:r>
              <a:rPr lang="en-GB" sz="1600" dirty="0"/>
              <a:t>Chrissy h Roberts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E66A1E5-224D-7E43-984E-B9E10A06B7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0585" y="5746145"/>
            <a:ext cx="2407192" cy="102358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BA4AB61-A2F0-2241-90D9-68D6D32767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7073" y="5689415"/>
            <a:ext cx="1078415" cy="11118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325D82-DC04-A640-A3DF-EAAF813FC5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0001" y="4875483"/>
            <a:ext cx="2344180" cy="826935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F2042C5C-844F-5043-9066-3179A79977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2049" y="4759497"/>
            <a:ext cx="1470802" cy="86944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9E075CE-8B89-9749-A22C-7056682A1B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7627" y="6016394"/>
            <a:ext cx="2339308" cy="7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6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4AFF-1784-1646-8B06-5CECD19C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>
                <a:latin typeface="Corbel" panose="020B0503020204020204" pitchFamily="34" charset="0"/>
              </a:rPr>
              <a:t>CONTACT</a:t>
            </a:r>
            <a:br>
              <a:rPr lang="en-GB" sz="3100" dirty="0">
                <a:latin typeface="Corbel" panose="020B0503020204020204" pitchFamily="34" charset="0"/>
              </a:rPr>
            </a:br>
            <a:r>
              <a:rPr lang="en-GB" sz="3100" dirty="0">
                <a:latin typeface="Corbel" panose="020B0503020204020204" pitchFamily="34" charset="0"/>
              </a:rPr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4ABF-6E3B-A843-9AE2-9FDD932D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b="0" i="0" dirty="0">
                <a:latin typeface="+mn-lt"/>
              </a:rPr>
              <a:t>Primary 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+mn-lt"/>
              </a:rPr>
              <a:t>Evaluate transmissibility of</a:t>
            </a:r>
            <a:r>
              <a:rPr lang="en-GB" sz="2400" b="0" dirty="0">
                <a:latin typeface="+mn-lt"/>
              </a:rPr>
              <a:t> </a:t>
            </a:r>
            <a:r>
              <a:rPr lang="en-GB" sz="2400" b="0" i="0" dirty="0">
                <a:latin typeface="+mn-lt"/>
              </a:rPr>
              <a:t>Alpha</a:t>
            </a:r>
            <a:r>
              <a:rPr lang="en-GB" sz="2400" b="0" dirty="0">
                <a:latin typeface="+mn-lt"/>
              </a:rPr>
              <a:t> </a:t>
            </a:r>
            <a:r>
              <a:rPr lang="en-GB" sz="2400" b="0" i="0" dirty="0">
                <a:latin typeface="+mn-lt"/>
              </a:rPr>
              <a:t>VOC SARS-CoV-2 relative to circulating non-VOC SARS-CoV-2 </a:t>
            </a:r>
          </a:p>
          <a:p>
            <a:r>
              <a:rPr lang="en-GB" sz="2400" b="0" i="0" dirty="0">
                <a:latin typeface="+mn-lt"/>
              </a:rPr>
              <a:t> </a:t>
            </a:r>
          </a:p>
          <a:p>
            <a:r>
              <a:rPr lang="en-GB" sz="2600" b="0" i="0" dirty="0">
                <a:latin typeface="+mn-lt"/>
              </a:rPr>
              <a:t>Secondary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+mn-lt"/>
              </a:rPr>
              <a:t>Define proportion of VOC infected individuals with asymptomatic 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+mn-lt"/>
              </a:rPr>
              <a:t>sero-concordance within households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+mn-lt"/>
              </a:rPr>
              <a:t>Does spike protein or receptor-binding domain serological markers distinguish between exposure to VOC and non-VOC amongst household contacts</a:t>
            </a: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22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4AFF-1784-1646-8B06-5CECD19C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>
                <a:latin typeface="Corbel" panose="020B0503020204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4ABF-6E3B-A843-9AE2-9FDD932D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0" i="0" dirty="0">
                <a:latin typeface="+mn-lt"/>
              </a:rPr>
              <a:t>Statistical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latin typeface="+mn-lt"/>
              </a:rPr>
              <a:t>Sample size: 292 VOC HH: 292 non-VOC HH </a:t>
            </a:r>
            <a:r>
              <a:rPr lang="en-GB" sz="2000" b="0" i="0" dirty="0"/>
              <a:t>(1168 participants) </a:t>
            </a:r>
            <a:endParaRPr lang="en-GB" sz="2000" b="0" i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latin typeface="+mn-lt"/>
              </a:rPr>
              <a:t>15% seroprevalence in non-VOC households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latin typeface="+mn-lt"/>
              </a:rPr>
              <a:t>average cluster size of 2 (household size of 3; 2.4 in SE England)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latin typeface="+mn-lt"/>
              </a:rPr>
              <a:t>provide 90% power to detect a 50% increase in seropositivity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latin typeface="+mn-lt"/>
              </a:rPr>
              <a:t>multivariable random effects logistic regression model adjusted for clustering at the household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latin typeface="+mn-lt"/>
              </a:rPr>
              <a:t>Propensity score analysis</a:t>
            </a:r>
          </a:p>
          <a:p>
            <a:endParaRPr lang="en-GB" sz="2000" b="0" i="0" dirty="0">
              <a:latin typeface="+mn-lt"/>
            </a:endParaRPr>
          </a:p>
          <a:p>
            <a:r>
              <a:rPr lang="en-GB" sz="2400" b="0" i="0" dirty="0">
                <a:latin typeface="+mn-lt"/>
              </a:rPr>
              <a:t>Serology Assay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latin typeface="+mn-lt"/>
              </a:rPr>
              <a:t>Non-VOC &amp; VOC SARS-CoV-2 using a multiplex chemiluminescence immunoassay (MSD, Rockville, MD).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latin typeface="+mn-lt"/>
              </a:rPr>
              <a:t>anti-nucleocapsid IgG reactivity</a:t>
            </a:r>
          </a:p>
          <a:p>
            <a:endParaRPr lang="en-GB" sz="2400" b="0" i="0" dirty="0">
              <a:latin typeface="+mn-lt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196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4AFF-1784-1646-8B06-5CECD19C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>
                <a:latin typeface="Corbel" panose="020B0503020204020204" pitchFamily="34" charset="0"/>
              </a:rPr>
              <a:t>CONTACT</a:t>
            </a:r>
            <a:br>
              <a:rPr lang="en-GB" sz="3100" dirty="0">
                <a:latin typeface="Corbel" panose="020B0503020204020204" pitchFamily="34" charset="0"/>
              </a:rPr>
            </a:br>
            <a:r>
              <a:rPr lang="en-GB" sz="3100" dirty="0">
                <a:latin typeface="Corbel" panose="020B0503020204020204" pitchFamily="34" charset="0"/>
              </a:rPr>
              <a:t>Recruitment Flow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4ABF-6E3B-A843-9AE2-9FDD932D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 </a:t>
            </a:r>
            <a:endParaRPr lang="en-GB" sz="2400" b="0" i="0" dirty="0">
              <a:latin typeface="+mn-lt"/>
            </a:endParaRPr>
          </a:p>
          <a:p>
            <a:endParaRPr lang="en-GB" sz="2400" b="0" i="0" dirty="0">
              <a:latin typeface="+mn-lt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F4A96-2570-CC46-BD12-268B768F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88" y="1160825"/>
            <a:ext cx="10523223" cy="6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938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9E129-3A60-AE45-82C6-AEEAA1A98B59}"/>
              </a:ext>
            </a:extLst>
          </p:cNvPr>
          <p:cNvSpPr txBox="1"/>
          <p:nvPr/>
        </p:nvSpPr>
        <p:spPr>
          <a:xfrm>
            <a:off x="497541" y="201706"/>
            <a:ext cx="48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Results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BC675-6323-9540-B3D7-D197DD9AE3DF}"/>
              </a:ext>
            </a:extLst>
          </p:cNvPr>
          <p:cNvSpPr txBox="1"/>
          <p:nvPr/>
        </p:nvSpPr>
        <p:spPr>
          <a:xfrm>
            <a:off x="336175" y="1398494"/>
            <a:ext cx="100449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Index patients –188 VOC &amp; 50 non-VOC 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50%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Median age 57 (IQR 45-59)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Median Household size 3 (IQR2-4)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IMD decile 3 (IQR 2-6)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Median symptom duration 7 days (IQR 3-10)</a:t>
            </a:r>
          </a:p>
          <a:p>
            <a:endParaRPr lang="en-GB" dirty="0"/>
          </a:p>
          <a:p>
            <a:r>
              <a:rPr lang="en-GB" sz="2400" dirty="0"/>
              <a:t>No difference between VOC &amp; non-VOC groups</a:t>
            </a:r>
          </a:p>
          <a:p>
            <a:endParaRPr lang="en-GB" dirty="0"/>
          </a:p>
          <a:p>
            <a:r>
              <a:rPr lang="en-GB" sz="2400" dirty="0"/>
              <a:t>Difference in days of exposure to index case at home 4 </a:t>
            </a:r>
            <a:r>
              <a:rPr lang="en-GB" sz="2400" dirty="0" err="1"/>
              <a:t>vrs</a:t>
            </a:r>
            <a:r>
              <a:rPr lang="en-GB" sz="2400" dirty="0"/>
              <a:t> 7 days (p&lt;0.001)</a:t>
            </a:r>
          </a:p>
          <a:p>
            <a:r>
              <a:rPr lang="en-GB" sz="2400" dirty="0"/>
              <a:t>Difference in reporting COVID-19 diagnosis 47% </a:t>
            </a:r>
            <a:r>
              <a:rPr lang="en-GB" sz="2400" dirty="0" err="1"/>
              <a:t>vrs</a:t>
            </a:r>
            <a:r>
              <a:rPr lang="en-GB" sz="2400" dirty="0"/>
              <a:t> 67% (p &lt;0.001)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63C6F0-0C61-284C-8059-E160EC1DF448}"/>
              </a:ext>
            </a:extLst>
          </p:cNvPr>
          <p:cNvSpPr txBox="1"/>
          <p:nvPr/>
        </p:nvSpPr>
        <p:spPr>
          <a:xfrm>
            <a:off x="6714564" y="1398494"/>
            <a:ext cx="57598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Contacts – 352 VOC &amp; 102 non-VOC 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57%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Median age 43 (IQR 24-60)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1069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4AFF-1784-1646-8B06-5CECD19C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>
                <a:latin typeface="Corbel" panose="020B0503020204020204" pitchFamily="34" charset="0"/>
              </a:rPr>
              <a:t>CONTACT</a:t>
            </a:r>
            <a:br>
              <a:rPr lang="en-GB" sz="3100" dirty="0">
                <a:latin typeface="Corbel" panose="020B0503020204020204" pitchFamily="34" charset="0"/>
              </a:rPr>
            </a:br>
            <a:r>
              <a:rPr lang="en-GB" sz="3100" dirty="0"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4ABF-6E3B-A843-9AE2-9FDD932D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1302"/>
            <a:ext cx="10972801" cy="5011584"/>
          </a:xfrm>
        </p:spPr>
        <p:txBody>
          <a:bodyPr>
            <a:normAutofit fontScale="92500"/>
          </a:bodyPr>
          <a:lstStyle/>
          <a:p>
            <a:endParaRPr lang="en-GB" sz="2000" b="0" i="0" dirty="0">
              <a:latin typeface="+mn-lt"/>
            </a:endParaRPr>
          </a:p>
          <a:p>
            <a:endParaRPr lang="en-GB" sz="2000" b="0" i="0" dirty="0">
              <a:latin typeface="+mn-lt"/>
            </a:endParaRPr>
          </a:p>
          <a:p>
            <a:endParaRPr lang="en-GB" sz="2000" b="0" i="0" dirty="0">
              <a:latin typeface="+mn-lt"/>
            </a:endParaRPr>
          </a:p>
          <a:p>
            <a:r>
              <a:rPr lang="en-GB" sz="2000" b="0" i="0" dirty="0">
                <a:latin typeface="+mn-lt"/>
              </a:rPr>
              <a:t>	*seropositivity to anti-nucleocapsid IgG antibody</a:t>
            </a:r>
          </a:p>
          <a:p>
            <a:endParaRPr lang="en-GB" sz="2800" b="0" i="0" dirty="0">
              <a:latin typeface="+mn-lt"/>
            </a:endParaRPr>
          </a:p>
          <a:p>
            <a:r>
              <a:rPr lang="en-GB" sz="2800" b="0" i="0" dirty="0">
                <a:latin typeface="+mn-lt"/>
              </a:rPr>
              <a:t>Logistic regression modelling</a:t>
            </a:r>
          </a:p>
          <a:p>
            <a:r>
              <a:rPr lang="en-GB" sz="2400" b="0" i="0" dirty="0">
                <a:latin typeface="+mn-lt"/>
              </a:rPr>
              <a:t>3 things increased the odds of seropositivity</a:t>
            </a:r>
          </a:p>
          <a:p>
            <a:endParaRPr lang="en-GB" sz="2400" b="0" i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+mn-lt"/>
              </a:rPr>
              <a:t>household index case with VOC </a:t>
            </a:r>
            <a:r>
              <a:rPr lang="en-GB" sz="2400" b="0" i="0" dirty="0" err="1">
                <a:latin typeface="+mn-lt"/>
              </a:rPr>
              <a:t>vrs</a:t>
            </a:r>
            <a:r>
              <a:rPr lang="en-GB" sz="2400" b="0" i="0" dirty="0">
                <a:latin typeface="+mn-lt"/>
              </a:rPr>
              <a:t> non-VOC	 		OR 3.02 (95%CI 1.46-6.25)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+mn-lt"/>
              </a:rPr>
              <a:t>index case spending &gt;5 days in household			OR 2.21 (95%CI 1.16-4.18)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+mn-lt"/>
              </a:rPr>
              <a:t>increased proximity to case (caring)				OR 2.39 (95%CI 1.10-5.23)</a:t>
            </a:r>
            <a:endParaRPr lang="en-GB" sz="2400" b="0" i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3ED3F4-33EF-4B4E-BB85-4CA0322F3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13145"/>
              </p:ext>
            </p:extLst>
          </p:nvPr>
        </p:nvGraphicFramePr>
        <p:xfrm>
          <a:off x="1162795" y="1228121"/>
          <a:ext cx="9274736" cy="15132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18684">
                  <a:extLst>
                    <a:ext uri="{9D8B030D-6E8A-4147-A177-3AD203B41FA5}">
                      <a16:colId xmlns:a16="http://schemas.microsoft.com/office/drawing/2014/main" val="3088137363"/>
                    </a:ext>
                  </a:extLst>
                </a:gridCol>
                <a:gridCol w="2318684">
                  <a:extLst>
                    <a:ext uri="{9D8B030D-6E8A-4147-A177-3AD203B41FA5}">
                      <a16:colId xmlns:a16="http://schemas.microsoft.com/office/drawing/2014/main" val="747557870"/>
                    </a:ext>
                  </a:extLst>
                </a:gridCol>
                <a:gridCol w="2318684">
                  <a:extLst>
                    <a:ext uri="{9D8B030D-6E8A-4147-A177-3AD203B41FA5}">
                      <a16:colId xmlns:a16="http://schemas.microsoft.com/office/drawing/2014/main" val="2011736174"/>
                    </a:ext>
                  </a:extLst>
                </a:gridCol>
                <a:gridCol w="2318684">
                  <a:extLst>
                    <a:ext uri="{9D8B030D-6E8A-4147-A177-3AD203B41FA5}">
                      <a16:colId xmlns:a16="http://schemas.microsoft.com/office/drawing/2014/main" val="1959393111"/>
                    </a:ext>
                  </a:extLst>
                </a:gridCol>
              </a:tblGrid>
              <a:tr h="416004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Non-VOC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VOC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12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Seropositivity*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61.8% (63/102)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82.1% (289/352)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77.5% (352/454)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71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Households with no seropositive HHC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6% (3/50)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0.5% (1/188)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69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5700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4AFF-1784-1646-8B06-5CECD19C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>
                <a:latin typeface="Corbel" panose="020B0503020204020204" pitchFamily="34" charset="0"/>
              </a:rPr>
              <a:t>CONTACT</a:t>
            </a:r>
            <a:br>
              <a:rPr lang="en-GB" sz="3100" dirty="0">
                <a:latin typeface="Corbel" panose="020B0503020204020204" pitchFamily="34" charset="0"/>
              </a:rPr>
            </a:br>
            <a:r>
              <a:rPr lang="en-GB" sz="3100" dirty="0">
                <a:latin typeface="Corbel" panose="020B0503020204020204" pitchFamily="34" charset="0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4ABF-6E3B-A843-9AE2-9FDD932D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b="0" i="0" dirty="0">
              <a:latin typeface="+mn-lt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0274-37EB-FE4C-BE9C-B892BEFE3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59" y="1451981"/>
            <a:ext cx="4606148" cy="4606148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B1BB972C-5A5C-064E-A8E8-28758C19C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42" y="1360005"/>
            <a:ext cx="4739192" cy="46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469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>
            <a:spLocks noGrp="1"/>
          </p:cNvSpPr>
          <p:nvPr>
            <p:ph type="title"/>
          </p:nvPr>
        </p:nvSpPr>
        <p:spPr>
          <a:xfrm>
            <a:off x="324700" y="0"/>
            <a:ext cx="7481200" cy="1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GB" sz="3000" dirty="0"/>
              <a:t>Conclusions</a:t>
            </a:r>
            <a:endParaRPr sz="3000" dirty="0"/>
          </a:p>
        </p:txBody>
      </p:sp>
      <p:sp>
        <p:nvSpPr>
          <p:cNvPr id="321" name="Google Shape;321;p43"/>
          <p:cNvSpPr txBox="1"/>
          <p:nvPr/>
        </p:nvSpPr>
        <p:spPr>
          <a:xfrm>
            <a:off x="591637" y="1253491"/>
            <a:ext cx="9675012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dirty="0"/>
              <a:t>Seroprevalence 77.5% overall in HHC</a:t>
            </a:r>
          </a:p>
          <a:p>
            <a:pPr marL="457200" lvl="0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GB"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dirty="0"/>
              <a:t>VOC households significantly higher seroprevalence indicating it is probably more transmissible within households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dirty="0"/>
              <a:t>Almost all households had evidence of HHC seropositivity and likely transmission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dirty="0"/>
              <a:t>Significant differences between groups of in household exposure time and COVID-19 diagnosis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dirty="0"/>
              <a:t>Further work to explore this between groups needed with Propensity Score analysis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51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4281</TotalTime>
  <Words>1520</Words>
  <Application>Microsoft Office PowerPoint</Application>
  <PresentationFormat>Widescreen</PresentationFormat>
  <Paragraphs>299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Constantia</vt:lpstr>
      <vt:lpstr>Corbel</vt:lpstr>
      <vt:lpstr>Helvetica Neue</vt:lpstr>
      <vt:lpstr>Open Sans</vt:lpstr>
      <vt:lpstr>Open Sans</vt:lpstr>
      <vt:lpstr>Times New Roman</vt:lpstr>
      <vt:lpstr>Office Theme</vt:lpstr>
      <vt:lpstr>Transmission of respiratory pathogens in households  from MDR TB to SARS-CoV-2</vt:lpstr>
      <vt:lpstr>Comparison of new and emerging SARS-CoV-2 variant transmissibility through active contact tracing (CONTACT)</vt:lpstr>
      <vt:lpstr>CONTACT AIMS</vt:lpstr>
      <vt:lpstr>CONTACT</vt:lpstr>
      <vt:lpstr>CONTACT Recruitment Flow chart</vt:lpstr>
      <vt:lpstr>PowerPoint Presentation</vt:lpstr>
      <vt:lpstr>CONTACT Results</vt:lpstr>
      <vt:lpstr>CONTACT Limitations</vt:lpstr>
      <vt:lpstr>Conclusions</vt:lpstr>
      <vt:lpstr>Background: North London Ultra Orthodox Jewish community</vt:lpstr>
      <vt:lpstr>Seroprevalence of SARS-CoV-2 in a strictly-Orthodox community in UK</vt:lpstr>
      <vt:lpstr>Sampling</vt:lpstr>
      <vt:lpstr>Enrollment &amp; Results</vt:lpstr>
      <vt:lpstr>Self-Reported Illness &amp; Seroprevalence</vt:lpstr>
      <vt:lpstr>Seroprevalence</vt:lpstr>
      <vt:lpstr>Seroprevalence</vt:lpstr>
      <vt:lpstr>Conclusions</vt:lpstr>
      <vt:lpstr>Markers of Severity Diagnostics for Evaluating COVID-19 MosDeco</vt:lpstr>
      <vt:lpstr>MosDeco</vt:lpstr>
      <vt:lpstr>MosDeco</vt:lpstr>
      <vt:lpstr>Ongoing 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 Gaskell</dc:creator>
  <cp:lastModifiedBy>David Andrews</cp:lastModifiedBy>
  <cp:revision>52</cp:revision>
  <dcterms:created xsi:type="dcterms:W3CDTF">2022-03-10T16:58:07Z</dcterms:created>
  <dcterms:modified xsi:type="dcterms:W3CDTF">2022-04-29T14:14:27Z</dcterms:modified>
</cp:coreProperties>
</file>