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5"/>
  </p:sldMasterIdLst>
  <p:notesMasterIdLst>
    <p:notesMasterId r:id="rId18"/>
  </p:notesMasterIdLst>
  <p:handoutMasterIdLst>
    <p:handoutMasterId r:id="rId19"/>
  </p:handoutMasterIdLst>
  <p:sldIdLst>
    <p:sldId id="283" r:id="rId6"/>
    <p:sldId id="266" r:id="rId7"/>
    <p:sldId id="273" r:id="rId8"/>
    <p:sldId id="286" r:id="rId9"/>
    <p:sldId id="274" r:id="rId10"/>
    <p:sldId id="275" r:id="rId11"/>
    <p:sldId id="276" r:id="rId12"/>
    <p:sldId id="285" r:id="rId13"/>
    <p:sldId id="277" r:id="rId14"/>
    <p:sldId id="278" r:id="rId15"/>
    <p:sldId id="280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A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524CC0-A3A9-6647-8552-FAF562478613}" v="2" dt="2022-03-15T22:56:47.3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68"/>
    <p:restoredTop sz="95833"/>
  </p:normalViewPr>
  <p:slideViewPr>
    <p:cSldViewPr snapToGrid="0" snapToObjects="1">
      <p:cViewPr varScale="1">
        <p:scale>
          <a:sx n="67" d="100"/>
          <a:sy n="67" d="100"/>
        </p:scale>
        <p:origin x="10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B8F4-58FF-42FA-8638-A4B0B3080BAC}" type="datetimeFigureOut">
              <a:rPr lang="en-GB" smtClean="0"/>
              <a:t>16/03/2022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C75A9-AA76-4212-B4F8-B8667CC8A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596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ECE98-3B20-4F4A-9B9C-E43A6F42C30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7398D-A3C2-2D4A-BB3F-7B427B5B3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124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seactn.org</a:t>
            </a:r>
            <a:r>
              <a:rPr lang="en-US" sz="1200" dirty="0"/>
              <a:t> </a:t>
            </a:r>
            <a:r>
              <a:rPr lang="en-US" dirty="0"/>
              <a:t> </a:t>
            </a:r>
            <a:r>
              <a:rPr lang="en-US" sz="1200" dirty="0" err="1"/>
              <a:t>ameyawdebrah.com</a:t>
            </a:r>
            <a:r>
              <a:rPr lang="en-US" sz="1200" dirty="0"/>
              <a:t>  </a:t>
            </a:r>
            <a:r>
              <a:rPr lang="en-US" sz="1200" dirty="0" err="1"/>
              <a:t>yourgenome.org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74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9132"/>
            <a:ext cx="6705600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77818"/>
            <a:ext cx="8229600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latin typeface="Corbel" panose="020B0503020204020204" pitchFamily="34" charset="0"/>
              </a:defRPr>
            </a:lvl1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86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77818"/>
            <a:ext cx="8229600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latin typeface="Corbel" panose="020B0503020204020204" pitchFamily="34" charset="0"/>
              </a:defRPr>
            </a:lvl1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9132"/>
            <a:ext cx="6705600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1919"/>
            <a:ext cx="5111750" cy="480728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Corbel" panose="020B0503020204020204" pitchFamily="34" charset="0"/>
              </a:defRPr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marL="257244" marR="0" lvl="0" indent="-257244" algn="l" defTabSz="34299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91919"/>
            <a:ext cx="3008313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Corbel" panose="020B0503020204020204" pitchFamily="34" charset="0"/>
              </a:defRPr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9132"/>
            <a:ext cx="6697132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72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1919"/>
            <a:ext cx="5111750" cy="480728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Corbel" panose="020B0503020204020204" pitchFamily="34" charset="0"/>
              </a:defRPr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marL="257244" marR="0" lvl="0" indent="-257244" algn="l" defTabSz="34299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91919"/>
            <a:ext cx="3008313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Corbel" panose="020B0503020204020204" pitchFamily="34" charset="0"/>
              </a:defRPr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9132"/>
            <a:ext cx="6697133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64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50" r:id="rId3"/>
    <p:sldLayoutId id="2147483663" r:id="rId4"/>
    <p:sldLayoutId id="2147483656" r:id="rId5"/>
    <p:sldLayoutId id="2147483665" r:id="rId6"/>
  </p:sldLayoutIdLst>
  <p:hf sldNum="0" hdr="0" ftr="0" dt="0"/>
  <p:txStyles>
    <p:titleStyle>
      <a:lvl1pPr algn="ctr" defTabSz="342991" rtl="0" eaLnBrk="1" latinLnBrk="0" hangingPunct="1">
        <a:spcBef>
          <a:spcPct val="0"/>
        </a:spcBef>
        <a:buNone/>
        <a:defRPr sz="3301" kern="1200" baseline="0">
          <a:solidFill>
            <a:schemeClr val="bg2"/>
          </a:solidFill>
          <a:latin typeface="merriweather" charset="0"/>
          <a:ea typeface="+mj-ea"/>
          <a:cs typeface="+mj-cs"/>
        </a:defRPr>
      </a:lvl1pPr>
    </p:titleStyle>
    <p:bodyStyle>
      <a:lvl1pPr marL="257244" indent="-257244" algn="l" defTabSz="342991" rtl="0" eaLnBrk="1" latinLnBrk="0" hangingPunct="1">
        <a:spcBef>
          <a:spcPct val="20000"/>
        </a:spcBef>
        <a:buFont typeface="Arial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defTabSz="342991" rtl="0" eaLnBrk="1" latinLnBrk="0" hangingPunct="1">
        <a:spcBef>
          <a:spcPct val="20000"/>
        </a:spcBef>
        <a:buFont typeface="Arial"/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34299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342991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342991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6526" y="865465"/>
            <a:ext cx="74710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>
                <a:solidFill>
                  <a:srgbClr val="2CAD6D"/>
                </a:solidFill>
                <a:latin typeface="Constantia" panose="02030602050306030303" pitchFamily="18" charset="0"/>
              </a:rPr>
              <a:t>Surveillance of </a:t>
            </a:r>
            <a:r>
              <a:rPr lang="en-GB" sz="5000" i="1" dirty="0">
                <a:solidFill>
                  <a:srgbClr val="2CAD6D"/>
                </a:solidFill>
                <a:latin typeface="Constantia" panose="02030602050306030303" pitchFamily="18" charset="0"/>
              </a:rPr>
              <a:t>Plasmodium falciparum </a:t>
            </a:r>
            <a:r>
              <a:rPr lang="en-GB" sz="5000" dirty="0">
                <a:solidFill>
                  <a:srgbClr val="2CAD6D"/>
                </a:solidFill>
                <a:latin typeface="Constantia" panose="02030602050306030303" pitchFamily="18" charset="0"/>
              </a:rPr>
              <a:t>drug resistance within MATAMAL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4631" y="4183616"/>
            <a:ext cx="5310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David McGregor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Wellcome</a:t>
            </a:r>
            <a:r>
              <a:rPr lang="en-US" dirty="0">
                <a:solidFill>
                  <a:schemeClr val="bg1"/>
                </a:solidFill>
              </a:rPr>
              <a:t> Trust Clinical PhD Research Fellow Year 1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Supervisors: Dr Anna Last, Prof. </a:t>
            </a:r>
            <a:r>
              <a:rPr lang="en-US" dirty="0" err="1">
                <a:solidFill>
                  <a:schemeClr val="bg1"/>
                </a:solidFill>
              </a:rPr>
              <a:t>Taane</a:t>
            </a:r>
            <a:r>
              <a:rPr lang="en-US" dirty="0">
                <a:solidFill>
                  <a:schemeClr val="bg1"/>
                </a:solidFill>
              </a:rPr>
              <a:t> Clark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CEFC92-4354-432C-9F44-27322E4AA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230" y="5167104"/>
            <a:ext cx="1678724" cy="1650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BE7A0C-68CB-6646-BBB8-DB0ACCA4D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721" y="5186100"/>
            <a:ext cx="1678724" cy="16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54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BFFA-D7DA-0F4B-8F5C-C722C6D3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Rapid diagnostic test based surveillance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F3C1A-2D60-C341-9A8D-CEB64312D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Study design</a:t>
            </a:r>
            <a:r>
              <a:rPr lang="en-US" dirty="0"/>
              <a:t>: prospective collection of samples (dried blood spots and RDTs) from eleven health clinics in the trial area and mainland sites.</a:t>
            </a:r>
          </a:p>
          <a:p>
            <a:endParaRPr lang="en-US" dirty="0"/>
          </a:p>
          <a:p>
            <a:r>
              <a:rPr lang="en-US" b="1" dirty="0"/>
              <a:t>Timing</a:t>
            </a:r>
            <a:r>
              <a:rPr lang="en-US" dirty="0"/>
              <a:t>: across peak and low transmission seasons</a:t>
            </a:r>
          </a:p>
          <a:p>
            <a:endParaRPr lang="en-US" dirty="0"/>
          </a:p>
          <a:p>
            <a:r>
              <a:rPr lang="en-US" b="1" dirty="0"/>
              <a:t>Participants</a:t>
            </a:r>
            <a:r>
              <a:rPr lang="en-US" dirty="0"/>
              <a:t>: 6 months of age and above</a:t>
            </a:r>
          </a:p>
          <a:p>
            <a:endParaRPr lang="en-US" dirty="0"/>
          </a:p>
          <a:p>
            <a:r>
              <a:rPr lang="en-US" b="1" dirty="0"/>
              <a:t>Outcomes</a:t>
            </a:r>
          </a:p>
          <a:p>
            <a:pPr lvl="1"/>
            <a:r>
              <a:rPr lang="en-US" dirty="0"/>
              <a:t>Molecular markers of anti-malarial drug resistance </a:t>
            </a:r>
          </a:p>
          <a:p>
            <a:pPr marL="342991" lvl="1" indent="0">
              <a:buNone/>
            </a:pPr>
            <a:r>
              <a:rPr lang="en-GB" sz="1800" i="1" dirty="0"/>
              <a:t>pfcrt1</a:t>
            </a:r>
            <a:r>
              <a:rPr lang="en-GB" sz="1800" dirty="0"/>
              <a:t>, </a:t>
            </a:r>
            <a:r>
              <a:rPr lang="en-GB" sz="1800" i="1" dirty="0"/>
              <a:t>pfpm2-3</a:t>
            </a:r>
            <a:r>
              <a:rPr lang="en-GB" sz="1800" dirty="0"/>
              <a:t> (piperaquine), </a:t>
            </a:r>
            <a:r>
              <a:rPr lang="en-GB" sz="1800" i="1" dirty="0"/>
              <a:t>pfk13</a:t>
            </a:r>
            <a:r>
              <a:rPr lang="en-GB" sz="1800" dirty="0"/>
              <a:t> (artemisinin), </a:t>
            </a:r>
            <a:r>
              <a:rPr lang="en-GB" sz="1800" i="1" dirty="0" err="1"/>
              <a:t>pfdhps</a:t>
            </a:r>
            <a:r>
              <a:rPr lang="en-GB" sz="1800" dirty="0"/>
              <a:t> (</a:t>
            </a:r>
            <a:r>
              <a:rPr lang="en-GB" sz="1800" dirty="0" err="1"/>
              <a:t>sulphadoxine</a:t>
            </a:r>
            <a:r>
              <a:rPr lang="en-GB" sz="1800" dirty="0"/>
              <a:t>)</a:t>
            </a:r>
            <a:endParaRPr lang="en-US" sz="1800" dirty="0"/>
          </a:p>
          <a:p>
            <a:pPr lvl="1"/>
            <a:r>
              <a:rPr lang="en-US" dirty="0"/>
              <a:t>Multiplicity of infection, fixation index, identity by descent</a:t>
            </a:r>
          </a:p>
          <a:p>
            <a:pPr lvl="1"/>
            <a:r>
              <a:rPr lang="en-US" dirty="0"/>
              <a:t>Serology markers of </a:t>
            </a:r>
            <a:r>
              <a:rPr lang="en-US" i="1" dirty="0"/>
              <a:t>P. falciparum </a:t>
            </a:r>
            <a:r>
              <a:rPr lang="en-US" dirty="0"/>
              <a:t>infection</a:t>
            </a:r>
            <a:endParaRPr lang="en-US" i="1" dirty="0"/>
          </a:p>
          <a:p>
            <a:pPr lvl="1"/>
            <a:r>
              <a:rPr lang="en-US" dirty="0"/>
              <a:t>Training and quality control requirements, and logistical requirements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214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074B4-13A1-7748-BBB9-EB585CE3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390A9-14A9-4849-8031-FEBA399E6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0292"/>
            <a:ext cx="8229600" cy="40361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Importance of monitoring drug resistance with complementary approaches in the context of mass drug administration.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There is an increasing need for transmission and connectivity surveillance to inform interventions and guide priorities.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Importance of sustainability and role of local public health teams.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216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1E02B-5422-D844-A462-8AFD56EC1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D16C5-C3EA-8841-86F0-6DC250D01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933" y="1314451"/>
            <a:ext cx="7586133" cy="360646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Supervisors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Dr Anna Last and Prof.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Taane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Clark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Advisors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Prof. David Mabey, Dr Kevin Tetteh, Prof. Sanjeev Krishna, Dr Susana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Campino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Dr John Bradley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Trial team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: Dr Harry Hutchins, Sophie Moss, and Liz Pretorius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Laboratory expertise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Hristina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Vasileva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Field Team and trial site investigators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led by Eunice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Texeira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da Silva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Bissau Guinean Ministry of Health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: Dr Paulo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Djata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Director of the national malaria control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MRC The Gambia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: Dr Mamadou Ousmane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Ndiath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and team in the molecular lab, Prof. Umberto D’Alessandro, and Prof. Alfred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Amambua-Ngwa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Bandim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Health Project: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Amabelia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Rodrigues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							Funder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Wellcome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Trust</a:t>
            </a:r>
          </a:p>
          <a:p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C14977-6402-CD49-BA2B-BDD975F1E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7612"/>
            <a:ext cx="9144000" cy="171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11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6635"/>
            <a:ext cx="8229600" cy="4821382"/>
          </a:xfrm>
        </p:spPr>
        <p:txBody>
          <a:bodyPr/>
          <a:lstStyle/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1. Investigating phenotypic drug resistance</a:t>
            </a:r>
          </a:p>
          <a:p>
            <a:endParaRPr lang="en-US" sz="2800" dirty="0"/>
          </a:p>
          <a:p>
            <a:r>
              <a:rPr lang="en-US" sz="2800" dirty="0"/>
              <a:t>2. Evaluating rapid diagnostic test based surveillance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380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D90A1-6026-414A-8BAE-2EB1D50B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Phenotypic resistance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6703E-0155-3543-867F-24CDD8CFC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67" y="1357313"/>
            <a:ext cx="8873066" cy="4992687"/>
          </a:xfrm>
        </p:spPr>
        <p:txBody>
          <a:bodyPr/>
          <a:lstStyle/>
          <a:p>
            <a:r>
              <a:rPr lang="en-US" b="1" dirty="0"/>
              <a:t>Therapeutic efficacy study</a:t>
            </a:r>
          </a:p>
          <a:p>
            <a:pPr lvl="1"/>
            <a:r>
              <a:rPr lang="en-US" sz="1600" dirty="0"/>
              <a:t>Determine efficacy of dihydroartemisinin-piperaquine and artemether-lumefantrine and in trial area</a:t>
            </a:r>
          </a:p>
          <a:p>
            <a:pPr lvl="1"/>
            <a:r>
              <a:rPr lang="en-US" sz="1600" dirty="0"/>
              <a:t>Open-label randomised study</a:t>
            </a:r>
          </a:p>
          <a:p>
            <a:pPr lvl="1"/>
            <a:r>
              <a:rPr lang="en-US" sz="1600" dirty="0"/>
              <a:t>Recruitment in two health clinics in trial area</a:t>
            </a:r>
          </a:p>
          <a:p>
            <a:pPr lvl="1"/>
            <a:r>
              <a:rPr lang="en-US" sz="1600" dirty="0"/>
              <a:t>First therapeutic efficacy study in this region</a:t>
            </a:r>
          </a:p>
          <a:p>
            <a:pPr marL="457200" lvl="1" indent="0">
              <a:buNone/>
            </a:pPr>
            <a:endParaRPr lang="en-US" sz="1600" dirty="0"/>
          </a:p>
          <a:p>
            <a:endParaRPr lang="en-US" dirty="0"/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92B12D3-863C-E440-A8C3-802083894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332" y="3429000"/>
            <a:ext cx="4627336" cy="3241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68C6B1CC-44D8-3D4C-95EF-4C151EF62361}"/>
              </a:ext>
            </a:extLst>
          </p:cNvPr>
          <p:cNvSpPr/>
          <p:nvPr/>
        </p:nvSpPr>
        <p:spPr>
          <a:xfrm rot="2596064">
            <a:off x="5449195" y="4381523"/>
            <a:ext cx="178274" cy="448408"/>
          </a:xfrm>
          <a:prstGeom prst="downArrow">
            <a:avLst/>
          </a:prstGeom>
          <a:solidFill>
            <a:srgbClr val="FF0000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315EFE5E-4C37-4442-ADDE-39816AB2E84B}"/>
              </a:ext>
            </a:extLst>
          </p:cNvPr>
          <p:cNvSpPr/>
          <p:nvPr/>
        </p:nvSpPr>
        <p:spPr>
          <a:xfrm rot="2596064">
            <a:off x="5327276" y="4107056"/>
            <a:ext cx="178274" cy="448408"/>
          </a:xfrm>
          <a:prstGeom prst="downArrow">
            <a:avLst/>
          </a:prstGeom>
          <a:solidFill>
            <a:srgbClr val="FF0000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9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FB9F1-683E-8748-A5C3-92582DE23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Phenotypic resistance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D7BC3-BA2D-8D4E-A045-7839930EF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7818"/>
            <a:ext cx="8229600" cy="739602"/>
          </a:xfrm>
        </p:spPr>
        <p:txBody>
          <a:bodyPr/>
          <a:lstStyle/>
          <a:p>
            <a:r>
              <a:rPr lang="en-US" b="1" dirty="0"/>
              <a:t>Artemether-lumefantrine (AL) and dihydroartemisinin-piperaquine (DP) efficacy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DFE981-C6E4-ED48-954A-D71E300A1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17420"/>
            <a:ext cx="8185547" cy="44919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41D00C-B114-954F-8ED6-7061967EE6E5}"/>
              </a:ext>
            </a:extLst>
          </p:cNvPr>
          <p:cNvCxnSpPr>
            <a:cxnSpLocks/>
          </p:cNvCxnSpPr>
          <p:nvPr/>
        </p:nvCxnSpPr>
        <p:spPr>
          <a:xfrm>
            <a:off x="860108" y="3231832"/>
            <a:ext cx="795528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6115807-00CF-524B-9100-79A6A3E22D1D}"/>
              </a:ext>
            </a:extLst>
          </p:cNvPr>
          <p:cNvSpPr txBox="1"/>
          <p:nvPr/>
        </p:nvSpPr>
        <p:spPr>
          <a:xfrm>
            <a:off x="8259545" y="2876788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95%</a:t>
            </a:r>
          </a:p>
        </p:txBody>
      </p:sp>
    </p:spTree>
    <p:extLst>
      <p:ext uri="{BB962C8B-B14F-4D97-AF65-F5344CB8AC3E}">
        <p14:creationId xmlns:p14="http://schemas.microsoft.com/office/powerpoint/2010/main" val="1295167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39E3F-506E-D04F-874D-DEA3BC0CF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Phenotypic resistance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00FD2-4FB3-1242-8653-6E5DDF7FA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9" y="1152962"/>
            <a:ext cx="8722894" cy="3033276"/>
          </a:xfrm>
        </p:spPr>
        <p:txBody>
          <a:bodyPr/>
          <a:lstStyle/>
          <a:p>
            <a:r>
              <a:rPr lang="en-US" b="1" dirty="0"/>
              <a:t>Hypothesis</a:t>
            </a:r>
            <a:r>
              <a:rPr lang="en-US" dirty="0"/>
              <a:t>: the efficacy of AL and DP in the trial area is 95% or above</a:t>
            </a:r>
            <a:endParaRPr lang="en-US" b="1" dirty="0"/>
          </a:p>
          <a:p>
            <a:r>
              <a:rPr lang="en-US" b="1" dirty="0"/>
              <a:t>Standardised methodology </a:t>
            </a:r>
            <a:r>
              <a:rPr lang="en-US" dirty="0"/>
              <a:t>(WHO, 2009):</a:t>
            </a:r>
          </a:p>
          <a:p>
            <a:pPr lvl="1"/>
            <a:r>
              <a:rPr lang="en-US" sz="2000" dirty="0"/>
              <a:t>Age from 6 months with uncomplicated </a:t>
            </a:r>
            <a:r>
              <a:rPr lang="en-US" sz="2000" i="1" dirty="0"/>
              <a:t>P. falciparum </a:t>
            </a:r>
            <a:r>
              <a:rPr lang="en-US" sz="2000" dirty="0"/>
              <a:t>malaria infection</a:t>
            </a:r>
          </a:p>
          <a:p>
            <a:pPr lvl="1"/>
            <a:r>
              <a:rPr lang="en-US" sz="2000" dirty="0"/>
              <a:t>Timing: during peak transmission season</a:t>
            </a:r>
          </a:p>
          <a:p>
            <a:pPr lvl="1"/>
            <a:r>
              <a:rPr lang="en-US" sz="2000" dirty="0"/>
              <a:t>Clinical examination and diagnostic assessment (RDT, microscopy, PCR)</a:t>
            </a:r>
          </a:p>
          <a:p>
            <a:pPr marL="685983" lvl="2" indent="0">
              <a:buNone/>
            </a:pPr>
            <a:r>
              <a:rPr lang="en-US" sz="2000" dirty="0"/>
              <a:t>Assessment on day 1, 2, 3, 7, 14, 28, and 42. </a:t>
            </a:r>
          </a:p>
          <a:p>
            <a:pPr lvl="1"/>
            <a:r>
              <a:rPr lang="en-US" sz="2000" dirty="0"/>
              <a:t>Sample size: 100 patients/arm </a:t>
            </a:r>
          </a:p>
          <a:p>
            <a:pPr lvl="1"/>
            <a:r>
              <a:rPr lang="en-US" sz="2000" dirty="0"/>
              <a:t>Estimated 3 months recruitment period (500+ presentations over two sites).</a:t>
            </a:r>
          </a:p>
          <a:p>
            <a:pPr marL="457200" lvl="1" indent="0">
              <a:buNone/>
            </a:pPr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AB1DA-C792-694A-BE77-A5E42D046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6" r="8307" b="17597"/>
          <a:stretch/>
        </p:blipFill>
        <p:spPr>
          <a:xfrm>
            <a:off x="6502915" y="4317455"/>
            <a:ext cx="2108919" cy="2107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DAD4BF-B53A-D846-9317-F93F53E1FE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16" r="17862" b="7720"/>
          <a:stretch/>
        </p:blipFill>
        <p:spPr>
          <a:xfrm>
            <a:off x="507723" y="4317455"/>
            <a:ext cx="2564093" cy="2107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95E856-CB1F-DF4D-A6CF-A464DBEF6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8795" y="4320998"/>
            <a:ext cx="2357142" cy="210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56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5FDEE-44C4-9349-B243-D30593F2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Phenotypic resistance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65517-7169-6843-BDA9-C489BD1F0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Additional features:</a:t>
            </a:r>
          </a:p>
          <a:p>
            <a:pPr lvl="1"/>
            <a:r>
              <a:rPr lang="en-US" dirty="0"/>
              <a:t>Genotyping: recrudescence vs reinfection (</a:t>
            </a:r>
            <a:r>
              <a:rPr lang="en-US" i="1" dirty="0"/>
              <a:t>msp1</a:t>
            </a:r>
            <a:r>
              <a:rPr lang="en-US" dirty="0"/>
              <a:t>, </a:t>
            </a:r>
            <a:r>
              <a:rPr lang="en-US" i="1" dirty="0"/>
              <a:t>msp2</a:t>
            </a:r>
            <a:r>
              <a:rPr lang="en-US" dirty="0"/>
              <a:t>, </a:t>
            </a:r>
            <a:r>
              <a:rPr lang="en-US" i="1" dirty="0"/>
              <a:t>glurp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Blood concentration of AL and DP</a:t>
            </a:r>
          </a:p>
          <a:p>
            <a:pPr marL="685983" lvl="2" indent="0">
              <a:buNone/>
            </a:pPr>
            <a:r>
              <a:rPr lang="en-US" dirty="0"/>
              <a:t>Liquid chromatography</a:t>
            </a:r>
          </a:p>
          <a:p>
            <a:pPr lvl="1"/>
            <a:r>
              <a:rPr lang="en-US" dirty="0"/>
              <a:t>Evaluate adverse events</a:t>
            </a:r>
          </a:p>
          <a:p>
            <a:pPr lvl="1"/>
            <a:r>
              <a:rPr lang="en-US" dirty="0"/>
              <a:t>Results shared with local public health authority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229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0B2C0-759E-DC49-8136-BAD96EB31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Rapid diagnostic test based surveillance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3FDBD-6F96-004D-8CF9-5A804575B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5313"/>
            <a:ext cx="8229600" cy="4821382"/>
          </a:xfrm>
        </p:spPr>
        <p:txBody>
          <a:bodyPr/>
          <a:lstStyle/>
          <a:p>
            <a:r>
              <a:rPr lang="en-US" b="1" dirty="0"/>
              <a:t>Background </a:t>
            </a:r>
          </a:p>
          <a:p>
            <a:pPr marL="457200" lvl="1" indent="0">
              <a:buNone/>
            </a:pPr>
            <a:r>
              <a:rPr lang="en-US" dirty="0"/>
              <a:t>1. Monitoring of drug resistance level after MATAMAL</a:t>
            </a:r>
          </a:p>
          <a:p>
            <a:pPr lvl="2"/>
            <a:r>
              <a:rPr lang="en-US" dirty="0"/>
              <a:t>MDA and SMC impact on resistance (Ndiaye et al, 2021)</a:t>
            </a:r>
          </a:p>
          <a:p>
            <a:pPr marL="457200" lvl="1" indent="0">
              <a:buNone/>
            </a:pPr>
            <a:r>
              <a:rPr lang="en-US" dirty="0"/>
              <a:t>2. Surveillance of parasite transmission and connectivity</a:t>
            </a:r>
          </a:p>
          <a:p>
            <a:pPr lvl="2"/>
            <a:r>
              <a:rPr lang="en-US" dirty="0"/>
              <a:t>Inform NMCP strategy and prioritise intervention timing and location (</a:t>
            </a:r>
            <a:r>
              <a:rPr lang="en-US" dirty="0" err="1"/>
              <a:t>Neafsey</a:t>
            </a:r>
            <a:r>
              <a:rPr lang="en-US" dirty="0"/>
              <a:t> et al, 2021)</a:t>
            </a:r>
          </a:p>
          <a:p>
            <a:pPr marL="457200" lvl="1" indent="0">
              <a:buNone/>
            </a:pPr>
            <a:r>
              <a:rPr lang="en-US" dirty="0"/>
              <a:t>3. Detection of imported cases</a:t>
            </a:r>
          </a:p>
          <a:p>
            <a:pPr lvl="2"/>
            <a:r>
              <a:rPr lang="en-US" dirty="0"/>
              <a:t>Low transmission setting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AA52EE-A1B5-9B4B-9379-30887EEE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4" y="4301953"/>
            <a:ext cx="2611746" cy="23708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FD90665-6B05-2F40-9177-25CD4BF1D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534" y="4301953"/>
            <a:ext cx="1822628" cy="23723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C0BCEC9-791C-5C42-9C21-E4DAEE025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656" y="4301953"/>
            <a:ext cx="1683723" cy="23708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802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843E8-45BE-274C-99FA-659232E61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diagnostic test based surveillance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0A7AF-E257-AE4C-9295-0235B9CD4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Approaches</a:t>
            </a:r>
          </a:p>
          <a:p>
            <a:pPr lvl="1"/>
            <a:r>
              <a:rPr lang="en-US" dirty="0"/>
              <a:t>Whole genome sequencing (</a:t>
            </a:r>
            <a:r>
              <a:rPr lang="en-US" dirty="0" err="1"/>
              <a:t>Oyola</a:t>
            </a:r>
            <a:r>
              <a:rPr lang="en-US" dirty="0"/>
              <a:t> et al, 2016)</a:t>
            </a:r>
          </a:p>
          <a:p>
            <a:pPr lvl="1"/>
            <a:r>
              <a:rPr lang="en-US" dirty="0"/>
              <a:t>Targeted amplicon sequencing (Boyce et al, 2018)</a:t>
            </a:r>
          </a:p>
          <a:p>
            <a:pPr lvl="1"/>
            <a:r>
              <a:rPr lang="en-US" dirty="0"/>
              <a:t>Single nucleotide polymorphism (SNP) genotyping (Daniels et al, 2015)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6E6D11-7AE6-E942-A60B-C0246CF61354}"/>
              </a:ext>
            </a:extLst>
          </p:cNvPr>
          <p:cNvSpPr txBox="1"/>
          <p:nvPr/>
        </p:nvSpPr>
        <p:spPr>
          <a:xfrm>
            <a:off x="970596" y="6299200"/>
            <a:ext cx="177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Oyola</a:t>
            </a:r>
            <a:r>
              <a:rPr lang="en-US" dirty="0"/>
              <a:t> et al, 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098B81-9E8C-3441-9B8F-FBBF3E07C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829050"/>
            <a:ext cx="2801961" cy="2470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549E2D-C83E-A74F-90D9-889491BC4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426" y="3986213"/>
            <a:ext cx="2949290" cy="20973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8CCBF2-16A6-1044-A6CB-8D6B724AE9CC}"/>
              </a:ext>
            </a:extLst>
          </p:cNvPr>
          <p:cNvSpPr txBox="1"/>
          <p:nvPr/>
        </p:nvSpPr>
        <p:spPr>
          <a:xfrm>
            <a:off x="4107275" y="6295469"/>
            <a:ext cx="178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Boyce et al, 2018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5EAF7B-66C1-0A43-B296-488421383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503" y="3731641"/>
            <a:ext cx="1693451" cy="25638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DD6DF0-657D-C446-A171-B0C47E38F966}"/>
              </a:ext>
            </a:extLst>
          </p:cNvPr>
          <p:cNvSpPr txBox="1"/>
          <p:nvPr/>
        </p:nvSpPr>
        <p:spPr>
          <a:xfrm>
            <a:off x="6888128" y="6295469"/>
            <a:ext cx="190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Daniels et al, 2015</a:t>
            </a:r>
          </a:p>
        </p:txBody>
      </p:sp>
    </p:spTree>
    <p:extLst>
      <p:ext uri="{BB962C8B-B14F-4D97-AF65-F5344CB8AC3E}">
        <p14:creationId xmlns:p14="http://schemas.microsoft.com/office/powerpoint/2010/main" val="2496558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B8568-1F13-414C-9B39-D43C244F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Rapid diagnostic test based surveillance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92E67-D1FC-7741-B5D2-3BDC2998A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6358"/>
            <a:ext cx="8229600" cy="4821382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="1" dirty="0"/>
              <a:t>Aim: </a:t>
            </a:r>
            <a:r>
              <a:rPr lang="en-US" dirty="0"/>
              <a:t>determine if RDTs can be used for monitoring drug resistance and parasite population dynamics in the trial region</a:t>
            </a:r>
          </a:p>
          <a:p>
            <a:endParaRPr lang="en-US" dirty="0"/>
          </a:p>
          <a:p>
            <a:r>
              <a:rPr lang="en-US" b="1" dirty="0"/>
              <a:t>Hypothesis: </a:t>
            </a:r>
            <a:r>
              <a:rPr lang="en-US" dirty="0"/>
              <a:t>RDT-based surveillance can accurately replicate markers of </a:t>
            </a:r>
            <a:r>
              <a:rPr lang="en-US" i="1" dirty="0"/>
              <a:t>P. falciparum </a:t>
            </a:r>
            <a:r>
              <a:rPr lang="en-US" dirty="0"/>
              <a:t>resistance, transmission, and connectivity as measured from dried blood spots.</a:t>
            </a:r>
            <a:endParaRPr lang="en-US" b="1" i="1" dirty="0"/>
          </a:p>
          <a:p>
            <a:endParaRPr lang="en-US" dirty="0"/>
          </a:p>
          <a:p>
            <a:r>
              <a:rPr lang="en-US" b="1" dirty="0"/>
              <a:t>Objectives</a:t>
            </a:r>
          </a:p>
          <a:p>
            <a:pPr marL="914400" lvl="1" indent="-457200">
              <a:buAutoNum type="arabicPeriod"/>
            </a:pPr>
            <a:r>
              <a:rPr lang="en-US" dirty="0"/>
              <a:t>To determine the extent to which RDTs can replicate results for genomic data for </a:t>
            </a:r>
            <a:r>
              <a:rPr lang="en-US" i="1" dirty="0"/>
              <a:t>P. falciparum </a:t>
            </a:r>
            <a:r>
              <a:rPr lang="en-US" dirty="0"/>
              <a:t>obtained from dried blood spots.</a:t>
            </a:r>
          </a:p>
          <a:p>
            <a:pPr marL="914400" lvl="1" indent="-457200">
              <a:buAutoNum type="arabicPeriod"/>
            </a:pPr>
            <a:r>
              <a:rPr lang="en-US" dirty="0"/>
              <a:t>To determine the extent to which RDTs can replicate serology data for </a:t>
            </a:r>
            <a:r>
              <a:rPr lang="en-US" i="1" dirty="0"/>
              <a:t>P. falciparum</a:t>
            </a:r>
            <a:r>
              <a:rPr lang="en-US" dirty="0"/>
              <a:t> from dried blood spots.</a:t>
            </a:r>
          </a:p>
          <a:p>
            <a:pPr marL="914400" lvl="1" indent="-457200">
              <a:buAutoNum type="arabicPeriod"/>
            </a:pPr>
            <a:r>
              <a:rPr lang="en-US" dirty="0"/>
              <a:t>To determine training and logistical requirements for an RDT-based surveillance system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48804"/>
      </p:ext>
    </p:extLst>
  </p:cSld>
  <p:clrMapOvr>
    <a:masterClrMapping/>
  </p:clrMapOvr>
</p:sld>
</file>

<file path=ppt/theme/theme1.xml><?xml version="1.0" encoding="utf-8"?>
<a:theme xmlns:a="http://schemas.openxmlformats.org/drawingml/2006/main" name="Main_Presentation_Title_Page">
  <a:themeElements>
    <a:clrScheme name="Custom 1">
      <a:dk1>
        <a:srgbClr val="000000"/>
      </a:dk1>
      <a:lt1>
        <a:srgbClr val="FFFFFF"/>
      </a:lt1>
      <a:dk2>
        <a:srgbClr val="004550"/>
      </a:dk2>
      <a:lt2>
        <a:srgbClr val="2BAC6D"/>
      </a:lt2>
      <a:accent1>
        <a:srgbClr val="2BAC6D"/>
      </a:accent1>
      <a:accent2>
        <a:srgbClr val="004550"/>
      </a:accent2>
      <a:accent3>
        <a:srgbClr val="00ABCE"/>
      </a:accent3>
      <a:accent4>
        <a:srgbClr val="FBB800"/>
      </a:accent4>
      <a:accent5>
        <a:srgbClr val="E95B0C"/>
      </a:accent5>
      <a:accent6>
        <a:srgbClr val="B1B2B3"/>
      </a:accent6>
      <a:hlink>
        <a:srgbClr val="00ABCE"/>
      </a:hlink>
      <a:folHlink>
        <a:srgbClr val="B1B2B3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8207403b-203c-4ed3-95cd-88a852189123" ContentTypeId="0x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08C6E62334A94BB5CB813FB9F611CC" ma:contentTypeVersion="4" ma:contentTypeDescription="Create a new document." ma:contentTypeScope="" ma:versionID="112cdea00ca47620c503386b19808eb3">
  <xsd:schema xmlns:xsd="http://www.w3.org/2001/XMLSchema" xmlns:xs="http://www.w3.org/2001/XMLSchema" xmlns:p="http://schemas.microsoft.com/office/2006/metadata/properties" xmlns:ns1="http://schemas.microsoft.com/sharepoint/v3" xmlns:ns2="6a164dda-3779-4169-b957-e287451f6523" xmlns:ns3="9bdb08a2-f062-45d7-99c0-a08565638663" targetNamespace="http://schemas.microsoft.com/office/2006/metadata/properties" ma:root="true" ma:fieldsID="f87e1e496b5ff68587a5517afcdee06d" ns1:_="" ns2:_="" ns3:_="">
    <xsd:import namespace="http://schemas.microsoft.com/sharepoint/v3"/>
    <xsd:import namespace="6a164dda-3779-4169-b957-e287451f6523"/>
    <xsd:import namespace="9bdb08a2-f062-45d7-99c0-a0856563866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Visibility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164dda-3779-4169-b957-e287451f6523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Enterprise Keywords" ma:fieldId="{23f27201-bee3-471e-b2e7-b64fd8b7ca38}" ma:taxonomyMulti="true" ma:sspId="8207403b-203c-4ed3-95cd-88a85218912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f3ac801a-ce66-4776-b998-9c2b2735c52b}" ma:internalName="TaxCatchAll" ma:showField="CatchAllData" ma:web="36e303f3-9cf1-4416-91d7-d1ec012ee9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f3ac801a-ce66-4776-b998-9c2b2735c52b}" ma:internalName="TaxCatchAllLabel" ma:readOnly="true" ma:showField="CatchAllDataLabel" ma:web="36e303f3-9cf1-4416-91d7-d1ec012ee9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Visibility" ma:index="14" nillable="true" ma:displayName="Visibility" ma:default="Internal" ma:description="Items that should be available externally should be marked &lt;strong&gt;External&lt;/strong&gt;" ma:format="RadioButtons" ma:internalName="Visibility">
      <xsd:simpleType>
        <xsd:restriction base="dms:Choice">
          <xsd:enumeration value="Internal"/>
          <xsd:enumeration value="External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b08a2-f062-45d7-99c0-a085656386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StartDate xmlns="http://schemas.microsoft.com/sharepoint/v3" xsi:nil="true"/>
    <TaxCatchAll xmlns="6a164dda-3779-4169-b957-e287451f6523"/>
    <TaxKeywordTaxHTField xmlns="6a164dda-3779-4169-b957-e287451f6523">
      <Terms xmlns="http://schemas.microsoft.com/office/infopath/2007/PartnerControls"/>
    </TaxKeywordTaxHTField>
    <Visibility xmlns="6a164dda-3779-4169-b957-e287451f6523">Internal</Visibility>
    <PublishingExpiration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92EB922-6A4C-46C7-9DEA-AF94D2164E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AEF0EC-135F-408E-B270-BA80A9F362CC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B4366156-87C8-459F-8499-1DC6CA6B9D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a164dda-3779-4169-b957-e287451f6523"/>
    <ds:schemaRef ds:uri="9bdb08a2-f062-45d7-99c0-a085656386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8E90234-027F-4DCA-8F65-01DD918F31E3}">
  <ds:schemaRefs>
    <ds:schemaRef ds:uri="6a164dda-3779-4169-b957-e287451f6523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9bdb08a2-f062-45d7-99c0-a08565638663"/>
    <ds:schemaRef ds:uri="http://schemas.microsoft.com/sharepoint/v3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716</Words>
  <Application>Microsoft Office PowerPoint</Application>
  <PresentationFormat>On-screen Show (4:3)</PresentationFormat>
  <Paragraphs>92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Constantia</vt:lpstr>
      <vt:lpstr>Corbel</vt:lpstr>
      <vt:lpstr>merriweather</vt:lpstr>
      <vt:lpstr>open sans</vt:lpstr>
      <vt:lpstr>Main_Presentation_Title_Page</vt:lpstr>
      <vt:lpstr>PowerPoint Presentation</vt:lpstr>
      <vt:lpstr>Overview</vt:lpstr>
      <vt:lpstr>Phenotypic resistance </vt:lpstr>
      <vt:lpstr>Phenotypic resistance </vt:lpstr>
      <vt:lpstr>Phenotypic resistance </vt:lpstr>
      <vt:lpstr>Phenotypic resistance </vt:lpstr>
      <vt:lpstr>Rapid diagnostic test based surveillance</vt:lpstr>
      <vt:lpstr>Rapid diagnostic test based surveillance</vt:lpstr>
      <vt:lpstr>Rapid diagnostic test based surveillance</vt:lpstr>
      <vt:lpstr>Rapid diagnostic test based surveillance</vt:lpstr>
      <vt:lpstr>Concluding remarks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 School of Hygiene  &amp; Tropical Medicine</dc:title>
  <dc:creator>Nick Smith</dc:creator>
  <cp:lastModifiedBy>Eleanor  Martins</cp:lastModifiedBy>
  <cp:revision>35</cp:revision>
  <dcterms:created xsi:type="dcterms:W3CDTF">2017-08-07T14:02:54Z</dcterms:created>
  <dcterms:modified xsi:type="dcterms:W3CDTF">2022-03-16T08:06:01Z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0x010100D908C6E62334A94BB5CB813FB9F611CC</vt:lpwstr>
  </property>
</Properties>
</file>