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14"/>
  </p:notesMasterIdLst>
  <p:sldIdLst>
    <p:sldId id="273" r:id="rId2"/>
    <p:sldId id="275" r:id="rId3"/>
    <p:sldId id="281" r:id="rId4"/>
    <p:sldId id="283" r:id="rId5"/>
    <p:sldId id="296" r:id="rId6"/>
    <p:sldId id="309" r:id="rId7"/>
    <p:sldId id="285" r:id="rId8"/>
    <p:sldId id="320" r:id="rId9"/>
    <p:sldId id="262" r:id="rId10"/>
    <p:sldId id="286" r:id="rId11"/>
    <p:sldId id="321" r:id="rId12"/>
    <p:sldId id="305" r:id="rId13"/>
  </p:sldIdLst>
  <p:sldSz cx="12188825" cy="6858000"/>
  <p:notesSz cx="6858000" cy="9144000"/>
  <p:embeddedFontLst>
    <p:embeddedFont>
      <p:font typeface="Calibri" panose="020F0502020204030204" pitchFamily="34"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Corbel" panose="020B05030202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K6SDjQfTxzpYc5DhF3atQwz6S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Moss" initials="SM" lastIdx="1" clrIdx="0">
    <p:extLst>
      <p:ext uri="{19B8F6BF-5375-455C-9EA6-DF929625EA0E}">
        <p15:presenceInfo xmlns:p15="http://schemas.microsoft.com/office/powerpoint/2012/main" userId="S::lsh2005123@lshtm.ac.uk::b2c09d2d-35f7-49b7-9f31-23a82b2a5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75E8"/>
    <a:srgbClr val="76D6FF"/>
    <a:srgbClr val="78C1E8"/>
    <a:srgbClr val="00B9FF"/>
    <a:srgbClr val="EC7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2"/>
    <p:restoredTop sz="79826"/>
  </p:normalViewPr>
  <p:slideViewPr>
    <p:cSldViewPr snapToGrid="0" snapToObjects="1">
      <p:cViewPr varScale="1">
        <p:scale>
          <a:sx n="53" d="100"/>
          <a:sy n="53" d="100"/>
        </p:scale>
        <p:origin x="9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6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thanks for your attention at the end of a really interesting day</a:t>
            </a:r>
          </a:p>
          <a:p>
            <a:r>
              <a:rPr lang="en-US" dirty="0"/>
              <a:t>I am a PhD student working with MATAMAL and today I’d like to talk to you about characterizing genomic markers for drug resistance in P. falciparum.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08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So far, I have amplicon sequencing data for an additional 5 of the DNA samples.</a:t>
            </a:r>
          </a:p>
          <a:p>
            <a:pPr>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And the presence of </a:t>
            </a:r>
            <a:r>
              <a:rPr lang="en-GB" sz="1200" b="0" i="1" u="none" strike="noStrike" cap="none" dirty="0">
                <a:solidFill>
                  <a:schemeClr val="dk1"/>
                </a:solidFill>
                <a:effectLst/>
                <a:latin typeface="Calibri"/>
                <a:ea typeface="Calibri"/>
                <a:cs typeface="Calibri"/>
                <a:sym typeface="Calibri"/>
              </a:rPr>
              <a:t>Pfdhfr</a:t>
            </a:r>
            <a:r>
              <a:rPr lang="en-GB" sz="1200" b="0" i="0" u="none" strike="noStrike" cap="none" dirty="0">
                <a:solidFill>
                  <a:schemeClr val="dk1"/>
                </a:solidFill>
                <a:effectLst/>
                <a:latin typeface="Calibri"/>
                <a:ea typeface="Calibri"/>
                <a:cs typeface="Calibri"/>
                <a:sym typeface="Calibri"/>
              </a:rPr>
              <a:t> N51I, C59R and S108N mutations and </a:t>
            </a:r>
            <a:r>
              <a:rPr lang="en-GB" sz="1200" b="0" i="1" u="none" strike="noStrike" cap="none" dirty="0">
                <a:solidFill>
                  <a:schemeClr val="dk1"/>
                </a:solidFill>
                <a:effectLst/>
                <a:latin typeface="Calibri"/>
                <a:ea typeface="Calibri"/>
                <a:cs typeface="Calibri"/>
                <a:sym typeface="Calibri"/>
              </a:rPr>
              <a:t>Pfdhps </a:t>
            </a:r>
            <a:r>
              <a:rPr lang="en-GB" sz="1200" b="0" i="0" u="none" strike="noStrike" cap="none" dirty="0">
                <a:solidFill>
                  <a:schemeClr val="dk1"/>
                </a:solidFill>
                <a:effectLst/>
                <a:latin typeface="Calibri"/>
                <a:ea typeface="Calibri"/>
                <a:cs typeface="Calibri"/>
                <a:sym typeface="Calibri"/>
              </a:rPr>
              <a:t>mutations S436A and A437G indicate intermediate level resistance to S-P.</a:t>
            </a:r>
            <a:endParaRPr lang="en-GB" sz="1200" b="0" i="0" u="none" strike="noStrike" cap="none" dirty="0">
              <a:solidFill>
                <a:schemeClr val="dk1"/>
              </a:solidFill>
              <a:effectLst/>
              <a:latin typeface="Calibri"/>
              <a:cs typeface="Calibri"/>
              <a:sym typeface="Calibri"/>
            </a:endParaRPr>
          </a:p>
          <a:p>
            <a:pPr>
              <a:buFont typeface="Arial" panose="020B0604020202020204" pitchFamily="34" charset="0"/>
              <a:buChar char="•"/>
            </a:pPr>
            <a:r>
              <a:rPr lang="en-GB" sz="1200" b="0" i="0" u="none" strike="noStrike" cap="none" dirty="0">
                <a:solidFill>
                  <a:schemeClr val="dk1"/>
                </a:solidFill>
                <a:effectLst/>
                <a:latin typeface="Calibri"/>
                <a:cs typeface="Calibri"/>
                <a:sym typeface="Calibri"/>
              </a:rPr>
              <a:t>So my next steps are to continue to grow this baseline profile, and then to compare the profile of antimalarial resistance of samples before MDA and those after MDA, to see if there has been any impact of this MDA on the markers of antimalarial resistance. In particular for DHA-PPQ, I’ll look at the frequency of the E415G mutation in the Pfexo gene, </a:t>
            </a:r>
            <a:r>
              <a:rPr lang="en-GB" sz="1200" b="0" i="0" u="none" strike="noStrike" cap="none" dirty="0" err="1">
                <a:solidFill>
                  <a:schemeClr val="dk1"/>
                </a:solidFill>
                <a:effectLst/>
                <a:latin typeface="Calibri"/>
                <a:cs typeface="Calibri"/>
                <a:sym typeface="Calibri"/>
              </a:rPr>
              <a:t>plasmepsin</a:t>
            </a:r>
            <a:r>
              <a:rPr lang="en-GB" sz="1200" b="0" i="0" u="none" strike="noStrike" cap="none" dirty="0">
                <a:solidFill>
                  <a:schemeClr val="dk1"/>
                </a:solidFill>
                <a:effectLst/>
                <a:latin typeface="Calibri"/>
                <a:cs typeface="Calibri"/>
                <a:sym typeface="Calibri"/>
              </a:rPr>
              <a:t> copy number, and a number of markers in CRT which may be associated with DHA-PPQ resistance.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500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105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acknowledge everybody in the team and the funders, without whom this project wouldn’t be possible</a:t>
            </a:r>
          </a:p>
          <a:p>
            <a:r>
              <a:rPr lang="en-US" dirty="0"/>
              <a:t>So thank you very much</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66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plasmodium parasite is in a constant evolutionary arms race with our antimalarial drugs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timeline shows the year in which some of our antimalarial drugs were introduced, and the year that the first case of antimalarial resistance to that drug was reported, which has been a major problem.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For example, the evolution of chloroquine resistance caused an increase in malaria mortality worldwide, and alternative drugs were produced, but unfortunately resistance to these drugs has evolved too.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WHO now recommends monitoring molecular markers which are associated with drug resistance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As sequencing technology has been improved, there has been a complete explosion in sequencing data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And this has really led genomic surveillance to have an increasingly important role in monitoring drug resistance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It is particularly important to monitor the evolution of resistance when using antimalarial drugs on a mass scale, for example during MATAMAL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As you know, MATAMAL is a mass drug administration </a:t>
            </a:r>
            <a:r>
              <a:rPr lang="en-US" dirty="0" err="1"/>
              <a:t>rtrial</a:t>
            </a:r>
            <a:r>
              <a:rPr lang="en-US" dirty="0"/>
              <a:t> with DHA-PPQ and Ivermectin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01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My research aims to investigate the impact of this ongoing MDA trial on the evolution of drug resistance and on the population structure and genetic variation of </a:t>
            </a:r>
            <a:r>
              <a:rPr lang="en-GB" sz="1200" b="0" i="1" u="none" strike="noStrike" cap="none" dirty="0">
                <a:solidFill>
                  <a:schemeClr val="dk1"/>
                </a:solidFill>
                <a:effectLst/>
                <a:latin typeface="Calibri"/>
                <a:ea typeface="Calibri"/>
                <a:cs typeface="Calibri"/>
                <a:sym typeface="Calibri"/>
              </a:rPr>
              <a:t>P.falciparum </a:t>
            </a:r>
            <a:r>
              <a:rPr lang="en-GB" sz="1200" b="0" i="0" u="none" strike="noStrike" cap="none" dirty="0">
                <a:solidFill>
                  <a:schemeClr val="dk1"/>
                </a:solidFill>
                <a:effectLst/>
                <a:latin typeface="Calibri"/>
                <a:ea typeface="Calibri"/>
                <a:cs typeface="Calibri"/>
                <a:sym typeface="Calibri"/>
              </a:rPr>
              <a:t>parasites in the Bijagós, using dried blood spots collected during the transmission surveys as part of the MATAMAL trial. </a:t>
            </a:r>
          </a:p>
          <a:p>
            <a:pPr>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To do this I am comparing genome sequence data from parasites collected both before and after the MATAMAL drug interventions, to understand how the MDA is impacting these parasites.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14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u="none" strike="noStrike" cap="none" dirty="0">
                <a:solidFill>
                  <a:schemeClr val="dk1"/>
                </a:solidFill>
                <a:effectLst/>
                <a:latin typeface="Calibri"/>
                <a:ea typeface="Calibri"/>
                <a:cs typeface="Calibri"/>
                <a:sym typeface="Calibri"/>
              </a:rPr>
              <a:t>To understand the impact of MATAMAL, I need to know what we are starting with. So I first analysed samples from BEFORE the MDA, from two trials which happened in 2018 and 2019. </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 have done DNA extraction and qPCR from samples collected during surveys</a:t>
            </a:r>
          </a:p>
          <a:p>
            <a:pPr>
              <a:buFont typeface="Arial" panose="020B0604020202020204" pitchFamily="34" charset="0"/>
              <a:buChar char="•"/>
            </a:pPr>
            <a:r>
              <a:rPr lang="en-US" dirty="0"/>
              <a:t>I then selected malaria positive samples which had a cycle threshold of less than 30 for further analysis,</a:t>
            </a:r>
          </a:p>
          <a:p>
            <a:pPr>
              <a:buFont typeface="Arial" panose="020B0604020202020204" pitchFamily="34" charset="0"/>
              <a:buChar char="•"/>
            </a:pPr>
            <a:r>
              <a:rPr lang="en-US" dirty="0"/>
              <a:t>DNA concentrations of these samples was very low, in the range of 0.011ng/</a:t>
            </a:r>
            <a:r>
              <a:rPr lang="en-US" dirty="0" err="1"/>
              <a:t>uL</a:t>
            </a:r>
            <a:r>
              <a:rPr lang="en-US" dirty="0"/>
              <a:t> to 0.268ng/</a:t>
            </a:r>
            <a:r>
              <a:rPr lang="en-US" dirty="0" err="1"/>
              <a:t>uL</a:t>
            </a:r>
            <a:r>
              <a:rPr lang="en-US" dirty="0"/>
              <a:t>, and most of that will of course be human DNA, which I am not sequencing.</a:t>
            </a:r>
          </a:p>
          <a:p>
            <a:pPr>
              <a:buFont typeface="Arial" panose="020B0604020202020204" pitchFamily="34" charset="0"/>
              <a:buChar char="•"/>
            </a:pPr>
            <a:r>
              <a:rPr lang="en-US" dirty="0"/>
              <a:t>So, I used selective whole genome amplification to amplify the Plasmodium DNA within the samples, which uses the temperature sensitive phi29 enzyme in a 16-hour long reaction.</a:t>
            </a:r>
          </a:p>
          <a:p>
            <a:pPr>
              <a:buFont typeface="Arial" panose="020B0604020202020204" pitchFamily="34" charset="0"/>
              <a:buChar char="•"/>
            </a:pPr>
            <a:r>
              <a:rPr lang="en-US" dirty="0"/>
              <a:t>I then cleaned-up these samples and after whole genome sequencing, I have 15 with whole genome sequencing data with a good level of coverage across the genome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651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I then did some applied genomic analysis to see how the </a:t>
            </a:r>
            <a:r>
              <a:rPr lang="en-US" dirty="0" err="1"/>
              <a:t>Bijagos</a:t>
            </a:r>
            <a:r>
              <a:rPr lang="en-US" dirty="0"/>
              <a:t> samples compare to parasites from other countries</a:t>
            </a:r>
          </a:p>
          <a:p>
            <a:pPr>
              <a:buFont typeface="Arial" panose="020B0604020202020204" pitchFamily="34" charset="0"/>
              <a:buChar char="•"/>
            </a:pPr>
            <a:endParaRPr lang="en-US" dirty="0"/>
          </a:p>
          <a:p>
            <a:pPr>
              <a:buFont typeface="Arial" panose="020B0604020202020204" pitchFamily="34" charset="0"/>
              <a:buChar char="•"/>
            </a:pPr>
            <a:r>
              <a:rPr lang="en-US" dirty="0"/>
              <a:t>I mapped these sequences to the reference plasmodium 3D7 genome and did variant calling using a bioinformatics pipeline</a:t>
            </a:r>
          </a:p>
          <a:p>
            <a:pPr>
              <a:buFont typeface="Arial" panose="020B0604020202020204" pitchFamily="34" charset="0"/>
              <a:buChar char="•"/>
            </a:pPr>
            <a:r>
              <a:rPr lang="en-US" dirty="0"/>
              <a:t>So I took the raw </a:t>
            </a:r>
            <a:r>
              <a:rPr lang="en-US" dirty="0" err="1"/>
              <a:t>FastQ</a:t>
            </a:r>
            <a:r>
              <a:rPr lang="en-US" dirty="0"/>
              <a:t> files for each sample, trimmed them and aligned them to the 3D7 genome.</a:t>
            </a:r>
          </a:p>
          <a:p>
            <a:pPr>
              <a:buFont typeface="Arial" panose="020B0604020202020204" pitchFamily="34" charset="0"/>
              <a:buChar char="•"/>
            </a:pPr>
            <a:r>
              <a:rPr lang="en-US" dirty="0"/>
              <a:t>I then called the variants in the sequence data, producing a VCF file for each sample</a:t>
            </a:r>
          </a:p>
          <a:p>
            <a:pPr>
              <a:buFont typeface="Arial" panose="020B0604020202020204" pitchFamily="34" charset="0"/>
              <a:buChar char="•"/>
            </a:pPr>
            <a:r>
              <a:rPr lang="en-US" dirty="0"/>
              <a:t>I then merged the VCFs to form a database which has all of the genotype calls for all of the variant positions across all of the samples</a:t>
            </a:r>
          </a:p>
          <a:p>
            <a:pPr>
              <a:buFont typeface="Arial" panose="020B0604020202020204" pitchFamily="34" charset="0"/>
              <a:buChar char="•"/>
            </a:pPr>
            <a:r>
              <a:rPr lang="en-US" dirty="0"/>
              <a:t>I converted that into a binary matrix where the reference allele is represented by a 0, the alternate by 1 and mixed calls by 0.5</a:t>
            </a:r>
          </a:p>
          <a:p>
            <a:pPr>
              <a:buFont typeface="Arial" panose="020B0604020202020204" pitchFamily="34" charset="0"/>
              <a:buChar char="•"/>
            </a:pPr>
            <a:r>
              <a:rPr lang="en-US" dirty="0"/>
              <a:t>I included other samples from west Africa in the binary matrix, which were publicly available through the MalariaGEN Pf3K project and other studies at LSHTM</a:t>
            </a:r>
          </a:p>
          <a:p>
            <a:pPr>
              <a:buFont typeface="Arial" panose="020B0604020202020204" pitchFamily="34" charset="0"/>
              <a:buChar char="•"/>
            </a:pPr>
            <a:r>
              <a:rPr lang="en-US" dirty="0"/>
              <a:t>And compared these to the </a:t>
            </a:r>
            <a:r>
              <a:rPr lang="en-US" dirty="0" err="1"/>
              <a:t>Bijagos</a:t>
            </a:r>
            <a:r>
              <a:rPr lang="en-US" dirty="0"/>
              <a:t> samples with principal components analysis and with a </a:t>
            </a:r>
            <a:r>
              <a:rPr lang="en-US" dirty="0" err="1"/>
              <a:t>neighbour</a:t>
            </a:r>
            <a:r>
              <a:rPr lang="en-US" dirty="0"/>
              <a:t>-joining tree which you can see here</a:t>
            </a:r>
          </a:p>
          <a:p>
            <a:pPr>
              <a:buFont typeface="Arial" panose="020B0604020202020204" pitchFamily="34" charset="0"/>
              <a:buChar char="•"/>
            </a:pPr>
            <a:r>
              <a:rPr lang="en-US" dirty="0"/>
              <a:t>You can see the that samples from Guinea-Bissau in purple are related most closely to the other samples from West Africa – The Gambia in dark blue and the Ivory coast in lighter blue</a:t>
            </a:r>
          </a:p>
          <a:p>
            <a:pPr>
              <a:buFont typeface="Arial" panose="020B0604020202020204" pitchFamily="34" charset="0"/>
              <a:buChar char="•"/>
            </a:pPr>
            <a:r>
              <a:rPr lang="en-US" dirty="0"/>
              <a:t>There is a lot of mixing between samples in West Africa, which indicates that there has been a lot of parasite transmission in the area, but you can still see reasonable distinction between the other regions of Africa</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936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PCA created using the same samples. Again you can see clustering of the </a:t>
            </a:r>
            <a:r>
              <a:rPr lang="en-US" dirty="0" err="1"/>
              <a:t>Bijagos</a:t>
            </a:r>
            <a:r>
              <a:rPr lang="en-US" dirty="0"/>
              <a:t> samples within West Africa, which is what we would expect, all good so far.</a:t>
            </a:r>
          </a:p>
          <a:p>
            <a:pPr>
              <a:buFont typeface="Arial" panose="020B0604020202020204" pitchFamily="34" charset="0"/>
              <a:buChar char="•"/>
            </a:pPr>
            <a:endParaRPr lang="en-US" dirty="0"/>
          </a:p>
          <a:p>
            <a:pPr>
              <a:buFont typeface="Arial" panose="020B0604020202020204" pitchFamily="34" charset="0"/>
              <a:buChar char="•"/>
            </a:pPr>
            <a:r>
              <a:rPr lang="en-US" dirty="0"/>
              <a:t>This demonstrates that the whole genome sequence data I have generated for these parasites fits as we would expect in a global context</a:t>
            </a:r>
          </a:p>
          <a:p>
            <a:pPr>
              <a:buFont typeface="Arial" panose="020B0604020202020204" pitchFamily="34" charset="0"/>
              <a:buChar char="•"/>
            </a:pPr>
            <a:r>
              <a:rPr lang="en-US" dirty="0"/>
              <a:t>And this is the first time that sequence data has been produced from parasites on the archipelago</a:t>
            </a:r>
          </a:p>
          <a:p>
            <a:pPr marL="285750" indent="-285750">
              <a:buFont typeface="Arial" panose="020B0604020202020204" pitchFamily="34" charset="0"/>
              <a:buChar char="•"/>
            </a:pPr>
            <a:endParaRPr lang="en-US" sz="1200" dirty="0">
              <a:latin typeface="Corbel" panose="020B0503020204020204" pitchFamily="34" charset="0"/>
            </a:endParaRPr>
          </a:p>
          <a:p>
            <a:pPr>
              <a:buFont typeface="Arial" panose="020B0604020202020204" pitchFamily="34" charset="0"/>
              <a:buChar char="•"/>
            </a:pPr>
            <a:endParaRPr lang="en-US" dirty="0"/>
          </a:p>
          <a:p>
            <a:pPr marL="228600" indent="0">
              <a:buFont typeface="Arial" panose="020B0604020202020204" pitchFamily="34" charset="0"/>
              <a:buNone/>
            </a:pPr>
            <a:endParaRPr lang="en-US" dirty="0"/>
          </a:p>
          <a:p>
            <a:endParaRPr lang="en-US" dirty="0"/>
          </a:p>
          <a:p>
            <a:r>
              <a:rPr lang="en-US" dirty="0"/>
              <a:t>So PC1 explains the major axis of variation, PC2 the second largest and so on, until all of the available variation is explained.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Typically PC1 discriminates between geographical regions, but in Africa the plasmodium populations have a lot of diversity and shared ancestry, so the regional effect is represented by PC2</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A PCA </a:t>
            </a:r>
            <a:r>
              <a:rPr lang="en-US" dirty="0" err="1"/>
              <a:t>summarises</a:t>
            </a:r>
            <a:r>
              <a:rPr lang="en-US" dirty="0"/>
              <a:t> the major axes of variation in allele frequencies in the data, and then produces the coordinates of individuals along those axes.</a:t>
            </a:r>
          </a:p>
          <a:p>
            <a:pPr marL="228600"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126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i="0" dirty="0"/>
              <a:t>I then wanted to see what the baseline resistance profile is for these samples, to existing antimalarial drugs.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i="0" dirty="0"/>
              <a:t>These are the different markers that I want to look at, which have each been associated with resistance to one or more antimalarials.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i="0" dirty="0"/>
              <a:t>So I first looked in my whole genome sequence data for these markers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99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good coverage of 7 of these drug resistance markers in the whole genome sequence data.</a:t>
            </a:r>
          </a:p>
          <a:p>
            <a:endParaRPr lang="en-US" dirty="0"/>
          </a:p>
          <a:p>
            <a:r>
              <a:rPr lang="en-US" dirty="0"/>
              <a:t>Three main points of interest on this slide:</a:t>
            </a:r>
          </a:p>
          <a:p>
            <a:endParaRPr lang="en-US" dirty="0"/>
          </a:p>
          <a:p>
            <a:pPr>
              <a:buAutoNum type="arabicPeriod"/>
            </a:pPr>
            <a:r>
              <a:rPr lang="en-US" dirty="0"/>
              <a:t>Pfcrt K76T which is associated with resistance to chloroquine- split, 29% alternate allele, which is in line with parasites sequenced from mainland Guinea-Bissau.</a:t>
            </a:r>
          </a:p>
          <a:p>
            <a:pPr>
              <a:buAutoNum type="arabicPeriod"/>
            </a:pPr>
            <a:r>
              <a:rPr lang="en-US" dirty="0"/>
              <a:t>Pfmdr1 N86Y is majority reference allele, which is associated with resistance to lumefantrine. This makes sense as the main treatments on the Bijagós are Artemether-Lumefantrine for uncomplicated malaria infection so we would expect selection pressure for N86Y</a:t>
            </a:r>
          </a:p>
          <a:p>
            <a:r>
              <a:rPr lang="en-US" dirty="0"/>
              <a:t>3. The three Pfdhfr mutations show a clear mutated profile with N51I and S108N at fixation. This indicates resistance to Sulphadoxine-pyrimethamine.</a:t>
            </a:r>
          </a:p>
          <a:p>
            <a:endParaRPr lang="en-US" dirty="0"/>
          </a:p>
          <a:p>
            <a:r>
              <a:rPr lang="en-US" dirty="0"/>
              <a:t>The caveat is that this is a small number of samples, it’s 15 infections of many.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290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To get a more detailed picture of the baseline resistance profile I am using multiplex amplicon sequencing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You can do this with samples which aren’t good enough for whole genome sequencing, but will be good enough for you just to amplify the small bits of the genome that you’re interested in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uses primers which are designed like the diagram on the right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You have your primer sequence but then you have a barcode which is specific to the DNA sample you are amplifying,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barcode system allows you to multiplex different PCR reactions together and to sequence different DNA samples in the same sequencing run, and then to work out which bits of sequence come from which DNA samples bioinformatically but demultiplexing the data afterwards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is a low cost, high throughput method for molecular surveillance.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1780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_Slide_Dark_Green" type="obj">
  <p:cSld name="OBJEC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2"/>
          <p:cNvSpPr txBox="1">
            <a:spLocks noGrp="1"/>
          </p:cNvSpPr>
          <p:nvPr>
            <p:ph type="title"/>
          </p:nvPr>
        </p:nvSpPr>
        <p:spPr>
          <a:xfrm>
            <a:off x="609441" y="279132"/>
            <a:ext cx="9480857" cy="62323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200"/>
              <a:buFont typeface="Constantia"/>
              <a:buNone/>
              <a:defRPr sz="3200" b="0" i="0" u="none" strike="noStrike" cap="none">
                <a:solidFill>
                  <a:schemeClr val="lt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609440" y="1477818"/>
            <a:ext cx="10969943" cy="48213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3" name="Google Shape;13;p12"/>
          <p:cNvSpPr txBox="1">
            <a:spLocks noGrp="1"/>
          </p:cNvSpPr>
          <p:nvPr>
            <p:ph type="sldNum" idx="12"/>
          </p:nvPr>
        </p:nvSpPr>
        <p:spPr>
          <a:xfrm>
            <a:off x="8609013" y="6356350"/>
            <a:ext cx="2741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12"/>
          <p:cNvSpPr txBox="1">
            <a:spLocks noGrp="1"/>
          </p:cNvSpPr>
          <p:nvPr>
            <p:ph type="ftr" idx="11"/>
          </p:nvPr>
        </p:nvSpPr>
        <p:spPr>
          <a:xfrm>
            <a:off x="4037013"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tandard_Slide_Dark_Green">
  <p:cSld name="1_Standard_Slide_Dark_Green">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tandard_Slide_Dark_Green">
  <p:cSld name="2_Standard_Slide_Dark_Green">
    <p:bg>
      <p:bgPr>
        <a:blipFill>
          <a:blip r:embed="rId2">
            <a:alphaModFix/>
          </a:blip>
          <a:stretch>
            <a:fillRect/>
          </a:stretch>
        </a:blip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_Slide_Green">
  <p:cSld name="Standard_Slide_Green">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3"/>
          <p:cNvSpPr txBox="1">
            <a:spLocks noGrp="1"/>
          </p:cNvSpPr>
          <p:nvPr>
            <p:ph type="body" idx="1"/>
          </p:nvPr>
        </p:nvSpPr>
        <p:spPr>
          <a:xfrm>
            <a:off x="609440" y="1477818"/>
            <a:ext cx="10969943" cy="48213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9" name="Google Shape;19;p13"/>
          <p:cNvSpPr txBox="1">
            <a:spLocks noGrp="1"/>
          </p:cNvSpPr>
          <p:nvPr>
            <p:ph type="title"/>
          </p:nvPr>
        </p:nvSpPr>
        <p:spPr>
          <a:xfrm>
            <a:off x="609441" y="279132"/>
            <a:ext cx="9417061" cy="62323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200"/>
              <a:buFont typeface="Constantia"/>
              <a:buNone/>
              <a:defRPr sz="3200" b="0" i="0" u="none" strike="noStrike" cap="none">
                <a:solidFill>
                  <a:schemeClr val="lt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13"/>
          <p:cNvSpPr txBox="1">
            <a:spLocks noGrp="1"/>
          </p:cNvSpPr>
          <p:nvPr>
            <p:ph type="sldNum" idx="12"/>
          </p:nvPr>
        </p:nvSpPr>
        <p:spPr>
          <a:xfrm>
            <a:off x="8609013" y="6356350"/>
            <a:ext cx="2741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13"/>
          <p:cNvSpPr txBox="1">
            <a:spLocks noGrp="1"/>
          </p:cNvSpPr>
          <p:nvPr>
            <p:ph type="ftr" idx="11"/>
          </p:nvPr>
        </p:nvSpPr>
        <p:spPr>
          <a:xfrm>
            <a:off x="4037013"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Column_Slide_Green">
  <p:cSld name="Two_Column_Slide_Green">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5"/>
          <p:cNvSpPr txBox="1">
            <a:spLocks noGrp="1"/>
          </p:cNvSpPr>
          <p:nvPr>
            <p:ph type="body" idx="1"/>
          </p:nvPr>
        </p:nvSpPr>
        <p:spPr>
          <a:xfrm>
            <a:off x="4765492" y="1491919"/>
            <a:ext cx="6813892" cy="480728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30" name="Google Shape;30;p15"/>
          <p:cNvSpPr txBox="1">
            <a:spLocks noGrp="1"/>
          </p:cNvSpPr>
          <p:nvPr>
            <p:ph type="body" idx="2"/>
          </p:nvPr>
        </p:nvSpPr>
        <p:spPr>
          <a:xfrm>
            <a:off x="609442" y="1491919"/>
            <a:ext cx="4010039" cy="48072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orbel"/>
                <a:ea typeface="Corbel"/>
                <a:cs typeface="Corbel"/>
                <a:sym typeface="Corbe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9pPr>
          </a:lstStyle>
          <a:p>
            <a:endParaRPr/>
          </a:p>
        </p:txBody>
      </p:sp>
      <p:sp>
        <p:nvSpPr>
          <p:cNvPr id="31" name="Google Shape;31;p15"/>
          <p:cNvSpPr txBox="1">
            <a:spLocks noGrp="1"/>
          </p:cNvSpPr>
          <p:nvPr>
            <p:ph type="title"/>
          </p:nvPr>
        </p:nvSpPr>
        <p:spPr>
          <a:xfrm>
            <a:off x="609441" y="279132"/>
            <a:ext cx="10195579" cy="62323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3200"/>
              <a:buFont typeface="Constantia"/>
              <a:buNone/>
              <a:defRPr sz="3200" b="0" i="0" u="none" strike="noStrike" cap="none">
                <a:solidFill>
                  <a:schemeClr val="lt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15"/>
          <p:cNvSpPr txBox="1">
            <a:spLocks noGrp="1"/>
          </p:cNvSpPr>
          <p:nvPr>
            <p:ph type="ftr" idx="11"/>
          </p:nvPr>
        </p:nvSpPr>
        <p:spPr>
          <a:xfrm>
            <a:off x="4037013"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33" name="Google Shape;33;p15"/>
          <p:cNvSpPr txBox="1">
            <a:spLocks noGrp="1"/>
          </p:cNvSpPr>
          <p:nvPr>
            <p:ph type="sldNum" idx="12"/>
          </p:nvPr>
        </p:nvSpPr>
        <p:spPr>
          <a:xfrm>
            <a:off x="8609013" y="6356350"/>
            <a:ext cx="2741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3356" y="1828466"/>
            <a:ext cx="7471064" cy="1077218"/>
          </a:xfrm>
          <a:prstGeom prst="rect">
            <a:avLst/>
          </a:prstGeom>
          <a:noFill/>
        </p:spPr>
        <p:txBody>
          <a:bodyPr wrap="square" rtlCol="0">
            <a:spAutoFit/>
          </a:bodyPr>
          <a:lstStyle/>
          <a:p>
            <a:pPr algn="ctr"/>
            <a:r>
              <a:rPr lang="en-GB" sz="3200" dirty="0">
                <a:solidFill>
                  <a:srgbClr val="2CAD6D"/>
                </a:solidFill>
                <a:latin typeface="Constantia" panose="02030602050306030303" pitchFamily="18" charset="0"/>
              </a:rPr>
              <a:t>Characterising genomic markers for drug resistance in </a:t>
            </a:r>
            <a:r>
              <a:rPr lang="en-GB" sz="3200" i="1" dirty="0">
                <a:solidFill>
                  <a:srgbClr val="2CAD6D"/>
                </a:solidFill>
                <a:latin typeface="Constantia" panose="02030602050306030303" pitchFamily="18" charset="0"/>
              </a:rPr>
              <a:t>Plasmodium falciparum</a:t>
            </a:r>
          </a:p>
        </p:txBody>
      </p:sp>
      <p:sp>
        <p:nvSpPr>
          <p:cNvPr id="7" name="TextBox 6"/>
          <p:cNvSpPr txBox="1"/>
          <p:nvPr/>
        </p:nvSpPr>
        <p:spPr>
          <a:xfrm>
            <a:off x="3930820" y="4321395"/>
            <a:ext cx="4416136" cy="1569660"/>
          </a:xfrm>
          <a:prstGeom prst="rect">
            <a:avLst/>
          </a:prstGeom>
          <a:noFill/>
        </p:spPr>
        <p:txBody>
          <a:bodyPr wrap="square" rtlCol="0">
            <a:spAutoFit/>
          </a:bodyPr>
          <a:lstStyle/>
          <a:p>
            <a:pPr algn="ctr"/>
            <a:r>
              <a:rPr lang="en-GB" sz="2400" dirty="0">
                <a:solidFill>
                  <a:schemeClr val="bg1"/>
                </a:solidFill>
              </a:rPr>
              <a:t>Sophie Moss</a:t>
            </a:r>
          </a:p>
          <a:p>
            <a:pPr algn="ctr"/>
            <a:endParaRPr lang="en-GB" sz="2400" dirty="0">
              <a:solidFill>
                <a:schemeClr val="bg1"/>
              </a:solidFill>
            </a:endParaRPr>
          </a:p>
          <a:p>
            <a:pPr algn="ctr"/>
            <a:r>
              <a:rPr lang="en-GB" sz="2400" dirty="0">
                <a:solidFill>
                  <a:schemeClr val="bg1"/>
                </a:solidFill>
              </a:rPr>
              <a:t>Wellcome Trust Bloomsbury Centre Scientific Meeting 2022</a:t>
            </a:r>
          </a:p>
        </p:txBody>
      </p:sp>
      <p:pic>
        <p:nvPicPr>
          <p:cNvPr id="5" name="Picture 4">
            <a:extLst>
              <a:ext uri="{FF2B5EF4-FFF2-40B4-BE49-F238E27FC236}">
                <a16:creationId xmlns:a16="http://schemas.microsoft.com/office/drawing/2014/main" id="{E0BE4D0F-E75F-CE4F-85D9-628DD0773375}"/>
              </a:ext>
            </a:extLst>
          </p:cNvPr>
          <p:cNvPicPr>
            <a:picLocks noChangeAspect="1"/>
          </p:cNvPicPr>
          <p:nvPr/>
        </p:nvPicPr>
        <p:blipFill>
          <a:blip r:embed="rId3"/>
          <a:stretch>
            <a:fillRect/>
          </a:stretch>
        </p:blipFill>
        <p:spPr>
          <a:xfrm>
            <a:off x="10078469" y="4852311"/>
            <a:ext cx="1678724" cy="1650861"/>
          </a:xfrm>
          <a:prstGeom prst="rect">
            <a:avLst/>
          </a:prstGeom>
        </p:spPr>
      </p:pic>
    </p:spTree>
    <p:extLst>
      <p:ext uri="{BB962C8B-B14F-4D97-AF65-F5344CB8AC3E}">
        <p14:creationId xmlns:p14="http://schemas.microsoft.com/office/powerpoint/2010/main" val="252645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860F-8355-194D-9B63-935AF8E0928B}"/>
              </a:ext>
            </a:extLst>
          </p:cNvPr>
          <p:cNvSpPr>
            <a:spLocks noGrp="1"/>
          </p:cNvSpPr>
          <p:nvPr>
            <p:ph type="title"/>
          </p:nvPr>
        </p:nvSpPr>
        <p:spPr/>
        <p:txBody>
          <a:bodyPr/>
          <a:lstStyle/>
          <a:p>
            <a:r>
              <a:rPr lang="en-US" dirty="0"/>
              <a:t>Multiplex Amplicon Sequencing - Results</a:t>
            </a:r>
          </a:p>
        </p:txBody>
      </p:sp>
      <p:graphicFrame>
        <p:nvGraphicFramePr>
          <p:cNvPr id="6" name="Table 5">
            <a:extLst>
              <a:ext uri="{FF2B5EF4-FFF2-40B4-BE49-F238E27FC236}">
                <a16:creationId xmlns:a16="http://schemas.microsoft.com/office/drawing/2014/main" id="{984F6A09-2B9C-1648-B7B7-D306F0A3C920}"/>
              </a:ext>
            </a:extLst>
          </p:cNvPr>
          <p:cNvGraphicFramePr>
            <a:graphicFrameLocks noGrp="1"/>
          </p:cNvGraphicFramePr>
          <p:nvPr>
            <p:extLst>
              <p:ext uri="{D42A27DB-BD31-4B8C-83A1-F6EECF244321}">
                <p14:modId xmlns:p14="http://schemas.microsoft.com/office/powerpoint/2010/main" val="1194677755"/>
              </p:ext>
            </p:extLst>
          </p:nvPr>
        </p:nvGraphicFramePr>
        <p:xfrm>
          <a:off x="692418" y="1884175"/>
          <a:ext cx="10803987" cy="2991634"/>
        </p:xfrm>
        <a:graphic>
          <a:graphicData uri="http://schemas.openxmlformats.org/drawingml/2006/table">
            <a:tbl>
              <a:tblPr firstRow="1" bandRow="1">
                <a:tableStyleId>{B301B821-A1FF-4177-AEE7-76D212191A09}</a:tableStyleId>
              </a:tblPr>
              <a:tblGrid>
                <a:gridCol w="1200443">
                  <a:extLst>
                    <a:ext uri="{9D8B030D-6E8A-4147-A177-3AD203B41FA5}">
                      <a16:colId xmlns:a16="http://schemas.microsoft.com/office/drawing/2014/main" val="2957255699"/>
                    </a:ext>
                  </a:extLst>
                </a:gridCol>
                <a:gridCol w="1200443">
                  <a:extLst>
                    <a:ext uri="{9D8B030D-6E8A-4147-A177-3AD203B41FA5}">
                      <a16:colId xmlns:a16="http://schemas.microsoft.com/office/drawing/2014/main" val="3766093635"/>
                    </a:ext>
                  </a:extLst>
                </a:gridCol>
                <a:gridCol w="1200443">
                  <a:extLst>
                    <a:ext uri="{9D8B030D-6E8A-4147-A177-3AD203B41FA5}">
                      <a16:colId xmlns:a16="http://schemas.microsoft.com/office/drawing/2014/main" val="4196873955"/>
                    </a:ext>
                  </a:extLst>
                </a:gridCol>
                <a:gridCol w="1268853">
                  <a:extLst>
                    <a:ext uri="{9D8B030D-6E8A-4147-A177-3AD203B41FA5}">
                      <a16:colId xmlns:a16="http://schemas.microsoft.com/office/drawing/2014/main" val="2061989385"/>
                    </a:ext>
                  </a:extLst>
                </a:gridCol>
                <a:gridCol w="1132033">
                  <a:extLst>
                    <a:ext uri="{9D8B030D-6E8A-4147-A177-3AD203B41FA5}">
                      <a16:colId xmlns:a16="http://schemas.microsoft.com/office/drawing/2014/main" val="3794378930"/>
                    </a:ext>
                  </a:extLst>
                </a:gridCol>
                <a:gridCol w="1200443">
                  <a:extLst>
                    <a:ext uri="{9D8B030D-6E8A-4147-A177-3AD203B41FA5}">
                      <a16:colId xmlns:a16="http://schemas.microsoft.com/office/drawing/2014/main" val="2320670282"/>
                    </a:ext>
                  </a:extLst>
                </a:gridCol>
                <a:gridCol w="1200443">
                  <a:extLst>
                    <a:ext uri="{9D8B030D-6E8A-4147-A177-3AD203B41FA5}">
                      <a16:colId xmlns:a16="http://schemas.microsoft.com/office/drawing/2014/main" val="2353245928"/>
                    </a:ext>
                  </a:extLst>
                </a:gridCol>
                <a:gridCol w="1200443">
                  <a:extLst>
                    <a:ext uri="{9D8B030D-6E8A-4147-A177-3AD203B41FA5}">
                      <a16:colId xmlns:a16="http://schemas.microsoft.com/office/drawing/2014/main" val="2374020106"/>
                    </a:ext>
                  </a:extLst>
                </a:gridCol>
                <a:gridCol w="1200443">
                  <a:extLst>
                    <a:ext uri="{9D8B030D-6E8A-4147-A177-3AD203B41FA5}">
                      <a16:colId xmlns:a16="http://schemas.microsoft.com/office/drawing/2014/main" val="3394275359"/>
                    </a:ext>
                  </a:extLst>
                </a:gridCol>
              </a:tblGrid>
              <a:tr h="733699">
                <a:tc>
                  <a:txBody>
                    <a:bodyPr/>
                    <a:lstStyle/>
                    <a:p>
                      <a:r>
                        <a:rPr lang="en-GB" sz="1800" dirty="0">
                          <a:effectLst/>
                          <a:latin typeface="Corbel" panose="020B0503020204020204" pitchFamily="34" charset="0"/>
                        </a:rPr>
                        <a:t>Gene</a:t>
                      </a:r>
                      <a:endParaRPr lang="en-GB" sz="20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2000" dirty="0">
                          <a:effectLst/>
                          <a:latin typeface="Corbel" panose="020B0503020204020204" pitchFamily="34" charset="0"/>
                          <a:ea typeface="Times New Roman" panose="02020603050405020304" pitchFamily="18" charset="0"/>
                        </a:rPr>
                        <a:t>SNP</a:t>
                      </a:r>
                    </a:p>
                  </a:txBody>
                  <a:tcPr marL="68580" marR="68580" marT="0" marB="0"/>
                </a:tc>
                <a:tc>
                  <a:txBody>
                    <a:bodyPr/>
                    <a:lstStyle/>
                    <a:p>
                      <a:r>
                        <a:rPr lang="en-GB" sz="1800" dirty="0">
                          <a:effectLst/>
                          <a:latin typeface="Corbel" panose="020B0503020204020204" pitchFamily="34" charset="0"/>
                        </a:rPr>
                        <a:t>Reference (Ref.) base</a:t>
                      </a:r>
                      <a:endParaRPr lang="en-GB" sz="20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Alternative (Alt.) base</a:t>
                      </a:r>
                      <a:endParaRPr lang="en-GB" sz="20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Ref. codon</a:t>
                      </a:r>
                      <a:endParaRPr lang="en-GB" sz="20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Alt. codon</a:t>
                      </a:r>
                      <a:endParaRPr lang="en-GB" sz="20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Ref. freq. (%)</a:t>
                      </a:r>
                      <a:endParaRPr lang="en-GB" sz="20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Alt.</a:t>
                      </a:r>
                      <a:br>
                        <a:rPr lang="en-GB" sz="1800" dirty="0">
                          <a:effectLst/>
                          <a:latin typeface="Corbel" panose="020B0503020204020204" pitchFamily="34" charset="0"/>
                        </a:rPr>
                      </a:br>
                      <a:r>
                        <a:rPr lang="en-GB" sz="1800" dirty="0">
                          <a:effectLst/>
                          <a:latin typeface="Corbel" panose="020B0503020204020204" pitchFamily="34" charset="0"/>
                        </a:rPr>
                        <a:t>Freq. (%)</a:t>
                      </a:r>
                      <a:endParaRPr lang="en-GB" sz="20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Total Count</a:t>
                      </a:r>
                      <a:endParaRPr lang="en-GB" sz="2000" dirty="0">
                        <a:effectLst/>
                        <a:latin typeface="Corbel" panose="020B0503020204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4471149"/>
                  </a:ext>
                </a:extLst>
              </a:tr>
              <a:tr h="451587">
                <a:tc>
                  <a:txBody>
                    <a:bodyPr/>
                    <a:lstStyle/>
                    <a:p>
                      <a:r>
                        <a:rPr lang="en-GB" sz="1800" i="1" dirty="0">
                          <a:effectLst/>
                          <a:latin typeface="Corbel" panose="020B0503020204020204" pitchFamily="34" charset="0"/>
                        </a:rPr>
                        <a:t>Pfdhfr</a:t>
                      </a:r>
                      <a:endParaRPr lang="en-GB" sz="1800" i="1"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ea typeface="Times New Roman" panose="02020603050405020304" pitchFamily="18" charset="0"/>
                        </a:rPr>
                        <a:t>N51I</a:t>
                      </a:r>
                    </a:p>
                  </a:txBody>
                  <a:tcPr marL="68580" marR="68580" marT="0" marB="0"/>
                </a:tc>
                <a:tc>
                  <a:txBody>
                    <a:bodyPr/>
                    <a:lstStyle/>
                    <a:p>
                      <a:r>
                        <a:rPr lang="en-GB" sz="1800">
                          <a:effectLst/>
                          <a:latin typeface="Corbel" panose="020B0503020204020204" pitchFamily="34" charset="0"/>
                        </a:rPr>
                        <a:t>A</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T</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N</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I</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100%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4</a:t>
                      </a:r>
                      <a:endParaRPr lang="en-GB" sz="1800">
                        <a:effectLst/>
                        <a:latin typeface="Corbel" panose="020B0503020204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120660"/>
                  </a:ext>
                </a:extLst>
              </a:tr>
              <a:tr h="451587">
                <a:tc>
                  <a:txBody>
                    <a:bodyPr/>
                    <a:lstStyle/>
                    <a:p>
                      <a:r>
                        <a:rPr lang="en-GB" sz="1800" i="1" dirty="0">
                          <a:effectLst/>
                          <a:latin typeface="Corbel" panose="020B0503020204020204" pitchFamily="34" charset="0"/>
                        </a:rPr>
                        <a:t>Pfdhfr</a:t>
                      </a:r>
                      <a:endParaRPr lang="en-GB" sz="1800" i="1"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ea typeface="Times New Roman" panose="02020603050405020304" pitchFamily="18" charset="0"/>
                        </a:rPr>
                        <a:t>C59R</a:t>
                      </a:r>
                    </a:p>
                  </a:txBody>
                  <a:tcPr marL="68580" marR="68580" marT="0" marB="0"/>
                </a:tc>
                <a:tc>
                  <a:txBody>
                    <a:bodyPr/>
                    <a:lstStyle/>
                    <a:p>
                      <a:r>
                        <a:rPr lang="en-GB" sz="1800" dirty="0">
                          <a:effectLst/>
                          <a:latin typeface="Corbel" panose="020B0503020204020204" pitchFamily="34" charset="0"/>
                        </a:rPr>
                        <a:t>RT</a:t>
                      </a:r>
                      <a:endParaRPr lang="en-GB" sz="18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C</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C</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R</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100%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3</a:t>
                      </a:r>
                      <a:endParaRPr lang="en-GB" sz="1800">
                        <a:effectLst/>
                        <a:latin typeface="Corbel" panose="020B0503020204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16635603"/>
                  </a:ext>
                </a:extLst>
              </a:tr>
              <a:tr h="451587">
                <a:tc>
                  <a:txBody>
                    <a:bodyPr/>
                    <a:lstStyle/>
                    <a:p>
                      <a:r>
                        <a:rPr lang="en-GB" sz="1800" i="1" dirty="0">
                          <a:effectLst/>
                          <a:latin typeface="Corbel" panose="020B0503020204020204" pitchFamily="34" charset="0"/>
                        </a:rPr>
                        <a:t>Pfdhfr</a:t>
                      </a:r>
                      <a:endParaRPr lang="en-GB" sz="1800" i="1"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ea typeface="Times New Roman" panose="02020603050405020304" pitchFamily="18" charset="0"/>
                        </a:rPr>
                        <a:t>S108N</a:t>
                      </a:r>
                    </a:p>
                  </a:txBody>
                  <a:tcPr marL="68580" marR="68580" marT="0" marB="0"/>
                </a:tc>
                <a:tc>
                  <a:txBody>
                    <a:bodyPr/>
                    <a:lstStyle/>
                    <a:p>
                      <a:r>
                        <a:rPr lang="en-GB" sz="1800" dirty="0">
                          <a:effectLst/>
                          <a:latin typeface="Corbel" panose="020B0503020204020204" pitchFamily="34" charset="0"/>
                        </a:rPr>
                        <a:t>G</a:t>
                      </a:r>
                      <a:endParaRPr lang="en-GB" sz="1800" dirty="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A</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S</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N</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25%</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75%</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4</a:t>
                      </a:r>
                      <a:endParaRPr lang="en-GB" sz="1800">
                        <a:effectLst/>
                        <a:latin typeface="Corbel" panose="020B0503020204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977549368"/>
                  </a:ext>
                </a:extLst>
              </a:tr>
              <a:tr h="451587">
                <a:tc>
                  <a:txBody>
                    <a:bodyPr/>
                    <a:lstStyle/>
                    <a:p>
                      <a:r>
                        <a:rPr lang="en-GB" sz="1800" i="1" dirty="0">
                          <a:effectLst/>
                          <a:latin typeface="Corbel" panose="020B0503020204020204" pitchFamily="34" charset="0"/>
                          <a:ea typeface="Times New Roman" panose="02020603050405020304" pitchFamily="18" charset="0"/>
                        </a:rPr>
                        <a:t>Pfdhps</a:t>
                      </a:r>
                    </a:p>
                  </a:txBody>
                  <a:tcPr marL="68580" marR="68580" marT="0" marB="0"/>
                </a:tc>
                <a:tc>
                  <a:txBody>
                    <a:bodyPr/>
                    <a:lstStyle/>
                    <a:p>
                      <a:r>
                        <a:rPr lang="en-GB" sz="1800" dirty="0">
                          <a:effectLst/>
                          <a:latin typeface="Corbel" panose="020B0503020204020204" pitchFamily="34" charset="0"/>
                          <a:ea typeface="Times New Roman" panose="02020603050405020304" pitchFamily="18" charset="0"/>
                        </a:rPr>
                        <a:t>S436A</a:t>
                      </a:r>
                    </a:p>
                  </a:txBody>
                  <a:tcPr marL="68580" marR="68580" marT="0" marB="0"/>
                </a:tc>
                <a:tc>
                  <a:txBody>
                    <a:bodyPr/>
                    <a:lstStyle/>
                    <a:p>
                      <a:r>
                        <a:rPr lang="en-GB" sz="1800">
                          <a:effectLst/>
                          <a:latin typeface="Corbel" panose="020B0503020204020204" pitchFamily="34" charset="0"/>
                        </a:rPr>
                        <a:t>C</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T</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S</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A</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80%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20%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5</a:t>
                      </a:r>
                      <a:endParaRPr lang="en-GB" sz="1800" dirty="0">
                        <a:effectLst/>
                        <a:latin typeface="Corbel" panose="020B0503020204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11716588"/>
                  </a:ext>
                </a:extLst>
              </a:tr>
              <a:tr h="451587">
                <a:tc>
                  <a:txBody>
                    <a:bodyPr/>
                    <a:lstStyle/>
                    <a:p>
                      <a:r>
                        <a:rPr lang="en-GB" sz="1800" i="1" dirty="0">
                          <a:effectLst/>
                          <a:latin typeface="Corbel" panose="020B0503020204020204" pitchFamily="34" charset="0"/>
                          <a:ea typeface="Times New Roman" panose="02020603050405020304" pitchFamily="18" charset="0"/>
                        </a:rPr>
                        <a:t>Pfdhps</a:t>
                      </a:r>
                    </a:p>
                  </a:txBody>
                  <a:tcPr marL="68580" marR="68580" marT="0" marB="0"/>
                </a:tc>
                <a:tc>
                  <a:txBody>
                    <a:bodyPr/>
                    <a:lstStyle/>
                    <a:p>
                      <a:r>
                        <a:rPr lang="en-GB" sz="1800" dirty="0">
                          <a:effectLst/>
                          <a:latin typeface="Corbel" panose="020B0503020204020204" pitchFamily="34" charset="0"/>
                          <a:ea typeface="Times New Roman" panose="02020603050405020304" pitchFamily="18" charset="0"/>
                        </a:rPr>
                        <a:t>A437G</a:t>
                      </a:r>
                    </a:p>
                  </a:txBody>
                  <a:tcPr marL="68580" marR="68580" marT="0" marB="0"/>
                </a:tc>
                <a:tc>
                  <a:txBody>
                    <a:bodyPr/>
                    <a:lstStyle/>
                    <a:p>
                      <a:r>
                        <a:rPr lang="en-GB" sz="1800">
                          <a:effectLst/>
                          <a:latin typeface="Corbel" panose="020B0503020204020204" pitchFamily="34" charset="0"/>
                        </a:rPr>
                        <a:t>G</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C</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A</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G</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80%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a:effectLst/>
                          <a:latin typeface="Corbel" panose="020B0503020204020204" pitchFamily="34" charset="0"/>
                        </a:rPr>
                        <a:t>20%</a:t>
                      </a:r>
                      <a:endParaRPr lang="en-GB" sz="1800">
                        <a:effectLst/>
                        <a:latin typeface="Corbel" panose="020B0503020204020204" pitchFamily="34" charset="0"/>
                        <a:ea typeface="Times New Roman" panose="02020603050405020304" pitchFamily="18" charset="0"/>
                      </a:endParaRPr>
                    </a:p>
                  </a:txBody>
                  <a:tcPr marL="68580" marR="68580" marT="0" marB="0"/>
                </a:tc>
                <a:tc>
                  <a:txBody>
                    <a:bodyPr/>
                    <a:lstStyle/>
                    <a:p>
                      <a:r>
                        <a:rPr lang="en-GB" sz="1800" dirty="0">
                          <a:effectLst/>
                          <a:latin typeface="Corbel" panose="020B0503020204020204" pitchFamily="34" charset="0"/>
                        </a:rPr>
                        <a:t>5</a:t>
                      </a:r>
                      <a:endParaRPr lang="en-GB" sz="1800" dirty="0">
                        <a:effectLst/>
                        <a:latin typeface="Corbel" panose="020B0503020204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54688317"/>
                  </a:ext>
                </a:extLst>
              </a:tr>
            </a:tbl>
          </a:graphicData>
        </a:graphic>
      </p:graphicFrame>
    </p:spTree>
    <p:extLst>
      <p:ext uri="{BB962C8B-B14F-4D97-AF65-F5344CB8AC3E}">
        <p14:creationId xmlns:p14="http://schemas.microsoft.com/office/powerpoint/2010/main" val="185314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A6B8-01A3-8E4A-8D1E-FD6885CB7041}"/>
              </a:ext>
            </a:extLst>
          </p:cNvPr>
          <p:cNvSpPr>
            <a:spLocks noGrp="1"/>
          </p:cNvSpPr>
          <p:nvPr>
            <p:ph type="title"/>
          </p:nvPr>
        </p:nvSpPr>
        <p:spPr/>
        <p:txBody>
          <a:bodyPr>
            <a:normAutofit fontScale="90000"/>
          </a:bodyPr>
          <a:lstStyle/>
          <a:p>
            <a:r>
              <a:rPr lang="en-US" dirty="0"/>
              <a:t>Compare to samples following Mass Drug Administration</a:t>
            </a:r>
          </a:p>
        </p:txBody>
      </p:sp>
      <p:sp>
        <p:nvSpPr>
          <p:cNvPr id="3" name="Text Placeholder 2">
            <a:extLst>
              <a:ext uri="{FF2B5EF4-FFF2-40B4-BE49-F238E27FC236}">
                <a16:creationId xmlns:a16="http://schemas.microsoft.com/office/drawing/2014/main" id="{1109B933-F6FA-FA48-B0E2-46064DCA0E1F}"/>
              </a:ext>
            </a:extLst>
          </p:cNvPr>
          <p:cNvSpPr>
            <a:spLocks noGrp="1"/>
          </p:cNvSpPr>
          <p:nvPr>
            <p:ph type="body" idx="1"/>
          </p:nvPr>
        </p:nvSpPr>
        <p:spPr>
          <a:xfrm>
            <a:off x="609440" y="1477818"/>
            <a:ext cx="10969943" cy="1055520"/>
          </a:xfrm>
        </p:spPr>
        <p:txBody>
          <a:bodyPr/>
          <a:lstStyle/>
          <a:p>
            <a:pPr marL="571500" indent="-342900">
              <a:buFont typeface="Arial" panose="020B0604020202020204" pitchFamily="34" charset="0"/>
              <a:buChar char="•"/>
            </a:pPr>
            <a:r>
              <a:rPr lang="en-US" dirty="0"/>
              <a:t>Continue to generate baseline resistance profile for Bijagós samples</a:t>
            </a:r>
          </a:p>
          <a:p>
            <a:pPr marL="571500" indent="-342900">
              <a:buFont typeface="Arial" panose="020B0604020202020204" pitchFamily="34" charset="0"/>
              <a:buChar char="•"/>
            </a:pPr>
            <a:r>
              <a:rPr lang="en-US" dirty="0"/>
              <a:t>Compare to samples collected post-MDA</a:t>
            </a:r>
          </a:p>
        </p:txBody>
      </p:sp>
      <p:pic>
        <p:nvPicPr>
          <p:cNvPr id="5" name="Picture 4" descr="A picture containing outdoor, tent, outdoor object, green&#10;&#10;Description automatically generated">
            <a:extLst>
              <a:ext uri="{FF2B5EF4-FFF2-40B4-BE49-F238E27FC236}">
                <a16:creationId xmlns:a16="http://schemas.microsoft.com/office/drawing/2014/main" id="{D97F9771-8A7B-E746-84C8-CE46DBA98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441" y="2807747"/>
            <a:ext cx="2992536" cy="3989820"/>
          </a:xfrm>
          <a:prstGeom prst="rect">
            <a:avLst/>
          </a:prstGeom>
        </p:spPr>
      </p:pic>
      <p:pic>
        <p:nvPicPr>
          <p:cNvPr id="6" name="Picture 5" descr="A picture containing sky, water, outdoor&#10;&#10;Description automatically generated">
            <a:extLst>
              <a:ext uri="{FF2B5EF4-FFF2-40B4-BE49-F238E27FC236}">
                <a16:creationId xmlns:a16="http://schemas.microsoft.com/office/drawing/2014/main" id="{ECDFA588-3C2B-444A-8B21-59C396DD8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976" y="2807747"/>
            <a:ext cx="4105989" cy="1993857"/>
          </a:xfrm>
          <a:prstGeom prst="rect">
            <a:avLst/>
          </a:prstGeom>
        </p:spPr>
      </p:pic>
      <p:pic>
        <p:nvPicPr>
          <p:cNvPr id="7" name="Picture 6" descr="A picture containing sky, outdoor, ground, person&#10;&#10;Description automatically generated">
            <a:extLst>
              <a:ext uri="{FF2B5EF4-FFF2-40B4-BE49-F238E27FC236}">
                <a16:creationId xmlns:a16="http://schemas.microsoft.com/office/drawing/2014/main" id="{499AC65A-9AEE-C94E-8711-987A03E0EDE8}"/>
              </a:ext>
            </a:extLst>
          </p:cNvPr>
          <p:cNvPicPr>
            <a:picLocks noChangeAspect="1"/>
          </p:cNvPicPr>
          <p:nvPr/>
        </p:nvPicPr>
        <p:blipFill rotWithShape="1">
          <a:blip r:embed="rId5"/>
          <a:srcRect t="14359" b="20826"/>
          <a:stretch/>
        </p:blipFill>
        <p:spPr>
          <a:xfrm>
            <a:off x="3815976" y="4801604"/>
            <a:ext cx="4105989" cy="1995963"/>
          </a:xfrm>
          <a:prstGeom prst="rect">
            <a:avLst/>
          </a:prstGeom>
        </p:spPr>
      </p:pic>
      <p:pic>
        <p:nvPicPr>
          <p:cNvPr id="9" name="Picture 8">
            <a:extLst>
              <a:ext uri="{FF2B5EF4-FFF2-40B4-BE49-F238E27FC236}">
                <a16:creationId xmlns:a16="http://schemas.microsoft.com/office/drawing/2014/main" id="{DD60EF7E-AB33-FF4D-AA9D-817D5C8098B6}"/>
              </a:ext>
            </a:extLst>
          </p:cNvPr>
          <p:cNvPicPr>
            <a:picLocks noChangeAspect="1"/>
          </p:cNvPicPr>
          <p:nvPr/>
        </p:nvPicPr>
        <p:blipFill>
          <a:blip r:embed="rId6"/>
          <a:stretch>
            <a:fillRect/>
          </a:stretch>
        </p:blipFill>
        <p:spPr>
          <a:xfrm>
            <a:off x="7921965" y="2819045"/>
            <a:ext cx="3845412" cy="3978522"/>
          </a:xfrm>
          <a:prstGeom prst="rect">
            <a:avLst/>
          </a:prstGeom>
        </p:spPr>
      </p:pic>
    </p:spTree>
    <p:extLst>
      <p:ext uri="{BB962C8B-B14F-4D97-AF65-F5344CB8AC3E}">
        <p14:creationId xmlns:p14="http://schemas.microsoft.com/office/powerpoint/2010/main" val="369335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18D2-C472-D346-9361-7AAF31DF46D2}"/>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AE0EDAAA-174F-8D4E-9AAF-42975FBAEC85}"/>
              </a:ext>
            </a:extLst>
          </p:cNvPr>
          <p:cNvSpPr>
            <a:spLocks noGrp="1"/>
          </p:cNvSpPr>
          <p:nvPr>
            <p:ph type="body" idx="1"/>
          </p:nvPr>
        </p:nvSpPr>
        <p:spPr>
          <a:xfrm>
            <a:off x="609441" y="1162117"/>
            <a:ext cx="5484972" cy="4821382"/>
          </a:xfrm>
        </p:spPr>
        <p:txBody>
          <a:bodyPr/>
          <a:lstStyle/>
          <a:p>
            <a:r>
              <a:rPr lang="en-US" sz="2000" b="1" dirty="0"/>
              <a:t>The Team:</a:t>
            </a:r>
            <a:endParaRPr lang="en-US" sz="2000" dirty="0"/>
          </a:p>
          <a:p>
            <a:r>
              <a:rPr lang="en-US" sz="2000" dirty="0"/>
              <a:t>MATAMAL Team at LSHTM and MRC The Gambia </a:t>
            </a:r>
          </a:p>
          <a:p>
            <a:r>
              <a:rPr lang="en-US" sz="2000" dirty="0"/>
              <a:t>MATAMAL Team in Guinea-Bissau</a:t>
            </a:r>
          </a:p>
          <a:p>
            <a:r>
              <a:rPr lang="en-US" sz="2000" dirty="0"/>
              <a:t>LSHTM: The </a:t>
            </a:r>
            <a:r>
              <a:rPr lang="en-US" sz="2000" dirty="0" err="1"/>
              <a:t>Campino</a:t>
            </a:r>
            <a:r>
              <a:rPr lang="en-US" sz="2000" dirty="0"/>
              <a:t>-Clark Group</a:t>
            </a:r>
          </a:p>
          <a:p>
            <a:r>
              <a:rPr lang="en-US" sz="2000" dirty="0"/>
              <a:t>SGUL: The Staines-Krishna Group</a:t>
            </a:r>
          </a:p>
          <a:p>
            <a:endParaRPr lang="en-US" sz="2000" dirty="0"/>
          </a:p>
          <a:p>
            <a:r>
              <a:rPr lang="en-US" sz="2000" b="1" dirty="0"/>
              <a:t>Supervisors:</a:t>
            </a:r>
          </a:p>
          <a:p>
            <a:r>
              <a:rPr lang="en-US" sz="2000" dirty="0"/>
              <a:t>Dr Anna Last</a:t>
            </a:r>
          </a:p>
          <a:p>
            <a:r>
              <a:rPr lang="en-US" sz="2000" dirty="0"/>
              <a:t>Professor </a:t>
            </a:r>
            <a:r>
              <a:rPr lang="en-US" sz="2000" dirty="0" err="1"/>
              <a:t>Taane</a:t>
            </a:r>
            <a:r>
              <a:rPr lang="en-US" sz="2000" dirty="0"/>
              <a:t> Clark</a:t>
            </a:r>
          </a:p>
          <a:p>
            <a:r>
              <a:rPr lang="en-US" sz="2000" dirty="0"/>
              <a:t>Professor Susana </a:t>
            </a:r>
            <a:r>
              <a:rPr lang="en-US" sz="2000" dirty="0" err="1"/>
              <a:t>Campino</a:t>
            </a:r>
            <a:endParaRPr lang="en-US" sz="2000" dirty="0"/>
          </a:p>
          <a:p>
            <a:r>
              <a:rPr lang="en-US" sz="2000" dirty="0"/>
              <a:t>Professor Sanjeev Krishna</a:t>
            </a:r>
          </a:p>
          <a:p>
            <a:endParaRPr lang="en-US" sz="2000" dirty="0"/>
          </a:p>
          <a:p>
            <a:r>
              <a:rPr lang="en-US" sz="2000" b="1" dirty="0"/>
              <a:t>Advisory Committee:</a:t>
            </a:r>
          </a:p>
          <a:p>
            <a:r>
              <a:rPr lang="en-US" sz="2000" dirty="0"/>
              <a:t>Dr Alfred </a:t>
            </a:r>
            <a:r>
              <a:rPr lang="en-US" sz="2000" dirty="0" err="1"/>
              <a:t>Amambua-Ngwa</a:t>
            </a:r>
            <a:endParaRPr lang="en-US" sz="2000" dirty="0"/>
          </a:p>
          <a:p>
            <a:endParaRPr lang="en-US" sz="2000" dirty="0"/>
          </a:p>
          <a:p>
            <a:endParaRPr lang="en-US" sz="2000" dirty="0"/>
          </a:p>
          <a:p>
            <a:endParaRPr lang="en-US" sz="2000" dirty="0"/>
          </a:p>
        </p:txBody>
      </p:sp>
      <p:pic>
        <p:nvPicPr>
          <p:cNvPr id="1028" name="Picture 4" descr="The School Seal | History | LSHTM">
            <a:extLst>
              <a:ext uri="{FF2B5EF4-FFF2-40B4-BE49-F238E27FC236}">
                <a16:creationId xmlns:a16="http://schemas.microsoft.com/office/drawing/2014/main" id="{E201DA06-DBE5-5C48-B492-7B645A2F6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196" y="3887872"/>
            <a:ext cx="2553340" cy="12215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 MRC Unit The Gambia at LSHTM">
            <a:extLst>
              <a:ext uri="{FF2B5EF4-FFF2-40B4-BE49-F238E27FC236}">
                <a16:creationId xmlns:a16="http://schemas.microsoft.com/office/drawing/2014/main" id="{1638844E-5E64-F943-8B5D-271F40E3A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8389" y="1325128"/>
            <a:ext cx="1413922" cy="14139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naging Editor at Royal Society of Tropical Medicine &amp; Hygiene (RSTMH)">
            <a:extLst>
              <a:ext uri="{FF2B5EF4-FFF2-40B4-BE49-F238E27FC236}">
                <a16:creationId xmlns:a16="http://schemas.microsoft.com/office/drawing/2014/main" id="{BD945001-E6A7-9E4F-A0D3-4B0101829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014" y="2428987"/>
            <a:ext cx="2827843" cy="14139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etter Methods, Better Research Panel - About us - Medical Research Council">
            <a:extLst>
              <a:ext uri="{FF2B5EF4-FFF2-40B4-BE49-F238E27FC236}">
                <a16:creationId xmlns:a16="http://schemas.microsoft.com/office/drawing/2014/main" id="{68981E0A-736E-E247-AFC9-D9B0DA4F3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5830" y="1262938"/>
            <a:ext cx="2652958" cy="1166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line courses from St George's, University of London">
            <a:extLst>
              <a:ext uri="{FF2B5EF4-FFF2-40B4-BE49-F238E27FC236}">
                <a16:creationId xmlns:a16="http://schemas.microsoft.com/office/drawing/2014/main" id="{510153EA-3E12-A048-BD20-EA9B91F803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857" y="3887872"/>
            <a:ext cx="2762986" cy="1284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lobal Health Research Centres Call 1 - Research and Institutional Capacity  Strengthening in Non-Communicable Diseases | grow">
            <a:extLst>
              <a:ext uri="{FF2B5EF4-FFF2-40B4-BE49-F238E27FC236}">
                <a16:creationId xmlns:a16="http://schemas.microsoft.com/office/drawing/2014/main" id="{EDB80509-862C-D149-A899-3344CBBBEB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2849" y="2825201"/>
            <a:ext cx="3228144" cy="7599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eign, Commonwealth &amp; Development Office / UKaid | UNICEF Chad">
            <a:extLst>
              <a:ext uri="{FF2B5EF4-FFF2-40B4-BE49-F238E27FC236}">
                <a16:creationId xmlns:a16="http://schemas.microsoft.com/office/drawing/2014/main" id="{E0CEDE6C-2134-614B-B3F0-A90DDB22D75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98" t="17767" r="28781" b="13235"/>
          <a:stretch/>
        </p:blipFill>
        <p:spPr bwMode="auto">
          <a:xfrm>
            <a:off x="9272537" y="5398269"/>
            <a:ext cx="1364556" cy="14597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llcome Trust - Wikipedia">
            <a:extLst>
              <a:ext uri="{FF2B5EF4-FFF2-40B4-BE49-F238E27FC236}">
                <a16:creationId xmlns:a16="http://schemas.microsoft.com/office/drawing/2014/main" id="{9825A931-472C-5F4A-9DEE-5B0A1F2605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7615" y="5369091"/>
            <a:ext cx="1413921" cy="141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9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416D-A622-3C48-A25F-3FF6001F2BA2}"/>
              </a:ext>
            </a:extLst>
          </p:cNvPr>
          <p:cNvSpPr>
            <a:spLocks noGrp="1"/>
          </p:cNvSpPr>
          <p:nvPr>
            <p:ph type="title"/>
          </p:nvPr>
        </p:nvSpPr>
        <p:spPr/>
        <p:txBody>
          <a:bodyPr/>
          <a:lstStyle/>
          <a:p>
            <a:r>
              <a:rPr lang="en-US" dirty="0"/>
              <a:t>Antimalarial resistance – the evolutionary arms race</a:t>
            </a:r>
          </a:p>
        </p:txBody>
      </p:sp>
      <p:sp>
        <p:nvSpPr>
          <p:cNvPr id="6" name="Rectangle 5">
            <a:extLst>
              <a:ext uri="{FF2B5EF4-FFF2-40B4-BE49-F238E27FC236}">
                <a16:creationId xmlns:a16="http://schemas.microsoft.com/office/drawing/2014/main" id="{ED025D43-A6D5-7E46-853F-D4FA8DB5FA24}"/>
              </a:ext>
            </a:extLst>
          </p:cNvPr>
          <p:cNvSpPr/>
          <p:nvPr/>
        </p:nvSpPr>
        <p:spPr>
          <a:xfrm>
            <a:off x="182880" y="1434904"/>
            <a:ext cx="11718348" cy="4600491"/>
          </a:xfrm>
          <a:prstGeom prst="rect">
            <a:avLst/>
          </a:prstGeom>
          <a:noFill/>
          <a:ln>
            <a:noFill/>
          </a:ln>
        </p:spPr>
        <p:txBody>
          <a:bodyPr spcFirstLastPara="1" wrap="square" lIns="91425" tIns="91425" rIns="91425" bIns="91425" anchor="ctr" anchorCtr="0">
            <a:noAutofit/>
          </a:bodyPr>
          <a:lstStyle/>
          <a:p>
            <a:r>
              <a:rPr lang="en-GB" sz="1800">
                <a:effectLst/>
                <a:latin typeface="Times New Roman" panose="02020603050405020304" pitchFamily="18" charset="0"/>
                <a:ea typeface="Times New Roman" panose="02020603050405020304" pitchFamily="18" charset="0"/>
              </a:rPr>
              <a:t> </a:t>
            </a:r>
          </a:p>
        </p:txBody>
      </p:sp>
      <p:grpSp>
        <p:nvGrpSpPr>
          <p:cNvPr id="1024" name="Group 1023">
            <a:extLst>
              <a:ext uri="{FF2B5EF4-FFF2-40B4-BE49-F238E27FC236}">
                <a16:creationId xmlns:a16="http://schemas.microsoft.com/office/drawing/2014/main" id="{C822A0C7-96A6-D340-87B5-29601A3D501A}"/>
              </a:ext>
            </a:extLst>
          </p:cNvPr>
          <p:cNvGrpSpPr/>
          <p:nvPr/>
        </p:nvGrpSpPr>
        <p:grpSpPr>
          <a:xfrm>
            <a:off x="0" y="1475422"/>
            <a:ext cx="12176245" cy="1781518"/>
            <a:chOff x="0" y="1434907"/>
            <a:chExt cx="12176245" cy="1781518"/>
          </a:xfrm>
        </p:grpSpPr>
        <p:sp>
          <p:nvSpPr>
            <p:cNvPr id="9" name="Rectangle 8">
              <a:extLst>
                <a:ext uri="{FF2B5EF4-FFF2-40B4-BE49-F238E27FC236}">
                  <a16:creationId xmlns:a16="http://schemas.microsoft.com/office/drawing/2014/main" id="{30023AE6-35BE-474F-AB11-946D67F2EFA4}"/>
                </a:ext>
              </a:extLst>
            </p:cNvPr>
            <p:cNvSpPr/>
            <p:nvPr/>
          </p:nvSpPr>
          <p:spPr>
            <a:xfrm>
              <a:off x="6385318" y="2484667"/>
              <a:ext cx="1267917" cy="325292"/>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843C0B"/>
                  </a:solidFill>
                  <a:effectLst/>
                  <a:latin typeface="Calibri" panose="020F0502020204030204" pitchFamily="34" charset="0"/>
                  <a:ea typeface="Calibri" panose="020F0502020204030204" pitchFamily="34" charset="0"/>
                </a:rPr>
                <a:t>SP resistance</a:t>
              </a:r>
              <a:endParaRPr lang="en-GB"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6683098-4C74-5E4D-8D48-16B05180A227}"/>
                </a:ext>
              </a:extLst>
            </p:cNvPr>
            <p:cNvSpPr/>
            <p:nvPr/>
          </p:nvSpPr>
          <p:spPr>
            <a:xfrm>
              <a:off x="6397860" y="2016012"/>
              <a:ext cx="1309799" cy="37501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ED7D31"/>
                  </a:solidFill>
                  <a:effectLst/>
                  <a:latin typeface="Calibri" panose="020F0502020204030204" pitchFamily="34" charset="0"/>
                  <a:ea typeface="Calibri" panose="020F0502020204030204" pitchFamily="34" charset="0"/>
                </a:rPr>
                <a:t>Artemisinin</a:t>
              </a:r>
              <a:endParaRPr lang="en-GB"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F007F054-8A27-E34F-8431-BA494D1E2965}"/>
                </a:ext>
              </a:extLst>
            </p:cNvPr>
            <p:cNvSpPr/>
            <p:nvPr/>
          </p:nvSpPr>
          <p:spPr>
            <a:xfrm>
              <a:off x="45665" y="1708655"/>
              <a:ext cx="845398" cy="570967"/>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FF0000"/>
                  </a:solidFill>
                  <a:effectLst/>
                  <a:latin typeface="Calibri" panose="020F0502020204030204" pitchFamily="34" charset="0"/>
                  <a:ea typeface="Calibri" panose="020F0502020204030204" pitchFamily="34" charset="0"/>
                </a:rPr>
                <a:t>1632</a:t>
              </a:r>
              <a:endParaRPr lang="en-GB"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F39C44BA-E6D7-B14C-93BF-9300A9392CCC}"/>
                </a:ext>
              </a:extLst>
            </p:cNvPr>
            <p:cNvSpPr/>
            <p:nvPr/>
          </p:nvSpPr>
          <p:spPr>
            <a:xfrm>
              <a:off x="949041" y="1710230"/>
              <a:ext cx="731224" cy="317680"/>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FF0000"/>
                  </a:solidFill>
                  <a:effectLst/>
                  <a:latin typeface="Calibri" panose="020F0502020204030204" pitchFamily="34" charset="0"/>
                  <a:ea typeface="Calibri" panose="020F0502020204030204" pitchFamily="34" charset="0"/>
                </a:rPr>
                <a:t>1844</a:t>
              </a:r>
              <a:endParaRPr lang="en-GB"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95D2B490-E5CD-7B4A-90A9-1D5AD6C823E2}"/>
                </a:ext>
              </a:extLst>
            </p:cNvPr>
            <p:cNvSpPr/>
            <p:nvPr/>
          </p:nvSpPr>
          <p:spPr>
            <a:xfrm>
              <a:off x="0" y="2016012"/>
              <a:ext cx="987743" cy="373944"/>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FF0000"/>
                  </a:solidFill>
                  <a:effectLst/>
                  <a:latin typeface="Calibri" panose="020F0502020204030204" pitchFamily="34" charset="0"/>
                  <a:ea typeface="Calibri" panose="020F0502020204030204" pitchFamily="34" charset="0"/>
                </a:rPr>
                <a:t>Quinine</a:t>
              </a:r>
              <a:endParaRPr lang="en-GB"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F4CAE1CB-837B-344B-9CB7-6CEA0CB3FB04}"/>
                </a:ext>
              </a:extLst>
            </p:cNvPr>
            <p:cNvSpPr/>
            <p:nvPr/>
          </p:nvSpPr>
          <p:spPr>
            <a:xfrm>
              <a:off x="872841" y="2016012"/>
              <a:ext cx="1004057" cy="525803"/>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FF0000"/>
                  </a:solidFill>
                  <a:effectLst/>
                  <a:latin typeface="Calibri" panose="020F0502020204030204" pitchFamily="34" charset="0"/>
                  <a:ea typeface="Calibri" panose="020F0502020204030204" pitchFamily="34" charset="0"/>
                </a:rPr>
                <a:t>Quinine resistance</a:t>
              </a:r>
              <a:endParaRPr lang="en-GB" dirty="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84FC044C-628B-4E4A-8E21-39D80172AB56}"/>
                </a:ext>
              </a:extLst>
            </p:cNvPr>
            <p:cNvSpPr/>
            <p:nvPr/>
          </p:nvSpPr>
          <p:spPr>
            <a:xfrm>
              <a:off x="3287885" y="2796796"/>
              <a:ext cx="1162982" cy="419629"/>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AD47"/>
                  </a:solidFill>
                  <a:effectLst/>
                  <a:latin typeface="Calibri" panose="020F0502020204030204" pitchFamily="34" charset="0"/>
                  <a:ea typeface="Calibri" panose="020F0502020204030204" pitchFamily="34" charset="0"/>
                </a:rPr>
                <a:t>Chloroquine</a:t>
              </a:r>
              <a:endParaRPr lang="en-GB" dirty="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4EADA3E8-2A4D-344E-B098-0CDB4146A1A8}"/>
                </a:ext>
              </a:extLst>
            </p:cNvPr>
            <p:cNvSpPr/>
            <p:nvPr/>
          </p:nvSpPr>
          <p:spPr>
            <a:xfrm>
              <a:off x="5301227" y="1708656"/>
              <a:ext cx="634473" cy="296784"/>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AD47"/>
                  </a:solidFill>
                  <a:effectLst/>
                  <a:latin typeface="Calibri" panose="020F0502020204030204" pitchFamily="34" charset="0"/>
                  <a:ea typeface="Calibri" panose="020F0502020204030204" pitchFamily="34" charset="0"/>
                </a:rPr>
                <a:t>1957</a:t>
              </a:r>
              <a:endParaRPr lang="en-GB"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12A19969-BF14-7A46-A539-FF0568D1E783}"/>
                </a:ext>
              </a:extLst>
            </p:cNvPr>
            <p:cNvSpPr/>
            <p:nvPr/>
          </p:nvSpPr>
          <p:spPr>
            <a:xfrm>
              <a:off x="5162138" y="2016012"/>
              <a:ext cx="1175763" cy="559135"/>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AD47"/>
                  </a:solidFill>
                  <a:effectLst/>
                  <a:latin typeface="Calibri" panose="020F0502020204030204" pitchFamily="34" charset="0"/>
                  <a:ea typeface="Calibri" panose="020F0502020204030204" pitchFamily="34" charset="0"/>
                </a:rPr>
                <a:t>Chloroquine resistance</a:t>
              </a:r>
              <a:endParaRPr lang="en-GB" dirty="0">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378C624D-77F3-5E4D-A497-F5C98C2D85F2}"/>
                </a:ext>
              </a:extLst>
            </p:cNvPr>
            <p:cNvSpPr/>
            <p:nvPr/>
          </p:nvSpPr>
          <p:spPr>
            <a:xfrm>
              <a:off x="4106571" y="2016012"/>
              <a:ext cx="928537" cy="457114"/>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30A0"/>
                  </a:solidFill>
                  <a:effectLst/>
                  <a:latin typeface="Calibri" panose="020F0502020204030204" pitchFamily="34" charset="0"/>
                  <a:ea typeface="Calibri" panose="020F0502020204030204" pitchFamily="34" charset="0"/>
                </a:rPr>
                <a:t>Proguanil</a:t>
              </a:r>
              <a:endParaRPr lang="en-GB" dirty="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EEA029B9-7D26-4443-8EFD-BCDEDA3D4584}"/>
                </a:ext>
              </a:extLst>
            </p:cNvPr>
            <p:cNvSpPr/>
            <p:nvPr/>
          </p:nvSpPr>
          <p:spPr>
            <a:xfrm>
              <a:off x="4099246" y="2278911"/>
              <a:ext cx="1069396" cy="546064"/>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30A0"/>
                  </a:solidFill>
                  <a:effectLst/>
                  <a:latin typeface="Calibri" panose="020F0502020204030204" pitchFamily="34" charset="0"/>
                  <a:ea typeface="Calibri" panose="020F0502020204030204" pitchFamily="34" charset="0"/>
                </a:rPr>
                <a:t>Proguanil resistance</a:t>
              </a:r>
              <a:endParaRPr lang="en-GB" dirty="0">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BAC11F3F-8274-4B4E-8F37-3D419805E5E9}"/>
                </a:ext>
              </a:extLst>
            </p:cNvPr>
            <p:cNvSpPr/>
            <p:nvPr/>
          </p:nvSpPr>
          <p:spPr>
            <a:xfrm>
              <a:off x="6563827" y="1708655"/>
              <a:ext cx="634473" cy="278655"/>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ED7D31"/>
                  </a:solidFill>
                  <a:effectLst/>
                  <a:latin typeface="Calibri" panose="020F0502020204030204" pitchFamily="34" charset="0"/>
                  <a:ea typeface="Calibri" panose="020F0502020204030204" pitchFamily="34" charset="0"/>
                </a:rPr>
                <a:t>19</a:t>
              </a:r>
              <a:r>
                <a:rPr lang="en-GB" dirty="0">
                  <a:solidFill>
                    <a:srgbClr val="843C0B"/>
                  </a:solidFill>
                  <a:effectLst/>
                  <a:latin typeface="Calibri" panose="020F0502020204030204" pitchFamily="34" charset="0"/>
                  <a:ea typeface="Calibri" panose="020F0502020204030204" pitchFamily="34" charset="0"/>
                </a:rPr>
                <a:t>67</a:t>
              </a:r>
              <a:endParaRPr lang="en-GB" dirty="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D7CF6658-6BE1-9B49-859F-3D9791D887CE}"/>
                </a:ext>
              </a:extLst>
            </p:cNvPr>
            <p:cNvSpPr/>
            <p:nvPr/>
          </p:nvSpPr>
          <p:spPr>
            <a:xfrm>
              <a:off x="6382606" y="2249765"/>
              <a:ext cx="432543" cy="24671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843C0B"/>
                  </a:solidFill>
                  <a:effectLst/>
                  <a:latin typeface="Calibri" panose="020F0502020204030204" pitchFamily="34" charset="0"/>
                  <a:ea typeface="Calibri" panose="020F0502020204030204" pitchFamily="34" charset="0"/>
                </a:rPr>
                <a:t>SP</a:t>
              </a:r>
              <a:endParaRPr lang="en-GB" dirty="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94DFC9EF-A676-A240-ADC1-085E8A3F978D}"/>
                </a:ext>
              </a:extLst>
            </p:cNvPr>
            <p:cNvSpPr/>
            <p:nvPr/>
          </p:nvSpPr>
          <p:spPr>
            <a:xfrm>
              <a:off x="7934542" y="1708656"/>
              <a:ext cx="574840" cy="26683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002060"/>
                  </a:solidFill>
                  <a:effectLst/>
                  <a:latin typeface="Calibri" panose="020F0502020204030204" pitchFamily="34" charset="0"/>
                  <a:ea typeface="Calibri" panose="020F0502020204030204" pitchFamily="34" charset="0"/>
                </a:rPr>
                <a:t>1977</a:t>
              </a:r>
              <a:endParaRPr lang="en-GB" dirty="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D7F03E03-B963-8B47-9452-50CA660839B9}"/>
                </a:ext>
              </a:extLst>
            </p:cNvPr>
            <p:cNvSpPr/>
            <p:nvPr/>
          </p:nvSpPr>
          <p:spPr>
            <a:xfrm>
              <a:off x="8771021" y="1708655"/>
              <a:ext cx="634473" cy="278403"/>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002060"/>
                  </a:solidFill>
                  <a:effectLst/>
                  <a:latin typeface="Calibri" panose="020F0502020204030204" pitchFamily="34" charset="0"/>
                  <a:ea typeface="Calibri" panose="020F0502020204030204" pitchFamily="34" charset="0"/>
                </a:rPr>
                <a:t>1985</a:t>
              </a:r>
              <a:endParaRPr lang="en-GB" dirty="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F16BC5C2-9D17-7542-A6B1-628546CC70E9}"/>
                </a:ext>
              </a:extLst>
            </p:cNvPr>
            <p:cNvSpPr/>
            <p:nvPr/>
          </p:nvSpPr>
          <p:spPr>
            <a:xfrm>
              <a:off x="10178258" y="1708656"/>
              <a:ext cx="634473" cy="296784"/>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808080"/>
                  </a:solidFill>
                  <a:effectLst/>
                  <a:latin typeface="Calibri" panose="020F0502020204030204" pitchFamily="34" charset="0"/>
                  <a:ea typeface="Calibri" panose="020F0502020204030204" pitchFamily="34" charset="0"/>
                </a:rPr>
                <a:t>1996</a:t>
              </a:r>
              <a:endParaRPr lang="en-GB" dirty="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3FC362C0-367B-3945-B81E-659B1680B603}"/>
                </a:ext>
              </a:extLst>
            </p:cNvPr>
            <p:cNvSpPr/>
            <p:nvPr/>
          </p:nvSpPr>
          <p:spPr>
            <a:xfrm>
              <a:off x="7614598" y="2016012"/>
              <a:ext cx="1309800" cy="525799"/>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002060"/>
                  </a:solidFill>
                  <a:effectLst/>
                  <a:latin typeface="Calibri" panose="020F0502020204030204" pitchFamily="34" charset="0"/>
                  <a:ea typeface="Calibri" panose="020F0502020204030204" pitchFamily="34" charset="0"/>
                </a:rPr>
                <a:t>Mefloquine</a:t>
              </a:r>
              <a:endParaRPr lang="en-GB" dirty="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2D06AE19-B63D-9C4E-A312-E7E58BD9E9A0}"/>
                </a:ext>
              </a:extLst>
            </p:cNvPr>
            <p:cNvSpPr/>
            <p:nvPr/>
          </p:nvSpPr>
          <p:spPr>
            <a:xfrm>
              <a:off x="8669534" y="2016012"/>
              <a:ext cx="1317983" cy="715221"/>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002060"/>
                  </a:solidFill>
                  <a:effectLst/>
                  <a:latin typeface="Calibri" panose="020F0502020204030204" pitchFamily="34" charset="0"/>
                  <a:ea typeface="Calibri" panose="020F0502020204030204" pitchFamily="34" charset="0"/>
                </a:rPr>
                <a:t>Mefloquine resistance</a:t>
              </a:r>
              <a:endParaRPr lang="en-GB" dirty="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FDFFDAF1-CD08-544D-B961-874FB0D1108F}"/>
                </a:ext>
              </a:extLst>
            </p:cNvPr>
            <p:cNvSpPr/>
            <p:nvPr/>
          </p:nvSpPr>
          <p:spPr>
            <a:xfrm>
              <a:off x="10017678" y="2016012"/>
              <a:ext cx="1448091" cy="468891"/>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808080"/>
                  </a:solidFill>
                  <a:effectLst/>
                  <a:latin typeface="Calibri" panose="020F0502020204030204" pitchFamily="34" charset="0"/>
                  <a:ea typeface="Calibri" panose="020F0502020204030204" pitchFamily="34" charset="0"/>
                </a:rPr>
                <a:t>Atovaquone</a:t>
              </a:r>
              <a:endParaRPr lang="en-GB"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FDC6FD05-4161-2A47-B1C8-2B9BAAF01F29}"/>
                </a:ext>
              </a:extLst>
            </p:cNvPr>
            <p:cNvSpPr/>
            <p:nvPr/>
          </p:nvSpPr>
          <p:spPr>
            <a:xfrm>
              <a:off x="10017678" y="2327228"/>
              <a:ext cx="1071222" cy="574707"/>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808080"/>
                  </a:solidFill>
                  <a:effectLst/>
                  <a:latin typeface="Calibri" panose="020F0502020204030204" pitchFamily="34" charset="0"/>
                  <a:ea typeface="Calibri" panose="020F0502020204030204" pitchFamily="34" charset="0"/>
                </a:rPr>
                <a:t>Atovaquone resistance</a:t>
              </a:r>
              <a:endParaRPr lang="en-GB" dirty="0">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02B1D2E3-71D1-C547-8F6C-C4866BFE6971}"/>
                </a:ext>
              </a:extLst>
            </p:cNvPr>
            <p:cNvSpPr/>
            <p:nvPr/>
          </p:nvSpPr>
          <p:spPr>
            <a:xfrm>
              <a:off x="1755048" y="2016012"/>
              <a:ext cx="1052800" cy="285841"/>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4472C4"/>
                  </a:solidFill>
                  <a:effectLst/>
                  <a:latin typeface="Calibri" panose="020F0502020204030204" pitchFamily="34" charset="0"/>
                  <a:ea typeface="Calibri" panose="020F0502020204030204" pitchFamily="34" charset="0"/>
                </a:rPr>
                <a:t>Primaquine</a:t>
              </a:r>
              <a:endParaRPr lang="en-GB" dirty="0">
                <a:effectLst/>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AC816CB5-E27B-7B49-8AE2-9B9B8F6EFC70}"/>
                </a:ext>
              </a:extLst>
            </p:cNvPr>
            <p:cNvSpPr/>
            <p:nvPr/>
          </p:nvSpPr>
          <p:spPr>
            <a:xfrm>
              <a:off x="2088375" y="1710249"/>
              <a:ext cx="573813" cy="31348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4472C4"/>
                  </a:solidFill>
                  <a:effectLst/>
                  <a:latin typeface="Calibri" panose="020F0502020204030204" pitchFamily="34" charset="0"/>
                  <a:ea typeface="Calibri" panose="020F0502020204030204" pitchFamily="34" charset="0"/>
                </a:rPr>
                <a:t>1940</a:t>
              </a:r>
              <a:endParaRPr lang="en-GB" dirty="0">
                <a:effectLst/>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7707236E-72B6-3947-92F5-40F777F77EA5}"/>
                </a:ext>
              </a:extLst>
            </p:cNvPr>
            <p:cNvSpPr/>
            <p:nvPr/>
          </p:nvSpPr>
          <p:spPr>
            <a:xfrm>
              <a:off x="2688676" y="2016012"/>
              <a:ext cx="1052800" cy="419629"/>
            </a:xfrm>
            <a:prstGeom prst="rect">
              <a:avLst/>
            </a:prstGeom>
            <a:solidFill>
              <a:schemeClr val="lt1"/>
            </a:solidFill>
            <a:ln>
              <a:noFill/>
            </a:ln>
          </p:spPr>
          <p:txBody>
            <a:bodyPr spcFirstLastPara="1" wrap="square" lIns="91425" tIns="45700" rIns="91425" bIns="45700" anchor="t" anchorCtr="0">
              <a:noAutofit/>
            </a:bodyPr>
            <a:lstStyle/>
            <a:p>
              <a:pPr algn="just"/>
              <a:r>
                <a:rPr lang="en-GB" dirty="0">
                  <a:solidFill>
                    <a:srgbClr val="4472C4"/>
                  </a:solidFill>
                  <a:effectLst/>
                  <a:latin typeface="Calibri" panose="020F0502020204030204" pitchFamily="34" charset="0"/>
                  <a:ea typeface="Calibri" panose="020F0502020204030204" pitchFamily="34" charset="0"/>
                </a:rPr>
                <a:t>Primaquine resistance</a:t>
              </a:r>
              <a:endParaRPr lang="en-GB" dirty="0">
                <a:effectLst/>
                <a:latin typeface="Times New Roman" panose="02020603050405020304" pitchFamily="18" charset="0"/>
                <a:ea typeface="Times New Roman" panose="02020603050405020304" pitchFamily="18" charset="0"/>
              </a:endParaRPr>
            </a:p>
          </p:txBody>
        </p:sp>
        <p:sp>
          <p:nvSpPr>
            <p:cNvPr id="32" name="Rectangle 31">
              <a:extLst>
                <a:ext uri="{FF2B5EF4-FFF2-40B4-BE49-F238E27FC236}">
                  <a16:creationId xmlns:a16="http://schemas.microsoft.com/office/drawing/2014/main" id="{C5787421-56D5-5243-84E7-8D6FA43B1DE6}"/>
                </a:ext>
              </a:extLst>
            </p:cNvPr>
            <p:cNvSpPr/>
            <p:nvPr/>
          </p:nvSpPr>
          <p:spPr>
            <a:xfrm>
              <a:off x="2800942" y="1708656"/>
              <a:ext cx="555545" cy="29678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4472C4"/>
                  </a:solidFill>
                  <a:effectLst/>
                  <a:latin typeface="Calibri" panose="020F0502020204030204" pitchFamily="34" charset="0"/>
                  <a:ea typeface="Calibri" panose="020F0502020204030204" pitchFamily="34" charset="0"/>
                </a:rPr>
                <a:t>1944</a:t>
              </a:r>
              <a:endParaRPr lang="en-GB" dirty="0">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086C128B-724C-7A4A-8935-64FB93E058E5}"/>
                </a:ext>
              </a:extLst>
            </p:cNvPr>
            <p:cNvSpPr/>
            <p:nvPr/>
          </p:nvSpPr>
          <p:spPr>
            <a:xfrm>
              <a:off x="11150745" y="1708655"/>
              <a:ext cx="634473" cy="296785"/>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ED7D31"/>
                  </a:solidFill>
                  <a:effectLst/>
                  <a:latin typeface="Calibri" panose="020F0502020204030204" pitchFamily="34" charset="0"/>
                  <a:ea typeface="Calibri" panose="020F0502020204030204" pitchFamily="34" charset="0"/>
                </a:rPr>
                <a:t>2008</a:t>
              </a:r>
              <a:endParaRPr lang="en-GB" dirty="0">
                <a:effectLst/>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22F01C25-5CD6-0A41-81C1-6BD730004490}"/>
                </a:ext>
              </a:extLst>
            </p:cNvPr>
            <p:cNvSpPr/>
            <p:nvPr/>
          </p:nvSpPr>
          <p:spPr>
            <a:xfrm>
              <a:off x="11105022" y="2025832"/>
              <a:ext cx="1071223" cy="72824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ED7D31"/>
                  </a:solidFill>
                  <a:effectLst/>
                  <a:latin typeface="Calibri" panose="020F0502020204030204" pitchFamily="34" charset="0"/>
                  <a:ea typeface="Calibri" panose="020F0502020204030204" pitchFamily="34" charset="0"/>
                </a:rPr>
                <a:t>Artemisinin partial resistance</a:t>
              </a:r>
              <a:endParaRPr lang="en-GB" dirty="0">
                <a:effectLst/>
                <a:latin typeface="Times New Roman" panose="02020603050405020304" pitchFamily="18" charset="0"/>
                <a:ea typeface="Times New Roman" panose="02020603050405020304" pitchFamily="18" charset="0"/>
              </a:endParaRPr>
            </a:p>
          </p:txBody>
        </p:sp>
        <p:sp>
          <p:nvSpPr>
            <p:cNvPr id="35" name="Rectangle 34">
              <a:extLst>
                <a:ext uri="{FF2B5EF4-FFF2-40B4-BE49-F238E27FC236}">
                  <a16:creationId xmlns:a16="http://schemas.microsoft.com/office/drawing/2014/main" id="{F3C1CEC7-2CB2-974E-8B0A-922268870927}"/>
                </a:ext>
              </a:extLst>
            </p:cNvPr>
            <p:cNvSpPr/>
            <p:nvPr/>
          </p:nvSpPr>
          <p:spPr>
            <a:xfrm>
              <a:off x="3451390" y="1710993"/>
              <a:ext cx="845398" cy="296788"/>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AD47"/>
                  </a:solidFill>
                  <a:effectLst/>
                  <a:latin typeface="Calibri" panose="020F0502020204030204" pitchFamily="34" charset="0"/>
                  <a:ea typeface="Calibri" panose="020F0502020204030204" pitchFamily="34" charset="0"/>
                </a:rPr>
                <a:t>1945</a:t>
              </a:r>
              <a:endParaRPr lang="en-GB" dirty="0">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a16="http://schemas.microsoft.com/office/drawing/2014/main" id="{CD0167DD-C430-8F4B-A863-0C08E2D453D6}"/>
                </a:ext>
              </a:extLst>
            </p:cNvPr>
            <p:cNvSpPr/>
            <p:nvPr/>
          </p:nvSpPr>
          <p:spPr>
            <a:xfrm>
              <a:off x="4082851" y="1698508"/>
              <a:ext cx="656537" cy="306932"/>
            </a:xfrm>
            <a:prstGeom prst="rect">
              <a:avLst/>
            </a:prstGeom>
            <a:solidFill>
              <a:schemeClr val="lt1"/>
            </a:solidFill>
            <a:ln>
              <a:noFill/>
            </a:ln>
          </p:spPr>
          <p:txBody>
            <a:bodyPr spcFirstLastPara="1" wrap="square" lIns="91425" tIns="45700" rIns="91425" bIns="45700" anchor="t" anchorCtr="0">
              <a:noAutofit/>
            </a:bodyPr>
            <a:lstStyle/>
            <a:p>
              <a:r>
                <a:rPr lang="en-GB" dirty="0">
                  <a:solidFill>
                    <a:srgbClr val="7030A0"/>
                  </a:solidFill>
                  <a:effectLst/>
                  <a:latin typeface="Calibri" panose="020F0502020204030204" pitchFamily="34" charset="0"/>
                  <a:ea typeface="Calibri" panose="020F0502020204030204" pitchFamily="34" charset="0"/>
                </a:rPr>
                <a:t>1947</a:t>
              </a:r>
              <a:endParaRPr lang="en-GB" dirty="0">
                <a:effectLst/>
                <a:latin typeface="Times New Roman" panose="02020603050405020304" pitchFamily="18" charset="0"/>
                <a:ea typeface="Times New Roman" panose="02020603050405020304" pitchFamily="18" charset="0"/>
              </a:endParaRPr>
            </a:p>
            <a:p>
              <a:r>
                <a:rPr lang="en-GB" dirty="0">
                  <a:effectLst/>
                  <a:latin typeface="Times New Roman" panose="02020603050405020304" pitchFamily="18" charset="0"/>
                  <a:ea typeface="Times New Roman" panose="02020603050405020304" pitchFamily="18" charset="0"/>
                </a:rPr>
                <a:t> </a:t>
              </a:r>
            </a:p>
            <a:p>
              <a:r>
                <a:rPr lang="en-GB" dirty="0">
                  <a:effectLst/>
                  <a:latin typeface="Times New Roman" panose="02020603050405020304" pitchFamily="18" charset="0"/>
                  <a:ea typeface="Times New Roman" panose="02020603050405020304" pitchFamily="18" charset="0"/>
                </a:rPr>
                <a:t> </a:t>
              </a:r>
            </a:p>
            <a:p>
              <a:r>
                <a:rPr lang="en-GB" dirty="0">
                  <a:solidFill>
                    <a:srgbClr val="7030A0"/>
                  </a:solidFill>
                  <a:effectLst/>
                  <a:latin typeface="Calibri" panose="020F0502020204030204" pitchFamily="34" charset="0"/>
                  <a:ea typeface="Calibri" panose="020F0502020204030204" pitchFamily="34" charset="0"/>
                </a:rPr>
                <a:t> </a:t>
              </a:r>
              <a:endParaRPr lang="en-GB" dirty="0">
                <a:effectLst/>
                <a:latin typeface="Times New Roman" panose="02020603050405020304" pitchFamily="18" charset="0"/>
                <a:ea typeface="Times New Roman" panose="02020603050405020304" pitchFamily="18" charset="0"/>
              </a:endParaRPr>
            </a:p>
          </p:txBody>
        </p:sp>
        <p:grpSp>
          <p:nvGrpSpPr>
            <p:cNvPr id="37" name="Group 36">
              <a:extLst>
                <a:ext uri="{FF2B5EF4-FFF2-40B4-BE49-F238E27FC236}">
                  <a16:creationId xmlns:a16="http://schemas.microsoft.com/office/drawing/2014/main" id="{B9AB0A88-838D-574D-A5C4-F56FCC45D36A}"/>
                </a:ext>
              </a:extLst>
            </p:cNvPr>
            <p:cNvGrpSpPr/>
            <p:nvPr/>
          </p:nvGrpSpPr>
          <p:grpSpPr>
            <a:xfrm>
              <a:off x="259869" y="1434907"/>
              <a:ext cx="11444530" cy="223373"/>
              <a:chOff x="38788" y="-14188"/>
              <a:chExt cx="5765793" cy="142679"/>
            </a:xfrm>
          </p:grpSpPr>
          <p:cxnSp>
            <p:nvCxnSpPr>
              <p:cNvPr id="38" name="Straight Arrow Connector 37">
                <a:extLst>
                  <a:ext uri="{FF2B5EF4-FFF2-40B4-BE49-F238E27FC236}">
                    <a16:creationId xmlns:a16="http://schemas.microsoft.com/office/drawing/2014/main" id="{35885FDE-E0B8-D444-8610-05E3F43ED885}"/>
                  </a:ext>
                </a:extLst>
              </p:cNvPr>
              <p:cNvCxnSpPr>
                <a:cxnSpLocks/>
              </p:cNvCxnSpPr>
              <p:nvPr/>
            </p:nvCxnSpPr>
            <p:spPr>
              <a:xfrm>
                <a:off x="526732" y="123808"/>
                <a:ext cx="5277849" cy="0"/>
              </a:xfrm>
              <a:prstGeom prst="straightConnector1">
                <a:avLst/>
              </a:prstGeom>
              <a:noFill/>
              <a:ln w="38100" cap="flat" cmpd="sng">
                <a:solidFill>
                  <a:schemeClr val="dk1"/>
                </a:solidFill>
                <a:prstDash val="solid"/>
                <a:miter lim="800000"/>
                <a:headEnd type="none" w="sm" len="sm"/>
                <a:tailEnd type="triangle" w="med" len="med"/>
              </a:ln>
            </p:spPr>
          </p:cxnSp>
          <p:cxnSp>
            <p:nvCxnSpPr>
              <p:cNvPr id="41" name="Straight Arrow Connector 40">
                <a:extLst>
                  <a:ext uri="{FF2B5EF4-FFF2-40B4-BE49-F238E27FC236}">
                    <a16:creationId xmlns:a16="http://schemas.microsoft.com/office/drawing/2014/main" id="{286A2AEF-B228-2149-8A15-6747353850FD}"/>
                  </a:ext>
                </a:extLst>
              </p:cNvPr>
              <p:cNvCxnSpPr>
                <a:cxnSpLocks/>
              </p:cNvCxnSpPr>
              <p:nvPr/>
            </p:nvCxnSpPr>
            <p:spPr>
              <a:xfrm>
                <a:off x="434597" y="-1640"/>
                <a:ext cx="108151" cy="127628"/>
              </a:xfrm>
              <a:prstGeom prst="straightConnector1">
                <a:avLst/>
              </a:prstGeom>
              <a:noFill/>
              <a:ln w="38100" cap="flat" cmpd="sng">
                <a:solidFill>
                  <a:schemeClr val="dk1"/>
                </a:solidFill>
                <a:prstDash val="solid"/>
                <a:miter lim="800000"/>
                <a:headEnd type="none" w="sm" len="sm"/>
                <a:tailEnd type="none" w="sm" len="sm"/>
              </a:ln>
            </p:spPr>
          </p:cxnSp>
          <p:cxnSp>
            <p:nvCxnSpPr>
              <p:cNvPr id="42" name="Straight Arrow Connector 41">
                <a:extLst>
                  <a:ext uri="{FF2B5EF4-FFF2-40B4-BE49-F238E27FC236}">
                    <a16:creationId xmlns:a16="http://schemas.microsoft.com/office/drawing/2014/main" id="{544C69D8-6549-7646-A3D0-BB7C9DEB2759}"/>
                  </a:ext>
                </a:extLst>
              </p:cNvPr>
              <p:cNvCxnSpPr>
                <a:cxnSpLocks/>
              </p:cNvCxnSpPr>
              <p:nvPr/>
            </p:nvCxnSpPr>
            <p:spPr>
              <a:xfrm flipV="1">
                <a:off x="305001" y="-14188"/>
                <a:ext cx="129595" cy="137996"/>
              </a:xfrm>
              <a:prstGeom prst="straightConnector1">
                <a:avLst/>
              </a:prstGeom>
              <a:noFill/>
              <a:ln w="38100" cap="flat" cmpd="sng">
                <a:solidFill>
                  <a:schemeClr val="dk1"/>
                </a:solidFill>
                <a:prstDash val="solid"/>
                <a:miter lim="800000"/>
                <a:headEnd type="none" w="sm" len="sm"/>
                <a:tailEnd type="none" w="sm" len="sm"/>
              </a:ln>
            </p:spPr>
          </p:cxnSp>
          <p:cxnSp>
            <p:nvCxnSpPr>
              <p:cNvPr id="43" name="Straight Arrow Connector 42">
                <a:extLst>
                  <a:ext uri="{FF2B5EF4-FFF2-40B4-BE49-F238E27FC236}">
                    <a16:creationId xmlns:a16="http://schemas.microsoft.com/office/drawing/2014/main" id="{7AE499D4-4C8A-2C40-B922-DE5C02A108CE}"/>
                  </a:ext>
                </a:extLst>
              </p:cNvPr>
              <p:cNvCxnSpPr/>
              <p:nvPr/>
            </p:nvCxnSpPr>
            <p:spPr>
              <a:xfrm>
                <a:off x="38788" y="128491"/>
                <a:ext cx="270843" cy="0"/>
              </a:xfrm>
              <a:prstGeom prst="straightConnector1">
                <a:avLst/>
              </a:prstGeom>
              <a:noFill/>
              <a:ln w="38100" cap="flat" cmpd="sng">
                <a:solidFill>
                  <a:schemeClr val="dk1"/>
                </a:solidFill>
                <a:prstDash val="solid"/>
                <a:miter lim="800000"/>
                <a:headEnd type="none" w="sm" len="sm"/>
                <a:tailEnd type="none" w="sm" len="sm"/>
              </a:ln>
            </p:spPr>
          </p:cxnSp>
        </p:grpSp>
        <p:cxnSp>
          <p:nvCxnSpPr>
            <p:cNvPr id="63" name="Straight Arrow Connector 62">
              <a:extLst>
                <a:ext uri="{FF2B5EF4-FFF2-40B4-BE49-F238E27FC236}">
                  <a16:creationId xmlns:a16="http://schemas.microsoft.com/office/drawing/2014/main" id="{8119C006-6762-0543-B553-1DAD80179B54}"/>
                </a:ext>
              </a:extLst>
            </p:cNvPr>
            <p:cNvCxnSpPr/>
            <p:nvPr/>
          </p:nvCxnSpPr>
          <p:spPr>
            <a:xfrm flipV="1">
              <a:off x="3741476" y="2016012"/>
              <a:ext cx="0" cy="809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AD420A8E-6E8C-924D-9291-BA3F67BB629D}"/>
              </a:ext>
            </a:extLst>
          </p:cNvPr>
          <p:cNvSpPr/>
          <p:nvPr/>
        </p:nvSpPr>
        <p:spPr>
          <a:xfrm>
            <a:off x="10874406" y="6110635"/>
            <a:ext cx="1182725" cy="525799"/>
          </a:xfrm>
          <a:prstGeom prst="rect">
            <a:avLst/>
          </a:prstGeom>
          <a:solidFill>
            <a:schemeClr val="lt1"/>
          </a:solidFill>
          <a:ln>
            <a:noFill/>
          </a:ln>
        </p:spPr>
        <p:txBody>
          <a:bodyPr spcFirstLastPara="1" wrap="square" lIns="91425" tIns="45700" rIns="91425" bIns="45700" anchor="t" anchorCtr="0">
            <a:noAutofit/>
          </a:bodyPr>
          <a:lstStyle/>
          <a:p>
            <a:r>
              <a:rPr lang="en-GB" sz="1200" dirty="0">
                <a:solidFill>
                  <a:srgbClr val="843C0B"/>
                </a:solidFill>
                <a:effectLst/>
                <a:latin typeface="Calibri" panose="020F0502020204030204" pitchFamily="34" charset="0"/>
                <a:ea typeface="Calibri" panose="020F0502020204030204" pitchFamily="34" charset="0"/>
              </a:rPr>
              <a:t>SP = </a:t>
            </a:r>
            <a:r>
              <a:rPr lang="en-GB" sz="1200" dirty="0">
                <a:solidFill>
                  <a:srgbClr val="843C0B"/>
                </a:solidFill>
                <a:latin typeface="Calibri" panose="020F0502020204030204" pitchFamily="34" charset="0"/>
                <a:ea typeface="Calibri" panose="020F0502020204030204" pitchFamily="34" charset="0"/>
              </a:rPr>
              <a:t>S</a:t>
            </a:r>
            <a:r>
              <a:rPr lang="en-GB" sz="1200" dirty="0">
                <a:solidFill>
                  <a:srgbClr val="843C0B"/>
                </a:solidFill>
                <a:effectLst/>
                <a:latin typeface="Calibri" panose="020F0502020204030204" pitchFamily="34" charset="0"/>
                <a:ea typeface="Calibri" panose="020F0502020204030204" pitchFamily="34" charset="0"/>
              </a:rPr>
              <a:t>ulphadoxine-Pyrimethamine</a:t>
            </a:r>
            <a:endParaRPr lang="en-GB" sz="1200" dirty="0">
              <a:effectLst/>
              <a:latin typeface="Times New Roman" panose="02020603050405020304" pitchFamily="18" charset="0"/>
              <a:ea typeface="Times New Roman" panose="02020603050405020304" pitchFamily="18" charset="0"/>
            </a:endParaRPr>
          </a:p>
        </p:txBody>
      </p:sp>
      <p:sp>
        <p:nvSpPr>
          <p:cNvPr id="44" name="Text Placeholder 2">
            <a:extLst>
              <a:ext uri="{FF2B5EF4-FFF2-40B4-BE49-F238E27FC236}">
                <a16:creationId xmlns:a16="http://schemas.microsoft.com/office/drawing/2014/main" id="{07E011AF-8F30-6A41-A605-AB6611416EB9}"/>
              </a:ext>
            </a:extLst>
          </p:cNvPr>
          <p:cNvSpPr>
            <a:spLocks noGrp="1"/>
          </p:cNvSpPr>
          <p:nvPr>
            <p:ph type="body" idx="1"/>
          </p:nvPr>
        </p:nvSpPr>
        <p:spPr>
          <a:xfrm>
            <a:off x="2215172" y="3701727"/>
            <a:ext cx="8245457" cy="2499725"/>
          </a:xfrm>
        </p:spPr>
        <p:txBody>
          <a:bodyPr/>
          <a:lstStyle/>
          <a:p>
            <a:pPr marL="571500" indent="-342900">
              <a:buFont typeface="Arial" panose="020B0604020202020204" pitchFamily="34" charset="0"/>
              <a:buChar char="•"/>
            </a:pPr>
            <a:r>
              <a:rPr lang="en-US" dirty="0">
                <a:latin typeface="Corbel" panose="020B0503020204020204" pitchFamily="34" charset="0"/>
                <a:cs typeface="Times New Roman" panose="02020603050405020304" pitchFamily="18" charset="0"/>
              </a:rPr>
              <a:t>WHO recommend monitoring molecular markers of drug resistance</a:t>
            </a:r>
          </a:p>
          <a:p>
            <a:pPr marL="571500" indent="-342900">
              <a:buFont typeface="Arial" panose="020B0604020202020204" pitchFamily="34" charset="0"/>
              <a:buChar char="•"/>
            </a:pPr>
            <a:r>
              <a:rPr lang="en-US" dirty="0">
                <a:latin typeface="Corbel" panose="020B0503020204020204" pitchFamily="34" charset="0"/>
                <a:cs typeface="Times New Roman" panose="02020603050405020304" pitchFamily="18" charset="0"/>
              </a:rPr>
              <a:t>Improved sequencing technology has led to a data explosion</a:t>
            </a:r>
          </a:p>
          <a:p>
            <a:pPr marL="571500" indent="-342900">
              <a:buFont typeface="Arial" panose="020B0604020202020204" pitchFamily="34" charset="0"/>
              <a:buChar char="•"/>
            </a:pPr>
            <a:r>
              <a:rPr lang="en-US" dirty="0">
                <a:latin typeface="Corbel" panose="020B0503020204020204" pitchFamily="34" charset="0"/>
                <a:cs typeface="Times New Roman" panose="02020603050405020304" pitchFamily="18" charset="0"/>
              </a:rPr>
              <a:t>Genomic surveillance has an increasingly important role</a:t>
            </a:r>
          </a:p>
          <a:p>
            <a:pPr marL="571500" indent="-342900">
              <a:buFont typeface="Arial" panose="020B0604020202020204" pitchFamily="34" charset="0"/>
              <a:buChar char="•"/>
            </a:pPr>
            <a:endParaRPr lang="en-US" dirty="0">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382447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2D6D-2E03-0B4B-9302-17D6E652FAC5}"/>
              </a:ext>
            </a:extLst>
          </p:cNvPr>
          <p:cNvSpPr>
            <a:spLocks noGrp="1"/>
          </p:cNvSpPr>
          <p:nvPr>
            <p:ph type="title"/>
          </p:nvPr>
        </p:nvSpPr>
        <p:spPr/>
        <p:txBody>
          <a:bodyPr>
            <a:normAutofit fontScale="90000"/>
          </a:bodyPr>
          <a:lstStyle/>
          <a:p>
            <a:r>
              <a:rPr lang="en-US" dirty="0"/>
              <a:t>My PhD Aims to investigate the impact of MATAMAL</a:t>
            </a:r>
          </a:p>
        </p:txBody>
      </p:sp>
      <p:sp>
        <p:nvSpPr>
          <p:cNvPr id="3" name="Text Placeholder 2">
            <a:extLst>
              <a:ext uri="{FF2B5EF4-FFF2-40B4-BE49-F238E27FC236}">
                <a16:creationId xmlns:a16="http://schemas.microsoft.com/office/drawing/2014/main" id="{BEE53021-A67E-4947-B7EB-A00660DFD584}"/>
              </a:ext>
            </a:extLst>
          </p:cNvPr>
          <p:cNvSpPr>
            <a:spLocks noGrp="1"/>
          </p:cNvSpPr>
          <p:nvPr>
            <p:ph type="body" idx="1"/>
          </p:nvPr>
        </p:nvSpPr>
        <p:spPr>
          <a:xfrm>
            <a:off x="609440" y="2811942"/>
            <a:ext cx="10969943" cy="1751519"/>
          </a:xfrm>
        </p:spPr>
        <p:txBody>
          <a:bodyPr/>
          <a:lstStyle/>
          <a:p>
            <a:pPr marL="228600" indent="0"/>
            <a:r>
              <a:rPr lang="en-GB" b="1" dirty="0">
                <a:latin typeface="Corbel" panose="020B0503020204020204" pitchFamily="34" charset="0"/>
                <a:ea typeface="Times New Roman"/>
                <a:cs typeface="Times New Roman"/>
                <a:sym typeface="Times New Roman"/>
              </a:rPr>
              <a:t>Overall Aim:</a:t>
            </a:r>
            <a:r>
              <a:rPr lang="en-GB" dirty="0">
                <a:latin typeface="Corbel" panose="020B0503020204020204" pitchFamily="34" charset="0"/>
                <a:ea typeface="Times New Roman"/>
                <a:cs typeface="Times New Roman"/>
                <a:sym typeface="Times New Roman"/>
              </a:rPr>
              <a:t> </a:t>
            </a:r>
            <a:r>
              <a:rPr lang="en-GB" dirty="0">
                <a:latin typeface="Corbel" panose="020B0503020204020204" pitchFamily="34" charset="0"/>
                <a:ea typeface="Calibri"/>
                <a:cs typeface="Calibri"/>
                <a:sym typeface="Calibri"/>
              </a:rPr>
              <a:t>To investigate the impact of MATAMAL on the evolution of drug resistance and on the population structure and genetic variation of </a:t>
            </a:r>
            <a:r>
              <a:rPr lang="en-GB" i="1" dirty="0">
                <a:latin typeface="Corbel" panose="020B0503020204020204" pitchFamily="34" charset="0"/>
                <a:ea typeface="Calibri"/>
                <a:cs typeface="Calibri"/>
                <a:sym typeface="Calibri"/>
              </a:rPr>
              <a:t>P.falciparum </a:t>
            </a:r>
            <a:r>
              <a:rPr lang="en-GB" dirty="0">
                <a:latin typeface="Corbel" panose="020B0503020204020204" pitchFamily="34" charset="0"/>
                <a:ea typeface="Calibri"/>
                <a:cs typeface="Calibri"/>
                <a:sym typeface="Calibri"/>
              </a:rPr>
              <a:t>parasites in the Bijagós archipelago. </a:t>
            </a:r>
            <a:endParaRPr lang="en-US" dirty="0">
              <a:latin typeface="Corbel" panose="020B0503020204020204" pitchFamily="34" charset="0"/>
              <a:cs typeface="Times New Roman"/>
            </a:endParaRPr>
          </a:p>
        </p:txBody>
      </p:sp>
    </p:spTree>
    <p:extLst>
      <p:ext uri="{BB962C8B-B14F-4D97-AF65-F5344CB8AC3E}">
        <p14:creationId xmlns:p14="http://schemas.microsoft.com/office/powerpoint/2010/main" val="180824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9C7BBE-A5FA-2547-A832-6D7A371887CB}"/>
              </a:ext>
            </a:extLst>
          </p:cNvPr>
          <p:cNvSpPr/>
          <p:nvPr/>
        </p:nvSpPr>
        <p:spPr>
          <a:xfrm>
            <a:off x="2876061" y="1273605"/>
            <a:ext cx="2754243"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Sample Selection</a:t>
            </a:r>
          </a:p>
          <a:p>
            <a:pPr algn="ctr"/>
            <a:r>
              <a:rPr lang="en-US" sz="1800" dirty="0">
                <a:latin typeface="Corbel" panose="020B0503020204020204" pitchFamily="34" charset="0"/>
                <a:cs typeface="Times New Roman"/>
              </a:rPr>
              <a:t>~2500 dried blood spots</a:t>
            </a:r>
          </a:p>
        </p:txBody>
      </p:sp>
      <p:sp>
        <p:nvSpPr>
          <p:cNvPr id="6" name="Rounded Rectangle 5">
            <a:extLst>
              <a:ext uri="{FF2B5EF4-FFF2-40B4-BE49-F238E27FC236}">
                <a16:creationId xmlns:a16="http://schemas.microsoft.com/office/drawing/2014/main" id="{3DCFA7A7-6ECF-2444-96ED-2E2E96D8E901}"/>
              </a:ext>
            </a:extLst>
          </p:cNvPr>
          <p:cNvSpPr/>
          <p:nvPr/>
        </p:nvSpPr>
        <p:spPr>
          <a:xfrm>
            <a:off x="2876059" y="2688687"/>
            <a:ext cx="2754229"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qPCR for presence of </a:t>
            </a:r>
            <a:r>
              <a:rPr lang="en-US" sz="1800" i="1" dirty="0">
                <a:latin typeface="Corbel" panose="020B0503020204020204" pitchFamily="34" charset="0"/>
                <a:cs typeface="Times New Roman"/>
              </a:rPr>
              <a:t>Plasmodium</a:t>
            </a:r>
          </a:p>
          <a:p>
            <a:pPr algn="ctr"/>
            <a:r>
              <a:rPr lang="en-US" sz="1800" dirty="0">
                <a:latin typeface="Corbel" panose="020B0503020204020204" pitchFamily="34" charset="0"/>
                <a:cs typeface="Times New Roman"/>
              </a:rPr>
              <a:t>~2500 dried blood spots</a:t>
            </a:r>
          </a:p>
        </p:txBody>
      </p:sp>
      <p:sp>
        <p:nvSpPr>
          <p:cNvPr id="7" name="Rounded Rectangle 6">
            <a:extLst>
              <a:ext uri="{FF2B5EF4-FFF2-40B4-BE49-F238E27FC236}">
                <a16:creationId xmlns:a16="http://schemas.microsoft.com/office/drawing/2014/main" id="{AE85BB59-9097-C04E-8A59-2D3157BC7F23}"/>
              </a:ext>
            </a:extLst>
          </p:cNvPr>
          <p:cNvSpPr/>
          <p:nvPr/>
        </p:nvSpPr>
        <p:spPr>
          <a:xfrm>
            <a:off x="2876059" y="4103769"/>
            <a:ext cx="2701059"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Selection of </a:t>
            </a:r>
            <a:r>
              <a:rPr lang="en-US" sz="1800" i="1" dirty="0">
                <a:latin typeface="Corbel" panose="020B0503020204020204" pitchFamily="34" charset="0"/>
                <a:cs typeface="Times New Roman"/>
              </a:rPr>
              <a:t>Plasmodium </a:t>
            </a:r>
            <a:r>
              <a:rPr lang="en-US" sz="1800" dirty="0">
                <a:latin typeface="Corbel" panose="020B0503020204020204" pitchFamily="34" charset="0"/>
                <a:cs typeface="Times New Roman"/>
              </a:rPr>
              <a:t>positive samples with CT&lt;30, 145 samples</a:t>
            </a:r>
          </a:p>
        </p:txBody>
      </p:sp>
      <p:sp>
        <p:nvSpPr>
          <p:cNvPr id="11" name="Rounded Rectangle 10">
            <a:extLst>
              <a:ext uri="{FF2B5EF4-FFF2-40B4-BE49-F238E27FC236}">
                <a16:creationId xmlns:a16="http://schemas.microsoft.com/office/drawing/2014/main" id="{4DB16E36-C268-1941-AEC1-BCD4A5B23EC2}"/>
              </a:ext>
            </a:extLst>
          </p:cNvPr>
          <p:cNvSpPr/>
          <p:nvPr/>
        </p:nvSpPr>
        <p:spPr>
          <a:xfrm>
            <a:off x="2876059" y="5518852"/>
            <a:ext cx="2701057"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Qubit for DNA concentration</a:t>
            </a:r>
          </a:p>
          <a:p>
            <a:pPr algn="ctr"/>
            <a:r>
              <a:rPr lang="en-US" sz="1800" dirty="0">
                <a:latin typeface="Corbel" panose="020B0503020204020204" pitchFamily="34" charset="0"/>
                <a:cs typeface="Times New Roman"/>
              </a:rPr>
              <a:t>145 samples</a:t>
            </a:r>
          </a:p>
        </p:txBody>
      </p:sp>
      <p:cxnSp>
        <p:nvCxnSpPr>
          <p:cNvPr id="8" name="Straight Arrow Connector 7">
            <a:extLst>
              <a:ext uri="{FF2B5EF4-FFF2-40B4-BE49-F238E27FC236}">
                <a16:creationId xmlns:a16="http://schemas.microsoft.com/office/drawing/2014/main" id="{CFAC155F-A39A-9049-BA82-BF7D67A97655}"/>
              </a:ext>
            </a:extLst>
          </p:cNvPr>
          <p:cNvCxnSpPr>
            <a:cxnSpLocks/>
            <a:stCxn id="5" idx="2"/>
            <a:endCxn id="6" idx="0"/>
          </p:cNvCxnSpPr>
          <p:nvPr/>
        </p:nvCxnSpPr>
        <p:spPr>
          <a:xfrm flipH="1">
            <a:off x="4253174" y="2252893"/>
            <a:ext cx="9" cy="435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4948B3-0681-C148-B97C-0EE513671B84}"/>
              </a:ext>
            </a:extLst>
          </p:cNvPr>
          <p:cNvCxnSpPr/>
          <p:nvPr/>
        </p:nvCxnSpPr>
        <p:spPr>
          <a:xfrm flipH="1">
            <a:off x="4228068" y="3701089"/>
            <a:ext cx="2" cy="435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18B765-B86D-B54A-947C-E4B074EAC52B}"/>
              </a:ext>
            </a:extLst>
          </p:cNvPr>
          <p:cNvCxnSpPr/>
          <p:nvPr/>
        </p:nvCxnSpPr>
        <p:spPr>
          <a:xfrm flipH="1">
            <a:off x="4226585" y="5049943"/>
            <a:ext cx="2" cy="435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03FDF045-B9E3-5148-80FE-97CD23C46DC1}"/>
              </a:ext>
            </a:extLst>
          </p:cNvPr>
          <p:cNvSpPr/>
          <p:nvPr/>
        </p:nvSpPr>
        <p:spPr>
          <a:xfrm>
            <a:off x="6126445" y="2721801"/>
            <a:ext cx="2458401"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Selective Whole Genome Amplification</a:t>
            </a:r>
          </a:p>
          <a:p>
            <a:pPr algn="ctr"/>
            <a:r>
              <a:rPr lang="en-US" sz="1800" dirty="0">
                <a:latin typeface="Corbel" panose="020B0503020204020204" pitchFamily="34" charset="0"/>
                <a:cs typeface="Times New Roman"/>
              </a:rPr>
              <a:t>145 samples</a:t>
            </a:r>
          </a:p>
        </p:txBody>
      </p:sp>
      <p:sp>
        <p:nvSpPr>
          <p:cNvPr id="14" name="Rounded Rectangle 13">
            <a:extLst>
              <a:ext uri="{FF2B5EF4-FFF2-40B4-BE49-F238E27FC236}">
                <a16:creationId xmlns:a16="http://schemas.microsoft.com/office/drawing/2014/main" id="{B5609CB0-0D28-6248-AF9D-AA4568EB3CAE}"/>
              </a:ext>
            </a:extLst>
          </p:cNvPr>
          <p:cNvSpPr/>
          <p:nvPr/>
        </p:nvSpPr>
        <p:spPr>
          <a:xfrm>
            <a:off x="6098657" y="5534266"/>
            <a:ext cx="2486189"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Qubit for DNA concentration</a:t>
            </a:r>
          </a:p>
          <a:p>
            <a:pPr algn="ctr"/>
            <a:r>
              <a:rPr lang="en-US" sz="1800" dirty="0">
                <a:latin typeface="Corbel" panose="020B0503020204020204" pitchFamily="34" charset="0"/>
                <a:cs typeface="Times New Roman"/>
              </a:rPr>
              <a:t>145 samples</a:t>
            </a:r>
          </a:p>
        </p:txBody>
      </p:sp>
      <p:sp>
        <p:nvSpPr>
          <p:cNvPr id="15" name="Rounded Rectangle 14">
            <a:extLst>
              <a:ext uri="{FF2B5EF4-FFF2-40B4-BE49-F238E27FC236}">
                <a16:creationId xmlns:a16="http://schemas.microsoft.com/office/drawing/2014/main" id="{4089E782-0B08-6D46-A872-90EC88ACCB3D}"/>
              </a:ext>
            </a:extLst>
          </p:cNvPr>
          <p:cNvSpPr/>
          <p:nvPr/>
        </p:nvSpPr>
        <p:spPr>
          <a:xfrm>
            <a:off x="6126459" y="4103769"/>
            <a:ext cx="2458387"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DNA clean up using KAPA beads</a:t>
            </a:r>
          </a:p>
          <a:p>
            <a:pPr algn="ctr"/>
            <a:r>
              <a:rPr lang="en-US" sz="1800" dirty="0">
                <a:latin typeface="Corbel" panose="020B0503020204020204" pitchFamily="34" charset="0"/>
                <a:cs typeface="Times New Roman"/>
              </a:rPr>
              <a:t>145 samples</a:t>
            </a:r>
          </a:p>
        </p:txBody>
      </p:sp>
      <p:cxnSp>
        <p:nvCxnSpPr>
          <p:cNvPr id="18" name="Straight Arrow Connector 17">
            <a:extLst>
              <a:ext uri="{FF2B5EF4-FFF2-40B4-BE49-F238E27FC236}">
                <a16:creationId xmlns:a16="http://schemas.microsoft.com/office/drawing/2014/main" id="{9FFA514C-373A-FE44-BE37-C428ECDE6ED4}"/>
              </a:ext>
            </a:extLst>
          </p:cNvPr>
          <p:cNvCxnSpPr>
            <a:cxnSpLocks/>
            <a:stCxn id="13" idx="2"/>
            <a:endCxn id="15" idx="0"/>
          </p:cNvCxnSpPr>
          <p:nvPr/>
        </p:nvCxnSpPr>
        <p:spPr>
          <a:xfrm>
            <a:off x="7355646" y="3701089"/>
            <a:ext cx="7" cy="4026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6459E2-02D5-3B42-9D9D-83671BBD63E5}"/>
              </a:ext>
            </a:extLst>
          </p:cNvPr>
          <p:cNvCxnSpPr>
            <a:cxnSpLocks/>
            <a:stCxn id="15" idx="2"/>
            <a:endCxn id="14" idx="0"/>
          </p:cNvCxnSpPr>
          <p:nvPr/>
        </p:nvCxnSpPr>
        <p:spPr>
          <a:xfrm flipH="1">
            <a:off x="7341752" y="5083057"/>
            <a:ext cx="13901" cy="4512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2CB82990-3C48-A94C-9AFE-F63656214C4C}"/>
              </a:ext>
            </a:extLst>
          </p:cNvPr>
          <p:cNvSpPr/>
          <p:nvPr/>
        </p:nvSpPr>
        <p:spPr>
          <a:xfrm>
            <a:off x="6126445" y="1273605"/>
            <a:ext cx="2458401"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Low DNA concentrations, 0.011 to 0.268ng/</a:t>
            </a:r>
            <a:r>
              <a:rPr lang="en-US" sz="1800" dirty="0" err="1">
                <a:latin typeface="Corbel" panose="020B0503020204020204" pitchFamily="34" charset="0"/>
                <a:cs typeface="Times New Roman"/>
              </a:rPr>
              <a:t>uL</a:t>
            </a:r>
            <a:endParaRPr lang="en-US" sz="1800" dirty="0">
              <a:latin typeface="Corbel" panose="020B0503020204020204" pitchFamily="34" charset="0"/>
              <a:cs typeface="Times New Roman"/>
            </a:endParaRPr>
          </a:p>
        </p:txBody>
      </p:sp>
      <p:cxnSp>
        <p:nvCxnSpPr>
          <p:cNvPr id="21" name="Straight Arrow Connector 20">
            <a:extLst>
              <a:ext uri="{FF2B5EF4-FFF2-40B4-BE49-F238E27FC236}">
                <a16:creationId xmlns:a16="http://schemas.microsoft.com/office/drawing/2014/main" id="{1545033B-07B0-5F4F-97D6-980CFA18BA75}"/>
              </a:ext>
            </a:extLst>
          </p:cNvPr>
          <p:cNvCxnSpPr>
            <a:cxnSpLocks/>
            <a:stCxn id="20" idx="2"/>
            <a:endCxn id="13" idx="0"/>
          </p:cNvCxnSpPr>
          <p:nvPr/>
        </p:nvCxnSpPr>
        <p:spPr>
          <a:xfrm>
            <a:off x="7355646" y="2252893"/>
            <a:ext cx="0" cy="468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FBAE2A2-5F0E-BE4C-940A-E44AB38BFCAB}"/>
              </a:ext>
            </a:extLst>
          </p:cNvPr>
          <p:cNvSpPr/>
          <p:nvPr/>
        </p:nvSpPr>
        <p:spPr>
          <a:xfrm>
            <a:off x="9067093" y="2696016"/>
            <a:ext cx="2486189"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Whole Genome Sequencing</a:t>
            </a:r>
          </a:p>
          <a:p>
            <a:pPr algn="ctr"/>
            <a:r>
              <a:rPr lang="en-US" sz="1800" dirty="0" err="1">
                <a:latin typeface="Corbel" panose="020B0503020204020204" pitchFamily="34" charset="0"/>
                <a:cs typeface="Times New Roman"/>
              </a:rPr>
              <a:t>Novaseq</a:t>
            </a:r>
            <a:r>
              <a:rPr lang="en-US" sz="1800" dirty="0">
                <a:latin typeface="Corbel" panose="020B0503020204020204" pitchFamily="34" charset="0"/>
                <a:cs typeface="Times New Roman"/>
              </a:rPr>
              <a:t> 6000</a:t>
            </a:r>
          </a:p>
        </p:txBody>
      </p:sp>
      <p:sp>
        <p:nvSpPr>
          <p:cNvPr id="23" name="Rounded Rectangle 22">
            <a:extLst>
              <a:ext uri="{FF2B5EF4-FFF2-40B4-BE49-F238E27FC236}">
                <a16:creationId xmlns:a16="http://schemas.microsoft.com/office/drawing/2014/main" id="{B94E688B-E719-E741-A873-19F32DE9E8E2}"/>
              </a:ext>
            </a:extLst>
          </p:cNvPr>
          <p:cNvSpPr/>
          <p:nvPr/>
        </p:nvSpPr>
        <p:spPr>
          <a:xfrm>
            <a:off x="9080987" y="4136883"/>
            <a:ext cx="2458401"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WGS data for 15 samples</a:t>
            </a:r>
          </a:p>
        </p:txBody>
      </p:sp>
      <p:cxnSp>
        <p:nvCxnSpPr>
          <p:cNvPr id="24" name="Straight Arrow Connector 23">
            <a:extLst>
              <a:ext uri="{FF2B5EF4-FFF2-40B4-BE49-F238E27FC236}">
                <a16:creationId xmlns:a16="http://schemas.microsoft.com/office/drawing/2014/main" id="{316E0220-7DC2-E64C-B968-7C4CFF495B2E}"/>
              </a:ext>
            </a:extLst>
          </p:cNvPr>
          <p:cNvCxnSpPr>
            <a:cxnSpLocks/>
            <a:stCxn id="22" idx="2"/>
            <a:endCxn id="23" idx="0"/>
          </p:cNvCxnSpPr>
          <p:nvPr/>
        </p:nvCxnSpPr>
        <p:spPr>
          <a:xfrm>
            <a:off x="10310188" y="3675304"/>
            <a:ext cx="0" cy="4615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2F3AC71-8216-944E-8769-5B34418025BF}"/>
              </a:ext>
            </a:extLst>
          </p:cNvPr>
          <p:cNvCxnSpPr>
            <a:stCxn id="11" idx="3"/>
            <a:endCxn id="20" idx="1"/>
          </p:cNvCxnSpPr>
          <p:nvPr/>
        </p:nvCxnSpPr>
        <p:spPr>
          <a:xfrm flipV="1">
            <a:off x="5577116" y="1763249"/>
            <a:ext cx="549329" cy="424524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71F02D6F-C3DC-F444-90ED-672EB3AF7C5F}"/>
              </a:ext>
            </a:extLst>
          </p:cNvPr>
          <p:cNvCxnSpPr>
            <a:cxnSpLocks/>
            <a:stCxn id="14" idx="3"/>
            <a:endCxn id="29" idx="1"/>
          </p:cNvCxnSpPr>
          <p:nvPr/>
        </p:nvCxnSpPr>
        <p:spPr>
          <a:xfrm flipV="1">
            <a:off x="8584846" y="1745973"/>
            <a:ext cx="496141" cy="427793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2FFAD813-AEB9-C74B-9BBA-DFD29EE78C4D}"/>
              </a:ext>
            </a:extLst>
          </p:cNvPr>
          <p:cNvSpPr/>
          <p:nvPr/>
        </p:nvSpPr>
        <p:spPr>
          <a:xfrm>
            <a:off x="9080987" y="1256329"/>
            <a:ext cx="2458401"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48 with sufficient ng DNA for WGS</a:t>
            </a:r>
          </a:p>
        </p:txBody>
      </p:sp>
      <p:cxnSp>
        <p:nvCxnSpPr>
          <p:cNvPr id="32" name="Straight Arrow Connector 31">
            <a:extLst>
              <a:ext uri="{FF2B5EF4-FFF2-40B4-BE49-F238E27FC236}">
                <a16:creationId xmlns:a16="http://schemas.microsoft.com/office/drawing/2014/main" id="{18581DD6-9CE9-7E4C-98F9-AB4844FE44A8}"/>
              </a:ext>
            </a:extLst>
          </p:cNvPr>
          <p:cNvCxnSpPr>
            <a:cxnSpLocks/>
          </p:cNvCxnSpPr>
          <p:nvPr/>
        </p:nvCxnSpPr>
        <p:spPr>
          <a:xfrm>
            <a:off x="10255317" y="2251382"/>
            <a:ext cx="0" cy="468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360C1DB-710E-AB4F-B542-111CEB2FBB82}"/>
              </a:ext>
            </a:extLst>
          </p:cNvPr>
          <p:cNvSpPr txBox="1"/>
          <p:nvPr/>
        </p:nvSpPr>
        <p:spPr>
          <a:xfrm>
            <a:off x="635543" y="2518719"/>
            <a:ext cx="1676559" cy="1323439"/>
          </a:xfrm>
          <a:prstGeom prst="rect">
            <a:avLst/>
          </a:prstGeom>
          <a:noFill/>
        </p:spPr>
        <p:txBody>
          <a:bodyPr wrap="square" rtlCol="0">
            <a:spAutoFit/>
          </a:bodyPr>
          <a:lstStyle/>
          <a:p>
            <a:r>
              <a:rPr lang="en-US" sz="2000" dirty="0">
                <a:latin typeface="Corbel" panose="020B0503020204020204" pitchFamily="34" charset="0"/>
              </a:rPr>
              <a:t>Samples were collected from </a:t>
            </a:r>
            <a:r>
              <a:rPr lang="en-US" sz="2000" b="1" dirty="0">
                <a:latin typeface="Corbel" panose="020B0503020204020204" pitchFamily="34" charset="0"/>
              </a:rPr>
              <a:t>before the MDA</a:t>
            </a:r>
            <a:endParaRPr lang="en-US" sz="2000" dirty="0">
              <a:latin typeface="Corbel" panose="020B0503020204020204" pitchFamily="34" charset="0"/>
            </a:endParaRPr>
          </a:p>
        </p:txBody>
      </p:sp>
      <p:sp>
        <p:nvSpPr>
          <p:cNvPr id="30" name="Title 1">
            <a:extLst>
              <a:ext uri="{FF2B5EF4-FFF2-40B4-BE49-F238E27FC236}">
                <a16:creationId xmlns:a16="http://schemas.microsoft.com/office/drawing/2014/main" id="{59D41F8E-D5B9-F149-82FC-1092919878B2}"/>
              </a:ext>
            </a:extLst>
          </p:cNvPr>
          <p:cNvSpPr txBox="1">
            <a:spLocks/>
          </p:cNvSpPr>
          <p:nvPr/>
        </p:nvSpPr>
        <p:spPr>
          <a:xfrm>
            <a:off x="609440" y="279132"/>
            <a:ext cx="10046119" cy="623236"/>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Constantia"/>
              <a:buNone/>
              <a:defRPr sz="3200" b="0" i="0" u="none" strike="noStrike" cap="none">
                <a:solidFill>
                  <a:schemeClr val="lt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Genetic variation and population dynamics</a:t>
            </a:r>
          </a:p>
        </p:txBody>
      </p:sp>
    </p:spTree>
    <p:extLst>
      <p:ext uri="{BB962C8B-B14F-4D97-AF65-F5344CB8AC3E}">
        <p14:creationId xmlns:p14="http://schemas.microsoft.com/office/powerpoint/2010/main" val="38524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3" grpId="0" animBg="1"/>
      <p:bldP spid="14" grpId="0" animBg="1"/>
      <p:bldP spid="15" grpId="0" animBg="1"/>
      <p:bldP spid="20" grpId="0" animBg="1"/>
      <p:bldP spid="22" grpId="0" animBg="1"/>
      <p:bldP spid="23"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11BA0D9-190A-664A-9C1E-3F809C447D41}"/>
              </a:ext>
            </a:extLst>
          </p:cNvPr>
          <p:cNvSpPr/>
          <p:nvPr/>
        </p:nvSpPr>
        <p:spPr>
          <a:xfrm>
            <a:off x="609441" y="1736081"/>
            <a:ext cx="2147777"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Sequence Mapping</a:t>
            </a:r>
          </a:p>
        </p:txBody>
      </p:sp>
      <p:cxnSp>
        <p:nvCxnSpPr>
          <p:cNvPr id="6" name="Straight Arrow Connector 5">
            <a:extLst>
              <a:ext uri="{FF2B5EF4-FFF2-40B4-BE49-F238E27FC236}">
                <a16:creationId xmlns:a16="http://schemas.microsoft.com/office/drawing/2014/main" id="{B637B10A-163F-CF46-AC93-EE85EA9A15FA}"/>
              </a:ext>
            </a:extLst>
          </p:cNvPr>
          <p:cNvCxnSpPr>
            <a:cxnSpLocks/>
          </p:cNvCxnSpPr>
          <p:nvPr/>
        </p:nvCxnSpPr>
        <p:spPr>
          <a:xfrm flipH="1">
            <a:off x="1683329" y="1307772"/>
            <a:ext cx="2" cy="435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1587316-D7C1-AC44-807B-F32809956610}"/>
              </a:ext>
            </a:extLst>
          </p:cNvPr>
          <p:cNvSpPr txBox="1">
            <a:spLocks/>
          </p:cNvSpPr>
          <p:nvPr/>
        </p:nvSpPr>
        <p:spPr>
          <a:xfrm>
            <a:off x="609440" y="279132"/>
            <a:ext cx="9508919" cy="623236"/>
          </a:xfrm>
          <a:prstGeom prst="rect">
            <a:avLst/>
          </a:prstGeom>
          <a:noFill/>
          <a:ln>
            <a:noFill/>
          </a:ln>
        </p:spPr>
        <p:txBody>
          <a:bodyPr spcFirstLastPara="1" wrap="square" lIns="91425" tIns="45700" rIns="91425" bIns="45700" anchor="t" anchorCtr="0">
            <a:normAutofit fontScale="8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Constantia"/>
              <a:buNone/>
              <a:defRPr sz="3200" b="0" i="0" u="none" strike="noStrike" cap="none">
                <a:solidFill>
                  <a:schemeClr val="lt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How do the Bijagós samples compare to samples from other countries?</a:t>
            </a:r>
          </a:p>
        </p:txBody>
      </p:sp>
      <p:sp>
        <p:nvSpPr>
          <p:cNvPr id="7" name="Rounded Rectangle 6">
            <a:extLst>
              <a:ext uri="{FF2B5EF4-FFF2-40B4-BE49-F238E27FC236}">
                <a16:creationId xmlns:a16="http://schemas.microsoft.com/office/drawing/2014/main" id="{27BD9E40-4C65-0C4D-95CE-ED30375292C4}"/>
              </a:ext>
            </a:extLst>
          </p:cNvPr>
          <p:cNvSpPr/>
          <p:nvPr/>
        </p:nvSpPr>
        <p:spPr>
          <a:xfrm>
            <a:off x="609439" y="4578894"/>
            <a:ext cx="2147777" cy="1599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Population Structure comparison using publicly available African WGS data </a:t>
            </a:r>
          </a:p>
        </p:txBody>
      </p:sp>
      <p:cxnSp>
        <p:nvCxnSpPr>
          <p:cNvPr id="8" name="Straight Arrow Connector 7">
            <a:extLst>
              <a:ext uri="{FF2B5EF4-FFF2-40B4-BE49-F238E27FC236}">
                <a16:creationId xmlns:a16="http://schemas.microsoft.com/office/drawing/2014/main" id="{CD97E5DA-B08B-E649-9727-85F8C249BC56}"/>
              </a:ext>
            </a:extLst>
          </p:cNvPr>
          <p:cNvCxnSpPr/>
          <p:nvPr/>
        </p:nvCxnSpPr>
        <p:spPr>
          <a:xfrm flipH="1">
            <a:off x="1683325" y="4143101"/>
            <a:ext cx="2" cy="435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58FD79CA-211A-4046-8BB5-AFDEC3600855}"/>
              </a:ext>
            </a:extLst>
          </p:cNvPr>
          <p:cNvSpPr/>
          <p:nvPr/>
        </p:nvSpPr>
        <p:spPr>
          <a:xfrm>
            <a:off x="609440" y="3143678"/>
            <a:ext cx="2147777" cy="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rbel" panose="020B0503020204020204" pitchFamily="34" charset="0"/>
                <a:cs typeface="Times New Roman"/>
              </a:rPr>
              <a:t>Variant Calling</a:t>
            </a:r>
          </a:p>
        </p:txBody>
      </p:sp>
      <p:cxnSp>
        <p:nvCxnSpPr>
          <p:cNvPr id="11" name="Straight Arrow Connector 10">
            <a:extLst>
              <a:ext uri="{FF2B5EF4-FFF2-40B4-BE49-F238E27FC236}">
                <a16:creationId xmlns:a16="http://schemas.microsoft.com/office/drawing/2014/main" id="{5959CFD4-5C19-DE4D-8BC0-7E0A05950712}"/>
              </a:ext>
            </a:extLst>
          </p:cNvPr>
          <p:cNvCxnSpPr>
            <a:cxnSpLocks/>
          </p:cNvCxnSpPr>
          <p:nvPr/>
        </p:nvCxnSpPr>
        <p:spPr>
          <a:xfrm flipH="1">
            <a:off x="1683328" y="2715369"/>
            <a:ext cx="2" cy="435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5C3D2DE-4DAF-9F4C-8EA4-650114F77BFE}"/>
              </a:ext>
            </a:extLst>
          </p:cNvPr>
          <p:cNvPicPr>
            <a:picLocks noChangeAspect="1"/>
          </p:cNvPicPr>
          <p:nvPr/>
        </p:nvPicPr>
        <p:blipFill>
          <a:blip r:embed="rId3"/>
          <a:stretch>
            <a:fillRect/>
          </a:stretch>
        </p:blipFill>
        <p:spPr>
          <a:xfrm>
            <a:off x="3022647" y="1143268"/>
            <a:ext cx="8115300" cy="5435600"/>
          </a:xfrm>
          <a:prstGeom prst="rect">
            <a:avLst/>
          </a:prstGeom>
        </p:spPr>
      </p:pic>
      <p:cxnSp>
        <p:nvCxnSpPr>
          <p:cNvPr id="17" name="Straight Arrow Connector 16">
            <a:extLst>
              <a:ext uri="{FF2B5EF4-FFF2-40B4-BE49-F238E27FC236}">
                <a16:creationId xmlns:a16="http://schemas.microsoft.com/office/drawing/2014/main" id="{A2A801FD-6158-D24B-BCC2-B3A7631A8784}"/>
              </a:ext>
            </a:extLst>
          </p:cNvPr>
          <p:cNvCxnSpPr>
            <a:cxnSpLocks/>
          </p:cNvCxnSpPr>
          <p:nvPr/>
        </p:nvCxnSpPr>
        <p:spPr>
          <a:xfrm flipH="1">
            <a:off x="9533190" y="1219200"/>
            <a:ext cx="50400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4A8920-F5CF-8E46-967F-39407A91EDD8}"/>
              </a:ext>
            </a:extLst>
          </p:cNvPr>
          <p:cNvCxnSpPr>
            <a:cxnSpLocks/>
          </p:cNvCxnSpPr>
          <p:nvPr/>
        </p:nvCxnSpPr>
        <p:spPr>
          <a:xfrm flipH="1">
            <a:off x="11037077" y="3646661"/>
            <a:ext cx="50400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7D4778-1E0F-1E40-B4B5-6A3DA6A4842C}"/>
              </a:ext>
            </a:extLst>
          </p:cNvPr>
          <p:cNvCxnSpPr>
            <a:cxnSpLocks/>
          </p:cNvCxnSpPr>
          <p:nvPr/>
        </p:nvCxnSpPr>
        <p:spPr>
          <a:xfrm flipH="1">
            <a:off x="10954366" y="4082005"/>
            <a:ext cx="50400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8D1276-E5DB-FD49-B59B-08B02668EEE5}"/>
              </a:ext>
            </a:extLst>
          </p:cNvPr>
          <p:cNvCxnSpPr>
            <a:cxnSpLocks/>
          </p:cNvCxnSpPr>
          <p:nvPr/>
        </p:nvCxnSpPr>
        <p:spPr>
          <a:xfrm flipH="1">
            <a:off x="9357845" y="1120342"/>
            <a:ext cx="504000" cy="25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4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5D8-3C52-634C-87FC-C4E0B20818DD}"/>
              </a:ext>
            </a:extLst>
          </p:cNvPr>
          <p:cNvSpPr>
            <a:spLocks noGrp="1"/>
          </p:cNvSpPr>
          <p:nvPr>
            <p:ph type="title"/>
          </p:nvPr>
        </p:nvSpPr>
        <p:spPr/>
        <p:txBody>
          <a:bodyPr/>
          <a:lstStyle/>
          <a:p>
            <a:r>
              <a:rPr lang="en-US" dirty="0"/>
              <a:t>Samples cluster within West Africa as expected</a:t>
            </a:r>
          </a:p>
        </p:txBody>
      </p:sp>
      <p:pic>
        <p:nvPicPr>
          <p:cNvPr id="6" name="Picture 5" descr="Chart, scatter chart&#10;&#10;Description automatically generated">
            <a:extLst>
              <a:ext uri="{FF2B5EF4-FFF2-40B4-BE49-F238E27FC236}">
                <a16:creationId xmlns:a16="http://schemas.microsoft.com/office/drawing/2014/main" id="{F8C5019A-3A5A-A646-8EBB-BE30147AEF80}"/>
              </a:ext>
            </a:extLst>
          </p:cNvPr>
          <p:cNvPicPr>
            <a:picLocks noChangeAspect="1"/>
          </p:cNvPicPr>
          <p:nvPr/>
        </p:nvPicPr>
        <p:blipFill rotWithShape="1">
          <a:blip r:embed="rId3"/>
          <a:srcRect t="7866"/>
          <a:stretch/>
        </p:blipFill>
        <p:spPr>
          <a:xfrm>
            <a:off x="2758179" y="1334267"/>
            <a:ext cx="6672466" cy="5244601"/>
          </a:xfrm>
          <a:prstGeom prst="rect">
            <a:avLst/>
          </a:prstGeom>
        </p:spPr>
      </p:pic>
    </p:spTree>
    <p:extLst>
      <p:ext uri="{BB962C8B-B14F-4D97-AF65-F5344CB8AC3E}">
        <p14:creationId xmlns:p14="http://schemas.microsoft.com/office/powerpoint/2010/main" val="358091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139B-5C6E-A545-BACC-2B953F316BDC}"/>
              </a:ext>
            </a:extLst>
          </p:cNvPr>
          <p:cNvSpPr>
            <a:spLocks noGrp="1"/>
          </p:cNvSpPr>
          <p:nvPr>
            <p:ph type="title"/>
          </p:nvPr>
        </p:nvSpPr>
        <p:spPr/>
        <p:txBody>
          <a:bodyPr/>
          <a:lstStyle/>
          <a:p>
            <a:r>
              <a:rPr lang="en-US" dirty="0"/>
              <a:t>Molecular markers of drug resistance to analyse</a:t>
            </a:r>
          </a:p>
        </p:txBody>
      </p:sp>
      <p:graphicFrame>
        <p:nvGraphicFramePr>
          <p:cNvPr id="4" name="Table 3">
            <a:extLst>
              <a:ext uri="{FF2B5EF4-FFF2-40B4-BE49-F238E27FC236}">
                <a16:creationId xmlns:a16="http://schemas.microsoft.com/office/drawing/2014/main" id="{A2084B6F-8923-3E44-A95B-1E08C668DE7F}"/>
              </a:ext>
            </a:extLst>
          </p:cNvPr>
          <p:cNvGraphicFramePr>
            <a:graphicFrameLocks noGrp="1"/>
          </p:cNvGraphicFramePr>
          <p:nvPr>
            <p:extLst>
              <p:ext uri="{D42A27DB-BD31-4B8C-83A1-F6EECF244321}">
                <p14:modId xmlns:p14="http://schemas.microsoft.com/office/powerpoint/2010/main" val="914839834"/>
              </p:ext>
            </p:extLst>
          </p:nvPr>
        </p:nvGraphicFramePr>
        <p:xfrm>
          <a:off x="3299975" y="1363032"/>
          <a:ext cx="5302545" cy="5215836"/>
        </p:xfrm>
        <a:graphic>
          <a:graphicData uri="http://schemas.openxmlformats.org/drawingml/2006/table">
            <a:tbl>
              <a:tblPr firstRow="1" bandRow="1">
                <a:tableStyleId>{5C22544A-7EE6-4342-B048-85BDC9FD1C3A}</a:tableStyleId>
              </a:tblPr>
              <a:tblGrid>
                <a:gridCol w="1800563">
                  <a:extLst>
                    <a:ext uri="{9D8B030D-6E8A-4147-A177-3AD203B41FA5}">
                      <a16:colId xmlns:a16="http://schemas.microsoft.com/office/drawing/2014/main" val="3872570339"/>
                    </a:ext>
                  </a:extLst>
                </a:gridCol>
                <a:gridCol w="3501982">
                  <a:extLst>
                    <a:ext uri="{9D8B030D-6E8A-4147-A177-3AD203B41FA5}">
                      <a16:colId xmlns:a16="http://schemas.microsoft.com/office/drawing/2014/main" val="3380323434"/>
                    </a:ext>
                  </a:extLst>
                </a:gridCol>
              </a:tblGrid>
              <a:tr h="597381">
                <a:tc>
                  <a:txBody>
                    <a:bodyPr/>
                    <a:lstStyle/>
                    <a:p>
                      <a:pPr algn="just">
                        <a:lnSpc>
                          <a:spcPct val="115000"/>
                        </a:lnSpc>
                      </a:pPr>
                      <a:r>
                        <a:rPr lang="en-GB" sz="2000">
                          <a:effectLst/>
                          <a:latin typeface="Corbel" panose="020B0503020204020204" pitchFamily="34" charset="0"/>
                          <a:cs typeface="Times New Roman" panose="02020603050405020304" pitchFamily="18" charset="0"/>
                        </a:rPr>
                        <a:t>Gene</a:t>
                      </a:r>
                      <a:endParaRPr lang="en-GB"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Targeted polymorphism(s)</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200710"/>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Pfcrt</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Genomic positions 72-76, and K76T</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5091262"/>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Pfmdr1</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N86Y, S1034C, N1042D, D1246Y</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0047736"/>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Pfdhfr</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A16V, N51I, C59R, S108N, I164L</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1241583"/>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Pfdhps</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I431V, S436A, A437G, K540E, A581G, A613S</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6453609"/>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Pfk13</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Whole gene</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7386481"/>
                  </a:ext>
                </a:extLst>
              </a:tr>
              <a:tr h="324421">
                <a:tc>
                  <a:txBody>
                    <a:bodyPr/>
                    <a:lstStyle/>
                    <a:p>
                      <a:pPr>
                        <a:lnSpc>
                          <a:spcPct val="115000"/>
                        </a:lnSpc>
                      </a:pPr>
                      <a:r>
                        <a:rPr lang="en-GB" sz="2000" b="1" i="1" dirty="0">
                          <a:effectLst/>
                          <a:latin typeface="Corbel" panose="020B0503020204020204" pitchFamily="34" charset="0"/>
                          <a:cs typeface="Times New Roman" panose="02020603050405020304" pitchFamily="18" charset="0"/>
                        </a:rPr>
                        <a:t>Pfexo</a:t>
                      </a:r>
                      <a:endParaRPr lang="en-GB" sz="2000" b="1"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1" dirty="0">
                          <a:effectLst/>
                          <a:latin typeface="Corbel" panose="020B0503020204020204" pitchFamily="34" charset="0"/>
                          <a:cs typeface="Times New Roman" panose="02020603050405020304" pitchFamily="18" charset="0"/>
                        </a:rPr>
                        <a:t>E415G</a:t>
                      </a:r>
                      <a:endParaRPr lang="en-GB" sz="2000" b="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2505572"/>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Pfap2µ</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I592T</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7480943"/>
                  </a:ext>
                </a:extLst>
              </a:tr>
              <a:tr h="59738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Pfcoronin</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G50E, R100K, E107V</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1782292"/>
                  </a:ext>
                </a:extLst>
              </a:tr>
              <a:tr h="324421">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Pfubp1</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V3275F</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010823"/>
                  </a:ext>
                </a:extLst>
              </a:tr>
              <a:tr h="324421">
                <a:tc>
                  <a:txBody>
                    <a:bodyPr/>
                    <a:lstStyle/>
                    <a:p>
                      <a:pPr>
                        <a:lnSpc>
                          <a:spcPct val="115000"/>
                        </a:lnSpc>
                      </a:pPr>
                      <a:r>
                        <a:rPr lang="en-GB" sz="2000" b="1" i="1" dirty="0">
                          <a:effectLst/>
                          <a:latin typeface="Corbel" panose="020B0503020204020204" pitchFamily="34" charset="0"/>
                          <a:ea typeface="Times New Roman" panose="02020603050405020304" pitchFamily="18" charset="0"/>
                          <a:cs typeface="Times New Roman" panose="02020603050405020304" pitchFamily="18" charset="0"/>
                        </a:rPr>
                        <a:t>Plasmepsins</a:t>
                      </a:r>
                    </a:p>
                  </a:txBody>
                  <a:tcPr marL="68580" marR="68580" marT="0" marB="0"/>
                </a:tc>
                <a:tc>
                  <a:txBody>
                    <a:bodyPr/>
                    <a:lstStyle/>
                    <a:p>
                      <a:pPr>
                        <a:lnSpc>
                          <a:spcPct val="115000"/>
                        </a:lnSpc>
                      </a:pPr>
                      <a:r>
                        <a:rPr lang="en-GB" sz="2000" b="1" dirty="0">
                          <a:effectLst/>
                          <a:latin typeface="Corbel" panose="020B0503020204020204" pitchFamily="34" charset="0"/>
                          <a:ea typeface="Times New Roman" panose="02020603050405020304" pitchFamily="18" charset="0"/>
                          <a:cs typeface="Times New Roman" panose="02020603050405020304" pitchFamily="18" charset="0"/>
                        </a:rPr>
                        <a:t>Gene duplication</a:t>
                      </a:r>
                    </a:p>
                  </a:txBody>
                  <a:tcPr marL="68580" marR="68580" marT="0" marB="0"/>
                </a:tc>
                <a:extLst>
                  <a:ext uri="{0D108BD9-81ED-4DB2-BD59-A6C34878D82A}">
                    <a16:rowId xmlns:a16="http://schemas.microsoft.com/office/drawing/2014/main" val="3941559124"/>
                  </a:ext>
                </a:extLst>
              </a:tr>
            </a:tbl>
          </a:graphicData>
        </a:graphic>
      </p:graphicFrame>
    </p:spTree>
    <p:extLst>
      <p:ext uri="{BB962C8B-B14F-4D97-AF65-F5344CB8AC3E}">
        <p14:creationId xmlns:p14="http://schemas.microsoft.com/office/powerpoint/2010/main" val="391892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4542-ADC2-3147-95A6-798C4E13C052}"/>
              </a:ext>
            </a:extLst>
          </p:cNvPr>
          <p:cNvSpPr>
            <a:spLocks noGrp="1"/>
          </p:cNvSpPr>
          <p:nvPr>
            <p:ph type="title"/>
          </p:nvPr>
        </p:nvSpPr>
        <p:spPr/>
        <p:txBody>
          <a:bodyPr>
            <a:normAutofit/>
          </a:bodyPr>
          <a:lstStyle/>
          <a:p>
            <a:r>
              <a:rPr lang="en-US" dirty="0"/>
              <a:t>Baseline drug resistance profile in the Bijagós</a:t>
            </a:r>
          </a:p>
        </p:txBody>
      </p:sp>
      <p:graphicFrame>
        <p:nvGraphicFramePr>
          <p:cNvPr id="4" name="Table 3">
            <a:extLst>
              <a:ext uri="{FF2B5EF4-FFF2-40B4-BE49-F238E27FC236}">
                <a16:creationId xmlns:a16="http://schemas.microsoft.com/office/drawing/2014/main" id="{F6817702-AD95-3046-A2F3-280018E93A8F}"/>
              </a:ext>
            </a:extLst>
          </p:cNvPr>
          <p:cNvGraphicFramePr>
            <a:graphicFrameLocks noGrp="1"/>
          </p:cNvGraphicFramePr>
          <p:nvPr>
            <p:extLst>
              <p:ext uri="{D42A27DB-BD31-4B8C-83A1-F6EECF244321}">
                <p14:modId xmlns:p14="http://schemas.microsoft.com/office/powerpoint/2010/main" val="1971027304"/>
              </p:ext>
            </p:extLst>
          </p:nvPr>
        </p:nvGraphicFramePr>
        <p:xfrm>
          <a:off x="2236763" y="1426736"/>
          <a:ext cx="8105890" cy="4929317"/>
        </p:xfrm>
        <a:graphic>
          <a:graphicData uri="http://schemas.openxmlformats.org/drawingml/2006/table">
            <a:tbl>
              <a:tblPr firstRow="1" bandRow="1">
                <a:tableStyleId>{5C22544A-7EE6-4342-B048-85BDC9FD1C3A}</a:tableStyleId>
              </a:tblPr>
              <a:tblGrid>
                <a:gridCol w="1621178">
                  <a:extLst>
                    <a:ext uri="{9D8B030D-6E8A-4147-A177-3AD203B41FA5}">
                      <a16:colId xmlns:a16="http://schemas.microsoft.com/office/drawing/2014/main" val="3872570339"/>
                    </a:ext>
                  </a:extLst>
                </a:gridCol>
                <a:gridCol w="1621178">
                  <a:extLst>
                    <a:ext uri="{9D8B030D-6E8A-4147-A177-3AD203B41FA5}">
                      <a16:colId xmlns:a16="http://schemas.microsoft.com/office/drawing/2014/main" val="3380323434"/>
                    </a:ext>
                  </a:extLst>
                </a:gridCol>
                <a:gridCol w="1621178">
                  <a:extLst>
                    <a:ext uri="{9D8B030D-6E8A-4147-A177-3AD203B41FA5}">
                      <a16:colId xmlns:a16="http://schemas.microsoft.com/office/drawing/2014/main" val="1797126738"/>
                    </a:ext>
                  </a:extLst>
                </a:gridCol>
                <a:gridCol w="1621178">
                  <a:extLst>
                    <a:ext uri="{9D8B030D-6E8A-4147-A177-3AD203B41FA5}">
                      <a16:colId xmlns:a16="http://schemas.microsoft.com/office/drawing/2014/main" val="3749932010"/>
                    </a:ext>
                  </a:extLst>
                </a:gridCol>
                <a:gridCol w="1621178">
                  <a:extLst>
                    <a:ext uri="{9D8B030D-6E8A-4147-A177-3AD203B41FA5}">
                      <a16:colId xmlns:a16="http://schemas.microsoft.com/office/drawing/2014/main" val="1304366395"/>
                    </a:ext>
                  </a:extLst>
                </a:gridCol>
              </a:tblGrid>
              <a:tr h="529028">
                <a:tc>
                  <a:txBody>
                    <a:bodyPr/>
                    <a:lstStyle/>
                    <a:p>
                      <a:pPr algn="just">
                        <a:lnSpc>
                          <a:spcPct val="115000"/>
                        </a:lnSpc>
                      </a:pPr>
                      <a:r>
                        <a:rPr lang="en-GB" sz="2000">
                          <a:effectLst/>
                          <a:latin typeface="Corbel" panose="020B0503020204020204" pitchFamily="34" charset="0"/>
                          <a:cs typeface="Times New Roman" panose="02020603050405020304" pitchFamily="18" charset="0"/>
                        </a:rPr>
                        <a:t>Gene</a:t>
                      </a:r>
                      <a:endParaRPr lang="en-GB"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Target</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 Reference Allele</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 Alternate Allele</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 Mixed Allele</a:t>
                      </a:r>
                    </a:p>
                  </a:txBody>
                  <a:tcPr marL="68580" marR="68580" marT="0" marB="0"/>
                </a:tc>
                <a:extLst>
                  <a:ext uri="{0D108BD9-81ED-4DB2-BD59-A6C34878D82A}">
                    <a16:rowId xmlns:a16="http://schemas.microsoft.com/office/drawing/2014/main" val="81200710"/>
                  </a:ext>
                </a:extLst>
              </a:tr>
              <a:tr h="401086">
                <a:tc>
                  <a:txBody>
                    <a:bodyPr/>
                    <a:lstStyle/>
                    <a:p>
                      <a:pPr>
                        <a:lnSpc>
                          <a:spcPct val="115000"/>
                        </a:lnSpc>
                      </a:pPr>
                      <a:r>
                        <a:rPr lang="en-GB" sz="2000" i="1" dirty="0">
                          <a:effectLst/>
                          <a:latin typeface="Corbel" panose="020B0503020204020204" pitchFamily="34" charset="0"/>
                          <a:ea typeface="Times New Roman" panose="02020603050405020304" pitchFamily="18" charset="0"/>
                          <a:cs typeface="Times New Roman" panose="02020603050405020304" pitchFamily="18" charset="0"/>
                        </a:rPr>
                        <a:t>Pfexo</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E415G</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100</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extLst>
                  <a:ext uri="{0D108BD9-81ED-4DB2-BD59-A6C34878D82A}">
                    <a16:rowId xmlns:a16="http://schemas.microsoft.com/office/drawing/2014/main" val="612857420"/>
                  </a:ext>
                </a:extLst>
              </a:tr>
              <a:tr h="401086">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Pfcrt</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K76T</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64</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29</a:t>
                      </a:r>
                      <a:endParaRPr lang="en-GB" sz="2000" b="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7</a:t>
                      </a:r>
                    </a:p>
                  </a:txBody>
                  <a:tcPr marL="68580" marR="68580" marT="0" marB="0"/>
                </a:tc>
                <a:extLst>
                  <a:ext uri="{0D108BD9-81ED-4DB2-BD59-A6C34878D82A}">
                    <a16:rowId xmlns:a16="http://schemas.microsoft.com/office/drawing/2014/main" val="2895091262"/>
                  </a:ext>
                </a:extLst>
              </a:tr>
              <a:tr h="529028">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Pfmdr1</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N86Y</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92</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8</a:t>
                      </a:r>
                      <a:endParaRPr lang="en-GB" sz="2000" b="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extLst>
                  <a:ext uri="{0D108BD9-81ED-4DB2-BD59-A6C34878D82A}">
                    <a16:rowId xmlns:a16="http://schemas.microsoft.com/office/drawing/2014/main" val="2210047736"/>
                  </a:ext>
                </a:extLst>
              </a:tr>
              <a:tr h="529028">
                <a:tc>
                  <a:txBody>
                    <a:bodyPr/>
                    <a:lstStyle/>
                    <a:p>
                      <a:pPr>
                        <a:lnSpc>
                          <a:spcPct val="115000"/>
                        </a:lnSpc>
                      </a:pP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Y184F</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38</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54</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7</a:t>
                      </a:r>
                    </a:p>
                  </a:txBody>
                  <a:tcPr marL="68580" marR="68580" marT="0" marB="0"/>
                </a:tc>
                <a:extLst>
                  <a:ext uri="{0D108BD9-81ED-4DB2-BD59-A6C34878D82A}">
                    <a16:rowId xmlns:a16="http://schemas.microsoft.com/office/drawing/2014/main" val="3742880173"/>
                  </a:ext>
                </a:extLst>
              </a:tr>
              <a:tr h="529028">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Pfdhfr</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N51I</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100</a:t>
                      </a:r>
                      <a:endParaRPr lang="en-GB" sz="2000" b="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extLst>
                  <a:ext uri="{0D108BD9-81ED-4DB2-BD59-A6C34878D82A}">
                    <a16:rowId xmlns:a16="http://schemas.microsoft.com/office/drawing/2014/main" val="1701241583"/>
                  </a:ext>
                </a:extLst>
              </a:tr>
              <a:tr h="529028">
                <a:tc>
                  <a:txBody>
                    <a:bodyPr/>
                    <a:lstStyle/>
                    <a:p>
                      <a:pPr>
                        <a:lnSpc>
                          <a:spcPct val="115000"/>
                        </a:lnSpc>
                      </a:pP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C59R</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7</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93</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extLst>
                  <a:ext uri="{0D108BD9-81ED-4DB2-BD59-A6C34878D82A}">
                    <a16:rowId xmlns:a16="http://schemas.microsoft.com/office/drawing/2014/main" val="3339374294"/>
                  </a:ext>
                </a:extLst>
              </a:tr>
              <a:tr h="529028">
                <a:tc>
                  <a:txBody>
                    <a:bodyPr/>
                    <a:lstStyle/>
                    <a:p>
                      <a:pPr>
                        <a:lnSpc>
                          <a:spcPct val="115000"/>
                        </a:lnSpc>
                      </a:pP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S108N</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100</a:t>
                      </a:r>
                      <a:endParaRPr lang="en-GB" sz="2000" b="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b="0" dirty="0">
                          <a:effectLst/>
                          <a:latin typeface="Corbel" panose="020B0503020204020204" pitchFamily="34" charset="0"/>
                          <a:ea typeface="Times New Roman" panose="02020603050405020304" pitchFamily="18" charset="0"/>
                          <a:cs typeface="Times New Roman" panose="02020603050405020304" pitchFamily="18" charset="0"/>
                        </a:rPr>
                        <a:t>0</a:t>
                      </a:r>
                    </a:p>
                  </a:txBody>
                  <a:tcPr marL="68580" marR="68580" marT="0" marB="0"/>
                </a:tc>
                <a:extLst>
                  <a:ext uri="{0D108BD9-81ED-4DB2-BD59-A6C34878D82A}">
                    <a16:rowId xmlns:a16="http://schemas.microsoft.com/office/drawing/2014/main" val="617955048"/>
                  </a:ext>
                </a:extLst>
              </a:tr>
              <a:tr h="801539">
                <a:tc>
                  <a:txBody>
                    <a:bodyPr/>
                    <a:lstStyle/>
                    <a:p>
                      <a:pPr>
                        <a:lnSpc>
                          <a:spcPct val="115000"/>
                        </a:lnSpc>
                      </a:pPr>
                      <a:r>
                        <a:rPr lang="en-GB" sz="2000" i="1" dirty="0">
                          <a:effectLst/>
                          <a:latin typeface="Corbel" panose="020B0503020204020204" pitchFamily="34" charset="0"/>
                          <a:cs typeface="Times New Roman" panose="02020603050405020304" pitchFamily="18" charset="0"/>
                        </a:rPr>
                        <a:t>Pfdhps</a:t>
                      </a:r>
                      <a:endParaRPr lang="en-GB" sz="2000" i="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cs typeface="Times New Roman" panose="02020603050405020304" pitchFamily="18" charset="0"/>
                        </a:rPr>
                        <a:t>G437C</a:t>
                      </a:r>
                      <a:endParaRPr lang="en-GB"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33</a:t>
                      </a: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60</a:t>
                      </a:r>
                      <a:endParaRPr lang="en-GB" sz="2000" b="1"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en-GB" sz="2000" dirty="0">
                          <a:effectLst/>
                          <a:latin typeface="Corbel" panose="020B0503020204020204" pitchFamily="34" charset="0"/>
                          <a:ea typeface="Times New Roman" panose="02020603050405020304" pitchFamily="18" charset="0"/>
                          <a:cs typeface="Times New Roman" panose="02020603050405020304" pitchFamily="18" charset="0"/>
                        </a:rPr>
                        <a:t>7</a:t>
                      </a:r>
                    </a:p>
                  </a:txBody>
                  <a:tcPr marL="68580" marR="68580" marT="0" marB="0"/>
                </a:tc>
                <a:extLst>
                  <a:ext uri="{0D108BD9-81ED-4DB2-BD59-A6C34878D82A}">
                    <a16:rowId xmlns:a16="http://schemas.microsoft.com/office/drawing/2014/main" val="2276453609"/>
                  </a:ext>
                </a:extLst>
              </a:tr>
            </a:tbl>
          </a:graphicData>
        </a:graphic>
      </p:graphicFrame>
      <p:sp>
        <p:nvSpPr>
          <p:cNvPr id="3" name="Oval 2">
            <a:extLst>
              <a:ext uri="{FF2B5EF4-FFF2-40B4-BE49-F238E27FC236}">
                <a16:creationId xmlns:a16="http://schemas.microsoft.com/office/drawing/2014/main" id="{589CCFF1-4722-034E-8980-6BFA68525571}"/>
              </a:ext>
            </a:extLst>
          </p:cNvPr>
          <p:cNvSpPr/>
          <p:nvPr/>
        </p:nvSpPr>
        <p:spPr>
          <a:xfrm>
            <a:off x="3402768" y="2083634"/>
            <a:ext cx="3210278" cy="6232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D69F0A0-FDB0-B540-93CF-1A6C0ACE27DD}"/>
              </a:ext>
            </a:extLst>
          </p:cNvPr>
          <p:cNvSpPr/>
          <p:nvPr/>
        </p:nvSpPr>
        <p:spPr>
          <a:xfrm>
            <a:off x="3555168" y="2805764"/>
            <a:ext cx="3210278" cy="6232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3373DC-FB80-1F48-904A-C1DE69E996A9}"/>
              </a:ext>
            </a:extLst>
          </p:cNvPr>
          <p:cNvSpPr/>
          <p:nvPr/>
        </p:nvSpPr>
        <p:spPr>
          <a:xfrm>
            <a:off x="3087974" y="3657601"/>
            <a:ext cx="5306518" cy="2098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18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548C-1110-4849-BB71-6DF74A398961}"/>
              </a:ext>
            </a:extLst>
          </p:cNvPr>
          <p:cNvSpPr>
            <a:spLocks noGrp="1"/>
          </p:cNvSpPr>
          <p:nvPr>
            <p:ph type="title"/>
          </p:nvPr>
        </p:nvSpPr>
        <p:spPr/>
        <p:txBody>
          <a:bodyPr>
            <a:normAutofit/>
          </a:bodyPr>
          <a:lstStyle/>
          <a:p>
            <a:r>
              <a:rPr lang="en-US" dirty="0"/>
              <a:t>Multiplex Amplicon PCR and Sequencing</a:t>
            </a:r>
          </a:p>
        </p:txBody>
      </p:sp>
      <p:grpSp>
        <p:nvGrpSpPr>
          <p:cNvPr id="38" name="Group 37">
            <a:extLst>
              <a:ext uri="{FF2B5EF4-FFF2-40B4-BE49-F238E27FC236}">
                <a16:creationId xmlns:a16="http://schemas.microsoft.com/office/drawing/2014/main" id="{7DA179B5-F81D-604E-AADB-36B98CB20709}"/>
              </a:ext>
            </a:extLst>
          </p:cNvPr>
          <p:cNvGrpSpPr/>
          <p:nvPr/>
        </p:nvGrpSpPr>
        <p:grpSpPr>
          <a:xfrm>
            <a:off x="3951264" y="1157501"/>
            <a:ext cx="3281619" cy="531148"/>
            <a:chOff x="4422703" y="2649940"/>
            <a:chExt cx="3281619" cy="607216"/>
          </a:xfrm>
        </p:grpSpPr>
        <p:grpSp>
          <p:nvGrpSpPr>
            <p:cNvPr id="40" name="Group 39">
              <a:extLst>
                <a:ext uri="{FF2B5EF4-FFF2-40B4-BE49-F238E27FC236}">
                  <a16:creationId xmlns:a16="http://schemas.microsoft.com/office/drawing/2014/main" id="{BAF1A9AD-8AE2-0547-958F-D806D0228F9D}"/>
                </a:ext>
              </a:extLst>
            </p:cNvPr>
            <p:cNvGrpSpPr/>
            <p:nvPr/>
          </p:nvGrpSpPr>
          <p:grpSpPr>
            <a:xfrm>
              <a:off x="4692521" y="2724299"/>
              <a:ext cx="3011801" cy="308834"/>
              <a:chOff x="4942390" y="3097348"/>
              <a:chExt cx="1201153" cy="130629"/>
            </a:xfrm>
          </p:grpSpPr>
          <p:sp>
            <p:nvSpPr>
              <p:cNvPr id="44" name="Rectangle 43">
                <a:extLst>
                  <a:ext uri="{FF2B5EF4-FFF2-40B4-BE49-F238E27FC236}">
                    <a16:creationId xmlns:a16="http://schemas.microsoft.com/office/drawing/2014/main" id="{D9C8D9A3-115A-8E42-861B-0536C78C1550}"/>
                  </a:ext>
                </a:extLst>
              </p:cNvPr>
              <p:cNvSpPr/>
              <p:nvPr/>
            </p:nvSpPr>
            <p:spPr>
              <a:xfrm>
                <a:off x="4942390" y="3097348"/>
                <a:ext cx="267716" cy="130627"/>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F505AC-2F0D-454D-AD6D-386A7C2445E2}"/>
                  </a:ext>
                </a:extLst>
              </p:cNvPr>
              <p:cNvSpPr/>
              <p:nvPr/>
            </p:nvSpPr>
            <p:spPr>
              <a:xfrm>
                <a:off x="5214334" y="3097348"/>
                <a:ext cx="929209" cy="1306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41" name="Text Placeholder 2">
              <a:extLst>
                <a:ext uri="{FF2B5EF4-FFF2-40B4-BE49-F238E27FC236}">
                  <a16:creationId xmlns:a16="http://schemas.microsoft.com/office/drawing/2014/main" id="{8D0AA624-E2FD-364B-9B4F-BF532C570E23}"/>
                </a:ext>
              </a:extLst>
            </p:cNvPr>
            <p:cNvSpPr txBox="1">
              <a:spLocks/>
            </p:cNvSpPr>
            <p:nvPr/>
          </p:nvSpPr>
          <p:spPr>
            <a:xfrm>
              <a:off x="4422703" y="2649940"/>
              <a:ext cx="1081826" cy="607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r>
                <a:rPr lang="en-US" sz="1400" dirty="0"/>
                <a:t>Barcode</a:t>
              </a:r>
            </a:p>
          </p:txBody>
        </p:sp>
        <p:sp>
          <p:nvSpPr>
            <p:cNvPr id="39" name="Text Placeholder 2">
              <a:extLst>
                <a:ext uri="{FF2B5EF4-FFF2-40B4-BE49-F238E27FC236}">
                  <a16:creationId xmlns:a16="http://schemas.microsoft.com/office/drawing/2014/main" id="{E85315E7-E05C-884F-A0D6-F9985C7935A7}"/>
                </a:ext>
              </a:extLst>
            </p:cNvPr>
            <p:cNvSpPr txBox="1">
              <a:spLocks/>
            </p:cNvSpPr>
            <p:nvPr/>
          </p:nvSpPr>
          <p:spPr>
            <a:xfrm>
              <a:off x="5815198" y="2649940"/>
              <a:ext cx="922672" cy="575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r>
                <a:rPr lang="en-US" sz="1400" dirty="0"/>
                <a:t>Primer</a:t>
              </a:r>
            </a:p>
          </p:txBody>
        </p:sp>
      </p:grpSp>
      <p:grpSp>
        <p:nvGrpSpPr>
          <p:cNvPr id="13" name="Group 12">
            <a:extLst>
              <a:ext uri="{FF2B5EF4-FFF2-40B4-BE49-F238E27FC236}">
                <a16:creationId xmlns:a16="http://schemas.microsoft.com/office/drawing/2014/main" id="{6471515F-8EB5-AF4E-BF23-B9C39D9DE5FE}"/>
              </a:ext>
            </a:extLst>
          </p:cNvPr>
          <p:cNvGrpSpPr/>
          <p:nvPr/>
        </p:nvGrpSpPr>
        <p:grpSpPr>
          <a:xfrm>
            <a:off x="609441" y="4009756"/>
            <a:ext cx="10799094" cy="2158640"/>
            <a:chOff x="609441" y="4009756"/>
            <a:chExt cx="10799094" cy="2158640"/>
          </a:xfrm>
        </p:grpSpPr>
        <p:sp>
          <p:nvSpPr>
            <p:cNvPr id="14" name="Rounded Rectangle 13">
              <a:extLst>
                <a:ext uri="{FF2B5EF4-FFF2-40B4-BE49-F238E27FC236}">
                  <a16:creationId xmlns:a16="http://schemas.microsoft.com/office/drawing/2014/main" id="{587AFFF7-8BFF-5B4F-A0D2-668EADE1BAD0}"/>
                </a:ext>
              </a:extLst>
            </p:cNvPr>
            <p:cNvSpPr/>
            <p:nvPr/>
          </p:nvSpPr>
          <p:spPr>
            <a:xfrm>
              <a:off x="609441" y="4345140"/>
              <a:ext cx="4786807" cy="28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15" name="Text Placeholder 2">
              <a:extLst>
                <a:ext uri="{FF2B5EF4-FFF2-40B4-BE49-F238E27FC236}">
                  <a16:creationId xmlns:a16="http://schemas.microsoft.com/office/drawing/2014/main" id="{FE7A16AE-8916-E645-AAA1-32B8AC93A348}"/>
                </a:ext>
              </a:extLst>
            </p:cNvPr>
            <p:cNvSpPr txBox="1">
              <a:spLocks/>
            </p:cNvSpPr>
            <p:nvPr/>
          </p:nvSpPr>
          <p:spPr>
            <a:xfrm>
              <a:off x="2069008" y="4309780"/>
              <a:ext cx="2103748" cy="323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pPr marL="228600" indent="0"/>
              <a:r>
                <a:rPr lang="en-US" sz="1200" dirty="0"/>
                <a:t>Target Gene in Sample 1</a:t>
              </a:r>
            </a:p>
          </p:txBody>
        </p:sp>
        <p:sp>
          <p:nvSpPr>
            <p:cNvPr id="16" name="Rounded Rectangle 15">
              <a:extLst>
                <a:ext uri="{FF2B5EF4-FFF2-40B4-BE49-F238E27FC236}">
                  <a16:creationId xmlns:a16="http://schemas.microsoft.com/office/drawing/2014/main" id="{FC8DC990-16CD-794D-B620-DBBF19DF9825}"/>
                </a:ext>
              </a:extLst>
            </p:cNvPr>
            <p:cNvSpPr/>
            <p:nvPr/>
          </p:nvSpPr>
          <p:spPr>
            <a:xfrm>
              <a:off x="609441" y="5095088"/>
              <a:ext cx="4786807" cy="28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17" name="Text Placeholder 2">
              <a:extLst>
                <a:ext uri="{FF2B5EF4-FFF2-40B4-BE49-F238E27FC236}">
                  <a16:creationId xmlns:a16="http://schemas.microsoft.com/office/drawing/2014/main" id="{58B6DEAE-6519-6E48-85AB-70A92EDC0002}"/>
                </a:ext>
              </a:extLst>
            </p:cNvPr>
            <p:cNvSpPr txBox="1">
              <a:spLocks/>
            </p:cNvSpPr>
            <p:nvPr/>
          </p:nvSpPr>
          <p:spPr>
            <a:xfrm>
              <a:off x="2069008" y="5059728"/>
              <a:ext cx="2103748" cy="323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pPr marL="228600" indent="0"/>
              <a:r>
                <a:rPr lang="en-US" sz="1200" dirty="0"/>
                <a:t>Target Gene in Sample 2</a:t>
              </a:r>
            </a:p>
          </p:txBody>
        </p:sp>
        <p:sp>
          <p:nvSpPr>
            <p:cNvPr id="18" name="Rounded Rectangle 17">
              <a:extLst>
                <a:ext uri="{FF2B5EF4-FFF2-40B4-BE49-F238E27FC236}">
                  <a16:creationId xmlns:a16="http://schemas.microsoft.com/office/drawing/2014/main" id="{0C436F9F-82AF-FC41-90BC-2DFD427BCA7C}"/>
                </a:ext>
              </a:extLst>
            </p:cNvPr>
            <p:cNvSpPr/>
            <p:nvPr/>
          </p:nvSpPr>
          <p:spPr>
            <a:xfrm>
              <a:off x="609441" y="5880396"/>
              <a:ext cx="4786807" cy="28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19" name="Text Placeholder 2">
              <a:extLst>
                <a:ext uri="{FF2B5EF4-FFF2-40B4-BE49-F238E27FC236}">
                  <a16:creationId xmlns:a16="http://schemas.microsoft.com/office/drawing/2014/main" id="{D429F18B-2774-0B41-A0A7-843F5AD2BCCE}"/>
                </a:ext>
              </a:extLst>
            </p:cNvPr>
            <p:cNvSpPr txBox="1">
              <a:spLocks/>
            </p:cNvSpPr>
            <p:nvPr/>
          </p:nvSpPr>
          <p:spPr>
            <a:xfrm>
              <a:off x="2069008" y="5845036"/>
              <a:ext cx="2103748" cy="323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pPr marL="228600" indent="0"/>
              <a:r>
                <a:rPr lang="en-US" sz="1200" dirty="0"/>
                <a:t>Target Gene in Sample 3</a:t>
              </a:r>
            </a:p>
          </p:txBody>
        </p:sp>
        <p:sp>
          <p:nvSpPr>
            <p:cNvPr id="20" name="Down Arrow 19">
              <a:extLst>
                <a:ext uri="{FF2B5EF4-FFF2-40B4-BE49-F238E27FC236}">
                  <a16:creationId xmlns:a16="http://schemas.microsoft.com/office/drawing/2014/main" id="{BFC30A4F-82AA-264F-81C6-24D493ACD9DF}"/>
                </a:ext>
              </a:extLst>
            </p:cNvPr>
            <p:cNvSpPr/>
            <p:nvPr/>
          </p:nvSpPr>
          <p:spPr>
            <a:xfrm rot="5400000">
              <a:off x="4836851" y="3771838"/>
              <a:ext cx="305345" cy="785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7F712FAF-5B3E-6F48-A50E-C9D35E39D6C1}"/>
                </a:ext>
              </a:extLst>
            </p:cNvPr>
            <p:cNvSpPr/>
            <p:nvPr/>
          </p:nvSpPr>
          <p:spPr>
            <a:xfrm rot="16200000">
              <a:off x="849574" y="3785756"/>
              <a:ext cx="305345" cy="785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3A1F962A-997E-2148-933A-194D7272CCBD}"/>
                </a:ext>
              </a:extLst>
            </p:cNvPr>
            <p:cNvSpPr/>
            <p:nvPr/>
          </p:nvSpPr>
          <p:spPr>
            <a:xfrm rot="5400000">
              <a:off x="4836851" y="4517689"/>
              <a:ext cx="305345" cy="785611"/>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895B6E05-762E-6342-8FFD-58CB03F8D67D}"/>
                </a:ext>
              </a:extLst>
            </p:cNvPr>
            <p:cNvSpPr/>
            <p:nvPr/>
          </p:nvSpPr>
          <p:spPr>
            <a:xfrm rot="16200000">
              <a:off x="849574" y="4531607"/>
              <a:ext cx="305345" cy="785611"/>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FB4D8455-BE80-4B4B-8636-BB1B78B0712A}"/>
                </a:ext>
              </a:extLst>
            </p:cNvPr>
            <p:cNvSpPr/>
            <p:nvPr/>
          </p:nvSpPr>
          <p:spPr>
            <a:xfrm rot="5400000">
              <a:off x="4836851" y="5299558"/>
              <a:ext cx="305345" cy="78561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B6F67AE3-C3A0-FB45-AC71-87C5D973A644}"/>
                </a:ext>
              </a:extLst>
            </p:cNvPr>
            <p:cNvSpPr/>
            <p:nvPr/>
          </p:nvSpPr>
          <p:spPr>
            <a:xfrm rot="16200000">
              <a:off x="849574" y="5313476"/>
              <a:ext cx="305345" cy="78561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F12736CB-6D7A-F243-86EF-FFAD1CECD190}"/>
                </a:ext>
              </a:extLst>
            </p:cNvPr>
            <p:cNvSpPr/>
            <p:nvPr/>
          </p:nvSpPr>
          <p:spPr>
            <a:xfrm>
              <a:off x="6621728" y="4342925"/>
              <a:ext cx="4786807" cy="28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27" name="Text Placeholder 2">
              <a:extLst>
                <a:ext uri="{FF2B5EF4-FFF2-40B4-BE49-F238E27FC236}">
                  <a16:creationId xmlns:a16="http://schemas.microsoft.com/office/drawing/2014/main" id="{52876CBA-6D64-2749-930B-6D6413EF7CA0}"/>
                </a:ext>
              </a:extLst>
            </p:cNvPr>
            <p:cNvSpPr txBox="1">
              <a:spLocks/>
            </p:cNvSpPr>
            <p:nvPr/>
          </p:nvSpPr>
          <p:spPr>
            <a:xfrm>
              <a:off x="8081295" y="4307565"/>
              <a:ext cx="2103748" cy="323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pPr marL="228600" indent="0"/>
              <a:r>
                <a:rPr lang="en-US" sz="1200" dirty="0"/>
                <a:t>Target Gene in Sample 4</a:t>
              </a:r>
            </a:p>
          </p:txBody>
        </p:sp>
        <p:sp>
          <p:nvSpPr>
            <p:cNvPr id="28" name="Rounded Rectangle 27">
              <a:extLst>
                <a:ext uri="{FF2B5EF4-FFF2-40B4-BE49-F238E27FC236}">
                  <a16:creationId xmlns:a16="http://schemas.microsoft.com/office/drawing/2014/main" id="{2CD2B653-095F-4549-9FB9-6336D0822ECA}"/>
                </a:ext>
              </a:extLst>
            </p:cNvPr>
            <p:cNvSpPr/>
            <p:nvPr/>
          </p:nvSpPr>
          <p:spPr>
            <a:xfrm>
              <a:off x="6621728" y="5092873"/>
              <a:ext cx="4786807" cy="28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29" name="Text Placeholder 2">
              <a:extLst>
                <a:ext uri="{FF2B5EF4-FFF2-40B4-BE49-F238E27FC236}">
                  <a16:creationId xmlns:a16="http://schemas.microsoft.com/office/drawing/2014/main" id="{81529EF5-6F5E-2246-9715-FAA665F2D1FD}"/>
                </a:ext>
              </a:extLst>
            </p:cNvPr>
            <p:cNvSpPr txBox="1">
              <a:spLocks/>
            </p:cNvSpPr>
            <p:nvPr/>
          </p:nvSpPr>
          <p:spPr>
            <a:xfrm>
              <a:off x="8081295" y="5057513"/>
              <a:ext cx="2103748" cy="323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pPr marL="228600" indent="0"/>
              <a:r>
                <a:rPr lang="en-US" sz="1200" dirty="0"/>
                <a:t>Target Gene in Sample 5</a:t>
              </a:r>
            </a:p>
          </p:txBody>
        </p:sp>
        <p:sp>
          <p:nvSpPr>
            <p:cNvPr id="30" name="Rounded Rectangle 29">
              <a:extLst>
                <a:ext uri="{FF2B5EF4-FFF2-40B4-BE49-F238E27FC236}">
                  <a16:creationId xmlns:a16="http://schemas.microsoft.com/office/drawing/2014/main" id="{5C023A36-1FEB-8C4C-9FEB-F7B49BAB3FB8}"/>
                </a:ext>
              </a:extLst>
            </p:cNvPr>
            <p:cNvSpPr/>
            <p:nvPr/>
          </p:nvSpPr>
          <p:spPr>
            <a:xfrm>
              <a:off x="6621728" y="5878181"/>
              <a:ext cx="4786807" cy="28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31" name="Text Placeholder 2">
              <a:extLst>
                <a:ext uri="{FF2B5EF4-FFF2-40B4-BE49-F238E27FC236}">
                  <a16:creationId xmlns:a16="http://schemas.microsoft.com/office/drawing/2014/main" id="{E08BE19A-10FB-7147-90E2-DE31D1141AE7}"/>
                </a:ext>
              </a:extLst>
            </p:cNvPr>
            <p:cNvSpPr txBox="1">
              <a:spLocks/>
            </p:cNvSpPr>
            <p:nvPr/>
          </p:nvSpPr>
          <p:spPr>
            <a:xfrm>
              <a:off x="8081295" y="5842821"/>
              <a:ext cx="2103748" cy="3233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pPr marL="228600" indent="0"/>
              <a:r>
                <a:rPr lang="en-US" sz="1200" dirty="0"/>
                <a:t>Target Gene in Sample 6</a:t>
              </a:r>
            </a:p>
          </p:txBody>
        </p:sp>
        <p:sp>
          <p:nvSpPr>
            <p:cNvPr id="32" name="Down Arrow 31">
              <a:extLst>
                <a:ext uri="{FF2B5EF4-FFF2-40B4-BE49-F238E27FC236}">
                  <a16:creationId xmlns:a16="http://schemas.microsoft.com/office/drawing/2014/main" id="{9E6A94C4-BA6A-F442-836E-BD0C1BC1B35D}"/>
                </a:ext>
              </a:extLst>
            </p:cNvPr>
            <p:cNvSpPr/>
            <p:nvPr/>
          </p:nvSpPr>
          <p:spPr>
            <a:xfrm rot="5400000">
              <a:off x="10849138" y="3769623"/>
              <a:ext cx="305345" cy="785611"/>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84152331-0549-1649-92B6-D2884438B6B9}"/>
                </a:ext>
              </a:extLst>
            </p:cNvPr>
            <p:cNvSpPr/>
            <p:nvPr/>
          </p:nvSpPr>
          <p:spPr>
            <a:xfrm rot="16200000">
              <a:off x="6861861" y="3783541"/>
              <a:ext cx="305345" cy="785611"/>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327079BF-BCE5-B849-B12E-17A525794D15}"/>
                </a:ext>
              </a:extLst>
            </p:cNvPr>
            <p:cNvSpPr/>
            <p:nvPr/>
          </p:nvSpPr>
          <p:spPr>
            <a:xfrm rot="5400000">
              <a:off x="10849138" y="4515474"/>
              <a:ext cx="305345" cy="785611"/>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30BA15A5-00CB-5E4E-9F74-47B15A157077}"/>
                </a:ext>
              </a:extLst>
            </p:cNvPr>
            <p:cNvSpPr/>
            <p:nvPr/>
          </p:nvSpPr>
          <p:spPr>
            <a:xfrm rot="16200000">
              <a:off x="6861861" y="4529392"/>
              <a:ext cx="305345" cy="785611"/>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a:extLst>
                <a:ext uri="{FF2B5EF4-FFF2-40B4-BE49-F238E27FC236}">
                  <a16:creationId xmlns:a16="http://schemas.microsoft.com/office/drawing/2014/main" id="{ABC81B4D-E0C4-0440-AAE0-A284B9280272}"/>
                </a:ext>
              </a:extLst>
            </p:cNvPr>
            <p:cNvSpPr/>
            <p:nvPr/>
          </p:nvSpPr>
          <p:spPr>
            <a:xfrm rot="5400000">
              <a:off x="10849138" y="5297343"/>
              <a:ext cx="305345" cy="785611"/>
            </a:xfrm>
            <a:prstGeom prst="downArrow">
              <a:avLst/>
            </a:prstGeom>
            <a:solidFill>
              <a:srgbClr val="EC7DD1"/>
            </a:solidFill>
            <a:ln>
              <a:solidFill>
                <a:srgbClr val="EC7D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a:extLst>
                <a:ext uri="{FF2B5EF4-FFF2-40B4-BE49-F238E27FC236}">
                  <a16:creationId xmlns:a16="http://schemas.microsoft.com/office/drawing/2014/main" id="{30E6DBD2-47B6-FB43-A37D-F504D63CD1BF}"/>
                </a:ext>
              </a:extLst>
            </p:cNvPr>
            <p:cNvSpPr/>
            <p:nvPr/>
          </p:nvSpPr>
          <p:spPr>
            <a:xfrm rot="16200000">
              <a:off x="6861861" y="5311261"/>
              <a:ext cx="305345" cy="785611"/>
            </a:xfrm>
            <a:prstGeom prst="downArrow">
              <a:avLst/>
            </a:prstGeom>
            <a:solidFill>
              <a:srgbClr val="EC7DD1"/>
            </a:solidFill>
            <a:ln>
              <a:solidFill>
                <a:srgbClr val="EC7D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0E572B37-2B9A-064D-8DAD-A49477887366}"/>
              </a:ext>
            </a:extLst>
          </p:cNvPr>
          <p:cNvSpPr/>
          <p:nvPr/>
        </p:nvSpPr>
        <p:spPr>
          <a:xfrm rot="16200000">
            <a:off x="4490124" y="1364060"/>
            <a:ext cx="204201" cy="7141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04194D9-4A55-5745-8590-A9C8133889E9}"/>
              </a:ext>
            </a:extLst>
          </p:cNvPr>
          <p:cNvSpPr/>
          <p:nvPr/>
        </p:nvSpPr>
        <p:spPr>
          <a:xfrm rot="16200000">
            <a:off x="4490124" y="1680684"/>
            <a:ext cx="204201" cy="7141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F0A3EBB-45DA-3B48-99A0-A3F2A2AF9D02}"/>
              </a:ext>
            </a:extLst>
          </p:cNvPr>
          <p:cNvSpPr/>
          <p:nvPr/>
        </p:nvSpPr>
        <p:spPr>
          <a:xfrm rot="16200000">
            <a:off x="4490124" y="1986304"/>
            <a:ext cx="204201" cy="71419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5658CB4-BE0E-3B41-BA77-AA9B972931CF}"/>
              </a:ext>
            </a:extLst>
          </p:cNvPr>
          <p:cNvSpPr/>
          <p:nvPr/>
        </p:nvSpPr>
        <p:spPr>
          <a:xfrm rot="16200000">
            <a:off x="4490125" y="2301548"/>
            <a:ext cx="204201" cy="7141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48C35B0-08F2-3647-894E-24D675ED03B5}"/>
              </a:ext>
            </a:extLst>
          </p:cNvPr>
          <p:cNvSpPr/>
          <p:nvPr/>
        </p:nvSpPr>
        <p:spPr>
          <a:xfrm rot="16200000">
            <a:off x="4490124" y="2615244"/>
            <a:ext cx="204201" cy="714192"/>
          </a:xfrm>
          <a:prstGeom prst="rect">
            <a:avLst/>
          </a:prstGeom>
          <a:solidFill>
            <a:srgbClr val="EC7DD1"/>
          </a:solidFill>
          <a:ln>
            <a:solidFill>
              <a:srgbClr val="EC7D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6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8" grpId="0" animBg="1"/>
      <p:bldP spid="49" grpId="0" animBg="1"/>
      <p:bldP spid="50" grpId="0" animBg="1"/>
    </p:bldLst>
  </p:timing>
</p:sld>
</file>

<file path=ppt/theme/theme1.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1937</Words>
  <Application>Microsoft Office PowerPoint</Application>
  <PresentationFormat>Custom</PresentationFormat>
  <Paragraphs>294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Constantia</vt:lpstr>
      <vt:lpstr>Corbel</vt:lpstr>
      <vt:lpstr>Times New Roman</vt:lpstr>
      <vt:lpstr>Calibri</vt:lpstr>
      <vt:lpstr>Arial</vt:lpstr>
      <vt:lpstr>Main_Presentation_Title_Page</vt:lpstr>
      <vt:lpstr>PowerPoint Presentation</vt:lpstr>
      <vt:lpstr>Antimalarial resistance – the evolutionary arms race</vt:lpstr>
      <vt:lpstr>My PhD Aims to investigate the impact of MATAMAL</vt:lpstr>
      <vt:lpstr>PowerPoint Presentation</vt:lpstr>
      <vt:lpstr>PowerPoint Presentation</vt:lpstr>
      <vt:lpstr>Samples cluster within West Africa as expected</vt:lpstr>
      <vt:lpstr>Molecular markers of drug resistance to analyse</vt:lpstr>
      <vt:lpstr>Baseline drug resistance profile in the Bijagós</vt:lpstr>
      <vt:lpstr>Multiplex Amplicon PCR and Sequencing</vt:lpstr>
      <vt:lpstr>Multiplex Amplicon Sequencing - Results</vt:lpstr>
      <vt:lpstr>Compare to samples following Mass Drug Administration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Overall Aim</dc:title>
  <dc:creator>Nick Smith</dc:creator>
  <cp:lastModifiedBy>Eleanor  Martins</cp:lastModifiedBy>
  <cp:revision>134</cp:revision>
  <cp:lastPrinted>2021-12-03T18:34:42Z</cp:lastPrinted>
  <dcterms:created xsi:type="dcterms:W3CDTF">2017-08-07T14:02:54Z</dcterms:created>
  <dcterms:modified xsi:type="dcterms:W3CDTF">2022-03-15T16:43:06Z</dcterms:modified>
</cp:coreProperties>
</file>