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70" r:id="rId6"/>
    <p:sldId id="266" r:id="rId7"/>
    <p:sldId id="319" r:id="rId8"/>
    <p:sldId id="274" r:id="rId9"/>
    <p:sldId id="275" r:id="rId10"/>
    <p:sldId id="286" r:id="rId11"/>
    <p:sldId id="288" r:id="rId12"/>
    <p:sldId id="272" r:id="rId13"/>
    <p:sldId id="315" r:id="rId14"/>
    <p:sldId id="308" r:id="rId15"/>
    <p:sldId id="309" r:id="rId16"/>
    <p:sldId id="317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83"/>
    <p:restoredTop sz="76005" autoAdjust="0"/>
  </p:normalViewPr>
  <p:slideViewPr>
    <p:cSldViewPr snapToGrid="0" snapToObjects="1">
      <p:cViewPr varScale="1">
        <p:scale>
          <a:sx n="50" d="100"/>
          <a:sy n="50" d="100"/>
        </p:scale>
        <p:origin x="1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B8F4-58FF-42FA-8638-A4B0B3080BA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75A9-AA76-4212-B4F8-B8667CC8A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9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I keep my background info of education?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it short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been shown to bind to Glycoprotein C on RBCs and mediate resetting</a:t>
            </a:r>
          </a:p>
          <a:p>
            <a:r>
              <a:rPr lang="en-GB" b="0" i="0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Antibodies targeting STEVOR block merozoite attachment and erythrocyte invasion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Allowing the pathogen to change it’s phenotypic </a:t>
            </a:r>
            <a:r>
              <a:rPr lang="en-US" dirty="0" err="1"/>
              <a:t>apperiance</a:t>
            </a:r>
            <a:r>
              <a:rPr lang="en-US" dirty="0"/>
              <a:t> </a:t>
            </a:r>
          </a:p>
          <a:p>
            <a:r>
              <a:rPr lang="en-US" dirty="0"/>
              <a:t>Evade antibody mediated host immunity by altering the </a:t>
            </a:r>
            <a:r>
              <a:rPr lang="en-GB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parasite-encoded antigens that are exposed at the erythrocyte surface </a:t>
            </a:r>
          </a:p>
          <a:p>
            <a:r>
              <a:rPr lang="en-GB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Antigenic switching?</a:t>
            </a:r>
          </a:p>
          <a:p>
            <a:r>
              <a:rPr lang="en-GB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Expression is clonally variant</a:t>
            </a:r>
          </a:p>
          <a:p>
            <a:r>
              <a:rPr lang="en-GB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Expression undergoes switching </a:t>
            </a:r>
          </a:p>
          <a:p>
            <a:r>
              <a:rPr lang="en-GB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Switching rates vary amongst different variants </a:t>
            </a:r>
          </a:p>
          <a:p>
            <a:endParaRPr lang="en-GB" b="0" i="0" dirty="0">
              <a:solidFill>
                <a:srgbClr val="1C1D1E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Classic immune evasion strategy </a:t>
            </a:r>
          </a:p>
          <a:p>
            <a:endParaRPr lang="en-GB" b="0" i="0" dirty="0">
              <a:solidFill>
                <a:srgbClr val="1C1D1E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model observes the structure of the sequence matrix data without harming its structure. </a:t>
            </a:r>
          </a:p>
          <a:p>
            <a:r>
              <a:rPr lang="en-US" dirty="0"/>
              <a:t>Not connecting samples based on unverifiable </a:t>
            </a:r>
            <a:r>
              <a:rPr lang="en-US" dirty="0" err="1"/>
              <a:t>assumptuions</a:t>
            </a:r>
            <a:endParaRPr lang="en-US" dirty="0"/>
          </a:p>
          <a:p>
            <a:r>
              <a:rPr lang="en-US" dirty="0"/>
              <a:t>PCA does not assume a specific structure of data </a:t>
            </a:r>
          </a:p>
          <a:p>
            <a:r>
              <a:rPr lang="en-US" dirty="0"/>
              <a:t>Finds direction of differences and presents them by using the axes</a:t>
            </a:r>
          </a:p>
          <a:p>
            <a:endParaRPr lang="en-US" dirty="0"/>
          </a:p>
          <a:p>
            <a:r>
              <a:rPr lang="en-US" dirty="0"/>
              <a:t>Rotating the matrix to calculate the distance between the sequences as points in space to present them in a point a to point b. The distance becomes a metric distance to plotted in </a:t>
            </a:r>
            <a:r>
              <a:rPr lang="en-US"/>
              <a:t>2D plots.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3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526" y="865465"/>
            <a:ext cx="7471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i="1" dirty="0">
                <a:solidFill>
                  <a:srgbClr val="2CAD6D"/>
                </a:solidFill>
                <a:latin typeface="Constantia" panose="02030602050306030303" pitchFamily="18" charset="0"/>
              </a:rPr>
              <a:t>In silico </a:t>
            </a:r>
            <a:r>
              <a:rPr lang="en-US" sz="5000" dirty="0">
                <a:solidFill>
                  <a:srgbClr val="2CAD6D"/>
                </a:solidFill>
                <a:latin typeface="Constantia" panose="02030602050306030303" pitchFamily="18" charset="0"/>
              </a:rPr>
              <a:t>classification of </a:t>
            </a:r>
            <a:r>
              <a:rPr lang="en-US" sz="5000" i="1" dirty="0">
                <a:solidFill>
                  <a:srgbClr val="2CAD6D"/>
                </a:solidFill>
                <a:latin typeface="Constantia" panose="02030602050306030303" pitchFamily="18" charset="0"/>
              </a:rPr>
              <a:t>Plasmodium falciparum </a:t>
            </a:r>
            <a:r>
              <a:rPr lang="en-US" sz="5000" dirty="0">
                <a:solidFill>
                  <a:srgbClr val="2CAD6D"/>
                </a:solidFill>
                <a:latin typeface="Constantia" panose="02030602050306030303" pitchFamily="18" charset="0"/>
              </a:rPr>
              <a:t>hypervariable multigene family</a:t>
            </a:r>
            <a:endParaRPr lang="en-GB" sz="5000" i="1" dirty="0">
              <a:solidFill>
                <a:srgbClr val="2CAD6D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8002" y="4623311"/>
            <a:ext cx="441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</a:t>
            </a:r>
            <a:r>
              <a:rPr lang="en-GB" sz="2800" dirty="0" err="1">
                <a:solidFill>
                  <a:schemeClr val="bg1"/>
                </a:solidFill>
              </a:rPr>
              <a:t>ristina</a:t>
            </a:r>
            <a:r>
              <a:rPr lang="en-GB" sz="2800" dirty="0">
                <a:solidFill>
                  <a:schemeClr val="bg1"/>
                </a:solidFill>
              </a:rPr>
              <a:t> Vasileva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16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 March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EFC92-4354-432C-9F44-27322E4AA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230" y="5167104"/>
            <a:ext cx="1678724" cy="16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DF8AB9-2B04-4E94-AA93-61DD3347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9132"/>
            <a:ext cx="6705600" cy="623236"/>
          </a:xfrm>
        </p:spPr>
        <p:txBody>
          <a:bodyPr/>
          <a:lstStyle/>
          <a:p>
            <a:r>
              <a:rPr lang="en-US" dirty="0"/>
              <a:t>Low level sequence variation</a:t>
            </a:r>
            <a:endParaRPr lang="en-GB" dirty="0"/>
          </a:p>
        </p:txBody>
      </p:sp>
      <p:pic>
        <p:nvPicPr>
          <p:cNvPr id="5" name="STEVOR SC SEQ">
            <a:hlinkClick r:id="" action="ppaction://media"/>
            <a:extLst>
              <a:ext uri="{FF2B5EF4-FFF2-40B4-BE49-F238E27FC236}">
                <a16:creationId xmlns:a16="http://schemas.microsoft.com/office/drawing/2014/main" id="{BB291D87-643C-4334-B375-2FFF9FFB2E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5105" r="24483"/>
          <a:stretch/>
        </p:blipFill>
        <p:spPr>
          <a:xfrm>
            <a:off x="296427" y="1381615"/>
            <a:ext cx="4044461" cy="4512825"/>
          </a:xfrm>
          <a:prstGeom prst="rect">
            <a:avLst/>
          </a:prstGeom>
        </p:spPr>
      </p:pic>
      <p:pic>
        <p:nvPicPr>
          <p:cNvPr id="7" name="STEVOR C SEQ">
            <a:hlinkClick r:id="" action="ppaction://media"/>
            <a:extLst>
              <a:ext uri="{FF2B5EF4-FFF2-40B4-BE49-F238E27FC236}">
                <a16:creationId xmlns:a16="http://schemas.microsoft.com/office/drawing/2014/main" id="{D833897D-B2A8-4DB3-BB03-EF02170C3C0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25302" r="24598"/>
          <a:stretch/>
        </p:blipFill>
        <p:spPr>
          <a:xfrm>
            <a:off x="4572001" y="1353496"/>
            <a:ext cx="4044460" cy="45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AB4A-BBDE-48EE-A165-7A6902FB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2648D-479A-45A2-82AB-48B636B9082E}"/>
              </a:ext>
            </a:extLst>
          </p:cNvPr>
          <p:cNvSpPr txBox="1"/>
          <p:nvPr/>
        </p:nvSpPr>
        <p:spPr>
          <a:xfrm>
            <a:off x="332528" y="3710219"/>
            <a:ext cx="6837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STEVOR V2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Complex variation of V2 domain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Less variation as conservation level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Sequence plasmids available representing the breadth of STEVOR variability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B15D2-4D14-4588-99FC-76F97A4551C3}"/>
              </a:ext>
            </a:extLst>
          </p:cNvPr>
          <p:cNvSpPr txBox="1"/>
          <p:nvPr/>
        </p:nvSpPr>
        <p:spPr>
          <a:xfrm>
            <a:off x="332527" y="1217229"/>
            <a:ext cx="8213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In silico </a:t>
            </a:r>
            <a:r>
              <a:rPr lang="en-US" sz="2400" b="1" dirty="0"/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Exploration of multilevel relationships between data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Reproducibility of </a:t>
            </a:r>
            <a:r>
              <a:rPr lang="en-US" sz="2400"/>
              <a:t>analysis (100%)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Analysis of and AA or NA sequences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Applicable to any organism </a:t>
            </a:r>
          </a:p>
        </p:txBody>
      </p:sp>
    </p:spTree>
    <p:extLst>
      <p:ext uri="{BB962C8B-B14F-4D97-AF65-F5344CB8AC3E}">
        <p14:creationId xmlns:p14="http://schemas.microsoft.com/office/powerpoint/2010/main" val="36075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3528" y="197250"/>
            <a:ext cx="7471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i="1" dirty="0">
                <a:solidFill>
                  <a:srgbClr val="2CAD6D"/>
                </a:solidFill>
                <a:latin typeface="Constantia" panose="02030602050306030303" pitchFamily="18" charset="0"/>
              </a:rPr>
              <a:t>Acknowledgments </a:t>
            </a:r>
            <a:endParaRPr lang="en-GB" sz="5000" i="1" dirty="0">
              <a:solidFill>
                <a:srgbClr val="2CAD6D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EFC92-4354-432C-9F44-27322E4A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35" y="4336644"/>
            <a:ext cx="900192" cy="885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7CA8DD-4ECF-44E2-9A04-235D2821E899}"/>
              </a:ext>
            </a:extLst>
          </p:cNvPr>
          <p:cNvSpPr txBox="1"/>
          <p:nvPr/>
        </p:nvSpPr>
        <p:spPr>
          <a:xfrm>
            <a:off x="221081" y="2808400"/>
            <a:ext cx="2461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 Kevin Tetteh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 Anna Last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69E44-994C-44DB-9BD2-A9CE514B756A}"/>
              </a:ext>
            </a:extLst>
          </p:cNvPr>
          <p:cNvSpPr txBox="1"/>
          <p:nvPr/>
        </p:nvSpPr>
        <p:spPr>
          <a:xfrm>
            <a:off x="175845" y="3929120"/>
            <a:ext cx="37044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Advisory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 Lindsey Wu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 Ernest Diez </a:t>
            </a:r>
            <a:r>
              <a:rPr lang="en-US" dirty="0" err="1">
                <a:solidFill>
                  <a:schemeClr val="bg1"/>
                </a:solidFill>
              </a:rPr>
              <a:t>Benavente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 John Bradley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F7130-E4ED-4FC4-93A7-0FBB278F8B83}"/>
              </a:ext>
            </a:extLst>
          </p:cNvPr>
          <p:cNvSpPr txBox="1"/>
          <p:nvPr/>
        </p:nvSpPr>
        <p:spPr>
          <a:xfrm>
            <a:off x="134815" y="1114060"/>
            <a:ext cx="66587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Funding: Joint Global Trials Health Scheme (JGHTs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Foreign, Commonwealth and Development Office (FCDO)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Medical Research Council (MRC)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National Institute for Health Research (NIHR)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Wellcome</a:t>
            </a:r>
            <a:r>
              <a:rPr lang="en-US" dirty="0">
                <a:solidFill>
                  <a:schemeClr val="bg1"/>
                </a:solidFill>
              </a:rPr>
              <a:t> Trust foundation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FCDO Historians - Issuu">
            <a:extLst>
              <a:ext uri="{FF2B5EF4-FFF2-40B4-BE49-F238E27FC236}">
                <a16:creationId xmlns:a16="http://schemas.microsoft.com/office/drawing/2014/main" id="{730F1C36-ED22-4BE9-88B3-07A0142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25" y="1145737"/>
            <a:ext cx="908033" cy="90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s and strapline - About us - Medical Research Council">
            <a:extLst>
              <a:ext uri="{FF2B5EF4-FFF2-40B4-BE49-F238E27FC236}">
                <a16:creationId xmlns:a16="http://schemas.microsoft.com/office/drawing/2014/main" id="{BC501C05-CC64-48AA-8441-03596233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51" y="1207075"/>
            <a:ext cx="1242734" cy="5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B97DED1-9E4C-4B57-9CF3-577DC5BA3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29133" r="-581" b="29097"/>
          <a:stretch/>
        </p:blipFill>
        <p:spPr bwMode="auto">
          <a:xfrm>
            <a:off x="6655216" y="2235455"/>
            <a:ext cx="1504143" cy="3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Wellcome Trust | Association of Medical Research Charities">
            <a:extLst>
              <a:ext uri="{FF2B5EF4-FFF2-40B4-BE49-F238E27FC236}">
                <a16:creationId xmlns:a16="http://schemas.microsoft.com/office/drawing/2014/main" id="{9FFC49CD-F728-441F-B08D-48DEA86B1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r="15419"/>
          <a:stretch/>
        </p:blipFill>
        <p:spPr bwMode="auto">
          <a:xfrm>
            <a:off x="8185732" y="1999977"/>
            <a:ext cx="823453" cy="7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F0E0BA-D0B7-48E6-A891-4F0C8A8D8C15}"/>
              </a:ext>
            </a:extLst>
          </p:cNvPr>
          <p:cNvSpPr txBox="1"/>
          <p:nvPr/>
        </p:nvSpPr>
        <p:spPr>
          <a:xfrm>
            <a:off x="3183233" y="4684445"/>
            <a:ext cx="3552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LSHTM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 David Mabey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 Chris </a:t>
            </a:r>
            <a:r>
              <a:rPr lang="en-US" dirty="0" err="1">
                <a:solidFill>
                  <a:schemeClr val="bg1"/>
                </a:solidFill>
              </a:rPr>
              <a:t>Drakeley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Elin Dumont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Katie Patterson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James Ashall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Sonal</a:t>
            </a:r>
            <a:r>
              <a:rPr lang="en-US" dirty="0">
                <a:solidFill>
                  <a:schemeClr val="bg1"/>
                </a:solidFill>
              </a:rPr>
              <a:t> Shah</a:t>
            </a:r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CF4C3D3A-C81C-401B-A4B7-99D342253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411" y="5382466"/>
            <a:ext cx="1916253" cy="8687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763F35-4761-44B4-82F7-CAAD5116846B}"/>
              </a:ext>
            </a:extLst>
          </p:cNvPr>
          <p:cNvSpPr txBox="1"/>
          <p:nvPr/>
        </p:nvSpPr>
        <p:spPr>
          <a:xfrm>
            <a:off x="3163327" y="2636458"/>
            <a:ext cx="277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MATAMAL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Harry Hutchins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Sophie Moss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David McGregor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Elizabeth Pretorius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Eurnice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Texeira</a:t>
            </a:r>
            <a:r>
              <a:rPr lang="en-US" dirty="0">
                <a:solidFill>
                  <a:schemeClr val="bg1"/>
                </a:solidFill>
              </a:rPr>
              <a:t> da Silva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Field team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C3A50-01E4-49AC-8CFA-7968C27A0A9D}"/>
              </a:ext>
            </a:extLst>
          </p:cNvPr>
          <p:cNvSpPr txBox="1"/>
          <p:nvPr/>
        </p:nvSpPr>
        <p:spPr>
          <a:xfrm>
            <a:off x="6202119" y="2895534"/>
            <a:ext cx="31286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MRC Unit The Gambia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Fatima Ceesay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Sarata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Sambou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Aurelia Prom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The MRC Unit The Gambia (MRCG) | Malaria in Pregnancy Consortium">
            <a:extLst>
              <a:ext uri="{FF2B5EF4-FFF2-40B4-BE49-F238E27FC236}">
                <a16:creationId xmlns:a16="http://schemas.microsoft.com/office/drawing/2014/main" id="{6D6047C6-EEAC-4D37-80B3-DA63CC0C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94" y="4438163"/>
            <a:ext cx="1546065" cy="5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538" y="1834580"/>
            <a:ext cx="7471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2CAD6D"/>
                </a:solidFill>
                <a:latin typeface="Constantia" panose="02030602050306030303" pitchFamily="18" charset="0"/>
              </a:rPr>
              <a:t>Thank you </a:t>
            </a:r>
          </a:p>
          <a:p>
            <a:pPr algn="ctr"/>
            <a:r>
              <a:rPr lang="en-US" sz="5400" i="1" dirty="0">
                <a:solidFill>
                  <a:srgbClr val="2CAD6D"/>
                </a:solidFill>
                <a:latin typeface="Constantia" panose="02030602050306030303" pitchFamily="18" charset="0"/>
              </a:rPr>
              <a:t>for listening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839F8E-6B5B-4D2E-AC39-CB61A738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30" y="5167104"/>
            <a:ext cx="1678724" cy="16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MATAMAL intro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61A0E-DE7F-4A8A-A057-3C5326714606}"/>
              </a:ext>
            </a:extLst>
          </p:cNvPr>
          <p:cNvSpPr txBox="1"/>
          <p:nvPr/>
        </p:nvSpPr>
        <p:spPr>
          <a:xfrm>
            <a:off x="1103198" y="1470790"/>
            <a:ext cx="68801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MSc Medical Microbiology (LSHTM) </a:t>
            </a:r>
            <a:endParaRPr lang="en-GB" sz="2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9EE58-E3A3-46D4-A53A-F03708EB49CF}"/>
              </a:ext>
            </a:extLst>
          </p:cNvPr>
          <p:cNvSpPr txBox="1"/>
          <p:nvPr/>
        </p:nvSpPr>
        <p:spPr>
          <a:xfrm>
            <a:off x="3319144" y="2193389"/>
            <a:ext cx="24482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MATAMAL</a:t>
            </a:r>
            <a:endParaRPr lang="en-GB" sz="35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739395-2F6F-4844-B089-7DEBB1864200}"/>
              </a:ext>
            </a:extLst>
          </p:cNvPr>
          <p:cNvCxnSpPr>
            <a:cxnSpLocks/>
          </p:cNvCxnSpPr>
          <p:nvPr/>
        </p:nvCxnSpPr>
        <p:spPr>
          <a:xfrm flipH="1">
            <a:off x="2670217" y="2824331"/>
            <a:ext cx="1769806" cy="73291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A9D73A-4A83-4E58-B07C-67C86E173AB0}"/>
              </a:ext>
            </a:extLst>
          </p:cNvPr>
          <p:cNvCxnSpPr>
            <a:cxnSpLocks/>
          </p:cNvCxnSpPr>
          <p:nvPr/>
        </p:nvCxnSpPr>
        <p:spPr>
          <a:xfrm>
            <a:off x="4440023" y="2810294"/>
            <a:ext cx="1799304" cy="84517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2548BE-44CA-4510-9281-1E893A028B2F}"/>
              </a:ext>
            </a:extLst>
          </p:cNvPr>
          <p:cNvSpPr txBox="1"/>
          <p:nvPr/>
        </p:nvSpPr>
        <p:spPr>
          <a:xfrm>
            <a:off x="229359" y="3542500"/>
            <a:ext cx="4881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Molecular Biology Researcher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qPCR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Luminex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Troubleshooting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Sample testing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Data QC/analysis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MRC Gambia/LSHTM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C186E-8753-419D-96A2-5B1904D8B2CF}"/>
              </a:ext>
            </a:extLst>
          </p:cNvPr>
          <p:cNvSpPr txBox="1"/>
          <p:nvPr/>
        </p:nvSpPr>
        <p:spPr>
          <a:xfrm>
            <a:off x="5435540" y="3655471"/>
            <a:ext cx="3458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PhD: </a:t>
            </a:r>
            <a:r>
              <a:rPr lang="en-US" sz="2000" b="1" dirty="0"/>
              <a:t>Characterization, development and use of hypervariable surface proteins as serological markers of exposure to </a:t>
            </a:r>
            <a:r>
              <a:rPr lang="en-US" sz="2000" b="1" i="1" dirty="0"/>
              <a:t>P. falciparum </a:t>
            </a:r>
            <a:r>
              <a:rPr lang="en-US" sz="2000" b="1" dirty="0"/>
              <a:t>infection in a massive drug administration intervention setting.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F7B9A-1B74-410B-A8D8-A6788182912D}"/>
              </a:ext>
            </a:extLst>
          </p:cNvPr>
          <p:cNvSpPr txBox="1"/>
          <p:nvPr/>
        </p:nvSpPr>
        <p:spPr>
          <a:xfrm>
            <a:off x="244108" y="3549288"/>
            <a:ext cx="4881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Molecular Biology Researcher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qPCR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Luminex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Troubleshooting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Development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Sample testing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QC/analysis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MRC Gambia/LSHTM London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6582DA-CA61-41BA-A9E9-D06B1B4F1735}"/>
              </a:ext>
            </a:extLst>
          </p:cNvPr>
          <p:cNvCxnSpPr>
            <a:cxnSpLocks/>
          </p:cNvCxnSpPr>
          <p:nvPr/>
        </p:nvCxnSpPr>
        <p:spPr>
          <a:xfrm flipH="1">
            <a:off x="2670217" y="2824331"/>
            <a:ext cx="1769806" cy="732919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49ED-1420-4016-A79F-5CC7420D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Overview </a:t>
            </a:r>
            <a:endParaRPr lang="en-GB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B93B4-62CC-4DA0-B54B-719BBA63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5906"/>
            <a:ext cx="8229600" cy="44476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dirty="0"/>
              <a:t>Background </a:t>
            </a:r>
            <a:endParaRPr lang="en-GB" sz="3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468109-103B-46EF-8A17-FFD7389DB582}"/>
              </a:ext>
            </a:extLst>
          </p:cNvPr>
          <p:cNvSpPr txBox="1">
            <a:spLocks/>
          </p:cNvSpPr>
          <p:nvPr/>
        </p:nvSpPr>
        <p:spPr>
          <a:xfrm>
            <a:off x="457200" y="2646123"/>
            <a:ext cx="8229600" cy="1037624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dirty="0"/>
              <a:t>Analytical model for clustering sequence data</a:t>
            </a:r>
            <a:endParaRPr lang="en-GB" sz="35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A42DB1-56DB-4006-92CA-E927B18273F8}"/>
              </a:ext>
            </a:extLst>
          </p:cNvPr>
          <p:cNvSpPr txBox="1">
            <a:spLocks/>
          </p:cNvSpPr>
          <p:nvPr/>
        </p:nvSpPr>
        <p:spPr>
          <a:xfrm>
            <a:off x="457200" y="4259197"/>
            <a:ext cx="8229600" cy="444767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Results</a:t>
            </a:r>
            <a:endParaRPr lang="en-GB" sz="3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22EE80-DCB8-467D-8874-5B4345035648}"/>
              </a:ext>
            </a:extLst>
          </p:cNvPr>
          <p:cNvSpPr txBox="1">
            <a:spLocks/>
          </p:cNvSpPr>
          <p:nvPr/>
        </p:nvSpPr>
        <p:spPr>
          <a:xfrm>
            <a:off x="457200" y="5279414"/>
            <a:ext cx="8229600" cy="444767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Importance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22971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F057E8-B0B1-44B0-9ABF-27529652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P. falciparum</a:t>
            </a:r>
            <a:r>
              <a:rPr lang="en-US" dirty="0"/>
              <a:t>: Hypervariable surface proteins</a:t>
            </a:r>
            <a:endParaRPr lang="en-GB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8499E-4785-4984-B747-F6DD39028CD1}"/>
              </a:ext>
            </a:extLst>
          </p:cNvPr>
          <p:cNvSpPr txBox="1"/>
          <p:nvPr/>
        </p:nvSpPr>
        <p:spPr>
          <a:xfrm>
            <a:off x="0" y="1136342"/>
            <a:ext cx="6897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Proteins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Expressed on the surface of infected red blood cells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Possessing antigenic properties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Subtelometic</a:t>
            </a:r>
            <a:r>
              <a:rPr lang="en-GB" dirty="0"/>
              <a:t> Variable Open Reading Frame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6E85F93-27F1-495D-9132-C3170B192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78" b="8049"/>
          <a:stretch/>
        </p:blipFill>
        <p:spPr>
          <a:xfrm>
            <a:off x="1332508" y="2367448"/>
            <a:ext cx="6697132" cy="35856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2ED725-AFD7-4FCA-8C24-8B0BDB8C5BA6}"/>
              </a:ext>
            </a:extLst>
          </p:cNvPr>
          <p:cNvSpPr/>
          <p:nvPr/>
        </p:nvSpPr>
        <p:spPr>
          <a:xfrm>
            <a:off x="4194927" y="2956264"/>
            <a:ext cx="565609" cy="2765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BE958-5FAB-4529-B25B-B5C919DFBDF0}"/>
              </a:ext>
            </a:extLst>
          </p:cNvPr>
          <p:cNvSpPr txBox="1"/>
          <p:nvPr/>
        </p:nvSpPr>
        <p:spPr>
          <a:xfrm>
            <a:off x="2188385" y="5993930"/>
            <a:ext cx="4578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Scherf</a:t>
            </a:r>
            <a:r>
              <a:rPr lang="en-GB" sz="1200" dirty="0"/>
              <a:t>, </a:t>
            </a:r>
            <a:r>
              <a:rPr lang="en-GB" sz="1200" dirty="0" err="1"/>
              <a:t>A.,</a:t>
            </a:r>
            <a:r>
              <a:rPr lang="en-GB" sz="1200" i="1" dirty="0" err="1"/>
              <a:t>et</a:t>
            </a:r>
            <a:r>
              <a:rPr lang="en-GB" sz="1200" i="1" dirty="0"/>
              <a:t>. al </a:t>
            </a:r>
            <a:r>
              <a:rPr lang="en-GB" sz="1200" dirty="0"/>
              <a:t>(2008). </a:t>
            </a:r>
            <a:r>
              <a:rPr lang="en-GB" sz="1200" i="1" dirty="0"/>
              <a:t>Annual Review of Microbiology</a:t>
            </a:r>
            <a:r>
              <a:rPr lang="en-GB" sz="1200" dirty="0"/>
              <a:t>, </a:t>
            </a:r>
            <a:r>
              <a:rPr lang="en-GB" sz="1200" i="1" dirty="0"/>
              <a:t>62</a:t>
            </a:r>
            <a:r>
              <a:rPr lang="en-GB" sz="1200" dirty="0"/>
              <a:t>(1), 445–470.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943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353574-934A-4567-A3DB-B0B10D69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STEVOR protein family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91AE3-0F76-4B98-82AF-6207634EB2BF}"/>
              </a:ext>
            </a:extLst>
          </p:cNvPr>
          <p:cNvSpPr txBox="1"/>
          <p:nvPr/>
        </p:nvSpPr>
        <p:spPr>
          <a:xfrm>
            <a:off x="138119" y="1142438"/>
            <a:ext cx="3856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Evasion</a:t>
            </a:r>
            <a:r>
              <a:rPr lang="en-US" sz="1600" dirty="0"/>
              <a:t> of host immune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err="1"/>
              <a:t>Rosetting</a:t>
            </a:r>
            <a:r>
              <a:rPr lang="en-US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Mediated binding of RBCs </a:t>
            </a:r>
            <a:r>
              <a:rPr lang="en-US" sz="1600" b="1" dirty="0"/>
              <a:t>to the endothelial cells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Alternation of </a:t>
            </a:r>
            <a:r>
              <a:rPr lang="en-US" sz="1600" b="1" dirty="0"/>
              <a:t>RBC rigidity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Merozoite attachment  </a:t>
            </a:r>
            <a:r>
              <a:rPr lang="en-US" sz="1600" b="1" dirty="0"/>
              <a:t>(some STEVORs)</a:t>
            </a:r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C7217E9-FF9F-4293-B62F-6BB6D287E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70786"/>
            <a:ext cx="3992198" cy="2712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5AF24-0819-41B6-B62D-1A0BC70FCC49}"/>
              </a:ext>
            </a:extLst>
          </p:cNvPr>
          <p:cNvSpPr txBox="1"/>
          <p:nvPr/>
        </p:nvSpPr>
        <p:spPr>
          <a:xfrm>
            <a:off x="4573902" y="3851989"/>
            <a:ext cx="3992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Rowe, J. </a:t>
            </a:r>
            <a:r>
              <a:rPr lang="en-GB" sz="1200" dirty="0" err="1"/>
              <a:t>A.,</a:t>
            </a:r>
            <a:r>
              <a:rPr lang="en-GB" sz="1200" i="1" dirty="0" err="1"/>
              <a:t>et</a:t>
            </a:r>
            <a:r>
              <a:rPr lang="en-GB" sz="1200" i="1" dirty="0"/>
              <a:t>. al</a:t>
            </a:r>
            <a:r>
              <a:rPr lang="en-GB" sz="1200" dirty="0"/>
              <a:t> (2009). </a:t>
            </a:r>
            <a:r>
              <a:rPr lang="en-GB" sz="1200" i="1" dirty="0"/>
              <a:t>Current Opinion in </a:t>
            </a:r>
            <a:r>
              <a:rPr lang="en-GB" sz="1200" i="1" dirty="0" err="1"/>
              <a:t>Hematology</a:t>
            </a:r>
            <a:r>
              <a:rPr lang="en-GB" sz="1200" dirty="0"/>
              <a:t>  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35883-1423-4DDB-8376-8BA0E9D8A554}"/>
              </a:ext>
            </a:extLst>
          </p:cNvPr>
          <p:cNvSpPr txBox="1"/>
          <p:nvPr/>
        </p:nvSpPr>
        <p:spPr>
          <a:xfrm>
            <a:off x="219188" y="3699098"/>
            <a:ext cx="834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Structure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3F07A-78C1-450F-853C-8E6534697770}"/>
              </a:ext>
            </a:extLst>
          </p:cNvPr>
          <p:cNvSpPr txBox="1"/>
          <p:nvPr/>
        </p:nvSpPr>
        <p:spPr>
          <a:xfrm>
            <a:off x="457201" y="4113130"/>
            <a:ext cx="229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SP: </a:t>
            </a:r>
            <a:r>
              <a:rPr lang="en-US" sz="1600" dirty="0"/>
              <a:t>signal peptide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65387-9734-42EB-BCBD-8F4BBA978D5F}"/>
              </a:ext>
            </a:extLst>
          </p:cNvPr>
          <p:cNvSpPr txBox="1"/>
          <p:nvPr/>
        </p:nvSpPr>
        <p:spPr>
          <a:xfrm>
            <a:off x="457201" y="4426286"/>
            <a:ext cx="229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V1: </a:t>
            </a:r>
            <a:r>
              <a:rPr lang="en-US" sz="1600" dirty="0"/>
              <a:t>variable domain 1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8DA0A-B4BC-42D1-9859-B79294C84A9B}"/>
              </a:ext>
            </a:extLst>
          </p:cNvPr>
          <p:cNvSpPr txBox="1"/>
          <p:nvPr/>
        </p:nvSpPr>
        <p:spPr>
          <a:xfrm>
            <a:off x="457201" y="4737838"/>
            <a:ext cx="229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P: </a:t>
            </a:r>
            <a:r>
              <a:rPr lang="en-US" sz="1600" dirty="0"/>
              <a:t>PEXEL motif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E1661-7ABC-41A4-8BB7-BC507630597F}"/>
              </a:ext>
            </a:extLst>
          </p:cNvPr>
          <p:cNvSpPr txBox="1"/>
          <p:nvPr/>
        </p:nvSpPr>
        <p:spPr>
          <a:xfrm>
            <a:off x="457201" y="5041400"/>
            <a:ext cx="294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SC: </a:t>
            </a:r>
            <a:r>
              <a:rPr lang="en-US" sz="1600" dirty="0"/>
              <a:t>semi-conserved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727A6-8309-412E-800B-7E8C7F0573C6}"/>
              </a:ext>
            </a:extLst>
          </p:cNvPr>
          <p:cNvSpPr txBox="1"/>
          <p:nvPr/>
        </p:nvSpPr>
        <p:spPr>
          <a:xfrm>
            <a:off x="457201" y="5376006"/>
            <a:ext cx="294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TM: </a:t>
            </a:r>
            <a:r>
              <a:rPr lang="en-US" sz="1600" dirty="0"/>
              <a:t>trans-membrane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280F9C-EA03-4263-BF68-9F25E5065A43}"/>
              </a:ext>
            </a:extLst>
          </p:cNvPr>
          <p:cNvSpPr txBox="1"/>
          <p:nvPr/>
        </p:nvSpPr>
        <p:spPr>
          <a:xfrm>
            <a:off x="457201" y="5675620"/>
            <a:ext cx="294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V2: </a:t>
            </a:r>
            <a:r>
              <a:rPr lang="en-US" sz="1600" dirty="0"/>
              <a:t>variable domain 2</a:t>
            </a:r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47647-9E46-46C9-A63F-64E06345481F}"/>
              </a:ext>
            </a:extLst>
          </p:cNvPr>
          <p:cNvSpPr txBox="1"/>
          <p:nvPr/>
        </p:nvSpPr>
        <p:spPr>
          <a:xfrm>
            <a:off x="457201" y="5969670"/>
            <a:ext cx="294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C: </a:t>
            </a:r>
            <a:r>
              <a:rPr lang="en-US" sz="1600" dirty="0"/>
              <a:t>conserved</a:t>
            </a:r>
            <a:r>
              <a:rPr lang="en-US" sz="1600" b="1" dirty="0"/>
              <a:t> </a:t>
            </a:r>
            <a:endParaRPr lang="en-GB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5F3C7A-C545-40FA-BECE-7F6BB8EAFCC1}"/>
              </a:ext>
            </a:extLst>
          </p:cNvPr>
          <p:cNvSpPr/>
          <p:nvPr/>
        </p:nvSpPr>
        <p:spPr>
          <a:xfrm>
            <a:off x="3987976" y="4984589"/>
            <a:ext cx="532660" cy="266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A7ABD-CFE4-443A-B59F-1DE98AD96683}"/>
              </a:ext>
            </a:extLst>
          </p:cNvPr>
          <p:cNvSpPr txBox="1"/>
          <p:nvPr/>
        </p:nvSpPr>
        <p:spPr>
          <a:xfrm>
            <a:off x="4041242" y="4959722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</a:t>
            </a:r>
            <a:endParaRPr lang="en-GB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180DCAE-4E21-4FDD-9A91-85E1FC2CD68C}"/>
              </a:ext>
            </a:extLst>
          </p:cNvPr>
          <p:cNvSpPr/>
          <p:nvPr/>
        </p:nvSpPr>
        <p:spPr>
          <a:xfrm>
            <a:off x="4519156" y="4984588"/>
            <a:ext cx="628834" cy="266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347804-1376-4C53-BC74-2BE9EC61435F}"/>
              </a:ext>
            </a:extLst>
          </p:cNvPr>
          <p:cNvSpPr/>
          <p:nvPr/>
        </p:nvSpPr>
        <p:spPr>
          <a:xfrm>
            <a:off x="5158348" y="4984588"/>
            <a:ext cx="159798" cy="266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FE8739-3010-4034-8F12-0E49CDB2452C}"/>
              </a:ext>
            </a:extLst>
          </p:cNvPr>
          <p:cNvSpPr/>
          <p:nvPr/>
        </p:nvSpPr>
        <p:spPr>
          <a:xfrm>
            <a:off x="5318146" y="4984588"/>
            <a:ext cx="1136341" cy="266330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D5B7A1-70A9-4BED-A269-D8EA265462E2}"/>
              </a:ext>
            </a:extLst>
          </p:cNvPr>
          <p:cNvSpPr/>
          <p:nvPr/>
        </p:nvSpPr>
        <p:spPr>
          <a:xfrm>
            <a:off x="6455227" y="4984589"/>
            <a:ext cx="318115" cy="266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2A149B-8E0D-43C0-8FF3-015E43D20916}"/>
              </a:ext>
            </a:extLst>
          </p:cNvPr>
          <p:cNvSpPr/>
          <p:nvPr/>
        </p:nvSpPr>
        <p:spPr>
          <a:xfrm>
            <a:off x="6773342" y="4985950"/>
            <a:ext cx="1225120" cy="266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212201-F13E-4F3A-A5F4-2ACB24B52CFC}"/>
              </a:ext>
            </a:extLst>
          </p:cNvPr>
          <p:cNvSpPr/>
          <p:nvPr/>
        </p:nvSpPr>
        <p:spPr>
          <a:xfrm>
            <a:off x="7998462" y="4985949"/>
            <a:ext cx="318115" cy="266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29EB23-32D6-4367-9C29-BD52CBA0226C}"/>
              </a:ext>
            </a:extLst>
          </p:cNvPr>
          <p:cNvSpPr/>
          <p:nvPr/>
        </p:nvSpPr>
        <p:spPr>
          <a:xfrm>
            <a:off x="8326936" y="4985950"/>
            <a:ext cx="451281" cy="266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86941B-8EE9-47FC-B98E-5E26F5947F0F}"/>
              </a:ext>
            </a:extLst>
          </p:cNvPr>
          <p:cNvSpPr txBox="1"/>
          <p:nvPr/>
        </p:nvSpPr>
        <p:spPr>
          <a:xfrm>
            <a:off x="6367957" y="4933087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TM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81FBEF-2F20-4109-B771-58DD558E9A23}"/>
              </a:ext>
            </a:extLst>
          </p:cNvPr>
          <p:cNvSpPr txBox="1"/>
          <p:nvPr/>
        </p:nvSpPr>
        <p:spPr>
          <a:xfrm>
            <a:off x="7899050" y="4933087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TM</a:t>
            </a:r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7ED3BB-EBEC-408F-8D84-AE30CCDA5A82}"/>
              </a:ext>
            </a:extLst>
          </p:cNvPr>
          <p:cNvSpPr txBox="1"/>
          <p:nvPr/>
        </p:nvSpPr>
        <p:spPr>
          <a:xfrm>
            <a:off x="5619986" y="4933087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</a:t>
            </a:r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E11362-6B89-4DAD-A36D-201C9AB91599}"/>
              </a:ext>
            </a:extLst>
          </p:cNvPr>
          <p:cNvSpPr txBox="1"/>
          <p:nvPr/>
        </p:nvSpPr>
        <p:spPr>
          <a:xfrm>
            <a:off x="4561644" y="4933087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V1</a:t>
            </a:r>
            <a:endParaRPr lang="en-GB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E4FEEA-D312-4D14-82E0-44AAF2A6FAA4}"/>
              </a:ext>
            </a:extLst>
          </p:cNvPr>
          <p:cNvSpPr txBox="1"/>
          <p:nvPr/>
        </p:nvSpPr>
        <p:spPr>
          <a:xfrm>
            <a:off x="7117105" y="4932496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V2</a:t>
            </a:r>
            <a:endParaRPr lang="en-GB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C0E402-B7EC-4CBD-BEF2-4E50F3A05AF4}"/>
              </a:ext>
            </a:extLst>
          </p:cNvPr>
          <p:cNvSpPr txBox="1"/>
          <p:nvPr/>
        </p:nvSpPr>
        <p:spPr>
          <a:xfrm>
            <a:off x="5077259" y="4938325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en-GB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4053E0-416B-49A6-8BAF-96D9392A371A}"/>
              </a:ext>
            </a:extLst>
          </p:cNvPr>
          <p:cNvSpPr txBox="1"/>
          <p:nvPr/>
        </p:nvSpPr>
        <p:spPr>
          <a:xfrm>
            <a:off x="8363583" y="4944214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endParaRPr lang="en-GB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DEE3B4-CDA1-47BB-BA2A-D29E429970AD}"/>
              </a:ext>
            </a:extLst>
          </p:cNvPr>
          <p:cNvSpPr txBox="1"/>
          <p:nvPr/>
        </p:nvSpPr>
        <p:spPr>
          <a:xfrm>
            <a:off x="3928842" y="4442165"/>
            <a:ext cx="179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STEVOR (n≈30-40)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104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C6E9274-0D68-419E-AEC2-8E14C03E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9132"/>
            <a:ext cx="6697132" cy="623236"/>
          </a:xfrm>
        </p:spPr>
        <p:txBody>
          <a:bodyPr/>
          <a:lstStyle/>
          <a:p>
            <a:r>
              <a:rPr lang="en-US" i="1" dirty="0"/>
              <a:t>Multi-copy gene family: </a:t>
            </a:r>
            <a:r>
              <a:rPr lang="en-US" dirty="0"/>
              <a:t>Antigenic variance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BD992-223C-4860-8A8A-EB6076AB319B}"/>
              </a:ext>
            </a:extLst>
          </p:cNvPr>
          <p:cNvSpPr txBox="1"/>
          <p:nvPr/>
        </p:nvSpPr>
        <p:spPr>
          <a:xfrm>
            <a:off x="454981" y="1162975"/>
            <a:ext cx="823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/>
              <a:t>Parasite population infection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 family X1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7E18C3-27BB-43A4-98E5-48EADEA86254}"/>
              </a:ext>
            </a:extLst>
          </p:cNvPr>
          <p:cNvSpPr/>
          <p:nvPr/>
        </p:nvSpPr>
        <p:spPr>
          <a:xfrm>
            <a:off x="654086" y="3621381"/>
            <a:ext cx="572610" cy="3240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57769-24BC-46E9-AA59-701582AC9403}"/>
              </a:ext>
            </a:extLst>
          </p:cNvPr>
          <p:cNvSpPr/>
          <p:nvPr/>
        </p:nvSpPr>
        <p:spPr>
          <a:xfrm>
            <a:off x="1493559" y="3621381"/>
            <a:ext cx="572610" cy="3240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28244-38C0-473D-ACB0-2D15AC8DC35C}"/>
              </a:ext>
            </a:extLst>
          </p:cNvPr>
          <p:cNvSpPr/>
          <p:nvPr/>
        </p:nvSpPr>
        <p:spPr>
          <a:xfrm>
            <a:off x="2333032" y="3621381"/>
            <a:ext cx="572610" cy="3240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51A0DB-E247-4F3F-96E7-647E44EC1D1E}"/>
              </a:ext>
            </a:extLst>
          </p:cNvPr>
          <p:cNvSpPr/>
          <p:nvPr/>
        </p:nvSpPr>
        <p:spPr>
          <a:xfrm>
            <a:off x="3172505" y="3621381"/>
            <a:ext cx="572610" cy="3240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7ED6A3-B152-48FF-90C6-F3925F51EE89}"/>
              </a:ext>
            </a:extLst>
          </p:cNvPr>
          <p:cNvCxnSpPr>
            <a:endCxn id="8" idx="1"/>
          </p:cNvCxnSpPr>
          <p:nvPr/>
        </p:nvCxnSpPr>
        <p:spPr>
          <a:xfrm>
            <a:off x="181350" y="3783398"/>
            <a:ext cx="472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ADDB6-CE61-426A-9CE2-57746EF2982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226696" y="3783398"/>
            <a:ext cx="266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9569A-AB3C-40CD-8835-E89A8BF8F692}"/>
              </a:ext>
            </a:extLst>
          </p:cNvPr>
          <p:cNvCxnSpPr>
            <a:cxnSpLocks/>
          </p:cNvCxnSpPr>
          <p:nvPr/>
        </p:nvCxnSpPr>
        <p:spPr>
          <a:xfrm>
            <a:off x="2066169" y="3783398"/>
            <a:ext cx="266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568718-4814-4C95-B721-6EF5E069F038}"/>
              </a:ext>
            </a:extLst>
          </p:cNvPr>
          <p:cNvCxnSpPr>
            <a:cxnSpLocks/>
          </p:cNvCxnSpPr>
          <p:nvPr/>
        </p:nvCxnSpPr>
        <p:spPr>
          <a:xfrm>
            <a:off x="2905642" y="3783398"/>
            <a:ext cx="266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D59018-12F9-454A-BEEA-56CB18929DCE}"/>
              </a:ext>
            </a:extLst>
          </p:cNvPr>
          <p:cNvCxnSpPr/>
          <p:nvPr/>
        </p:nvCxnSpPr>
        <p:spPr>
          <a:xfrm>
            <a:off x="3745115" y="3783398"/>
            <a:ext cx="472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11EABD-6278-4DF0-AED7-22A96E2CDAFD}"/>
              </a:ext>
            </a:extLst>
          </p:cNvPr>
          <p:cNvSpPr txBox="1"/>
          <p:nvPr/>
        </p:nvSpPr>
        <p:spPr>
          <a:xfrm>
            <a:off x="654086" y="3576083"/>
            <a:ext cx="67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X1.1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79A4A-60B5-468B-B15B-64148DFC5BEF}"/>
              </a:ext>
            </a:extLst>
          </p:cNvPr>
          <p:cNvSpPr txBox="1"/>
          <p:nvPr/>
        </p:nvSpPr>
        <p:spPr>
          <a:xfrm>
            <a:off x="1481723" y="3576083"/>
            <a:ext cx="67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X1.2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73DD6-03C0-4096-9332-128B44A830CA}"/>
              </a:ext>
            </a:extLst>
          </p:cNvPr>
          <p:cNvSpPr txBox="1"/>
          <p:nvPr/>
        </p:nvSpPr>
        <p:spPr>
          <a:xfrm>
            <a:off x="2316347" y="3576083"/>
            <a:ext cx="67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X1.3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E9F424-CC59-49F0-9671-4685876D1DBB}"/>
              </a:ext>
            </a:extLst>
          </p:cNvPr>
          <p:cNvSpPr txBox="1"/>
          <p:nvPr/>
        </p:nvSpPr>
        <p:spPr>
          <a:xfrm>
            <a:off x="3134549" y="3576083"/>
            <a:ext cx="67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X1.4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D4480B-7977-4D98-907F-FC5F1451031E}"/>
              </a:ext>
            </a:extLst>
          </p:cNvPr>
          <p:cNvCxnSpPr>
            <a:cxnSpLocks/>
          </p:cNvCxnSpPr>
          <p:nvPr/>
        </p:nvCxnSpPr>
        <p:spPr>
          <a:xfrm flipV="1">
            <a:off x="4211568" y="2138196"/>
            <a:ext cx="2383353" cy="1645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EA1FDB-3E01-4EA1-A6E5-D4ACF2D8E2A9}"/>
              </a:ext>
            </a:extLst>
          </p:cNvPr>
          <p:cNvCxnSpPr>
            <a:cxnSpLocks/>
          </p:cNvCxnSpPr>
          <p:nvPr/>
        </p:nvCxnSpPr>
        <p:spPr>
          <a:xfrm>
            <a:off x="4211568" y="3774412"/>
            <a:ext cx="2894180" cy="23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ACA9329-BAC2-4CE2-A983-DBF47DBDC20B}"/>
              </a:ext>
            </a:extLst>
          </p:cNvPr>
          <p:cNvSpPr/>
          <p:nvPr/>
        </p:nvSpPr>
        <p:spPr>
          <a:xfrm>
            <a:off x="6363250" y="2540922"/>
            <a:ext cx="1314045" cy="8999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FBDB6C-7C85-4BCD-840F-093AC03F60C1}"/>
              </a:ext>
            </a:extLst>
          </p:cNvPr>
          <p:cNvSpPr/>
          <p:nvPr/>
        </p:nvSpPr>
        <p:spPr>
          <a:xfrm>
            <a:off x="6515651" y="2779374"/>
            <a:ext cx="365051" cy="396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C3F09-B267-452B-98C7-15D2C25896D8}"/>
              </a:ext>
            </a:extLst>
          </p:cNvPr>
          <p:cNvSpPr/>
          <p:nvPr/>
        </p:nvSpPr>
        <p:spPr>
          <a:xfrm>
            <a:off x="6939895" y="2888574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B75679-3735-416F-ABE8-7338EF9F5F1C}"/>
              </a:ext>
            </a:extLst>
          </p:cNvPr>
          <p:cNvSpPr/>
          <p:nvPr/>
        </p:nvSpPr>
        <p:spPr>
          <a:xfrm>
            <a:off x="7307957" y="2680213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B8845C-ED5E-4EA3-B20B-6154F3B5E875}"/>
              </a:ext>
            </a:extLst>
          </p:cNvPr>
          <p:cNvSpPr/>
          <p:nvPr/>
        </p:nvSpPr>
        <p:spPr>
          <a:xfrm>
            <a:off x="7304256" y="3139977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433F981-1D9B-4D74-9E60-205BF2CCC528}"/>
              </a:ext>
            </a:extLst>
          </p:cNvPr>
          <p:cNvSpPr/>
          <p:nvPr/>
        </p:nvSpPr>
        <p:spPr>
          <a:xfrm>
            <a:off x="5039205" y="3154761"/>
            <a:ext cx="1314045" cy="8999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EA01AE7-5313-428B-A5BC-0B86D5D2A466}"/>
              </a:ext>
            </a:extLst>
          </p:cNvPr>
          <p:cNvSpPr/>
          <p:nvPr/>
        </p:nvSpPr>
        <p:spPr>
          <a:xfrm>
            <a:off x="5191606" y="3393213"/>
            <a:ext cx="365051" cy="396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D53B20-C643-479F-A5E2-5D916C3106F6}"/>
              </a:ext>
            </a:extLst>
          </p:cNvPr>
          <p:cNvSpPr/>
          <p:nvPr/>
        </p:nvSpPr>
        <p:spPr>
          <a:xfrm>
            <a:off x="6087495" y="4094935"/>
            <a:ext cx="1314045" cy="8999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E2A21C-0DB8-49F9-8938-230DC5F0CC0B}"/>
              </a:ext>
            </a:extLst>
          </p:cNvPr>
          <p:cNvSpPr/>
          <p:nvPr/>
        </p:nvSpPr>
        <p:spPr>
          <a:xfrm>
            <a:off x="6239896" y="4333387"/>
            <a:ext cx="365051" cy="396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CDC29C0-6565-42B7-B7B9-147572461086}"/>
              </a:ext>
            </a:extLst>
          </p:cNvPr>
          <p:cNvSpPr/>
          <p:nvPr/>
        </p:nvSpPr>
        <p:spPr>
          <a:xfrm>
            <a:off x="7202723" y="3417255"/>
            <a:ext cx="1314045" cy="8999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BCB99F8-B0B8-4097-9317-D2818453C82B}"/>
              </a:ext>
            </a:extLst>
          </p:cNvPr>
          <p:cNvSpPr/>
          <p:nvPr/>
        </p:nvSpPr>
        <p:spPr>
          <a:xfrm>
            <a:off x="7355124" y="3655707"/>
            <a:ext cx="365051" cy="396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2BF611E-34DF-495E-B95D-8D074567B564}"/>
              </a:ext>
            </a:extLst>
          </p:cNvPr>
          <p:cNvSpPr/>
          <p:nvPr/>
        </p:nvSpPr>
        <p:spPr>
          <a:xfrm>
            <a:off x="7503125" y="1998176"/>
            <a:ext cx="1314045" cy="8999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054714-2ECC-4FE8-85FD-818FC62ED258}"/>
              </a:ext>
            </a:extLst>
          </p:cNvPr>
          <p:cNvSpPr/>
          <p:nvPr/>
        </p:nvSpPr>
        <p:spPr>
          <a:xfrm>
            <a:off x="7655526" y="2236628"/>
            <a:ext cx="365051" cy="396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3C97BC6-5421-448D-981B-773DA0A54106}"/>
              </a:ext>
            </a:extLst>
          </p:cNvPr>
          <p:cNvSpPr/>
          <p:nvPr/>
        </p:nvSpPr>
        <p:spPr>
          <a:xfrm>
            <a:off x="7102895" y="4991872"/>
            <a:ext cx="1314045" cy="8999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325A0-FA0A-4688-9541-C8487AB75AD4}"/>
              </a:ext>
            </a:extLst>
          </p:cNvPr>
          <p:cNvSpPr/>
          <p:nvPr/>
        </p:nvSpPr>
        <p:spPr>
          <a:xfrm>
            <a:off x="7255296" y="5230324"/>
            <a:ext cx="365051" cy="396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0776455-8B00-419B-AABD-385D683151BA}"/>
              </a:ext>
            </a:extLst>
          </p:cNvPr>
          <p:cNvSpPr/>
          <p:nvPr/>
        </p:nvSpPr>
        <p:spPr>
          <a:xfrm>
            <a:off x="8090460" y="2335979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28692B-6FF0-423F-ACF2-511C7A2752B1}"/>
              </a:ext>
            </a:extLst>
          </p:cNvPr>
          <p:cNvSpPr/>
          <p:nvPr/>
        </p:nvSpPr>
        <p:spPr>
          <a:xfrm>
            <a:off x="8458522" y="2127618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6F6F6E-842E-44C2-9610-C540C0867A9E}"/>
              </a:ext>
            </a:extLst>
          </p:cNvPr>
          <p:cNvSpPr/>
          <p:nvPr/>
        </p:nvSpPr>
        <p:spPr>
          <a:xfrm>
            <a:off x="8454821" y="2587382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7D38F7-1655-4697-BEF4-522CC0DAFE5E}"/>
              </a:ext>
            </a:extLst>
          </p:cNvPr>
          <p:cNvSpPr/>
          <p:nvPr/>
        </p:nvSpPr>
        <p:spPr>
          <a:xfrm>
            <a:off x="7764318" y="3774412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71E3E5-0F2F-4BD7-87B3-9AB29F4EF658}"/>
              </a:ext>
            </a:extLst>
          </p:cNvPr>
          <p:cNvSpPr/>
          <p:nvPr/>
        </p:nvSpPr>
        <p:spPr>
          <a:xfrm>
            <a:off x="8132380" y="3566051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B82669-E318-44A4-A7F0-7046995B6B0C}"/>
              </a:ext>
            </a:extLst>
          </p:cNvPr>
          <p:cNvSpPr/>
          <p:nvPr/>
        </p:nvSpPr>
        <p:spPr>
          <a:xfrm>
            <a:off x="8128679" y="4025815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416F50-D668-4D46-85D8-82F1451BD831}"/>
              </a:ext>
            </a:extLst>
          </p:cNvPr>
          <p:cNvSpPr/>
          <p:nvPr/>
        </p:nvSpPr>
        <p:spPr>
          <a:xfrm>
            <a:off x="5594272" y="3488526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16B8D79-8755-4340-80D5-A7BB809E437D}"/>
              </a:ext>
            </a:extLst>
          </p:cNvPr>
          <p:cNvSpPr/>
          <p:nvPr/>
        </p:nvSpPr>
        <p:spPr>
          <a:xfrm>
            <a:off x="5962334" y="3280165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6DAD4D-1CE0-4B14-943C-04FCF4E4BCFF}"/>
              </a:ext>
            </a:extLst>
          </p:cNvPr>
          <p:cNvSpPr/>
          <p:nvPr/>
        </p:nvSpPr>
        <p:spPr>
          <a:xfrm>
            <a:off x="5958633" y="3739929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D4735B-B906-42F4-BDBE-E0AB653BBD07}"/>
              </a:ext>
            </a:extLst>
          </p:cNvPr>
          <p:cNvSpPr/>
          <p:nvPr/>
        </p:nvSpPr>
        <p:spPr>
          <a:xfrm>
            <a:off x="6662848" y="4448338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9E0B9AB-34AA-409A-8A51-43A884649E6F}"/>
              </a:ext>
            </a:extLst>
          </p:cNvPr>
          <p:cNvSpPr/>
          <p:nvPr/>
        </p:nvSpPr>
        <p:spPr>
          <a:xfrm>
            <a:off x="7030910" y="4239977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B08E74E-7345-4A57-A686-C20CB2BCB503}"/>
              </a:ext>
            </a:extLst>
          </p:cNvPr>
          <p:cNvSpPr/>
          <p:nvPr/>
        </p:nvSpPr>
        <p:spPr>
          <a:xfrm>
            <a:off x="7027209" y="4699741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43293E-F4F3-4EB9-BF7F-9B48F4523422}"/>
              </a:ext>
            </a:extLst>
          </p:cNvPr>
          <p:cNvSpPr/>
          <p:nvPr/>
        </p:nvSpPr>
        <p:spPr>
          <a:xfrm>
            <a:off x="7688632" y="5375161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3ACB646-F9A4-4A10-B5DC-F0E88FD38774}"/>
              </a:ext>
            </a:extLst>
          </p:cNvPr>
          <p:cNvSpPr/>
          <p:nvPr/>
        </p:nvSpPr>
        <p:spPr>
          <a:xfrm>
            <a:off x="8056694" y="5166800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94B295-22BD-4389-B4C4-FE5BEF5F8FBC}"/>
              </a:ext>
            </a:extLst>
          </p:cNvPr>
          <p:cNvSpPr/>
          <p:nvPr/>
        </p:nvSpPr>
        <p:spPr>
          <a:xfrm>
            <a:off x="8052993" y="5626564"/>
            <a:ext cx="151372" cy="145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BCAE1B-D5BE-4CEE-B764-AA2AAEA2DAB0}"/>
              </a:ext>
            </a:extLst>
          </p:cNvPr>
          <p:cNvSpPr/>
          <p:nvPr/>
        </p:nvSpPr>
        <p:spPr>
          <a:xfrm>
            <a:off x="1493559" y="3624032"/>
            <a:ext cx="572610" cy="3240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2DFCA1-9DA9-4343-A464-15D514B75DF2}"/>
              </a:ext>
            </a:extLst>
          </p:cNvPr>
          <p:cNvSpPr/>
          <p:nvPr/>
        </p:nvSpPr>
        <p:spPr>
          <a:xfrm>
            <a:off x="2328855" y="3627436"/>
            <a:ext cx="572610" cy="3240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B70417-EEC7-44B9-824B-5A2B8FC8F766}"/>
              </a:ext>
            </a:extLst>
          </p:cNvPr>
          <p:cNvSpPr/>
          <p:nvPr/>
        </p:nvSpPr>
        <p:spPr>
          <a:xfrm>
            <a:off x="3173414" y="3621381"/>
            <a:ext cx="572610" cy="3240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D279D4-CA7D-4C90-B68B-7C4ED27027C6}"/>
              </a:ext>
            </a:extLst>
          </p:cNvPr>
          <p:cNvSpPr/>
          <p:nvPr/>
        </p:nvSpPr>
        <p:spPr>
          <a:xfrm>
            <a:off x="660369" y="3614091"/>
            <a:ext cx="572610" cy="3240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9" grpId="0"/>
      <p:bldP spid="20" grpId="0"/>
      <p:bldP spid="21" grpId="0"/>
      <p:bldP spid="22" grpId="0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2" grpId="0" animBg="1"/>
      <p:bldP spid="2" grpId="1" animBg="1"/>
      <p:bldP spid="2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2E6CE2-77B1-4577-80C7-28C70941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Overview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DE128-BF91-48AC-8D8A-B6F187DB9265}"/>
              </a:ext>
            </a:extLst>
          </p:cNvPr>
          <p:cNvSpPr txBox="1"/>
          <p:nvPr/>
        </p:nvSpPr>
        <p:spPr>
          <a:xfrm>
            <a:off x="254525" y="1248791"/>
            <a:ext cx="85973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Aim </a:t>
            </a:r>
          </a:p>
          <a:p>
            <a:r>
              <a:rPr lang="en-GB" sz="2000" dirty="0"/>
              <a:t>To develop and use novel hypervariable recombinant proteins as serological markers to monitor exposure to </a:t>
            </a:r>
            <a:r>
              <a:rPr lang="en-GB" sz="2000" i="1" dirty="0"/>
              <a:t>P. falciparum </a:t>
            </a:r>
            <a:r>
              <a:rPr lang="en-GB" sz="2000" dirty="0"/>
              <a:t>infection.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18E4B-A794-4E78-AF78-B40EA20AC1DA}"/>
              </a:ext>
            </a:extLst>
          </p:cNvPr>
          <p:cNvSpPr txBox="1"/>
          <p:nvPr/>
        </p:nvSpPr>
        <p:spPr>
          <a:xfrm>
            <a:off x="254521" y="2702808"/>
            <a:ext cx="8597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Objectives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develop a library of STEVOR recombinant variants to use as markers of naturally acquired immunity (NAI) to </a:t>
            </a:r>
            <a:r>
              <a:rPr lang="en-US" sz="2000" i="1" dirty="0"/>
              <a:t>P. falciparum. </a:t>
            </a:r>
            <a:r>
              <a:rPr lang="en-US" sz="2000" b="1" i="1" dirty="0"/>
              <a:t>(Luminex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investigate the potential impact of MDA on the profile of antibody responses to the STEVOR . </a:t>
            </a:r>
            <a:r>
              <a:rPr lang="en-GB" sz="2000" b="1" dirty="0"/>
              <a:t>(MATAMAL)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6E275-2A9F-4ED3-9E90-FBCA88C5C30D}"/>
              </a:ext>
            </a:extLst>
          </p:cNvPr>
          <p:cNvSpPr txBox="1"/>
          <p:nvPr/>
        </p:nvSpPr>
        <p:spPr>
          <a:xfrm>
            <a:off x="254521" y="4772378"/>
            <a:ext cx="85973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Study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Filling the </a:t>
            </a:r>
            <a:r>
              <a:rPr lang="en-GB" sz="2000" b="1" dirty="0"/>
              <a:t>knowledge gap </a:t>
            </a:r>
            <a:r>
              <a:rPr lang="en-GB" sz="2000" dirty="0"/>
              <a:t>associated with a largely </a:t>
            </a:r>
            <a:r>
              <a:rPr lang="en-GB" sz="2000" b="1" dirty="0"/>
              <a:t>neglected </a:t>
            </a:r>
            <a:r>
              <a:rPr lang="en-GB" sz="2000" dirty="0"/>
              <a:t>hypervariable family of </a:t>
            </a:r>
            <a:r>
              <a:rPr lang="en-GB" sz="2000" b="1" dirty="0"/>
              <a:t>clinical importance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18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FA45BB-9258-4344-9637-6D3A794A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silico model for protein classification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47D2D-EBD4-4077-82B2-74C74C44EF8F}"/>
              </a:ext>
            </a:extLst>
          </p:cNvPr>
          <p:cNvSpPr txBox="1"/>
          <p:nvPr/>
        </p:nvSpPr>
        <p:spPr>
          <a:xfrm>
            <a:off x="125301" y="5197539"/>
            <a:ext cx="46066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Sequence Clustering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Library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Isolating unique sequences </a:t>
            </a:r>
          </a:p>
        </p:txBody>
      </p:sp>
      <p:pic>
        <p:nvPicPr>
          <p:cNvPr id="3" name="Picture 2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27BA69DF-693E-4597-8951-A9D88FCBC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53"/>
          <a:stretch/>
        </p:blipFill>
        <p:spPr>
          <a:xfrm>
            <a:off x="4916114" y="1167319"/>
            <a:ext cx="3691265" cy="1161961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C643A1B-CBAC-4E3D-9D12-83F2BDE40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15" y="2488616"/>
            <a:ext cx="3704752" cy="11623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0D4EC2-644B-4660-93BD-7F2877FC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1101"/>
            <a:ext cx="4572000" cy="4177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/>
              <a:t>Model summary (R)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Sequence data base inspection </a:t>
            </a:r>
            <a:r>
              <a:rPr lang="en-GB" sz="1800" b="1" dirty="0"/>
              <a:t>(n=493)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Alignment </a:t>
            </a:r>
            <a:r>
              <a:rPr lang="en-GB" sz="1800" b="1" dirty="0"/>
              <a:t>(MUSCLE)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Domain sequences isolation </a:t>
            </a:r>
            <a:r>
              <a:rPr lang="en-GB" sz="1800" b="1" dirty="0"/>
              <a:t>(V2, SC and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Digitizing </a:t>
            </a:r>
            <a:r>
              <a:rPr lang="en-GB" sz="1800" dirty="0"/>
              <a:t>AA sequences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Each AA (21) create  Boolean</a:t>
            </a:r>
            <a:r>
              <a:rPr lang="en-GB" sz="1800" dirty="0"/>
              <a:t> vector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Piling Boolean to matrix </a:t>
            </a:r>
            <a:r>
              <a:rPr lang="en-GB" sz="1800" b="1" dirty="0"/>
              <a:t>M </a:t>
            </a: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Singled value decomposition of M </a:t>
            </a:r>
            <a:r>
              <a:rPr lang="en-GB" sz="1800" b="1" dirty="0"/>
              <a:t>(SVD) </a:t>
            </a: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Euclidean distances </a:t>
            </a:r>
            <a:r>
              <a:rPr lang="en-GB" sz="1800" b="1" dirty="0" err="1"/>
              <a:t>sPC</a:t>
            </a: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Principle component analysis plots </a:t>
            </a:r>
            <a:r>
              <a:rPr lang="en-GB" sz="1800" b="1" dirty="0"/>
              <a:t>(PCA)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4" name="Picture 13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04D6BBDA-E31E-458A-B877-D7B121F16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046" y="3754233"/>
            <a:ext cx="3715821" cy="13259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A56ABC-8815-4C10-867F-0978EAF6FA3C}"/>
              </a:ext>
            </a:extLst>
          </p:cNvPr>
          <p:cNvSpPr txBox="1"/>
          <p:nvPr/>
        </p:nvSpPr>
        <p:spPr>
          <a:xfrm>
            <a:off x="4853668" y="5345170"/>
            <a:ext cx="227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gency FB" panose="020B0503020202020204" pitchFamily="34" charset="0"/>
              </a:rPr>
              <a:t>bo</a:t>
            </a:r>
            <a:r>
              <a:rPr lang="en-US" sz="6000" b="1" dirty="0">
                <a:latin typeface="Agency FB" panose="020B0503020202020204" pitchFamily="34" charset="0"/>
              </a:rPr>
              <a:t>01</a:t>
            </a:r>
            <a:r>
              <a:rPr lang="en-US" sz="6000" dirty="0">
                <a:latin typeface="Agency FB" panose="020B0503020202020204" pitchFamily="34" charset="0"/>
              </a:rPr>
              <a:t>ean</a:t>
            </a:r>
            <a:endParaRPr lang="en-GB" sz="6000" dirty="0">
              <a:latin typeface="Agency FB" panose="020B0503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DFE288-CC0E-49DB-9862-CD5719C5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63" y="5181145"/>
            <a:ext cx="1828739" cy="16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14D58476-10A8-4178-B813-285BF5EC2BDB}"/>
              </a:ext>
            </a:extLst>
          </p:cNvPr>
          <p:cNvSpPr/>
          <p:nvPr/>
        </p:nvSpPr>
        <p:spPr>
          <a:xfrm>
            <a:off x="4464446" y="1914093"/>
            <a:ext cx="412297" cy="1277273"/>
          </a:xfrm>
          <a:prstGeom prst="curvedRightArrow">
            <a:avLst>
              <a:gd name="adj1" fmla="val 25000"/>
              <a:gd name="adj2" fmla="val 50000"/>
              <a:gd name="adj3" fmla="val 223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C339A390-0960-4AB1-A90E-C5596FA4EB96}"/>
              </a:ext>
            </a:extLst>
          </p:cNvPr>
          <p:cNvSpPr/>
          <p:nvPr/>
        </p:nvSpPr>
        <p:spPr>
          <a:xfrm>
            <a:off x="4464446" y="3280027"/>
            <a:ext cx="412297" cy="1277273"/>
          </a:xfrm>
          <a:prstGeom prst="curvedRightArrow">
            <a:avLst>
              <a:gd name="adj1" fmla="val 25000"/>
              <a:gd name="adj2" fmla="val 50000"/>
              <a:gd name="adj3" fmla="val 223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8CB8F3DC-A5D4-49AF-9A66-1715D12BAA85}"/>
              </a:ext>
            </a:extLst>
          </p:cNvPr>
          <p:cNvSpPr/>
          <p:nvPr/>
        </p:nvSpPr>
        <p:spPr>
          <a:xfrm>
            <a:off x="4457632" y="4642706"/>
            <a:ext cx="412297" cy="1277273"/>
          </a:xfrm>
          <a:prstGeom prst="curvedRightArrow">
            <a:avLst>
              <a:gd name="adj1" fmla="val 25000"/>
              <a:gd name="adj2" fmla="val 50000"/>
              <a:gd name="adj3" fmla="val 223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6F1A2972-4161-488F-8162-B7909633E18E}"/>
              </a:ext>
            </a:extLst>
          </p:cNvPr>
          <p:cNvSpPr/>
          <p:nvPr/>
        </p:nvSpPr>
        <p:spPr>
          <a:xfrm rot="16830242">
            <a:off x="6369779" y="5885878"/>
            <a:ext cx="412297" cy="1277273"/>
          </a:xfrm>
          <a:prstGeom prst="curvedRightArrow">
            <a:avLst>
              <a:gd name="adj1" fmla="val 25000"/>
              <a:gd name="adj2" fmla="val 50000"/>
              <a:gd name="adj3" fmla="val 223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A4363A-98F1-496A-B686-108673244846}"/>
              </a:ext>
            </a:extLst>
          </p:cNvPr>
          <p:cNvSpPr txBox="1"/>
          <p:nvPr/>
        </p:nvSpPr>
        <p:spPr>
          <a:xfrm>
            <a:off x="4930135" y="5345169"/>
            <a:ext cx="227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gency FB" panose="020B0503020202020204" pitchFamily="34" charset="0"/>
              </a:rPr>
              <a:t>bo</a:t>
            </a:r>
            <a:r>
              <a:rPr lang="en-US" sz="6000" b="1" dirty="0">
                <a:latin typeface="Agency FB" panose="020B0503020202020204" pitchFamily="34" charset="0"/>
              </a:rPr>
              <a:t>01</a:t>
            </a:r>
            <a:r>
              <a:rPr lang="en-US" sz="6000" dirty="0">
                <a:latin typeface="Agency FB" panose="020B0503020202020204" pitchFamily="34" charset="0"/>
              </a:rPr>
              <a:t>ean</a:t>
            </a:r>
            <a:endParaRPr lang="en-GB" sz="6000" dirty="0">
              <a:latin typeface="Agency FB" panose="020B05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D923A-3C38-4BBE-9ACC-2221754B710F}"/>
              </a:ext>
            </a:extLst>
          </p:cNvPr>
          <p:cNvSpPr txBox="1"/>
          <p:nvPr/>
        </p:nvSpPr>
        <p:spPr>
          <a:xfrm>
            <a:off x="4991656" y="5324112"/>
            <a:ext cx="227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gency FB" panose="020B0503020202020204" pitchFamily="34" charset="0"/>
              </a:rPr>
              <a:t>bo</a:t>
            </a:r>
            <a:r>
              <a:rPr lang="en-US" sz="6000" b="1" dirty="0">
                <a:latin typeface="Agency FB" panose="020B0503020202020204" pitchFamily="34" charset="0"/>
              </a:rPr>
              <a:t>01</a:t>
            </a:r>
            <a:r>
              <a:rPr lang="en-US" sz="6000" dirty="0">
                <a:latin typeface="Agency FB" panose="020B0503020202020204" pitchFamily="34" charset="0"/>
              </a:rPr>
              <a:t>ean</a:t>
            </a:r>
            <a:endParaRPr lang="en-GB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15" grpId="0"/>
      <p:bldP spid="19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B0FBDE-81F2-4F97-9C78-B9509E4C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9132"/>
            <a:ext cx="6705600" cy="623236"/>
          </a:xfrm>
        </p:spPr>
        <p:txBody>
          <a:bodyPr/>
          <a:lstStyle/>
          <a:p>
            <a:r>
              <a:rPr lang="en-US" dirty="0"/>
              <a:t>High level sequence variation </a:t>
            </a:r>
            <a:endParaRPr lang="en-GB" dirty="0"/>
          </a:p>
        </p:txBody>
      </p:sp>
      <p:pic>
        <p:nvPicPr>
          <p:cNvPr id="2" name="STEVOR V2 SEQ">
            <a:hlinkClick r:id="" action="ppaction://media"/>
            <a:extLst>
              <a:ext uri="{FF2B5EF4-FFF2-40B4-BE49-F238E27FC236}">
                <a16:creationId xmlns:a16="http://schemas.microsoft.com/office/drawing/2014/main" id="{AB71924F-04C3-4A3D-8BCE-C3A1CD1C5D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818" r="24704"/>
          <a:stretch/>
        </p:blipFill>
        <p:spPr>
          <a:xfrm>
            <a:off x="378487" y="1122955"/>
            <a:ext cx="4813161" cy="5214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5510B-C380-4253-9185-7F0C2FF8676B}"/>
              </a:ext>
            </a:extLst>
          </p:cNvPr>
          <p:cNvSpPr txBox="1"/>
          <p:nvPr/>
        </p:nvSpPr>
        <p:spPr>
          <a:xfrm>
            <a:off x="5605306" y="1742247"/>
            <a:ext cx="32941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Key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level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unique variants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Defining variant groups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6BD9D-6A65-44D9-A10C-DCF48E1CCE1B}"/>
              </a:ext>
            </a:extLst>
          </p:cNvPr>
          <p:cNvSpPr txBox="1"/>
          <p:nvPr/>
        </p:nvSpPr>
        <p:spPr>
          <a:xfrm>
            <a:off x="5605306" y="3936344"/>
            <a:ext cx="31149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Key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Role in pathology?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Role in immune modulation?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Role in immune evasion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56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8C6E62334A94BB5CB813FB9F611CC" ma:contentTypeVersion="4" ma:contentTypeDescription="Create a new document." ma:contentTypeScope="" ma:versionID="112cdea00ca47620c503386b19808eb3">
  <xsd:schema xmlns:xsd="http://www.w3.org/2001/XMLSchema" xmlns:xs="http://www.w3.org/2001/XMLSchema" xmlns:p="http://schemas.microsoft.com/office/2006/metadata/properties" xmlns:ns1="http://schemas.microsoft.com/sharepoint/v3" xmlns:ns2="6a164dda-3779-4169-b957-e287451f6523" xmlns:ns3="9bdb08a2-f062-45d7-99c0-a08565638663" targetNamespace="http://schemas.microsoft.com/office/2006/metadata/properties" ma:root="true" ma:fieldsID="f87e1e496b5ff68587a5517afcdee06d" ns1:_="" ns2:_="" ns3:_="">
    <xsd:import namespace="http://schemas.microsoft.com/sharepoint/v3"/>
    <xsd:import namespace="6a164dda-3779-4169-b957-e287451f6523"/>
    <xsd:import namespace="9bdb08a2-f062-45d7-99c0-a085656386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Visibility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8207403b-203c-4ed3-95cd-88a85218912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3ac801a-ce66-4776-b998-9c2b2735c52b}" ma:internalName="TaxCatchAll" ma:showField="CatchAllData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3ac801a-ce66-4776-b998-9c2b2735c52b}" ma:internalName="TaxCatchAllLabel" ma:readOnly="true" ma:showField="CatchAllDataLabel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isibility" ma:index="14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b08a2-f062-45d7-99c0-a08565638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207403b-203c-4ed3-95cd-88a852189123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TaxCatchAll xmlns="6a164dda-3779-4169-b957-e287451f6523"/>
    <TaxKeywordTaxHTField xmlns="6a164dda-3779-4169-b957-e287451f6523">
      <Terms xmlns="http://schemas.microsoft.com/office/infopath/2007/PartnerControls"/>
    </TaxKeywordTaxHTField>
    <Visibility xmlns="6a164dda-3779-4169-b957-e287451f6523">Internal</Visibility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366156-87C8-459F-8499-1DC6CA6B9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164dda-3779-4169-b957-e287451f6523"/>
    <ds:schemaRef ds:uri="9bdb08a2-f062-45d7-99c0-a08565638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AEF0EC-135F-408E-B270-BA80A9F362C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92EB922-6A4C-46C7-9DEA-AF94D2164EA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E90234-027F-4DCA-8F65-01DD918F31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a164dda-3779-4169-b957-e287451f65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769</Words>
  <Application>Microsoft Office PowerPoint</Application>
  <PresentationFormat>On-screen Show (4:3)</PresentationFormat>
  <Paragraphs>168</Paragraphs>
  <Slides>13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Agency FB</vt:lpstr>
      <vt:lpstr>Arial</vt:lpstr>
      <vt:lpstr>Calibri</vt:lpstr>
      <vt:lpstr>Constantia</vt:lpstr>
      <vt:lpstr>Corbel</vt:lpstr>
      <vt:lpstr>Helvetica</vt:lpstr>
      <vt:lpstr>merriweather</vt:lpstr>
      <vt:lpstr>Open Sans</vt:lpstr>
      <vt:lpstr>Open Sans</vt:lpstr>
      <vt:lpstr>Wingdings</vt:lpstr>
      <vt:lpstr>Main_Presentation_Title_Page</vt:lpstr>
      <vt:lpstr>PowerPoint Presentation</vt:lpstr>
      <vt:lpstr>MATAMAL intro slide</vt:lpstr>
      <vt:lpstr>Overview </vt:lpstr>
      <vt:lpstr>P. falciparum: Hypervariable surface proteins</vt:lpstr>
      <vt:lpstr>STEVOR protein family </vt:lpstr>
      <vt:lpstr>Multi-copy gene family: Antigenic variance</vt:lpstr>
      <vt:lpstr>PhD Overview</vt:lpstr>
      <vt:lpstr>In silico model for protein classification</vt:lpstr>
      <vt:lpstr>High level sequence variation </vt:lpstr>
      <vt:lpstr>Low level sequence variation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Eleanor  Martins</cp:lastModifiedBy>
  <cp:revision>73</cp:revision>
  <dcterms:created xsi:type="dcterms:W3CDTF">2017-08-07T14:02:54Z</dcterms:created>
  <dcterms:modified xsi:type="dcterms:W3CDTF">2022-03-16T08:09:46Z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0x010100D908C6E62334A94BB5CB813FB9F611CC</vt:lpwstr>
  </property>
</Properties>
</file>