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68" r:id="rId6"/>
    <p:sldId id="270" r:id="rId7"/>
    <p:sldId id="285" r:id="rId8"/>
    <p:sldId id="287" r:id="rId9"/>
    <p:sldId id="279" r:id="rId10"/>
    <p:sldId id="278" r:id="rId11"/>
    <p:sldId id="288" r:id="rId12"/>
    <p:sldId id="307" r:id="rId13"/>
    <p:sldId id="294" r:id="rId14"/>
    <p:sldId id="305" r:id="rId15"/>
    <p:sldId id="289" r:id="rId16"/>
    <p:sldId id="306" r:id="rId17"/>
    <p:sldId id="298" r:id="rId18"/>
    <p:sldId id="290" r:id="rId19"/>
    <p:sldId id="291" r:id="rId20"/>
    <p:sldId id="292" r:id="rId21"/>
    <p:sldId id="276" r:id="rId22"/>
    <p:sldId id="277" r:id="rId2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10AC90-9044-47F3-8517-9F0336497DF9}" v="833" dt="2022-03-16T01:37:24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13"/>
    <p:restoredTop sz="94626"/>
  </p:normalViewPr>
  <p:slideViewPr>
    <p:cSldViewPr snapToGrid="0" snapToObjects="1">
      <p:cViewPr varScale="1">
        <p:scale>
          <a:sx n="62" d="100"/>
          <a:sy n="62" d="100"/>
        </p:scale>
        <p:origin x="4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d1ce152f5d322e4/Documents/2019-22%20Clinical%20Research%20Fellow/MATAMAL/MATAMAL_Data%20Incidence/MATAMAL_Incidence%20Clinical%202020-21%20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Cross-sectional</a:t>
            </a:r>
            <a:r>
              <a:rPr lang="en-GB" baseline="0"/>
              <a:t> malaria prevalence on the Bijagos Archipelago prior to MATAMAL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RDT prev.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Sheet1!$A$2:$A$7</c:f>
              <c:numCache>
                <c:formatCode>mmm\-yy</c:formatCode>
                <c:ptCount val="6"/>
                <c:pt idx="0">
                  <c:v>42948</c:v>
                </c:pt>
                <c:pt idx="1">
                  <c:v>43040</c:v>
                </c:pt>
                <c:pt idx="2">
                  <c:v>43101</c:v>
                </c:pt>
                <c:pt idx="3">
                  <c:v>43282</c:v>
                </c:pt>
                <c:pt idx="4">
                  <c:v>43405</c:v>
                </c:pt>
                <c:pt idx="5">
                  <c:v>43770</c:v>
                </c:pt>
              </c:numCache>
            </c:numRef>
          </c:xVal>
          <c:yVal>
            <c:numRef>
              <c:f>Sheet1!$D$2:$D$7</c:f>
              <c:numCache>
                <c:formatCode>General</c:formatCode>
                <c:ptCount val="6"/>
                <c:pt idx="0">
                  <c:v>6.44</c:v>
                </c:pt>
                <c:pt idx="1">
                  <c:v>7.44</c:v>
                </c:pt>
                <c:pt idx="2">
                  <c:v>4.4400000000000004</c:v>
                </c:pt>
                <c:pt idx="3">
                  <c:v>1.65</c:v>
                </c:pt>
                <c:pt idx="4">
                  <c:v>12.02</c:v>
                </c:pt>
                <c:pt idx="5">
                  <c:v>7.54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BEB-4BA4-B60D-64BBBD04985C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qPCR prev.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Sheet1!$A$2:$A$7</c:f>
              <c:numCache>
                <c:formatCode>mmm\-yy</c:formatCode>
                <c:ptCount val="6"/>
                <c:pt idx="0">
                  <c:v>42948</c:v>
                </c:pt>
                <c:pt idx="1">
                  <c:v>43040</c:v>
                </c:pt>
                <c:pt idx="2">
                  <c:v>43101</c:v>
                </c:pt>
                <c:pt idx="3">
                  <c:v>43282</c:v>
                </c:pt>
                <c:pt idx="4">
                  <c:v>43405</c:v>
                </c:pt>
                <c:pt idx="5">
                  <c:v>43770</c:v>
                </c:pt>
              </c:numCache>
            </c:numRef>
          </c:xVal>
          <c:yVal>
            <c:numRef>
              <c:f>Sheet1!$E$2:$E$7</c:f>
              <c:numCache>
                <c:formatCode>General</c:formatCode>
                <c:ptCount val="6"/>
                <c:pt idx="0">
                  <c:v>18.559999999999999</c:v>
                </c:pt>
                <c:pt idx="1">
                  <c:v>16.68</c:v>
                </c:pt>
                <c:pt idx="2">
                  <c:v>8.51</c:v>
                </c:pt>
                <c:pt idx="3">
                  <c:v>12.32</c:v>
                </c:pt>
                <c:pt idx="4">
                  <c:v>17.55</c:v>
                </c:pt>
                <c:pt idx="5">
                  <c:v>9.76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BEB-4BA4-B60D-64BBBD049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3805583"/>
        <c:axId val="593810991"/>
      </c:scatterChart>
      <c:valAx>
        <c:axId val="5938055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810991"/>
        <c:crosses val="autoZero"/>
        <c:crossBetween val="midCat"/>
      </c:valAx>
      <c:valAx>
        <c:axId val="593810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805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Incidence of Clinical Malaria, Bijagos Archipelago, 2020-21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'[MATAMAL_Incidence Clinical 2020-21 Summary.xlsx]Sheet1'!$K$7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'[MATAMAL_Incidence Clinical 2020-21 Summary.xlsx]Sheet1'!$L$5:$O$5</c:f>
              <c:strCache>
                <c:ptCount val="4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</c:strCache>
            </c:strRef>
          </c:cat>
          <c:val>
            <c:numRef>
              <c:f>'[MATAMAL_Incidence Clinical 2020-21 Summary.xlsx]Sheet1'!$B$11:$E$11</c:f>
              <c:numCache>
                <c:formatCode>General</c:formatCode>
                <c:ptCount val="4"/>
                <c:pt idx="0">
                  <c:v>935</c:v>
                </c:pt>
                <c:pt idx="1">
                  <c:v>908</c:v>
                </c:pt>
                <c:pt idx="2">
                  <c:v>1176</c:v>
                </c:pt>
                <c:pt idx="3">
                  <c:v>1224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E4-4C44-B7A7-E17178333877}"/>
            </c:ext>
          </c:extLst>
        </c:ser>
        <c:ser>
          <c:idx val="1"/>
          <c:order val="1"/>
          <c:tx>
            <c:strRef>
              <c:f>'[MATAMAL_Incidence Clinical 2020-21 Summary.xlsx]Sheet1'!$K$8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'[MATAMAL_Incidence Clinical 2020-21 Summary.xlsx]Sheet1'!$L$5:$O$5</c:f>
              <c:strCache>
                <c:ptCount val="4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</c:strCache>
            </c:strRef>
          </c:cat>
          <c:val>
            <c:numRef>
              <c:f>'[MATAMAL_Incidence Clinical 2020-21 Summary.xlsx]Sheet1'!$F$11:$I$11</c:f>
              <c:numCache>
                <c:formatCode>General</c:formatCode>
                <c:ptCount val="4"/>
                <c:pt idx="0">
                  <c:v>1016</c:v>
                </c:pt>
                <c:pt idx="1">
                  <c:v>654</c:v>
                </c:pt>
                <c:pt idx="2">
                  <c:v>553</c:v>
                </c:pt>
                <c:pt idx="3">
                  <c:v>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E4-4C44-B7A7-E17178333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414191"/>
        <c:axId val="471415855"/>
      </c:lineChart>
      <c:catAx>
        <c:axId val="471414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415855"/>
        <c:crosses val="autoZero"/>
        <c:auto val="1"/>
        <c:lblAlgn val="ctr"/>
        <c:lblOffset val="100"/>
        <c:noMultiLvlLbl val="0"/>
      </c:catAx>
      <c:valAx>
        <c:axId val="47141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414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F79F2-C15C-4E89-8426-83D93BE6B86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41B48-8ED3-46DB-A0AD-5DA4EC749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45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82B3B-D038-4462-9A1E-628ECB8F62B6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1" name="Notes Placeholder 10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4D42F-6154-4FA9-9615-446FC24F1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Surveillance is critical to map spread, identify areas of continuing transmission, target interventions…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91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Horizontal combination of </a:t>
            </a:r>
            <a:r>
              <a:rPr lang="en-US" dirty="0" err="1"/>
              <a:t>programmes</a:t>
            </a:r>
            <a:r>
              <a:rPr lang="en-US" dirty="0"/>
              <a:t>: e.g. NTDs and malaria</a:t>
            </a:r>
          </a:p>
          <a:p>
            <a:r>
              <a:rPr lang="en-US" dirty="0"/>
              <a:t>Not perfect: must set up assays, not all antibodies are equal, initial cost and training, securing reagents, saturation in high-transmission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8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setting</a:t>
            </a:r>
          </a:p>
          <a:p>
            <a:r>
              <a:rPr lang="en-US" dirty="0"/>
              <a:t>Seasonal, low to moderate transmission (22.2% peak PCR prevalence)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719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 results completed just before field work began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99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SMC in rainy season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34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Heterogeneity informed power calculations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06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Monthly coverage: participants receiving 3 doses/total population (not eligible only)</a:t>
            </a:r>
          </a:p>
          <a:p>
            <a:r>
              <a:rPr lang="en-US" dirty="0"/>
              <a:t>Head count performed as numbers uncertain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364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Nil available yet, in process</a:t>
            </a:r>
          </a:p>
          <a:p>
            <a:r>
              <a:rPr lang="en-US" dirty="0"/>
              <a:t>These antigens in assay validated by Wu et al</a:t>
            </a:r>
          </a:p>
          <a:p>
            <a:r>
              <a:rPr lang="en-US" dirty="0"/>
              <a:t>Seropositive = 3sd above mean response from malaria-naïve samples. But, lose a lot of information</a:t>
            </a:r>
          </a:p>
          <a:p>
            <a:r>
              <a:rPr lang="en-US" dirty="0"/>
              <a:t>Seropositive: multi-level logistic regression with random effect for clustering</a:t>
            </a:r>
          </a:p>
          <a:p>
            <a:r>
              <a:rPr lang="en-US" dirty="0"/>
              <a:t>MFI: mixed effect linear regression</a:t>
            </a:r>
          </a:p>
          <a:p>
            <a:r>
              <a:rPr lang="en-US" dirty="0"/>
              <a:t>SCR: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Cluster-level age-dependent changes in the seroprevalence of each antigen will be fitted to a reversible catalytic conversion model using maximum likelihood methods </a:t>
            </a:r>
            <a:endParaRPr lang="en-US" dirty="0"/>
          </a:p>
          <a:p>
            <a:endParaRPr lang="en-US" dirty="0"/>
          </a:p>
          <a:p>
            <a:r>
              <a:rPr lang="en-US" dirty="0"/>
              <a:t>EBA and Rh more associated with protection than exposure</a:t>
            </a:r>
          </a:p>
          <a:p>
            <a:r>
              <a:rPr lang="en-US" dirty="0"/>
              <a:t>Age-group </a:t>
            </a:r>
            <a:r>
              <a:rPr lang="en-US" dirty="0" err="1"/>
              <a:t>subanalysis</a:t>
            </a:r>
            <a:r>
              <a:rPr lang="en-US" dirty="0"/>
              <a:t> (1-4, 5-14, 15+)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286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Spearman rank coefficient</a:t>
            </a:r>
          </a:p>
          <a:p>
            <a:endParaRPr lang="en-US" dirty="0"/>
          </a:p>
          <a:p>
            <a:r>
              <a:rPr lang="en-US" dirty="0"/>
              <a:t>Bernoulli and discrete Poisson models for spatial scan statistics</a:t>
            </a:r>
          </a:p>
          <a:p>
            <a:endParaRPr lang="en-US" dirty="0"/>
          </a:p>
          <a:p>
            <a:r>
              <a:rPr lang="en-US" dirty="0"/>
              <a:t>Cox regression for survival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49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989417"/>
            <a:ext cx="10512425" cy="132556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985308"/>
            <a:ext cx="10512425" cy="132556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2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9480857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0" y="1477818"/>
            <a:ext cx="10969943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86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0" y="1477818"/>
            <a:ext cx="10969943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9417061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91919"/>
            <a:ext cx="6813892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2" y="1491919"/>
            <a:ext cx="4010039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2" y="279132"/>
            <a:ext cx="9470224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2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91919"/>
            <a:ext cx="6813892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2" y="1491919"/>
            <a:ext cx="4010039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10195579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50" r:id="rId3"/>
    <p:sldLayoutId id="2147483663" r:id="rId4"/>
    <p:sldLayoutId id="2147483656" r:id="rId5"/>
    <p:sldLayoutId id="2147483665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mailto:Harry.Hutchins@lshtm.ac.uk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321910"/>
            <a:ext cx="10512425" cy="1325563"/>
          </a:xfrm>
        </p:spPr>
        <p:txBody>
          <a:bodyPr/>
          <a:lstStyle/>
          <a:p>
            <a:r>
              <a:rPr lang="en-US" sz="4000" dirty="0"/>
              <a:t>Exploring malaria transmission and </a:t>
            </a:r>
            <a:r>
              <a:rPr lang="en-US" sz="4000" dirty="0" err="1"/>
              <a:t>sero</a:t>
            </a:r>
            <a:r>
              <a:rPr lang="en-US" sz="4000" dirty="0"/>
              <a:t>-epidemiology on the Bijagos Archipelago</a:t>
            </a:r>
            <a:br>
              <a:rPr lang="en-US" sz="4000" dirty="0"/>
            </a:br>
            <a:r>
              <a:rPr lang="en-US" sz="4000" dirty="0"/>
              <a:t>in the context of MATAMAL</a:t>
            </a:r>
            <a:endParaRPr lang="en-GB" sz="4000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838199" y="3638931"/>
            <a:ext cx="10512425" cy="1453022"/>
          </a:xfrm>
          <a:prstGeom prst="rect">
            <a:avLst/>
          </a:prstGeom>
        </p:spPr>
        <p:txBody>
          <a:bodyPr vert="horz" lIns="68598" tIns="34299" rIns="68598" bIns="34299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2"/>
                </a:solidFill>
                <a:latin typeface="merriweather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Harry Hutchins</a:t>
            </a:r>
          </a:p>
          <a:p>
            <a:endParaRPr lang="en-US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MATAMAL Trial Manager</a:t>
            </a:r>
          </a:p>
          <a:p>
            <a:r>
              <a:rPr lang="en-US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Clinical Research Fellow</a:t>
            </a:r>
          </a:p>
          <a:p>
            <a:r>
              <a:rPr lang="en-US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March 2022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68DEEA1-A4A0-48B7-9346-CE6879D885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87280" y="4873308"/>
            <a:ext cx="1781492" cy="178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72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26BC-66A1-4F86-BBD9-BE282901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</a:t>
            </a:r>
            <a:r>
              <a:rPr lang="en-US" dirty="0" err="1"/>
              <a:t>Visualisation</a:t>
            </a:r>
            <a:r>
              <a:rPr lang="en-US" dirty="0"/>
              <a:t> of Prevalence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ABE88A-E78A-4184-8795-7ECC7D1D9DCB}"/>
              </a:ext>
            </a:extLst>
          </p:cNvPr>
          <p:cNvGrpSpPr>
            <a:grpSpLocks noChangeAspect="1"/>
          </p:cNvGrpSpPr>
          <p:nvPr/>
        </p:nvGrpSpPr>
        <p:grpSpPr>
          <a:xfrm>
            <a:off x="3308773" y="2657401"/>
            <a:ext cx="5571277" cy="4102822"/>
            <a:chOff x="1438126" y="0"/>
            <a:chExt cx="9312571" cy="6858000"/>
          </a:xfrm>
        </p:grpSpPr>
        <p:pic>
          <p:nvPicPr>
            <p:cNvPr id="6" name="Content Placeholder 4">
              <a:extLst>
                <a:ext uri="{FF2B5EF4-FFF2-40B4-BE49-F238E27FC236}">
                  <a16:creationId xmlns:a16="http://schemas.microsoft.com/office/drawing/2014/main" id="{3B8A4E58-2E4B-499C-8A89-D6B788E39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8126" y="0"/>
              <a:ext cx="9312571" cy="6858000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8075DE7-C344-4EBE-8F79-E421EFD70D83}"/>
                </a:ext>
              </a:extLst>
            </p:cNvPr>
            <p:cNvSpPr/>
            <p:nvPr/>
          </p:nvSpPr>
          <p:spPr>
            <a:xfrm>
              <a:off x="7859486" y="3505200"/>
              <a:ext cx="979714" cy="1371600"/>
            </a:xfrm>
            <a:custGeom>
              <a:avLst/>
              <a:gdLst>
                <a:gd name="connsiteX0" fmla="*/ 794657 w 979714"/>
                <a:gd name="connsiteY0" fmla="*/ 0 h 1371600"/>
                <a:gd name="connsiteX1" fmla="*/ 522514 w 979714"/>
                <a:gd name="connsiteY1" fmla="*/ 130629 h 1371600"/>
                <a:gd name="connsiteX2" fmla="*/ 0 w 979714"/>
                <a:gd name="connsiteY2" fmla="*/ 1012371 h 1371600"/>
                <a:gd name="connsiteX3" fmla="*/ 381000 w 979714"/>
                <a:gd name="connsiteY3" fmla="*/ 1371600 h 1371600"/>
                <a:gd name="connsiteX4" fmla="*/ 892628 w 979714"/>
                <a:gd name="connsiteY4" fmla="*/ 1077686 h 1371600"/>
                <a:gd name="connsiteX5" fmla="*/ 555171 w 979714"/>
                <a:gd name="connsiteY5" fmla="*/ 892629 h 1371600"/>
                <a:gd name="connsiteX6" fmla="*/ 979714 w 979714"/>
                <a:gd name="connsiteY6" fmla="*/ 326571 h 1371600"/>
                <a:gd name="connsiteX7" fmla="*/ 979714 w 979714"/>
                <a:gd name="connsiteY7" fmla="*/ 163286 h 1371600"/>
                <a:gd name="connsiteX8" fmla="*/ 794657 w 979714"/>
                <a:gd name="connsiteY8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714" h="1371600">
                  <a:moveTo>
                    <a:pt x="794657" y="0"/>
                  </a:moveTo>
                  <a:lnTo>
                    <a:pt x="522514" y="130629"/>
                  </a:lnTo>
                  <a:lnTo>
                    <a:pt x="0" y="1012371"/>
                  </a:lnTo>
                  <a:lnTo>
                    <a:pt x="381000" y="1371600"/>
                  </a:lnTo>
                  <a:lnTo>
                    <a:pt x="892628" y="1077686"/>
                  </a:lnTo>
                  <a:lnTo>
                    <a:pt x="555171" y="892629"/>
                  </a:lnTo>
                  <a:lnTo>
                    <a:pt x="979714" y="326571"/>
                  </a:lnTo>
                  <a:lnTo>
                    <a:pt x="979714" y="163286"/>
                  </a:lnTo>
                  <a:lnTo>
                    <a:pt x="794657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20FC0B-2FB1-4F1C-8E38-9EB0B032A0A7}"/>
              </a:ext>
            </a:extLst>
          </p:cNvPr>
          <p:cNvGrpSpPr>
            <a:grpSpLocks noChangeAspect="1"/>
          </p:cNvGrpSpPr>
          <p:nvPr/>
        </p:nvGrpSpPr>
        <p:grpSpPr>
          <a:xfrm>
            <a:off x="3308773" y="2657401"/>
            <a:ext cx="5571277" cy="4102822"/>
            <a:chOff x="1438126" y="0"/>
            <a:chExt cx="9312571" cy="6858000"/>
          </a:xfrm>
        </p:grpSpPr>
        <p:pic>
          <p:nvPicPr>
            <p:cNvPr id="9" name="Content Placeholder 4">
              <a:extLst>
                <a:ext uri="{FF2B5EF4-FFF2-40B4-BE49-F238E27FC236}">
                  <a16:creationId xmlns:a16="http://schemas.microsoft.com/office/drawing/2014/main" id="{BD50F569-AC4A-4734-8C0C-BB39E5D80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8126" y="0"/>
              <a:ext cx="9312571" cy="6858000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832C7A-7E19-4B6C-A50E-A5D9ADF02062}"/>
                </a:ext>
              </a:extLst>
            </p:cNvPr>
            <p:cNvSpPr/>
            <p:nvPr/>
          </p:nvSpPr>
          <p:spPr>
            <a:xfrm>
              <a:off x="7859486" y="3505200"/>
              <a:ext cx="979714" cy="1371600"/>
            </a:xfrm>
            <a:custGeom>
              <a:avLst/>
              <a:gdLst>
                <a:gd name="connsiteX0" fmla="*/ 794657 w 979714"/>
                <a:gd name="connsiteY0" fmla="*/ 0 h 1371600"/>
                <a:gd name="connsiteX1" fmla="*/ 522514 w 979714"/>
                <a:gd name="connsiteY1" fmla="*/ 130629 h 1371600"/>
                <a:gd name="connsiteX2" fmla="*/ 0 w 979714"/>
                <a:gd name="connsiteY2" fmla="*/ 1012371 h 1371600"/>
                <a:gd name="connsiteX3" fmla="*/ 381000 w 979714"/>
                <a:gd name="connsiteY3" fmla="*/ 1371600 h 1371600"/>
                <a:gd name="connsiteX4" fmla="*/ 892628 w 979714"/>
                <a:gd name="connsiteY4" fmla="*/ 1077686 h 1371600"/>
                <a:gd name="connsiteX5" fmla="*/ 555171 w 979714"/>
                <a:gd name="connsiteY5" fmla="*/ 892629 h 1371600"/>
                <a:gd name="connsiteX6" fmla="*/ 979714 w 979714"/>
                <a:gd name="connsiteY6" fmla="*/ 326571 h 1371600"/>
                <a:gd name="connsiteX7" fmla="*/ 979714 w 979714"/>
                <a:gd name="connsiteY7" fmla="*/ 163286 h 1371600"/>
                <a:gd name="connsiteX8" fmla="*/ 794657 w 979714"/>
                <a:gd name="connsiteY8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714" h="1371600">
                  <a:moveTo>
                    <a:pt x="794657" y="0"/>
                  </a:moveTo>
                  <a:lnTo>
                    <a:pt x="522514" y="130629"/>
                  </a:lnTo>
                  <a:lnTo>
                    <a:pt x="0" y="1012371"/>
                  </a:lnTo>
                  <a:lnTo>
                    <a:pt x="381000" y="1371600"/>
                  </a:lnTo>
                  <a:lnTo>
                    <a:pt x="892628" y="1077686"/>
                  </a:lnTo>
                  <a:lnTo>
                    <a:pt x="555171" y="892629"/>
                  </a:lnTo>
                  <a:lnTo>
                    <a:pt x="979714" y="326571"/>
                  </a:lnTo>
                  <a:lnTo>
                    <a:pt x="979714" y="163286"/>
                  </a:lnTo>
                  <a:lnTo>
                    <a:pt x="794657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1BE725-E08C-47D4-B8BA-3DF43DBAAC8F}"/>
                </a:ext>
              </a:extLst>
            </p:cNvPr>
            <p:cNvSpPr/>
            <p:nvPr/>
          </p:nvSpPr>
          <p:spPr>
            <a:xfrm>
              <a:off x="9219414" y="3497344"/>
              <a:ext cx="1489435" cy="1696825"/>
            </a:xfrm>
            <a:custGeom>
              <a:avLst/>
              <a:gdLst>
                <a:gd name="connsiteX0" fmla="*/ 1442301 w 1489435"/>
                <a:gd name="connsiteY0" fmla="*/ 0 h 1696825"/>
                <a:gd name="connsiteX1" fmla="*/ 1074656 w 1489435"/>
                <a:gd name="connsiteY1" fmla="*/ 18854 h 1696825"/>
                <a:gd name="connsiteX2" fmla="*/ 603316 w 1489435"/>
                <a:gd name="connsiteY2" fmla="*/ 414780 h 1696825"/>
                <a:gd name="connsiteX3" fmla="*/ 424207 w 1489435"/>
                <a:gd name="connsiteY3" fmla="*/ 339365 h 1696825"/>
                <a:gd name="connsiteX4" fmla="*/ 301658 w 1489435"/>
                <a:gd name="connsiteY4" fmla="*/ 424207 h 1696825"/>
                <a:gd name="connsiteX5" fmla="*/ 377073 w 1489435"/>
                <a:gd name="connsiteY5" fmla="*/ 641023 h 1696825"/>
                <a:gd name="connsiteX6" fmla="*/ 84842 w 1489435"/>
                <a:gd name="connsiteY6" fmla="*/ 820132 h 1696825"/>
                <a:gd name="connsiteX7" fmla="*/ 0 w 1489435"/>
                <a:gd name="connsiteY7" fmla="*/ 1234912 h 1696825"/>
                <a:gd name="connsiteX8" fmla="*/ 131976 w 1489435"/>
                <a:gd name="connsiteY8" fmla="*/ 1696825 h 1696825"/>
                <a:gd name="connsiteX9" fmla="*/ 782425 w 1489435"/>
                <a:gd name="connsiteY9" fmla="*/ 1611984 h 1696825"/>
                <a:gd name="connsiteX10" fmla="*/ 810706 w 1489435"/>
                <a:gd name="connsiteY10" fmla="*/ 1178351 h 1696825"/>
                <a:gd name="connsiteX11" fmla="*/ 933254 w 1489435"/>
                <a:gd name="connsiteY11" fmla="*/ 1140644 h 1696825"/>
                <a:gd name="connsiteX12" fmla="*/ 1197205 w 1489435"/>
                <a:gd name="connsiteY12" fmla="*/ 857840 h 1696825"/>
                <a:gd name="connsiteX13" fmla="*/ 1404594 w 1489435"/>
                <a:gd name="connsiteY13" fmla="*/ 970961 h 1696825"/>
                <a:gd name="connsiteX14" fmla="*/ 1489435 w 1489435"/>
                <a:gd name="connsiteY14" fmla="*/ 47134 h 1696825"/>
                <a:gd name="connsiteX15" fmla="*/ 1442301 w 1489435"/>
                <a:gd name="connsiteY15" fmla="*/ 0 h 169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9435" h="1696825">
                  <a:moveTo>
                    <a:pt x="1442301" y="0"/>
                  </a:moveTo>
                  <a:lnTo>
                    <a:pt x="1074656" y="18854"/>
                  </a:lnTo>
                  <a:lnTo>
                    <a:pt x="603316" y="414780"/>
                  </a:lnTo>
                  <a:lnTo>
                    <a:pt x="424207" y="339365"/>
                  </a:lnTo>
                  <a:lnTo>
                    <a:pt x="301658" y="424207"/>
                  </a:lnTo>
                  <a:lnTo>
                    <a:pt x="377073" y="641023"/>
                  </a:lnTo>
                  <a:lnTo>
                    <a:pt x="84842" y="820132"/>
                  </a:lnTo>
                  <a:lnTo>
                    <a:pt x="0" y="1234912"/>
                  </a:lnTo>
                  <a:lnTo>
                    <a:pt x="131976" y="1696825"/>
                  </a:lnTo>
                  <a:lnTo>
                    <a:pt x="782425" y="1611984"/>
                  </a:lnTo>
                  <a:lnTo>
                    <a:pt x="810706" y="1178351"/>
                  </a:lnTo>
                  <a:lnTo>
                    <a:pt x="933254" y="1140644"/>
                  </a:lnTo>
                  <a:lnTo>
                    <a:pt x="1197205" y="857840"/>
                  </a:lnTo>
                  <a:lnTo>
                    <a:pt x="1404594" y="970961"/>
                  </a:lnTo>
                  <a:lnTo>
                    <a:pt x="1489435" y="47134"/>
                  </a:lnTo>
                  <a:lnTo>
                    <a:pt x="1442301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9010FC-6F47-41A9-8EB0-74946D3C9DAF}"/>
                </a:ext>
              </a:extLst>
            </p:cNvPr>
            <p:cNvSpPr/>
            <p:nvPr/>
          </p:nvSpPr>
          <p:spPr>
            <a:xfrm>
              <a:off x="6919274" y="4656841"/>
              <a:ext cx="1310326" cy="1904215"/>
            </a:xfrm>
            <a:custGeom>
              <a:avLst/>
              <a:gdLst>
                <a:gd name="connsiteX0" fmla="*/ 386499 w 1310326"/>
                <a:gd name="connsiteY0" fmla="*/ 0 h 1904215"/>
                <a:gd name="connsiteX1" fmla="*/ 113122 w 1310326"/>
                <a:gd name="connsiteY1" fmla="*/ 386499 h 1904215"/>
                <a:gd name="connsiteX2" fmla="*/ 433633 w 1310326"/>
                <a:gd name="connsiteY2" fmla="*/ 914400 h 1904215"/>
                <a:gd name="connsiteX3" fmla="*/ 0 w 1310326"/>
                <a:gd name="connsiteY3" fmla="*/ 1630837 h 1904215"/>
                <a:gd name="connsiteX4" fmla="*/ 584462 w 1310326"/>
                <a:gd name="connsiteY4" fmla="*/ 1904215 h 1904215"/>
                <a:gd name="connsiteX5" fmla="*/ 1206631 w 1310326"/>
                <a:gd name="connsiteY5" fmla="*/ 1866507 h 1904215"/>
                <a:gd name="connsiteX6" fmla="*/ 1310326 w 1310326"/>
                <a:gd name="connsiteY6" fmla="*/ 1498862 h 1904215"/>
                <a:gd name="connsiteX7" fmla="*/ 1121790 w 1310326"/>
                <a:gd name="connsiteY7" fmla="*/ 1480008 h 1904215"/>
                <a:gd name="connsiteX8" fmla="*/ 1027522 w 1310326"/>
                <a:gd name="connsiteY8" fmla="*/ 754145 h 1904215"/>
                <a:gd name="connsiteX9" fmla="*/ 857839 w 1310326"/>
                <a:gd name="connsiteY9" fmla="*/ 320512 h 1904215"/>
                <a:gd name="connsiteX10" fmla="*/ 386499 w 1310326"/>
                <a:gd name="connsiteY10" fmla="*/ 56561 h 1904215"/>
                <a:gd name="connsiteX11" fmla="*/ 386499 w 1310326"/>
                <a:gd name="connsiteY11" fmla="*/ 0 h 190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0326" h="1904215">
                  <a:moveTo>
                    <a:pt x="386499" y="0"/>
                  </a:moveTo>
                  <a:lnTo>
                    <a:pt x="113122" y="386499"/>
                  </a:lnTo>
                  <a:lnTo>
                    <a:pt x="433633" y="914400"/>
                  </a:lnTo>
                  <a:lnTo>
                    <a:pt x="0" y="1630837"/>
                  </a:lnTo>
                  <a:lnTo>
                    <a:pt x="584462" y="1904215"/>
                  </a:lnTo>
                  <a:lnTo>
                    <a:pt x="1206631" y="1866507"/>
                  </a:lnTo>
                  <a:lnTo>
                    <a:pt x="1310326" y="1498862"/>
                  </a:lnTo>
                  <a:lnTo>
                    <a:pt x="1121790" y="1480008"/>
                  </a:lnTo>
                  <a:lnTo>
                    <a:pt x="1027522" y="754145"/>
                  </a:lnTo>
                  <a:lnTo>
                    <a:pt x="857839" y="320512"/>
                  </a:lnTo>
                  <a:lnTo>
                    <a:pt x="386499" y="56561"/>
                  </a:lnTo>
                  <a:lnTo>
                    <a:pt x="386499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0203CB-DE6D-4A92-956E-0C038828E421}"/>
                </a:ext>
              </a:extLst>
            </p:cNvPr>
            <p:cNvSpPr/>
            <p:nvPr/>
          </p:nvSpPr>
          <p:spPr>
            <a:xfrm>
              <a:off x="3601039" y="3412503"/>
              <a:ext cx="1602557" cy="1244338"/>
            </a:xfrm>
            <a:custGeom>
              <a:avLst/>
              <a:gdLst>
                <a:gd name="connsiteX0" fmla="*/ 650450 w 1602557"/>
                <a:gd name="connsiteY0" fmla="*/ 0 h 1244338"/>
                <a:gd name="connsiteX1" fmla="*/ 292231 w 1602557"/>
                <a:gd name="connsiteY1" fmla="*/ 301658 h 1244338"/>
                <a:gd name="connsiteX2" fmla="*/ 245097 w 1602557"/>
                <a:gd name="connsiteY2" fmla="*/ 612742 h 1244338"/>
                <a:gd name="connsiteX3" fmla="*/ 0 w 1602557"/>
                <a:gd name="connsiteY3" fmla="*/ 886120 h 1244338"/>
                <a:gd name="connsiteX4" fmla="*/ 311085 w 1602557"/>
                <a:gd name="connsiteY4" fmla="*/ 933254 h 1244338"/>
                <a:gd name="connsiteX5" fmla="*/ 471340 w 1602557"/>
                <a:gd name="connsiteY5" fmla="*/ 1244338 h 1244338"/>
                <a:gd name="connsiteX6" fmla="*/ 1018095 w 1602557"/>
                <a:gd name="connsiteY6" fmla="*/ 1159497 h 1244338"/>
                <a:gd name="connsiteX7" fmla="*/ 1602557 w 1602557"/>
                <a:gd name="connsiteY7" fmla="*/ 697584 h 1244338"/>
                <a:gd name="connsiteX8" fmla="*/ 1564850 w 1602557"/>
                <a:gd name="connsiteY8" fmla="*/ 405353 h 1244338"/>
                <a:gd name="connsiteX9" fmla="*/ 1159497 w 1602557"/>
                <a:gd name="connsiteY9" fmla="*/ 141402 h 1244338"/>
                <a:gd name="connsiteX10" fmla="*/ 999241 w 1602557"/>
                <a:gd name="connsiteY10" fmla="*/ 320511 h 1244338"/>
                <a:gd name="connsiteX11" fmla="*/ 942681 w 1602557"/>
                <a:gd name="connsiteY11" fmla="*/ 47134 h 1244338"/>
                <a:gd name="connsiteX12" fmla="*/ 650450 w 1602557"/>
                <a:gd name="connsiteY12" fmla="*/ 0 h 12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2557" h="1244338">
                  <a:moveTo>
                    <a:pt x="650450" y="0"/>
                  </a:moveTo>
                  <a:lnTo>
                    <a:pt x="292231" y="301658"/>
                  </a:lnTo>
                  <a:lnTo>
                    <a:pt x="245097" y="612742"/>
                  </a:lnTo>
                  <a:lnTo>
                    <a:pt x="0" y="886120"/>
                  </a:lnTo>
                  <a:lnTo>
                    <a:pt x="311085" y="933254"/>
                  </a:lnTo>
                  <a:lnTo>
                    <a:pt x="471340" y="1244338"/>
                  </a:lnTo>
                  <a:lnTo>
                    <a:pt x="1018095" y="1159497"/>
                  </a:lnTo>
                  <a:lnTo>
                    <a:pt x="1602557" y="697584"/>
                  </a:lnTo>
                  <a:lnTo>
                    <a:pt x="1564850" y="405353"/>
                  </a:lnTo>
                  <a:lnTo>
                    <a:pt x="1159497" y="141402"/>
                  </a:lnTo>
                  <a:lnTo>
                    <a:pt x="999241" y="320511"/>
                  </a:lnTo>
                  <a:lnTo>
                    <a:pt x="942681" y="47134"/>
                  </a:lnTo>
                  <a:lnTo>
                    <a:pt x="65045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1E69913-AE24-4BDC-8924-92EB7635A557}"/>
                </a:ext>
              </a:extLst>
            </p:cNvPr>
            <p:cNvSpPr/>
            <p:nvPr/>
          </p:nvSpPr>
          <p:spPr>
            <a:xfrm>
              <a:off x="5872899" y="1074656"/>
              <a:ext cx="2139885" cy="1187777"/>
            </a:xfrm>
            <a:custGeom>
              <a:avLst/>
              <a:gdLst>
                <a:gd name="connsiteX0" fmla="*/ 2007909 w 2139885"/>
                <a:gd name="connsiteY0" fmla="*/ 56560 h 1187777"/>
                <a:gd name="connsiteX1" fmla="*/ 1706252 w 2139885"/>
                <a:gd name="connsiteY1" fmla="*/ 0 h 1187777"/>
                <a:gd name="connsiteX2" fmla="*/ 1668544 w 2139885"/>
                <a:gd name="connsiteY2" fmla="*/ 131975 h 1187777"/>
                <a:gd name="connsiteX3" fmla="*/ 1291472 w 2139885"/>
                <a:gd name="connsiteY3" fmla="*/ 18853 h 1187777"/>
                <a:gd name="connsiteX4" fmla="*/ 1018095 w 2139885"/>
                <a:gd name="connsiteY4" fmla="*/ 141402 h 1187777"/>
                <a:gd name="connsiteX5" fmla="*/ 575035 w 2139885"/>
                <a:gd name="connsiteY5" fmla="*/ 28280 h 1187777"/>
                <a:gd name="connsiteX6" fmla="*/ 509047 w 2139885"/>
                <a:gd name="connsiteY6" fmla="*/ 339365 h 1187777"/>
                <a:gd name="connsiteX7" fmla="*/ 0 w 2139885"/>
                <a:gd name="connsiteY7" fmla="*/ 716437 h 1187777"/>
                <a:gd name="connsiteX8" fmla="*/ 584462 w 2139885"/>
                <a:gd name="connsiteY8" fmla="*/ 1121789 h 1187777"/>
                <a:gd name="connsiteX9" fmla="*/ 914400 w 2139885"/>
                <a:gd name="connsiteY9" fmla="*/ 1018095 h 1187777"/>
                <a:gd name="connsiteX10" fmla="*/ 1272619 w 2139885"/>
                <a:gd name="connsiteY10" fmla="*/ 1027521 h 1187777"/>
                <a:gd name="connsiteX11" fmla="*/ 1272619 w 2139885"/>
                <a:gd name="connsiteY11" fmla="*/ 1187777 h 1187777"/>
                <a:gd name="connsiteX12" fmla="*/ 2139885 w 2139885"/>
                <a:gd name="connsiteY12" fmla="*/ 754144 h 1187777"/>
                <a:gd name="connsiteX13" fmla="*/ 2036190 w 2139885"/>
                <a:gd name="connsiteY13" fmla="*/ 612742 h 1187777"/>
                <a:gd name="connsiteX14" fmla="*/ 2007909 w 2139885"/>
                <a:gd name="connsiteY14" fmla="*/ 56560 h 118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39885" h="1187777">
                  <a:moveTo>
                    <a:pt x="2007909" y="56560"/>
                  </a:moveTo>
                  <a:lnTo>
                    <a:pt x="1706252" y="0"/>
                  </a:lnTo>
                  <a:lnTo>
                    <a:pt x="1668544" y="131975"/>
                  </a:lnTo>
                  <a:lnTo>
                    <a:pt x="1291472" y="18853"/>
                  </a:lnTo>
                  <a:lnTo>
                    <a:pt x="1018095" y="141402"/>
                  </a:lnTo>
                  <a:lnTo>
                    <a:pt x="575035" y="28280"/>
                  </a:lnTo>
                  <a:lnTo>
                    <a:pt x="509047" y="339365"/>
                  </a:lnTo>
                  <a:lnTo>
                    <a:pt x="0" y="716437"/>
                  </a:lnTo>
                  <a:lnTo>
                    <a:pt x="584462" y="1121789"/>
                  </a:lnTo>
                  <a:lnTo>
                    <a:pt x="914400" y="1018095"/>
                  </a:lnTo>
                  <a:lnTo>
                    <a:pt x="1272619" y="1027521"/>
                  </a:lnTo>
                  <a:lnTo>
                    <a:pt x="1272619" y="1187777"/>
                  </a:lnTo>
                  <a:lnTo>
                    <a:pt x="2139885" y="754144"/>
                  </a:lnTo>
                  <a:lnTo>
                    <a:pt x="2036190" y="612742"/>
                  </a:lnTo>
                  <a:lnTo>
                    <a:pt x="2007909" y="5656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9FF3663-C974-41BF-B650-748CC14EC71C}"/>
                </a:ext>
              </a:extLst>
            </p:cNvPr>
            <p:cNvSpPr/>
            <p:nvPr/>
          </p:nvSpPr>
          <p:spPr>
            <a:xfrm>
              <a:off x="2064470" y="150829"/>
              <a:ext cx="2149311" cy="1366886"/>
            </a:xfrm>
            <a:custGeom>
              <a:avLst/>
              <a:gdLst>
                <a:gd name="connsiteX0" fmla="*/ 1583703 w 2149311"/>
                <a:gd name="connsiteY0" fmla="*/ 0 h 1366886"/>
                <a:gd name="connsiteX1" fmla="*/ 1234911 w 2149311"/>
                <a:gd name="connsiteY1" fmla="*/ 424206 h 1366886"/>
                <a:gd name="connsiteX2" fmla="*/ 904973 w 2149311"/>
                <a:gd name="connsiteY2" fmla="*/ 575035 h 1366886"/>
                <a:gd name="connsiteX3" fmla="*/ 659876 w 2149311"/>
                <a:gd name="connsiteY3" fmla="*/ 443060 h 1366886"/>
                <a:gd name="connsiteX4" fmla="*/ 339365 w 2149311"/>
                <a:gd name="connsiteY4" fmla="*/ 433633 h 1366886"/>
                <a:gd name="connsiteX5" fmla="*/ 0 w 2149311"/>
                <a:gd name="connsiteY5" fmla="*/ 754144 h 1366886"/>
                <a:gd name="connsiteX6" fmla="*/ 273377 w 2149311"/>
                <a:gd name="connsiteY6" fmla="*/ 1310326 h 1366886"/>
                <a:gd name="connsiteX7" fmla="*/ 499621 w 2149311"/>
                <a:gd name="connsiteY7" fmla="*/ 1206631 h 1366886"/>
                <a:gd name="connsiteX8" fmla="*/ 1046375 w 2149311"/>
                <a:gd name="connsiteY8" fmla="*/ 1234911 h 1366886"/>
                <a:gd name="connsiteX9" fmla="*/ 1291472 w 2149311"/>
                <a:gd name="connsiteY9" fmla="*/ 1366886 h 1366886"/>
                <a:gd name="connsiteX10" fmla="*/ 1762812 w 2149311"/>
                <a:gd name="connsiteY10" fmla="*/ 1319752 h 1366886"/>
                <a:gd name="connsiteX11" fmla="*/ 2149311 w 2149311"/>
                <a:gd name="connsiteY11" fmla="*/ 593889 h 1366886"/>
                <a:gd name="connsiteX12" fmla="*/ 2007909 w 2149311"/>
                <a:gd name="connsiteY12" fmla="*/ 150829 h 1366886"/>
                <a:gd name="connsiteX13" fmla="*/ 1583703 w 2149311"/>
                <a:gd name="connsiteY13" fmla="*/ 0 h 136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311" h="1366886">
                  <a:moveTo>
                    <a:pt x="1583703" y="0"/>
                  </a:moveTo>
                  <a:lnTo>
                    <a:pt x="1234911" y="424206"/>
                  </a:lnTo>
                  <a:lnTo>
                    <a:pt x="904973" y="575035"/>
                  </a:lnTo>
                  <a:lnTo>
                    <a:pt x="659876" y="443060"/>
                  </a:lnTo>
                  <a:lnTo>
                    <a:pt x="339365" y="433633"/>
                  </a:lnTo>
                  <a:lnTo>
                    <a:pt x="0" y="754144"/>
                  </a:lnTo>
                  <a:lnTo>
                    <a:pt x="273377" y="1310326"/>
                  </a:lnTo>
                  <a:lnTo>
                    <a:pt x="499621" y="1206631"/>
                  </a:lnTo>
                  <a:lnTo>
                    <a:pt x="1046375" y="1234911"/>
                  </a:lnTo>
                  <a:lnTo>
                    <a:pt x="1291472" y="1366886"/>
                  </a:lnTo>
                  <a:lnTo>
                    <a:pt x="1762812" y="1319752"/>
                  </a:lnTo>
                  <a:lnTo>
                    <a:pt x="2149311" y="593889"/>
                  </a:lnTo>
                  <a:lnTo>
                    <a:pt x="2007909" y="150829"/>
                  </a:lnTo>
                  <a:lnTo>
                    <a:pt x="1583703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C91EB4-7188-453F-97BD-7C3161EC9FE3}"/>
              </a:ext>
            </a:extLst>
          </p:cNvPr>
          <p:cNvGrpSpPr>
            <a:grpSpLocks noChangeAspect="1"/>
          </p:cNvGrpSpPr>
          <p:nvPr/>
        </p:nvGrpSpPr>
        <p:grpSpPr>
          <a:xfrm>
            <a:off x="3308773" y="2657401"/>
            <a:ext cx="5571277" cy="4102822"/>
            <a:chOff x="1438126" y="0"/>
            <a:chExt cx="9312571" cy="6858000"/>
          </a:xfrm>
        </p:grpSpPr>
        <p:pic>
          <p:nvPicPr>
            <p:cNvPr id="17" name="Content Placeholder 4">
              <a:extLst>
                <a:ext uri="{FF2B5EF4-FFF2-40B4-BE49-F238E27FC236}">
                  <a16:creationId xmlns:a16="http://schemas.microsoft.com/office/drawing/2014/main" id="{7DE77B7A-D769-4BCB-BCE2-DF5F3DD5B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8126" y="0"/>
              <a:ext cx="9312571" cy="6858000"/>
            </a:xfrm>
            <a:prstGeom prst="rect">
              <a:avLst/>
            </a:prstGeom>
          </p:spPr>
        </p:pic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9E7272B-E3A8-4E58-8052-015998B10F4C}"/>
                </a:ext>
              </a:extLst>
            </p:cNvPr>
            <p:cNvSpPr/>
            <p:nvPr/>
          </p:nvSpPr>
          <p:spPr>
            <a:xfrm>
              <a:off x="7859486" y="3505200"/>
              <a:ext cx="979714" cy="1371600"/>
            </a:xfrm>
            <a:custGeom>
              <a:avLst/>
              <a:gdLst>
                <a:gd name="connsiteX0" fmla="*/ 794657 w 979714"/>
                <a:gd name="connsiteY0" fmla="*/ 0 h 1371600"/>
                <a:gd name="connsiteX1" fmla="*/ 522514 w 979714"/>
                <a:gd name="connsiteY1" fmla="*/ 130629 h 1371600"/>
                <a:gd name="connsiteX2" fmla="*/ 0 w 979714"/>
                <a:gd name="connsiteY2" fmla="*/ 1012371 h 1371600"/>
                <a:gd name="connsiteX3" fmla="*/ 381000 w 979714"/>
                <a:gd name="connsiteY3" fmla="*/ 1371600 h 1371600"/>
                <a:gd name="connsiteX4" fmla="*/ 892628 w 979714"/>
                <a:gd name="connsiteY4" fmla="*/ 1077686 h 1371600"/>
                <a:gd name="connsiteX5" fmla="*/ 555171 w 979714"/>
                <a:gd name="connsiteY5" fmla="*/ 892629 h 1371600"/>
                <a:gd name="connsiteX6" fmla="*/ 979714 w 979714"/>
                <a:gd name="connsiteY6" fmla="*/ 326571 h 1371600"/>
                <a:gd name="connsiteX7" fmla="*/ 979714 w 979714"/>
                <a:gd name="connsiteY7" fmla="*/ 163286 h 1371600"/>
                <a:gd name="connsiteX8" fmla="*/ 794657 w 979714"/>
                <a:gd name="connsiteY8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714" h="1371600">
                  <a:moveTo>
                    <a:pt x="794657" y="0"/>
                  </a:moveTo>
                  <a:lnTo>
                    <a:pt x="522514" y="130629"/>
                  </a:lnTo>
                  <a:lnTo>
                    <a:pt x="0" y="1012371"/>
                  </a:lnTo>
                  <a:lnTo>
                    <a:pt x="381000" y="1371600"/>
                  </a:lnTo>
                  <a:lnTo>
                    <a:pt x="892628" y="1077686"/>
                  </a:lnTo>
                  <a:lnTo>
                    <a:pt x="555171" y="892629"/>
                  </a:lnTo>
                  <a:lnTo>
                    <a:pt x="979714" y="326571"/>
                  </a:lnTo>
                  <a:lnTo>
                    <a:pt x="979714" y="163286"/>
                  </a:lnTo>
                  <a:lnTo>
                    <a:pt x="794657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F08F94-FE60-4909-9004-D0DE930EA1D6}"/>
              </a:ext>
            </a:extLst>
          </p:cNvPr>
          <p:cNvGrpSpPr>
            <a:grpSpLocks noChangeAspect="1"/>
          </p:cNvGrpSpPr>
          <p:nvPr/>
        </p:nvGrpSpPr>
        <p:grpSpPr>
          <a:xfrm>
            <a:off x="3308773" y="2657401"/>
            <a:ext cx="5571277" cy="4102822"/>
            <a:chOff x="1438126" y="0"/>
            <a:chExt cx="9312571" cy="6858000"/>
          </a:xfrm>
        </p:grpSpPr>
        <p:pic>
          <p:nvPicPr>
            <p:cNvPr id="20" name="Content Placeholder 4">
              <a:extLst>
                <a:ext uri="{FF2B5EF4-FFF2-40B4-BE49-F238E27FC236}">
                  <a16:creationId xmlns:a16="http://schemas.microsoft.com/office/drawing/2014/main" id="{95B722F7-2D50-48CE-9773-74E5A1D47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8126" y="0"/>
              <a:ext cx="9312571" cy="6858000"/>
            </a:xfrm>
            <a:prstGeom prst="rect">
              <a:avLst/>
            </a:prstGeom>
          </p:spPr>
        </p:pic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20769C-FB16-445D-9DA0-726B82201888}"/>
                </a:ext>
              </a:extLst>
            </p:cNvPr>
            <p:cNvSpPr/>
            <p:nvPr/>
          </p:nvSpPr>
          <p:spPr>
            <a:xfrm>
              <a:off x="7859486" y="3505200"/>
              <a:ext cx="979714" cy="1371600"/>
            </a:xfrm>
            <a:custGeom>
              <a:avLst/>
              <a:gdLst>
                <a:gd name="connsiteX0" fmla="*/ 794657 w 979714"/>
                <a:gd name="connsiteY0" fmla="*/ 0 h 1371600"/>
                <a:gd name="connsiteX1" fmla="*/ 522514 w 979714"/>
                <a:gd name="connsiteY1" fmla="*/ 130629 h 1371600"/>
                <a:gd name="connsiteX2" fmla="*/ 0 w 979714"/>
                <a:gd name="connsiteY2" fmla="*/ 1012371 h 1371600"/>
                <a:gd name="connsiteX3" fmla="*/ 381000 w 979714"/>
                <a:gd name="connsiteY3" fmla="*/ 1371600 h 1371600"/>
                <a:gd name="connsiteX4" fmla="*/ 892628 w 979714"/>
                <a:gd name="connsiteY4" fmla="*/ 1077686 h 1371600"/>
                <a:gd name="connsiteX5" fmla="*/ 555171 w 979714"/>
                <a:gd name="connsiteY5" fmla="*/ 892629 h 1371600"/>
                <a:gd name="connsiteX6" fmla="*/ 979714 w 979714"/>
                <a:gd name="connsiteY6" fmla="*/ 326571 h 1371600"/>
                <a:gd name="connsiteX7" fmla="*/ 979714 w 979714"/>
                <a:gd name="connsiteY7" fmla="*/ 163286 h 1371600"/>
                <a:gd name="connsiteX8" fmla="*/ 794657 w 979714"/>
                <a:gd name="connsiteY8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714" h="1371600">
                  <a:moveTo>
                    <a:pt x="794657" y="0"/>
                  </a:moveTo>
                  <a:lnTo>
                    <a:pt x="522514" y="130629"/>
                  </a:lnTo>
                  <a:lnTo>
                    <a:pt x="0" y="1012371"/>
                  </a:lnTo>
                  <a:lnTo>
                    <a:pt x="381000" y="1371600"/>
                  </a:lnTo>
                  <a:lnTo>
                    <a:pt x="892628" y="1077686"/>
                  </a:lnTo>
                  <a:lnTo>
                    <a:pt x="555171" y="892629"/>
                  </a:lnTo>
                  <a:lnTo>
                    <a:pt x="979714" y="326571"/>
                  </a:lnTo>
                  <a:lnTo>
                    <a:pt x="979714" y="163286"/>
                  </a:lnTo>
                  <a:lnTo>
                    <a:pt x="794657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050C84-CBF8-4DFD-B7F3-0E9F3370691E}"/>
              </a:ext>
            </a:extLst>
          </p:cNvPr>
          <p:cNvGrpSpPr>
            <a:grpSpLocks noChangeAspect="1"/>
          </p:cNvGrpSpPr>
          <p:nvPr/>
        </p:nvGrpSpPr>
        <p:grpSpPr>
          <a:xfrm>
            <a:off x="3309586" y="2657401"/>
            <a:ext cx="5571279" cy="4102823"/>
            <a:chOff x="1438126" y="0"/>
            <a:chExt cx="9312571" cy="6858000"/>
          </a:xfrm>
        </p:grpSpPr>
        <p:pic>
          <p:nvPicPr>
            <p:cNvPr id="23" name="Content Placeholder 4">
              <a:extLst>
                <a:ext uri="{FF2B5EF4-FFF2-40B4-BE49-F238E27FC236}">
                  <a16:creationId xmlns:a16="http://schemas.microsoft.com/office/drawing/2014/main" id="{B3D1D729-5A69-4ECA-97D1-4ED753F79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8126" y="0"/>
              <a:ext cx="9312571" cy="6858000"/>
            </a:xfrm>
            <a:prstGeom prst="rect">
              <a:avLst/>
            </a:prstGeom>
          </p:spPr>
        </p:pic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6C15D2E-B3EC-48B0-9B00-CD21362B2CD1}"/>
                </a:ext>
              </a:extLst>
            </p:cNvPr>
            <p:cNvSpPr/>
            <p:nvPr/>
          </p:nvSpPr>
          <p:spPr>
            <a:xfrm>
              <a:off x="7859486" y="3505200"/>
              <a:ext cx="979714" cy="1371600"/>
            </a:xfrm>
            <a:custGeom>
              <a:avLst/>
              <a:gdLst>
                <a:gd name="connsiteX0" fmla="*/ 794657 w 979714"/>
                <a:gd name="connsiteY0" fmla="*/ 0 h 1371600"/>
                <a:gd name="connsiteX1" fmla="*/ 522514 w 979714"/>
                <a:gd name="connsiteY1" fmla="*/ 130629 h 1371600"/>
                <a:gd name="connsiteX2" fmla="*/ 0 w 979714"/>
                <a:gd name="connsiteY2" fmla="*/ 1012371 h 1371600"/>
                <a:gd name="connsiteX3" fmla="*/ 381000 w 979714"/>
                <a:gd name="connsiteY3" fmla="*/ 1371600 h 1371600"/>
                <a:gd name="connsiteX4" fmla="*/ 892628 w 979714"/>
                <a:gd name="connsiteY4" fmla="*/ 1077686 h 1371600"/>
                <a:gd name="connsiteX5" fmla="*/ 555171 w 979714"/>
                <a:gd name="connsiteY5" fmla="*/ 892629 h 1371600"/>
                <a:gd name="connsiteX6" fmla="*/ 979714 w 979714"/>
                <a:gd name="connsiteY6" fmla="*/ 326571 h 1371600"/>
                <a:gd name="connsiteX7" fmla="*/ 979714 w 979714"/>
                <a:gd name="connsiteY7" fmla="*/ 163286 h 1371600"/>
                <a:gd name="connsiteX8" fmla="*/ 794657 w 979714"/>
                <a:gd name="connsiteY8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714" h="1371600">
                  <a:moveTo>
                    <a:pt x="794657" y="0"/>
                  </a:moveTo>
                  <a:lnTo>
                    <a:pt x="522514" y="130629"/>
                  </a:lnTo>
                  <a:lnTo>
                    <a:pt x="0" y="1012371"/>
                  </a:lnTo>
                  <a:lnTo>
                    <a:pt x="381000" y="1371600"/>
                  </a:lnTo>
                  <a:lnTo>
                    <a:pt x="892628" y="1077686"/>
                  </a:lnTo>
                  <a:lnTo>
                    <a:pt x="555171" y="892629"/>
                  </a:lnTo>
                  <a:lnTo>
                    <a:pt x="979714" y="326571"/>
                  </a:lnTo>
                  <a:lnTo>
                    <a:pt x="979714" y="163286"/>
                  </a:lnTo>
                  <a:lnTo>
                    <a:pt x="794657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9420C40-ED8F-4564-B983-2896539ADABF}"/>
                </a:ext>
              </a:extLst>
            </p:cNvPr>
            <p:cNvSpPr/>
            <p:nvPr/>
          </p:nvSpPr>
          <p:spPr>
            <a:xfrm>
              <a:off x="9219414" y="3497344"/>
              <a:ext cx="1489435" cy="1696825"/>
            </a:xfrm>
            <a:custGeom>
              <a:avLst/>
              <a:gdLst>
                <a:gd name="connsiteX0" fmla="*/ 1442301 w 1489435"/>
                <a:gd name="connsiteY0" fmla="*/ 0 h 1696825"/>
                <a:gd name="connsiteX1" fmla="*/ 1074656 w 1489435"/>
                <a:gd name="connsiteY1" fmla="*/ 18854 h 1696825"/>
                <a:gd name="connsiteX2" fmla="*/ 603316 w 1489435"/>
                <a:gd name="connsiteY2" fmla="*/ 414780 h 1696825"/>
                <a:gd name="connsiteX3" fmla="*/ 424207 w 1489435"/>
                <a:gd name="connsiteY3" fmla="*/ 339365 h 1696825"/>
                <a:gd name="connsiteX4" fmla="*/ 301658 w 1489435"/>
                <a:gd name="connsiteY4" fmla="*/ 424207 h 1696825"/>
                <a:gd name="connsiteX5" fmla="*/ 377073 w 1489435"/>
                <a:gd name="connsiteY5" fmla="*/ 641023 h 1696825"/>
                <a:gd name="connsiteX6" fmla="*/ 84842 w 1489435"/>
                <a:gd name="connsiteY6" fmla="*/ 820132 h 1696825"/>
                <a:gd name="connsiteX7" fmla="*/ 0 w 1489435"/>
                <a:gd name="connsiteY7" fmla="*/ 1234912 h 1696825"/>
                <a:gd name="connsiteX8" fmla="*/ 131976 w 1489435"/>
                <a:gd name="connsiteY8" fmla="*/ 1696825 h 1696825"/>
                <a:gd name="connsiteX9" fmla="*/ 782425 w 1489435"/>
                <a:gd name="connsiteY9" fmla="*/ 1611984 h 1696825"/>
                <a:gd name="connsiteX10" fmla="*/ 810706 w 1489435"/>
                <a:gd name="connsiteY10" fmla="*/ 1178351 h 1696825"/>
                <a:gd name="connsiteX11" fmla="*/ 933254 w 1489435"/>
                <a:gd name="connsiteY11" fmla="*/ 1140644 h 1696825"/>
                <a:gd name="connsiteX12" fmla="*/ 1197205 w 1489435"/>
                <a:gd name="connsiteY12" fmla="*/ 857840 h 1696825"/>
                <a:gd name="connsiteX13" fmla="*/ 1404594 w 1489435"/>
                <a:gd name="connsiteY13" fmla="*/ 970961 h 1696825"/>
                <a:gd name="connsiteX14" fmla="*/ 1489435 w 1489435"/>
                <a:gd name="connsiteY14" fmla="*/ 47134 h 1696825"/>
                <a:gd name="connsiteX15" fmla="*/ 1442301 w 1489435"/>
                <a:gd name="connsiteY15" fmla="*/ 0 h 169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9435" h="1696825">
                  <a:moveTo>
                    <a:pt x="1442301" y="0"/>
                  </a:moveTo>
                  <a:lnTo>
                    <a:pt x="1074656" y="18854"/>
                  </a:lnTo>
                  <a:lnTo>
                    <a:pt x="603316" y="414780"/>
                  </a:lnTo>
                  <a:lnTo>
                    <a:pt x="424207" y="339365"/>
                  </a:lnTo>
                  <a:lnTo>
                    <a:pt x="301658" y="424207"/>
                  </a:lnTo>
                  <a:lnTo>
                    <a:pt x="377073" y="641023"/>
                  </a:lnTo>
                  <a:lnTo>
                    <a:pt x="84842" y="820132"/>
                  </a:lnTo>
                  <a:lnTo>
                    <a:pt x="0" y="1234912"/>
                  </a:lnTo>
                  <a:lnTo>
                    <a:pt x="131976" y="1696825"/>
                  </a:lnTo>
                  <a:lnTo>
                    <a:pt x="782425" y="1611984"/>
                  </a:lnTo>
                  <a:lnTo>
                    <a:pt x="810706" y="1178351"/>
                  </a:lnTo>
                  <a:lnTo>
                    <a:pt x="933254" y="1140644"/>
                  </a:lnTo>
                  <a:lnTo>
                    <a:pt x="1197205" y="857840"/>
                  </a:lnTo>
                  <a:lnTo>
                    <a:pt x="1404594" y="970961"/>
                  </a:lnTo>
                  <a:lnTo>
                    <a:pt x="1489435" y="47134"/>
                  </a:lnTo>
                  <a:lnTo>
                    <a:pt x="1442301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AE70C8A-CA61-46AA-944A-CA9B4F112F3D}"/>
                </a:ext>
              </a:extLst>
            </p:cNvPr>
            <p:cNvSpPr/>
            <p:nvPr/>
          </p:nvSpPr>
          <p:spPr>
            <a:xfrm>
              <a:off x="3601039" y="3412503"/>
              <a:ext cx="1602557" cy="1244338"/>
            </a:xfrm>
            <a:custGeom>
              <a:avLst/>
              <a:gdLst>
                <a:gd name="connsiteX0" fmla="*/ 650450 w 1602557"/>
                <a:gd name="connsiteY0" fmla="*/ 0 h 1244338"/>
                <a:gd name="connsiteX1" fmla="*/ 292231 w 1602557"/>
                <a:gd name="connsiteY1" fmla="*/ 301658 h 1244338"/>
                <a:gd name="connsiteX2" fmla="*/ 245097 w 1602557"/>
                <a:gd name="connsiteY2" fmla="*/ 612742 h 1244338"/>
                <a:gd name="connsiteX3" fmla="*/ 0 w 1602557"/>
                <a:gd name="connsiteY3" fmla="*/ 886120 h 1244338"/>
                <a:gd name="connsiteX4" fmla="*/ 311085 w 1602557"/>
                <a:gd name="connsiteY4" fmla="*/ 933254 h 1244338"/>
                <a:gd name="connsiteX5" fmla="*/ 471340 w 1602557"/>
                <a:gd name="connsiteY5" fmla="*/ 1244338 h 1244338"/>
                <a:gd name="connsiteX6" fmla="*/ 1018095 w 1602557"/>
                <a:gd name="connsiteY6" fmla="*/ 1159497 h 1244338"/>
                <a:gd name="connsiteX7" fmla="*/ 1602557 w 1602557"/>
                <a:gd name="connsiteY7" fmla="*/ 697584 h 1244338"/>
                <a:gd name="connsiteX8" fmla="*/ 1564850 w 1602557"/>
                <a:gd name="connsiteY8" fmla="*/ 405353 h 1244338"/>
                <a:gd name="connsiteX9" fmla="*/ 1159497 w 1602557"/>
                <a:gd name="connsiteY9" fmla="*/ 141402 h 1244338"/>
                <a:gd name="connsiteX10" fmla="*/ 999241 w 1602557"/>
                <a:gd name="connsiteY10" fmla="*/ 320511 h 1244338"/>
                <a:gd name="connsiteX11" fmla="*/ 942681 w 1602557"/>
                <a:gd name="connsiteY11" fmla="*/ 47134 h 1244338"/>
                <a:gd name="connsiteX12" fmla="*/ 650450 w 1602557"/>
                <a:gd name="connsiteY12" fmla="*/ 0 h 12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2557" h="1244338">
                  <a:moveTo>
                    <a:pt x="650450" y="0"/>
                  </a:moveTo>
                  <a:lnTo>
                    <a:pt x="292231" y="301658"/>
                  </a:lnTo>
                  <a:lnTo>
                    <a:pt x="245097" y="612742"/>
                  </a:lnTo>
                  <a:lnTo>
                    <a:pt x="0" y="886120"/>
                  </a:lnTo>
                  <a:lnTo>
                    <a:pt x="311085" y="933254"/>
                  </a:lnTo>
                  <a:lnTo>
                    <a:pt x="471340" y="1244338"/>
                  </a:lnTo>
                  <a:lnTo>
                    <a:pt x="1018095" y="1159497"/>
                  </a:lnTo>
                  <a:lnTo>
                    <a:pt x="1602557" y="697584"/>
                  </a:lnTo>
                  <a:lnTo>
                    <a:pt x="1564850" y="405353"/>
                  </a:lnTo>
                  <a:lnTo>
                    <a:pt x="1159497" y="141402"/>
                  </a:lnTo>
                  <a:lnTo>
                    <a:pt x="999241" y="320511"/>
                  </a:lnTo>
                  <a:lnTo>
                    <a:pt x="942681" y="47134"/>
                  </a:lnTo>
                  <a:lnTo>
                    <a:pt x="65045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157C25-25A4-433F-910B-7F85ECE19B3A}"/>
                </a:ext>
              </a:extLst>
            </p:cNvPr>
            <p:cNvSpPr/>
            <p:nvPr/>
          </p:nvSpPr>
          <p:spPr>
            <a:xfrm>
              <a:off x="5872899" y="1074656"/>
              <a:ext cx="2139885" cy="1187777"/>
            </a:xfrm>
            <a:custGeom>
              <a:avLst/>
              <a:gdLst>
                <a:gd name="connsiteX0" fmla="*/ 2007909 w 2139885"/>
                <a:gd name="connsiteY0" fmla="*/ 56560 h 1187777"/>
                <a:gd name="connsiteX1" fmla="*/ 1706252 w 2139885"/>
                <a:gd name="connsiteY1" fmla="*/ 0 h 1187777"/>
                <a:gd name="connsiteX2" fmla="*/ 1668544 w 2139885"/>
                <a:gd name="connsiteY2" fmla="*/ 131975 h 1187777"/>
                <a:gd name="connsiteX3" fmla="*/ 1291472 w 2139885"/>
                <a:gd name="connsiteY3" fmla="*/ 18853 h 1187777"/>
                <a:gd name="connsiteX4" fmla="*/ 1018095 w 2139885"/>
                <a:gd name="connsiteY4" fmla="*/ 141402 h 1187777"/>
                <a:gd name="connsiteX5" fmla="*/ 575035 w 2139885"/>
                <a:gd name="connsiteY5" fmla="*/ 28280 h 1187777"/>
                <a:gd name="connsiteX6" fmla="*/ 509047 w 2139885"/>
                <a:gd name="connsiteY6" fmla="*/ 339365 h 1187777"/>
                <a:gd name="connsiteX7" fmla="*/ 0 w 2139885"/>
                <a:gd name="connsiteY7" fmla="*/ 716437 h 1187777"/>
                <a:gd name="connsiteX8" fmla="*/ 584462 w 2139885"/>
                <a:gd name="connsiteY8" fmla="*/ 1121789 h 1187777"/>
                <a:gd name="connsiteX9" fmla="*/ 914400 w 2139885"/>
                <a:gd name="connsiteY9" fmla="*/ 1018095 h 1187777"/>
                <a:gd name="connsiteX10" fmla="*/ 1272619 w 2139885"/>
                <a:gd name="connsiteY10" fmla="*/ 1027521 h 1187777"/>
                <a:gd name="connsiteX11" fmla="*/ 1272619 w 2139885"/>
                <a:gd name="connsiteY11" fmla="*/ 1187777 h 1187777"/>
                <a:gd name="connsiteX12" fmla="*/ 2139885 w 2139885"/>
                <a:gd name="connsiteY12" fmla="*/ 754144 h 1187777"/>
                <a:gd name="connsiteX13" fmla="*/ 2036190 w 2139885"/>
                <a:gd name="connsiteY13" fmla="*/ 612742 h 1187777"/>
                <a:gd name="connsiteX14" fmla="*/ 2007909 w 2139885"/>
                <a:gd name="connsiteY14" fmla="*/ 56560 h 118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39885" h="1187777">
                  <a:moveTo>
                    <a:pt x="2007909" y="56560"/>
                  </a:moveTo>
                  <a:lnTo>
                    <a:pt x="1706252" y="0"/>
                  </a:lnTo>
                  <a:lnTo>
                    <a:pt x="1668544" y="131975"/>
                  </a:lnTo>
                  <a:lnTo>
                    <a:pt x="1291472" y="18853"/>
                  </a:lnTo>
                  <a:lnTo>
                    <a:pt x="1018095" y="141402"/>
                  </a:lnTo>
                  <a:lnTo>
                    <a:pt x="575035" y="28280"/>
                  </a:lnTo>
                  <a:lnTo>
                    <a:pt x="509047" y="339365"/>
                  </a:lnTo>
                  <a:lnTo>
                    <a:pt x="0" y="716437"/>
                  </a:lnTo>
                  <a:lnTo>
                    <a:pt x="584462" y="1121789"/>
                  </a:lnTo>
                  <a:lnTo>
                    <a:pt x="914400" y="1018095"/>
                  </a:lnTo>
                  <a:lnTo>
                    <a:pt x="1272619" y="1027521"/>
                  </a:lnTo>
                  <a:lnTo>
                    <a:pt x="1272619" y="1187777"/>
                  </a:lnTo>
                  <a:lnTo>
                    <a:pt x="2139885" y="754144"/>
                  </a:lnTo>
                  <a:lnTo>
                    <a:pt x="2036190" y="612742"/>
                  </a:lnTo>
                  <a:lnTo>
                    <a:pt x="2007909" y="5656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5FEBCBE-BF05-4BC6-B608-6A9392DF0BC0}"/>
                </a:ext>
              </a:extLst>
            </p:cNvPr>
            <p:cNvSpPr/>
            <p:nvPr/>
          </p:nvSpPr>
          <p:spPr>
            <a:xfrm>
              <a:off x="3968685" y="4609707"/>
              <a:ext cx="2328420" cy="2234153"/>
            </a:xfrm>
            <a:custGeom>
              <a:avLst/>
              <a:gdLst>
                <a:gd name="connsiteX0" fmla="*/ 1951348 w 2328420"/>
                <a:gd name="connsiteY0" fmla="*/ 18854 h 2234153"/>
                <a:gd name="connsiteX1" fmla="*/ 1527142 w 2328420"/>
                <a:gd name="connsiteY1" fmla="*/ 0 h 2234153"/>
                <a:gd name="connsiteX2" fmla="*/ 904973 w 2328420"/>
                <a:gd name="connsiteY2" fmla="*/ 443060 h 2234153"/>
                <a:gd name="connsiteX3" fmla="*/ 914400 w 2328420"/>
                <a:gd name="connsiteY3" fmla="*/ 725864 h 2234153"/>
                <a:gd name="connsiteX4" fmla="*/ 0 w 2328420"/>
                <a:gd name="connsiteY4" fmla="*/ 1291472 h 2234153"/>
                <a:gd name="connsiteX5" fmla="*/ 744717 w 2328420"/>
                <a:gd name="connsiteY5" fmla="*/ 2045617 h 2234153"/>
                <a:gd name="connsiteX6" fmla="*/ 1291472 w 2328420"/>
                <a:gd name="connsiteY6" fmla="*/ 2234153 h 2234153"/>
                <a:gd name="connsiteX7" fmla="*/ 2328420 w 2328420"/>
                <a:gd name="connsiteY7" fmla="*/ 2055044 h 2234153"/>
                <a:gd name="connsiteX8" fmla="*/ 2224725 w 2328420"/>
                <a:gd name="connsiteY8" fmla="*/ 169683 h 2234153"/>
                <a:gd name="connsiteX9" fmla="*/ 1951348 w 2328420"/>
                <a:gd name="connsiteY9" fmla="*/ 18854 h 223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8420" h="2234153">
                  <a:moveTo>
                    <a:pt x="1951348" y="18854"/>
                  </a:moveTo>
                  <a:lnTo>
                    <a:pt x="1527142" y="0"/>
                  </a:lnTo>
                  <a:lnTo>
                    <a:pt x="904973" y="443060"/>
                  </a:lnTo>
                  <a:lnTo>
                    <a:pt x="914400" y="725864"/>
                  </a:lnTo>
                  <a:lnTo>
                    <a:pt x="0" y="1291472"/>
                  </a:lnTo>
                  <a:lnTo>
                    <a:pt x="744717" y="2045617"/>
                  </a:lnTo>
                  <a:lnTo>
                    <a:pt x="1291472" y="2234153"/>
                  </a:lnTo>
                  <a:lnTo>
                    <a:pt x="2328420" y="2055044"/>
                  </a:lnTo>
                  <a:lnTo>
                    <a:pt x="2224725" y="169683"/>
                  </a:lnTo>
                  <a:lnTo>
                    <a:pt x="1951348" y="1885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6F0FA8-4A44-4C16-9679-6C954CCD0D0C}"/>
                </a:ext>
              </a:extLst>
            </p:cNvPr>
            <p:cNvSpPr/>
            <p:nvPr/>
          </p:nvSpPr>
          <p:spPr>
            <a:xfrm>
              <a:off x="7899662" y="2582944"/>
              <a:ext cx="754144" cy="772998"/>
            </a:xfrm>
            <a:custGeom>
              <a:avLst/>
              <a:gdLst>
                <a:gd name="connsiteX0" fmla="*/ 537328 w 754144"/>
                <a:gd name="connsiteY0" fmla="*/ 0 h 772998"/>
                <a:gd name="connsiteX1" fmla="*/ 0 w 754144"/>
                <a:gd name="connsiteY1" fmla="*/ 622169 h 772998"/>
                <a:gd name="connsiteX2" fmla="*/ 188536 w 754144"/>
                <a:gd name="connsiteY2" fmla="*/ 772998 h 772998"/>
                <a:gd name="connsiteX3" fmla="*/ 688157 w 754144"/>
                <a:gd name="connsiteY3" fmla="*/ 367646 h 772998"/>
                <a:gd name="connsiteX4" fmla="*/ 754144 w 754144"/>
                <a:gd name="connsiteY4" fmla="*/ 56561 h 772998"/>
                <a:gd name="connsiteX5" fmla="*/ 537328 w 754144"/>
                <a:gd name="connsiteY5" fmla="*/ 0 h 77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144" h="772998">
                  <a:moveTo>
                    <a:pt x="537328" y="0"/>
                  </a:moveTo>
                  <a:lnTo>
                    <a:pt x="0" y="622169"/>
                  </a:lnTo>
                  <a:lnTo>
                    <a:pt x="188536" y="772998"/>
                  </a:lnTo>
                  <a:lnTo>
                    <a:pt x="688157" y="367646"/>
                  </a:lnTo>
                  <a:lnTo>
                    <a:pt x="754144" y="56561"/>
                  </a:lnTo>
                  <a:lnTo>
                    <a:pt x="537328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C271E8-CFED-47B8-8BE5-868C56B5374E}"/>
              </a:ext>
            </a:extLst>
          </p:cNvPr>
          <p:cNvGrpSpPr>
            <a:grpSpLocks noChangeAspect="1"/>
          </p:cNvGrpSpPr>
          <p:nvPr/>
        </p:nvGrpSpPr>
        <p:grpSpPr>
          <a:xfrm>
            <a:off x="3309586" y="2657401"/>
            <a:ext cx="5571279" cy="4102823"/>
            <a:chOff x="1438126" y="0"/>
            <a:chExt cx="9312571" cy="6858000"/>
          </a:xfrm>
        </p:grpSpPr>
        <p:pic>
          <p:nvPicPr>
            <p:cNvPr id="31" name="Content Placeholder 4">
              <a:extLst>
                <a:ext uri="{FF2B5EF4-FFF2-40B4-BE49-F238E27FC236}">
                  <a16:creationId xmlns:a16="http://schemas.microsoft.com/office/drawing/2014/main" id="{5A50E791-A205-46E7-9EDA-27581F54B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8126" y="0"/>
              <a:ext cx="9312571" cy="6858000"/>
            </a:xfrm>
            <a:prstGeom prst="rect">
              <a:avLst/>
            </a:prstGeom>
          </p:spPr>
        </p:pic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96D3329-A549-4D71-9421-5A57B415FA07}"/>
                </a:ext>
              </a:extLst>
            </p:cNvPr>
            <p:cNvSpPr/>
            <p:nvPr/>
          </p:nvSpPr>
          <p:spPr>
            <a:xfrm>
              <a:off x="7859486" y="3505200"/>
              <a:ext cx="979714" cy="1371600"/>
            </a:xfrm>
            <a:custGeom>
              <a:avLst/>
              <a:gdLst>
                <a:gd name="connsiteX0" fmla="*/ 794657 w 979714"/>
                <a:gd name="connsiteY0" fmla="*/ 0 h 1371600"/>
                <a:gd name="connsiteX1" fmla="*/ 522514 w 979714"/>
                <a:gd name="connsiteY1" fmla="*/ 130629 h 1371600"/>
                <a:gd name="connsiteX2" fmla="*/ 0 w 979714"/>
                <a:gd name="connsiteY2" fmla="*/ 1012371 h 1371600"/>
                <a:gd name="connsiteX3" fmla="*/ 381000 w 979714"/>
                <a:gd name="connsiteY3" fmla="*/ 1371600 h 1371600"/>
                <a:gd name="connsiteX4" fmla="*/ 892628 w 979714"/>
                <a:gd name="connsiteY4" fmla="*/ 1077686 h 1371600"/>
                <a:gd name="connsiteX5" fmla="*/ 555171 w 979714"/>
                <a:gd name="connsiteY5" fmla="*/ 892629 h 1371600"/>
                <a:gd name="connsiteX6" fmla="*/ 979714 w 979714"/>
                <a:gd name="connsiteY6" fmla="*/ 326571 h 1371600"/>
                <a:gd name="connsiteX7" fmla="*/ 979714 w 979714"/>
                <a:gd name="connsiteY7" fmla="*/ 163286 h 1371600"/>
                <a:gd name="connsiteX8" fmla="*/ 794657 w 979714"/>
                <a:gd name="connsiteY8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714" h="1371600">
                  <a:moveTo>
                    <a:pt x="794657" y="0"/>
                  </a:moveTo>
                  <a:lnTo>
                    <a:pt x="522514" y="130629"/>
                  </a:lnTo>
                  <a:lnTo>
                    <a:pt x="0" y="1012371"/>
                  </a:lnTo>
                  <a:lnTo>
                    <a:pt x="381000" y="1371600"/>
                  </a:lnTo>
                  <a:lnTo>
                    <a:pt x="892628" y="1077686"/>
                  </a:lnTo>
                  <a:lnTo>
                    <a:pt x="555171" y="892629"/>
                  </a:lnTo>
                  <a:lnTo>
                    <a:pt x="979714" y="326571"/>
                  </a:lnTo>
                  <a:lnTo>
                    <a:pt x="979714" y="163286"/>
                  </a:lnTo>
                  <a:lnTo>
                    <a:pt x="794657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DBB86FE-3A63-496D-AAE8-0DF2DAE618C3}"/>
                </a:ext>
              </a:extLst>
            </p:cNvPr>
            <p:cNvSpPr/>
            <p:nvPr/>
          </p:nvSpPr>
          <p:spPr>
            <a:xfrm>
              <a:off x="9219414" y="3497344"/>
              <a:ext cx="1489435" cy="1696825"/>
            </a:xfrm>
            <a:custGeom>
              <a:avLst/>
              <a:gdLst>
                <a:gd name="connsiteX0" fmla="*/ 1442301 w 1489435"/>
                <a:gd name="connsiteY0" fmla="*/ 0 h 1696825"/>
                <a:gd name="connsiteX1" fmla="*/ 1074656 w 1489435"/>
                <a:gd name="connsiteY1" fmla="*/ 18854 h 1696825"/>
                <a:gd name="connsiteX2" fmla="*/ 603316 w 1489435"/>
                <a:gd name="connsiteY2" fmla="*/ 414780 h 1696825"/>
                <a:gd name="connsiteX3" fmla="*/ 424207 w 1489435"/>
                <a:gd name="connsiteY3" fmla="*/ 339365 h 1696825"/>
                <a:gd name="connsiteX4" fmla="*/ 301658 w 1489435"/>
                <a:gd name="connsiteY4" fmla="*/ 424207 h 1696825"/>
                <a:gd name="connsiteX5" fmla="*/ 377073 w 1489435"/>
                <a:gd name="connsiteY5" fmla="*/ 641023 h 1696825"/>
                <a:gd name="connsiteX6" fmla="*/ 84842 w 1489435"/>
                <a:gd name="connsiteY6" fmla="*/ 820132 h 1696825"/>
                <a:gd name="connsiteX7" fmla="*/ 0 w 1489435"/>
                <a:gd name="connsiteY7" fmla="*/ 1234912 h 1696825"/>
                <a:gd name="connsiteX8" fmla="*/ 131976 w 1489435"/>
                <a:gd name="connsiteY8" fmla="*/ 1696825 h 1696825"/>
                <a:gd name="connsiteX9" fmla="*/ 782425 w 1489435"/>
                <a:gd name="connsiteY9" fmla="*/ 1611984 h 1696825"/>
                <a:gd name="connsiteX10" fmla="*/ 810706 w 1489435"/>
                <a:gd name="connsiteY10" fmla="*/ 1178351 h 1696825"/>
                <a:gd name="connsiteX11" fmla="*/ 933254 w 1489435"/>
                <a:gd name="connsiteY11" fmla="*/ 1140644 h 1696825"/>
                <a:gd name="connsiteX12" fmla="*/ 1197205 w 1489435"/>
                <a:gd name="connsiteY12" fmla="*/ 857840 h 1696825"/>
                <a:gd name="connsiteX13" fmla="*/ 1404594 w 1489435"/>
                <a:gd name="connsiteY13" fmla="*/ 970961 h 1696825"/>
                <a:gd name="connsiteX14" fmla="*/ 1489435 w 1489435"/>
                <a:gd name="connsiteY14" fmla="*/ 47134 h 1696825"/>
                <a:gd name="connsiteX15" fmla="*/ 1442301 w 1489435"/>
                <a:gd name="connsiteY15" fmla="*/ 0 h 169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9435" h="1696825">
                  <a:moveTo>
                    <a:pt x="1442301" y="0"/>
                  </a:moveTo>
                  <a:lnTo>
                    <a:pt x="1074656" y="18854"/>
                  </a:lnTo>
                  <a:lnTo>
                    <a:pt x="603316" y="414780"/>
                  </a:lnTo>
                  <a:lnTo>
                    <a:pt x="424207" y="339365"/>
                  </a:lnTo>
                  <a:lnTo>
                    <a:pt x="301658" y="424207"/>
                  </a:lnTo>
                  <a:lnTo>
                    <a:pt x="377073" y="641023"/>
                  </a:lnTo>
                  <a:lnTo>
                    <a:pt x="84842" y="820132"/>
                  </a:lnTo>
                  <a:lnTo>
                    <a:pt x="0" y="1234912"/>
                  </a:lnTo>
                  <a:lnTo>
                    <a:pt x="131976" y="1696825"/>
                  </a:lnTo>
                  <a:lnTo>
                    <a:pt x="782425" y="1611984"/>
                  </a:lnTo>
                  <a:lnTo>
                    <a:pt x="810706" y="1178351"/>
                  </a:lnTo>
                  <a:lnTo>
                    <a:pt x="933254" y="1140644"/>
                  </a:lnTo>
                  <a:lnTo>
                    <a:pt x="1197205" y="857840"/>
                  </a:lnTo>
                  <a:lnTo>
                    <a:pt x="1404594" y="970961"/>
                  </a:lnTo>
                  <a:lnTo>
                    <a:pt x="1489435" y="47134"/>
                  </a:lnTo>
                  <a:lnTo>
                    <a:pt x="1442301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2881989-A4D3-405A-B108-92CEC2CBF473}"/>
                </a:ext>
              </a:extLst>
            </p:cNvPr>
            <p:cNvSpPr/>
            <p:nvPr/>
          </p:nvSpPr>
          <p:spPr>
            <a:xfrm>
              <a:off x="6919274" y="4656841"/>
              <a:ext cx="1310326" cy="1904215"/>
            </a:xfrm>
            <a:custGeom>
              <a:avLst/>
              <a:gdLst>
                <a:gd name="connsiteX0" fmla="*/ 386499 w 1310326"/>
                <a:gd name="connsiteY0" fmla="*/ 0 h 1904215"/>
                <a:gd name="connsiteX1" fmla="*/ 113122 w 1310326"/>
                <a:gd name="connsiteY1" fmla="*/ 386499 h 1904215"/>
                <a:gd name="connsiteX2" fmla="*/ 433633 w 1310326"/>
                <a:gd name="connsiteY2" fmla="*/ 914400 h 1904215"/>
                <a:gd name="connsiteX3" fmla="*/ 0 w 1310326"/>
                <a:gd name="connsiteY3" fmla="*/ 1630837 h 1904215"/>
                <a:gd name="connsiteX4" fmla="*/ 584462 w 1310326"/>
                <a:gd name="connsiteY4" fmla="*/ 1904215 h 1904215"/>
                <a:gd name="connsiteX5" fmla="*/ 1206631 w 1310326"/>
                <a:gd name="connsiteY5" fmla="*/ 1866507 h 1904215"/>
                <a:gd name="connsiteX6" fmla="*/ 1310326 w 1310326"/>
                <a:gd name="connsiteY6" fmla="*/ 1498862 h 1904215"/>
                <a:gd name="connsiteX7" fmla="*/ 1121790 w 1310326"/>
                <a:gd name="connsiteY7" fmla="*/ 1480008 h 1904215"/>
                <a:gd name="connsiteX8" fmla="*/ 1027522 w 1310326"/>
                <a:gd name="connsiteY8" fmla="*/ 754145 h 1904215"/>
                <a:gd name="connsiteX9" fmla="*/ 857839 w 1310326"/>
                <a:gd name="connsiteY9" fmla="*/ 320512 h 1904215"/>
                <a:gd name="connsiteX10" fmla="*/ 386499 w 1310326"/>
                <a:gd name="connsiteY10" fmla="*/ 56561 h 1904215"/>
                <a:gd name="connsiteX11" fmla="*/ 386499 w 1310326"/>
                <a:gd name="connsiteY11" fmla="*/ 0 h 190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0326" h="1904215">
                  <a:moveTo>
                    <a:pt x="386499" y="0"/>
                  </a:moveTo>
                  <a:lnTo>
                    <a:pt x="113122" y="386499"/>
                  </a:lnTo>
                  <a:lnTo>
                    <a:pt x="433633" y="914400"/>
                  </a:lnTo>
                  <a:lnTo>
                    <a:pt x="0" y="1630837"/>
                  </a:lnTo>
                  <a:lnTo>
                    <a:pt x="584462" y="1904215"/>
                  </a:lnTo>
                  <a:lnTo>
                    <a:pt x="1206631" y="1866507"/>
                  </a:lnTo>
                  <a:lnTo>
                    <a:pt x="1310326" y="1498862"/>
                  </a:lnTo>
                  <a:lnTo>
                    <a:pt x="1121790" y="1480008"/>
                  </a:lnTo>
                  <a:lnTo>
                    <a:pt x="1027522" y="754145"/>
                  </a:lnTo>
                  <a:lnTo>
                    <a:pt x="857839" y="320512"/>
                  </a:lnTo>
                  <a:lnTo>
                    <a:pt x="386499" y="56561"/>
                  </a:lnTo>
                  <a:lnTo>
                    <a:pt x="386499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089F36C-F2D5-452E-B1C1-46F17F705135}"/>
                </a:ext>
              </a:extLst>
            </p:cNvPr>
            <p:cNvSpPr/>
            <p:nvPr/>
          </p:nvSpPr>
          <p:spPr>
            <a:xfrm>
              <a:off x="3601039" y="3412503"/>
              <a:ext cx="1602557" cy="1244338"/>
            </a:xfrm>
            <a:custGeom>
              <a:avLst/>
              <a:gdLst>
                <a:gd name="connsiteX0" fmla="*/ 650450 w 1602557"/>
                <a:gd name="connsiteY0" fmla="*/ 0 h 1244338"/>
                <a:gd name="connsiteX1" fmla="*/ 292231 w 1602557"/>
                <a:gd name="connsiteY1" fmla="*/ 301658 h 1244338"/>
                <a:gd name="connsiteX2" fmla="*/ 245097 w 1602557"/>
                <a:gd name="connsiteY2" fmla="*/ 612742 h 1244338"/>
                <a:gd name="connsiteX3" fmla="*/ 0 w 1602557"/>
                <a:gd name="connsiteY3" fmla="*/ 886120 h 1244338"/>
                <a:gd name="connsiteX4" fmla="*/ 311085 w 1602557"/>
                <a:gd name="connsiteY4" fmla="*/ 933254 h 1244338"/>
                <a:gd name="connsiteX5" fmla="*/ 471340 w 1602557"/>
                <a:gd name="connsiteY5" fmla="*/ 1244338 h 1244338"/>
                <a:gd name="connsiteX6" fmla="*/ 1018095 w 1602557"/>
                <a:gd name="connsiteY6" fmla="*/ 1159497 h 1244338"/>
                <a:gd name="connsiteX7" fmla="*/ 1602557 w 1602557"/>
                <a:gd name="connsiteY7" fmla="*/ 697584 h 1244338"/>
                <a:gd name="connsiteX8" fmla="*/ 1564850 w 1602557"/>
                <a:gd name="connsiteY8" fmla="*/ 405353 h 1244338"/>
                <a:gd name="connsiteX9" fmla="*/ 1159497 w 1602557"/>
                <a:gd name="connsiteY9" fmla="*/ 141402 h 1244338"/>
                <a:gd name="connsiteX10" fmla="*/ 999241 w 1602557"/>
                <a:gd name="connsiteY10" fmla="*/ 320511 h 1244338"/>
                <a:gd name="connsiteX11" fmla="*/ 942681 w 1602557"/>
                <a:gd name="connsiteY11" fmla="*/ 47134 h 1244338"/>
                <a:gd name="connsiteX12" fmla="*/ 650450 w 1602557"/>
                <a:gd name="connsiteY12" fmla="*/ 0 h 12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2557" h="1244338">
                  <a:moveTo>
                    <a:pt x="650450" y="0"/>
                  </a:moveTo>
                  <a:lnTo>
                    <a:pt x="292231" y="301658"/>
                  </a:lnTo>
                  <a:lnTo>
                    <a:pt x="245097" y="612742"/>
                  </a:lnTo>
                  <a:lnTo>
                    <a:pt x="0" y="886120"/>
                  </a:lnTo>
                  <a:lnTo>
                    <a:pt x="311085" y="933254"/>
                  </a:lnTo>
                  <a:lnTo>
                    <a:pt x="471340" y="1244338"/>
                  </a:lnTo>
                  <a:lnTo>
                    <a:pt x="1018095" y="1159497"/>
                  </a:lnTo>
                  <a:lnTo>
                    <a:pt x="1602557" y="697584"/>
                  </a:lnTo>
                  <a:lnTo>
                    <a:pt x="1564850" y="405353"/>
                  </a:lnTo>
                  <a:lnTo>
                    <a:pt x="1159497" y="141402"/>
                  </a:lnTo>
                  <a:lnTo>
                    <a:pt x="999241" y="320511"/>
                  </a:lnTo>
                  <a:lnTo>
                    <a:pt x="942681" y="47134"/>
                  </a:lnTo>
                  <a:lnTo>
                    <a:pt x="65045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5CE208-F518-4837-9569-EE1F8B5D015A}"/>
                </a:ext>
              </a:extLst>
            </p:cNvPr>
            <p:cNvSpPr/>
            <p:nvPr/>
          </p:nvSpPr>
          <p:spPr>
            <a:xfrm>
              <a:off x="5872899" y="1074656"/>
              <a:ext cx="2139885" cy="1187777"/>
            </a:xfrm>
            <a:custGeom>
              <a:avLst/>
              <a:gdLst>
                <a:gd name="connsiteX0" fmla="*/ 2007909 w 2139885"/>
                <a:gd name="connsiteY0" fmla="*/ 56560 h 1187777"/>
                <a:gd name="connsiteX1" fmla="*/ 1706252 w 2139885"/>
                <a:gd name="connsiteY1" fmla="*/ 0 h 1187777"/>
                <a:gd name="connsiteX2" fmla="*/ 1668544 w 2139885"/>
                <a:gd name="connsiteY2" fmla="*/ 131975 h 1187777"/>
                <a:gd name="connsiteX3" fmla="*/ 1291472 w 2139885"/>
                <a:gd name="connsiteY3" fmla="*/ 18853 h 1187777"/>
                <a:gd name="connsiteX4" fmla="*/ 1018095 w 2139885"/>
                <a:gd name="connsiteY4" fmla="*/ 141402 h 1187777"/>
                <a:gd name="connsiteX5" fmla="*/ 575035 w 2139885"/>
                <a:gd name="connsiteY5" fmla="*/ 28280 h 1187777"/>
                <a:gd name="connsiteX6" fmla="*/ 509047 w 2139885"/>
                <a:gd name="connsiteY6" fmla="*/ 339365 h 1187777"/>
                <a:gd name="connsiteX7" fmla="*/ 0 w 2139885"/>
                <a:gd name="connsiteY7" fmla="*/ 716437 h 1187777"/>
                <a:gd name="connsiteX8" fmla="*/ 584462 w 2139885"/>
                <a:gd name="connsiteY8" fmla="*/ 1121789 h 1187777"/>
                <a:gd name="connsiteX9" fmla="*/ 914400 w 2139885"/>
                <a:gd name="connsiteY9" fmla="*/ 1018095 h 1187777"/>
                <a:gd name="connsiteX10" fmla="*/ 1272619 w 2139885"/>
                <a:gd name="connsiteY10" fmla="*/ 1027521 h 1187777"/>
                <a:gd name="connsiteX11" fmla="*/ 1272619 w 2139885"/>
                <a:gd name="connsiteY11" fmla="*/ 1187777 h 1187777"/>
                <a:gd name="connsiteX12" fmla="*/ 2139885 w 2139885"/>
                <a:gd name="connsiteY12" fmla="*/ 754144 h 1187777"/>
                <a:gd name="connsiteX13" fmla="*/ 2036190 w 2139885"/>
                <a:gd name="connsiteY13" fmla="*/ 612742 h 1187777"/>
                <a:gd name="connsiteX14" fmla="*/ 2007909 w 2139885"/>
                <a:gd name="connsiteY14" fmla="*/ 56560 h 118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39885" h="1187777">
                  <a:moveTo>
                    <a:pt x="2007909" y="56560"/>
                  </a:moveTo>
                  <a:lnTo>
                    <a:pt x="1706252" y="0"/>
                  </a:lnTo>
                  <a:lnTo>
                    <a:pt x="1668544" y="131975"/>
                  </a:lnTo>
                  <a:lnTo>
                    <a:pt x="1291472" y="18853"/>
                  </a:lnTo>
                  <a:lnTo>
                    <a:pt x="1018095" y="141402"/>
                  </a:lnTo>
                  <a:lnTo>
                    <a:pt x="575035" y="28280"/>
                  </a:lnTo>
                  <a:lnTo>
                    <a:pt x="509047" y="339365"/>
                  </a:lnTo>
                  <a:lnTo>
                    <a:pt x="0" y="716437"/>
                  </a:lnTo>
                  <a:lnTo>
                    <a:pt x="584462" y="1121789"/>
                  </a:lnTo>
                  <a:lnTo>
                    <a:pt x="914400" y="1018095"/>
                  </a:lnTo>
                  <a:lnTo>
                    <a:pt x="1272619" y="1027521"/>
                  </a:lnTo>
                  <a:lnTo>
                    <a:pt x="1272619" y="1187777"/>
                  </a:lnTo>
                  <a:lnTo>
                    <a:pt x="2139885" y="754144"/>
                  </a:lnTo>
                  <a:lnTo>
                    <a:pt x="2036190" y="612742"/>
                  </a:lnTo>
                  <a:lnTo>
                    <a:pt x="2007909" y="5656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360E365-F0F3-4E5C-9C60-87F7634149F1}"/>
                </a:ext>
              </a:extLst>
            </p:cNvPr>
            <p:cNvSpPr/>
            <p:nvPr/>
          </p:nvSpPr>
          <p:spPr>
            <a:xfrm>
              <a:off x="2064470" y="150829"/>
              <a:ext cx="2149311" cy="1366886"/>
            </a:xfrm>
            <a:custGeom>
              <a:avLst/>
              <a:gdLst>
                <a:gd name="connsiteX0" fmla="*/ 1583703 w 2149311"/>
                <a:gd name="connsiteY0" fmla="*/ 0 h 1366886"/>
                <a:gd name="connsiteX1" fmla="*/ 1234911 w 2149311"/>
                <a:gd name="connsiteY1" fmla="*/ 424206 h 1366886"/>
                <a:gd name="connsiteX2" fmla="*/ 904973 w 2149311"/>
                <a:gd name="connsiteY2" fmla="*/ 575035 h 1366886"/>
                <a:gd name="connsiteX3" fmla="*/ 659876 w 2149311"/>
                <a:gd name="connsiteY3" fmla="*/ 443060 h 1366886"/>
                <a:gd name="connsiteX4" fmla="*/ 339365 w 2149311"/>
                <a:gd name="connsiteY4" fmla="*/ 433633 h 1366886"/>
                <a:gd name="connsiteX5" fmla="*/ 0 w 2149311"/>
                <a:gd name="connsiteY5" fmla="*/ 754144 h 1366886"/>
                <a:gd name="connsiteX6" fmla="*/ 273377 w 2149311"/>
                <a:gd name="connsiteY6" fmla="*/ 1310326 h 1366886"/>
                <a:gd name="connsiteX7" fmla="*/ 499621 w 2149311"/>
                <a:gd name="connsiteY7" fmla="*/ 1206631 h 1366886"/>
                <a:gd name="connsiteX8" fmla="*/ 1046375 w 2149311"/>
                <a:gd name="connsiteY8" fmla="*/ 1234911 h 1366886"/>
                <a:gd name="connsiteX9" fmla="*/ 1291472 w 2149311"/>
                <a:gd name="connsiteY9" fmla="*/ 1366886 h 1366886"/>
                <a:gd name="connsiteX10" fmla="*/ 1762812 w 2149311"/>
                <a:gd name="connsiteY10" fmla="*/ 1319752 h 1366886"/>
                <a:gd name="connsiteX11" fmla="*/ 2149311 w 2149311"/>
                <a:gd name="connsiteY11" fmla="*/ 593889 h 1366886"/>
                <a:gd name="connsiteX12" fmla="*/ 2007909 w 2149311"/>
                <a:gd name="connsiteY12" fmla="*/ 150829 h 1366886"/>
                <a:gd name="connsiteX13" fmla="*/ 1583703 w 2149311"/>
                <a:gd name="connsiteY13" fmla="*/ 0 h 136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311" h="1366886">
                  <a:moveTo>
                    <a:pt x="1583703" y="0"/>
                  </a:moveTo>
                  <a:lnTo>
                    <a:pt x="1234911" y="424206"/>
                  </a:lnTo>
                  <a:lnTo>
                    <a:pt x="904973" y="575035"/>
                  </a:lnTo>
                  <a:lnTo>
                    <a:pt x="659876" y="443060"/>
                  </a:lnTo>
                  <a:lnTo>
                    <a:pt x="339365" y="433633"/>
                  </a:lnTo>
                  <a:lnTo>
                    <a:pt x="0" y="754144"/>
                  </a:lnTo>
                  <a:lnTo>
                    <a:pt x="273377" y="1310326"/>
                  </a:lnTo>
                  <a:lnTo>
                    <a:pt x="499621" y="1206631"/>
                  </a:lnTo>
                  <a:lnTo>
                    <a:pt x="1046375" y="1234911"/>
                  </a:lnTo>
                  <a:lnTo>
                    <a:pt x="1291472" y="1366886"/>
                  </a:lnTo>
                  <a:lnTo>
                    <a:pt x="1762812" y="1319752"/>
                  </a:lnTo>
                  <a:lnTo>
                    <a:pt x="2149311" y="593889"/>
                  </a:lnTo>
                  <a:lnTo>
                    <a:pt x="2007909" y="150829"/>
                  </a:lnTo>
                  <a:lnTo>
                    <a:pt x="1583703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2B25F8D-066A-4984-871C-3ADB1F5D6267}"/>
                </a:ext>
              </a:extLst>
            </p:cNvPr>
            <p:cNvSpPr/>
            <p:nvPr/>
          </p:nvSpPr>
          <p:spPr>
            <a:xfrm>
              <a:off x="3968685" y="4609707"/>
              <a:ext cx="2328420" cy="2234153"/>
            </a:xfrm>
            <a:custGeom>
              <a:avLst/>
              <a:gdLst>
                <a:gd name="connsiteX0" fmla="*/ 1951348 w 2328420"/>
                <a:gd name="connsiteY0" fmla="*/ 18854 h 2234153"/>
                <a:gd name="connsiteX1" fmla="*/ 1527142 w 2328420"/>
                <a:gd name="connsiteY1" fmla="*/ 0 h 2234153"/>
                <a:gd name="connsiteX2" fmla="*/ 904973 w 2328420"/>
                <a:gd name="connsiteY2" fmla="*/ 443060 h 2234153"/>
                <a:gd name="connsiteX3" fmla="*/ 914400 w 2328420"/>
                <a:gd name="connsiteY3" fmla="*/ 725864 h 2234153"/>
                <a:gd name="connsiteX4" fmla="*/ 0 w 2328420"/>
                <a:gd name="connsiteY4" fmla="*/ 1291472 h 2234153"/>
                <a:gd name="connsiteX5" fmla="*/ 744717 w 2328420"/>
                <a:gd name="connsiteY5" fmla="*/ 2045617 h 2234153"/>
                <a:gd name="connsiteX6" fmla="*/ 1291472 w 2328420"/>
                <a:gd name="connsiteY6" fmla="*/ 2234153 h 2234153"/>
                <a:gd name="connsiteX7" fmla="*/ 2328420 w 2328420"/>
                <a:gd name="connsiteY7" fmla="*/ 2055044 h 2234153"/>
                <a:gd name="connsiteX8" fmla="*/ 2224725 w 2328420"/>
                <a:gd name="connsiteY8" fmla="*/ 169683 h 2234153"/>
                <a:gd name="connsiteX9" fmla="*/ 1951348 w 2328420"/>
                <a:gd name="connsiteY9" fmla="*/ 18854 h 223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8420" h="2234153">
                  <a:moveTo>
                    <a:pt x="1951348" y="18854"/>
                  </a:moveTo>
                  <a:lnTo>
                    <a:pt x="1527142" y="0"/>
                  </a:lnTo>
                  <a:lnTo>
                    <a:pt x="904973" y="443060"/>
                  </a:lnTo>
                  <a:lnTo>
                    <a:pt x="914400" y="725864"/>
                  </a:lnTo>
                  <a:lnTo>
                    <a:pt x="0" y="1291472"/>
                  </a:lnTo>
                  <a:lnTo>
                    <a:pt x="744717" y="2045617"/>
                  </a:lnTo>
                  <a:lnTo>
                    <a:pt x="1291472" y="2234153"/>
                  </a:lnTo>
                  <a:lnTo>
                    <a:pt x="2328420" y="2055044"/>
                  </a:lnTo>
                  <a:lnTo>
                    <a:pt x="2224725" y="169683"/>
                  </a:lnTo>
                  <a:lnTo>
                    <a:pt x="1951348" y="1885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40883B-E482-41CF-A24A-949423EE916E}"/>
                </a:ext>
              </a:extLst>
            </p:cNvPr>
            <p:cNvSpPr/>
            <p:nvPr/>
          </p:nvSpPr>
          <p:spPr>
            <a:xfrm>
              <a:off x="7899662" y="2582944"/>
              <a:ext cx="754144" cy="772998"/>
            </a:xfrm>
            <a:custGeom>
              <a:avLst/>
              <a:gdLst>
                <a:gd name="connsiteX0" fmla="*/ 537328 w 754144"/>
                <a:gd name="connsiteY0" fmla="*/ 0 h 772998"/>
                <a:gd name="connsiteX1" fmla="*/ 0 w 754144"/>
                <a:gd name="connsiteY1" fmla="*/ 622169 h 772998"/>
                <a:gd name="connsiteX2" fmla="*/ 188536 w 754144"/>
                <a:gd name="connsiteY2" fmla="*/ 772998 h 772998"/>
                <a:gd name="connsiteX3" fmla="*/ 688157 w 754144"/>
                <a:gd name="connsiteY3" fmla="*/ 367646 h 772998"/>
                <a:gd name="connsiteX4" fmla="*/ 754144 w 754144"/>
                <a:gd name="connsiteY4" fmla="*/ 56561 h 772998"/>
                <a:gd name="connsiteX5" fmla="*/ 537328 w 754144"/>
                <a:gd name="connsiteY5" fmla="*/ 0 h 77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144" h="772998">
                  <a:moveTo>
                    <a:pt x="537328" y="0"/>
                  </a:moveTo>
                  <a:lnTo>
                    <a:pt x="0" y="622169"/>
                  </a:lnTo>
                  <a:lnTo>
                    <a:pt x="188536" y="772998"/>
                  </a:lnTo>
                  <a:lnTo>
                    <a:pt x="688157" y="367646"/>
                  </a:lnTo>
                  <a:lnTo>
                    <a:pt x="754144" y="56561"/>
                  </a:lnTo>
                  <a:lnTo>
                    <a:pt x="537328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FE33FCF-4F99-40FD-BF25-CB7D0C97EF25}"/>
                </a:ext>
              </a:extLst>
            </p:cNvPr>
            <p:cNvSpPr/>
            <p:nvPr/>
          </p:nvSpPr>
          <p:spPr>
            <a:xfrm>
              <a:off x="8682087" y="2639505"/>
              <a:ext cx="707010" cy="989815"/>
            </a:xfrm>
            <a:custGeom>
              <a:avLst/>
              <a:gdLst>
                <a:gd name="connsiteX0" fmla="*/ 659876 w 707010"/>
                <a:gd name="connsiteY0" fmla="*/ 0 h 989815"/>
                <a:gd name="connsiteX1" fmla="*/ 263950 w 707010"/>
                <a:gd name="connsiteY1" fmla="*/ 122549 h 989815"/>
                <a:gd name="connsiteX2" fmla="*/ 0 w 707010"/>
                <a:gd name="connsiteY2" fmla="*/ 763571 h 989815"/>
                <a:gd name="connsiteX3" fmla="*/ 301657 w 707010"/>
                <a:gd name="connsiteY3" fmla="*/ 989815 h 989815"/>
                <a:gd name="connsiteX4" fmla="*/ 461913 w 707010"/>
                <a:gd name="connsiteY4" fmla="*/ 659876 h 989815"/>
                <a:gd name="connsiteX5" fmla="*/ 377072 w 707010"/>
                <a:gd name="connsiteY5" fmla="*/ 537328 h 989815"/>
                <a:gd name="connsiteX6" fmla="*/ 707010 w 707010"/>
                <a:gd name="connsiteY6" fmla="*/ 150829 h 989815"/>
                <a:gd name="connsiteX7" fmla="*/ 659876 w 707010"/>
                <a:gd name="connsiteY7" fmla="*/ 0 h 98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010" h="989815">
                  <a:moveTo>
                    <a:pt x="659876" y="0"/>
                  </a:moveTo>
                  <a:lnTo>
                    <a:pt x="263950" y="122549"/>
                  </a:lnTo>
                  <a:lnTo>
                    <a:pt x="0" y="763571"/>
                  </a:lnTo>
                  <a:lnTo>
                    <a:pt x="301657" y="989815"/>
                  </a:lnTo>
                  <a:lnTo>
                    <a:pt x="461913" y="659876"/>
                  </a:lnTo>
                  <a:lnTo>
                    <a:pt x="377072" y="537328"/>
                  </a:lnTo>
                  <a:lnTo>
                    <a:pt x="707010" y="150829"/>
                  </a:lnTo>
                  <a:lnTo>
                    <a:pt x="659876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3F353B3-6822-4B1E-861E-DE27D2B39470}"/>
                </a:ext>
              </a:extLst>
            </p:cNvPr>
            <p:cNvSpPr/>
            <p:nvPr/>
          </p:nvSpPr>
          <p:spPr>
            <a:xfrm>
              <a:off x="5316718" y="3044858"/>
              <a:ext cx="791851" cy="669303"/>
            </a:xfrm>
            <a:custGeom>
              <a:avLst/>
              <a:gdLst>
                <a:gd name="connsiteX0" fmla="*/ 603315 w 791851"/>
                <a:gd name="connsiteY0" fmla="*/ 75414 h 669303"/>
                <a:gd name="connsiteX1" fmla="*/ 94268 w 791851"/>
                <a:gd name="connsiteY1" fmla="*/ 0 h 669303"/>
                <a:gd name="connsiteX2" fmla="*/ 0 w 791851"/>
                <a:gd name="connsiteY2" fmla="*/ 395926 h 669303"/>
                <a:gd name="connsiteX3" fmla="*/ 273377 w 791851"/>
                <a:gd name="connsiteY3" fmla="*/ 669303 h 669303"/>
                <a:gd name="connsiteX4" fmla="*/ 791851 w 791851"/>
                <a:gd name="connsiteY4" fmla="*/ 386499 h 669303"/>
                <a:gd name="connsiteX5" fmla="*/ 622169 w 791851"/>
                <a:gd name="connsiteY5" fmla="*/ 122548 h 669303"/>
                <a:gd name="connsiteX6" fmla="*/ 603315 w 791851"/>
                <a:gd name="connsiteY6" fmla="*/ 75414 h 66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1851" h="669303">
                  <a:moveTo>
                    <a:pt x="603315" y="75414"/>
                  </a:moveTo>
                  <a:lnTo>
                    <a:pt x="94268" y="0"/>
                  </a:lnTo>
                  <a:lnTo>
                    <a:pt x="0" y="395926"/>
                  </a:lnTo>
                  <a:lnTo>
                    <a:pt x="273377" y="669303"/>
                  </a:lnTo>
                  <a:lnTo>
                    <a:pt x="791851" y="386499"/>
                  </a:lnTo>
                  <a:lnTo>
                    <a:pt x="622169" y="122548"/>
                  </a:lnTo>
                  <a:lnTo>
                    <a:pt x="603315" y="7541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B83D410-FE64-4235-BE02-65457CA52CEF}"/>
                </a:ext>
              </a:extLst>
            </p:cNvPr>
            <p:cNvSpPr/>
            <p:nvPr/>
          </p:nvSpPr>
          <p:spPr>
            <a:xfrm>
              <a:off x="6287678" y="4656841"/>
              <a:ext cx="584462" cy="848413"/>
            </a:xfrm>
            <a:custGeom>
              <a:avLst/>
              <a:gdLst>
                <a:gd name="connsiteX0" fmla="*/ 131976 w 584462"/>
                <a:gd name="connsiteY0" fmla="*/ 28281 h 848413"/>
                <a:gd name="connsiteX1" fmla="*/ 0 w 584462"/>
                <a:gd name="connsiteY1" fmla="*/ 461914 h 848413"/>
                <a:gd name="connsiteX2" fmla="*/ 18854 w 584462"/>
                <a:gd name="connsiteY2" fmla="*/ 725864 h 848413"/>
                <a:gd name="connsiteX3" fmla="*/ 320512 w 584462"/>
                <a:gd name="connsiteY3" fmla="*/ 848413 h 848413"/>
                <a:gd name="connsiteX4" fmla="*/ 584462 w 584462"/>
                <a:gd name="connsiteY4" fmla="*/ 141402 h 848413"/>
                <a:gd name="connsiteX5" fmla="*/ 405353 w 584462"/>
                <a:gd name="connsiteY5" fmla="*/ 0 h 848413"/>
                <a:gd name="connsiteX6" fmla="*/ 131976 w 584462"/>
                <a:gd name="connsiteY6" fmla="*/ 28281 h 84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462" h="848413">
                  <a:moveTo>
                    <a:pt x="131976" y="28281"/>
                  </a:moveTo>
                  <a:lnTo>
                    <a:pt x="0" y="461914"/>
                  </a:lnTo>
                  <a:lnTo>
                    <a:pt x="18854" y="725864"/>
                  </a:lnTo>
                  <a:lnTo>
                    <a:pt x="320512" y="848413"/>
                  </a:lnTo>
                  <a:lnTo>
                    <a:pt x="584462" y="141402"/>
                  </a:lnTo>
                  <a:lnTo>
                    <a:pt x="405353" y="0"/>
                  </a:lnTo>
                  <a:lnTo>
                    <a:pt x="131976" y="28281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1E0AD66-5112-4EED-89C2-F83EBFE985B0}"/>
                </a:ext>
              </a:extLst>
            </p:cNvPr>
            <p:cNvSpPr/>
            <p:nvPr/>
          </p:nvSpPr>
          <p:spPr>
            <a:xfrm>
              <a:off x="6466788" y="5231876"/>
              <a:ext cx="659876" cy="1018095"/>
            </a:xfrm>
            <a:custGeom>
              <a:avLst/>
              <a:gdLst>
                <a:gd name="connsiteX0" fmla="*/ 84841 w 659876"/>
                <a:gd name="connsiteY0" fmla="*/ 1018095 h 1018095"/>
                <a:gd name="connsiteX1" fmla="*/ 414779 w 659876"/>
                <a:gd name="connsiteY1" fmla="*/ 838986 h 1018095"/>
                <a:gd name="connsiteX2" fmla="*/ 659876 w 659876"/>
                <a:gd name="connsiteY2" fmla="*/ 197963 h 1018095"/>
                <a:gd name="connsiteX3" fmla="*/ 367645 w 659876"/>
                <a:gd name="connsiteY3" fmla="*/ 0 h 1018095"/>
                <a:gd name="connsiteX4" fmla="*/ 0 w 659876"/>
                <a:gd name="connsiteY4" fmla="*/ 622169 h 1018095"/>
                <a:gd name="connsiteX5" fmla="*/ 84841 w 659876"/>
                <a:gd name="connsiteY5" fmla="*/ 1018095 h 101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876" h="1018095">
                  <a:moveTo>
                    <a:pt x="84841" y="1018095"/>
                  </a:moveTo>
                  <a:lnTo>
                    <a:pt x="414779" y="838986"/>
                  </a:lnTo>
                  <a:lnTo>
                    <a:pt x="659876" y="197963"/>
                  </a:lnTo>
                  <a:lnTo>
                    <a:pt x="367645" y="0"/>
                  </a:lnTo>
                  <a:lnTo>
                    <a:pt x="0" y="622169"/>
                  </a:lnTo>
                  <a:lnTo>
                    <a:pt x="84841" y="101809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6E44EF-EA0B-4BC6-9BE8-299DD939E18D}"/>
                </a:ext>
              </a:extLst>
            </p:cNvPr>
            <p:cNvSpPr/>
            <p:nvPr/>
          </p:nvSpPr>
          <p:spPr>
            <a:xfrm>
              <a:off x="6636470" y="282804"/>
              <a:ext cx="641023" cy="848412"/>
            </a:xfrm>
            <a:custGeom>
              <a:avLst/>
              <a:gdLst>
                <a:gd name="connsiteX0" fmla="*/ 320511 w 641023"/>
                <a:gd name="connsiteY0" fmla="*/ 0 h 848412"/>
                <a:gd name="connsiteX1" fmla="*/ 0 w 641023"/>
                <a:gd name="connsiteY1" fmla="*/ 565608 h 848412"/>
                <a:gd name="connsiteX2" fmla="*/ 84841 w 641023"/>
                <a:gd name="connsiteY2" fmla="*/ 801278 h 848412"/>
                <a:gd name="connsiteX3" fmla="*/ 282804 w 641023"/>
                <a:gd name="connsiteY3" fmla="*/ 848412 h 848412"/>
                <a:gd name="connsiteX4" fmla="*/ 641023 w 641023"/>
                <a:gd name="connsiteY4" fmla="*/ 537328 h 848412"/>
                <a:gd name="connsiteX5" fmla="*/ 320511 w 641023"/>
                <a:gd name="connsiteY5" fmla="*/ 0 h 84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023" h="848412">
                  <a:moveTo>
                    <a:pt x="320511" y="0"/>
                  </a:moveTo>
                  <a:lnTo>
                    <a:pt x="0" y="565608"/>
                  </a:lnTo>
                  <a:lnTo>
                    <a:pt x="84841" y="801278"/>
                  </a:lnTo>
                  <a:lnTo>
                    <a:pt x="282804" y="848412"/>
                  </a:lnTo>
                  <a:lnTo>
                    <a:pt x="641023" y="537328"/>
                  </a:lnTo>
                  <a:lnTo>
                    <a:pt x="320511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06CBBD0-D725-40FC-A930-2F21F668748E}"/>
                </a:ext>
              </a:extLst>
            </p:cNvPr>
            <p:cNvSpPr/>
            <p:nvPr/>
          </p:nvSpPr>
          <p:spPr>
            <a:xfrm>
              <a:off x="3365369" y="895546"/>
              <a:ext cx="1640264" cy="1197205"/>
            </a:xfrm>
            <a:custGeom>
              <a:avLst/>
              <a:gdLst>
                <a:gd name="connsiteX0" fmla="*/ 546755 w 1640264"/>
                <a:gd name="connsiteY0" fmla="*/ 575035 h 1197205"/>
                <a:gd name="connsiteX1" fmla="*/ 970961 w 1640264"/>
                <a:gd name="connsiteY1" fmla="*/ 160256 h 1197205"/>
                <a:gd name="connsiteX2" fmla="*/ 1348033 w 1640264"/>
                <a:gd name="connsiteY2" fmla="*/ 131976 h 1197205"/>
                <a:gd name="connsiteX3" fmla="*/ 1621410 w 1640264"/>
                <a:gd name="connsiteY3" fmla="*/ 0 h 1197205"/>
                <a:gd name="connsiteX4" fmla="*/ 1640264 w 1640264"/>
                <a:gd name="connsiteY4" fmla="*/ 452487 h 1197205"/>
                <a:gd name="connsiteX5" fmla="*/ 1018095 w 1640264"/>
                <a:gd name="connsiteY5" fmla="*/ 1084083 h 1197205"/>
                <a:gd name="connsiteX6" fmla="*/ 28280 w 1640264"/>
                <a:gd name="connsiteY6" fmla="*/ 1197205 h 1197205"/>
                <a:gd name="connsiteX7" fmla="*/ 0 w 1640264"/>
                <a:gd name="connsiteY7" fmla="*/ 838986 h 1197205"/>
                <a:gd name="connsiteX8" fmla="*/ 546755 w 1640264"/>
                <a:gd name="connsiteY8" fmla="*/ 575035 h 119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0264" h="1197205">
                  <a:moveTo>
                    <a:pt x="546755" y="575035"/>
                  </a:moveTo>
                  <a:lnTo>
                    <a:pt x="970961" y="160256"/>
                  </a:lnTo>
                  <a:lnTo>
                    <a:pt x="1348033" y="131976"/>
                  </a:lnTo>
                  <a:lnTo>
                    <a:pt x="1621410" y="0"/>
                  </a:lnTo>
                  <a:lnTo>
                    <a:pt x="1640264" y="452487"/>
                  </a:lnTo>
                  <a:lnTo>
                    <a:pt x="1018095" y="1084083"/>
                  </a:lnTo>
                  <a:lnTo>
                    <a:pt x="28280" y="1197205"/>
                  </a:lnTo>
                  <a:lnTo>
                    <a:pt x="0" y="838986"/>
                  </a:lnTo>
                  <a:lnTo>
                    <a:pt x="546755" y="57503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DC60FFF-7A2E-4D2D-BBC6-D423D3869799}"/>
                </a:ext>
              </a:extLst>
            </p:cNvPr>
            <p:cNvSpPr/>
            <p:nvPr/>
          </p:nvSpPr>
          <p:spPr>
            <a:xfrm>
              <a:off x="1489435" y="3355942"/>
              <a:ext cx="744718" cy="565609"/>
            </a:xfrm>
            <a:custGeom>
              <a:avLst/>
              <a:gdLst>
                <a:gd name="connsiteX0" fmla="*/ 0 w 744718"/>
                <a:gd name="connsiteY0" fmla="*/ 75415 h 565609"/>
                <a:gd name="connsiteX1" fmla="*/ 0 w 744718"/>
                <a:gd name="connsiteY1" fmla="*/ 565609 h 565609"/>
                <a:gd name="connsiteX2" fmla="*/ 339365 w 744718"/>
                <a:gd name="connsiteY2" fmla="*/ 329938 h 565609"/>
                <a:gd name="connsiteX3" fmla="*/ 744718 w 744718"/>
                <a:gd name="connsiteY3" fmla="*/ 424206 h 565609"/>
                <a:gd name="connsiteX4" fmla="*/ 678730 w 744718"/>
                <a:gd name="connsiteY4" fmla="*/ 282804 h 565609"/>
                <a:gd name="connsiteX5" fmla="*/ 424206 w 744718"/>
                <a:gd name="connsiteY5" fmla="*/ 197963 h 565609"/>
                <a:gd name="connsiteX6" fmla="*/ 273377 w 744718"/>
                <a:gd name="connsiteY6" fmla="*/ 0 h 565609"/>
                <a:gd name="connsiteX7" fmla="*/ 0 w 744718"/>
                <a:gd name="connsiteY7" fmla="*/ 75415 h 56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4718" h="565609">
                  <a:moveTo>
                    <a:pt x="0" y="75415"/>
                  </a:moveTo>
                  <a:lnTo>
                    <a:pt x="0" y="565609"/>
                  </a:lnTo>
                  <a:lnTo>
                    <a:pt x="339365" y="329938"/>
                  </a:lnTo>
                  <a:lnTo>
                    <a:pt x="744718" y="424206"/>
                  </a:lnTo>
                  <a:lnTo>
                    <a:pt x="678730" y="282804"/>
                  </a:lnTo>
                  <a:lnTo>
                    <a:pt x="424206" y="197963"/>
                  </a:lnTo>
                  <a:lnTo>
                    <a:pt x="273377" y="0"/>
                  </a:lnTo>
                  <a:lnTo>
                    <a:pt x="0" y="7541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3486F06-DE53-46A2-9572-7063DF729B88}"/>
                </a:ext>
              </a:extLst>
            </p:cNvPr>
            <p:cNvSpPr/>
            <p:nvPr/>
          </p:nvSpPr>
          <p:spPr>
            <a:xfrm>
              <a:off x="7088957" y="28280"/>
              <a:ext cx="904973" cy="1027522"/>
            </a:xfrm>
            <a:custGeom>
              <a:avLst/>
              <a:gdLst>
                <a:gd name="connsiteX0" fmla="*/ 273377 w 904973"/>
                <a:gd name="connsiteY0" fmla="*/ 0 h 1027522"/>
                <a:gd name="connsiteX1" fmla="*/ 0 w 904973"/>
                <a:gd name="connsiteY1" fmla="*/ 301658 h 1027522"/>
                <a:gd name="connsiteX2" fmla="*/ 452486 w 904973"/>
                <a:gd name="connsiteY2" fmla="*/ 942681 h 1027522"/>
                <a:gd name="connsiteX3" fmla="*/ 801278 w 904973"/>
                <a:gd name="connsiteY3" fmla="*/ 1027522 h 1027522"/>
                <a:gd name="connsiteX4" fmla="*/ 904973 w 904973"/>
                <a:gd name="connsiteY4" fmla="*/ 791852 h 1027522"/>
                <a:gd name="connsiteX5" fmla="*/ 791851 w 904973"/>
                <a:gd name="connsiteY5" fmla="*/ 169683 h 1027522"/>
                <a:gd name="connsiteX6" fmla="*/ 556181 w 904973"/>
                <a:gd name="connsiteY6" fmla="*/ 311085 h 1027522"/>
                <a:gd name="connsiteX7" fmla="*/ 273377 w 904973"/>
                <a:gd name="connsiteY7" fmla="*/ 0 h 102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4973" h="1027522">
                  <a:moveTo>
                    <a:pt x="273377" y="0"/>
                  </a:moveTo>
                  <a:lnTo>
                    <a:pt x="0" y="301658"/>
                  </a:lnTo>
                  <a:lnTo>
                    <a:pt x="452486" y="942681"/>
                  </a:lnTo>
                  <a:lnTo>
                    <a:pt x="801278" y="1027522"/>
                  </a:lnTo>
                  <a:lnTo>
                    <a:pt x="904973" y="791852"/>
                  </a:lnTo>
                  <a:lnTo>
                    <a:pt x="791851" y="169683"/>
                  </a:lnTo>
                  <a:lnTo>
                    <a:pt x="556181" y="311085"/>
                  </a:lnTo>
                  <a:lnTo>
                    <a:pt x="273377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49B5195-ABF7-454A-9C3F-CDB08498F89F}"/>
              </a:ext>
            </a:extLst>
          </p:cNvPr>
          <p:cNvGrpSpPr/>
          <p:nvPr/>
        </p:nvGrpSpPr>
        <p:grpSpPr>
          <a:xfrm>
            <a:off x="1132755" y="1288782"/>
            <a:ext cx="9923312" cy="1178572"/>
            <a:chOff x="1132755" y="4051139"/>
            <a:chExt cx="9923312" cy="117857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71A1F30-89C0-462B-983F-981CC5FFF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755" y="4051139"/>
              <a:ext cx="9923312" cy="117857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139C6D-9EE3-480A-AEEF-526EEA475954}"/>
                </a:ext>
              </a:extLst>
            </p:cNvPr>
            <p:cNvCxnSpPr>
              <a:cxnSpLocks/>
            </p:cNvCxnSpPr>
            <p:nvPr/>
          </p:nvCxnSpPr>
          <p:spPr>
            <a:xfrm>
              <a:off x="3321934" y="4965539"/>
              <a:ext cx="0" cy="26417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52" name="Table 52">
            <a:extLst>
              <a:ext uri="{FF2B5EF4-FFF2-40B4-BE49-F238E27FC236}">
                <a16:creationId xmlns:a16="http://schemas.microsoft.com/office/drawing/2014/main" id="{F99F7AFA-17A9-49D6-97CD-E0790DC53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313394"/>
              </p:ext>
            </p:extLst>
          </p:nvPr>
        </p:nvGraphicFramePr>
        <p:xfrm>
          <a:off x="9251450" y="5365273"/>
          <a:ext cx="1695695" cy="129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4043">
                  <a:extLst>
                    <a:ext uri="{9D8B030D-6E8A-4147-A177-3AD203B41FA5}">
                      <a16:colId xmlns:a16="http://schemas.microsoft.com/office/drawing/2014/main" val="274083434"/>
                    </a:ext>
                  </a:extLst>
                </a:gridCol>
                <a:gridCol w="1101652">
                  <a:extLst>
                    <a:ext uri="{9D8B030D-6E8A-4147-A177-3AD203B41FA5}">
                      <a16:colId xmlns:a16="http://schemas.microsoft.com/office/drawing/2014/main" val="999471431"/>
                    </a:ext>
                  </a:extLst>
                </a:gridCol>
              </a:tblGrid>
              <a:tr h="16337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Key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PCR prevalence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65751"/>
                  </a:ext>
                </a:extLst>
              </a:tr>
              <a:tr h="16337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0.00 – 0.09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765785"/>
                  </a:ext>
                </a:extLst>
              </a:tr>
              <a:tr h="16337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0.10 – 0.19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844747"/>
                  </a:ext>
                </a:extLst>
              </a:tr>
              <a:tr h="16337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0.20 – 0.29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197288"/>
                  </a:ext>
                </a:extLst>
              </a:tr>
              <a:tr h="16337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≥0.30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13146"/>
                  </a:ext>
                </a:extLst>
              </a:tr>
            </a:tbl>
          </a:graphicData>
        </a:graphic>
      </p:graphicFrame>
      <p:sp>
        <p:nvSpPr>
          <p:cNvPr id="53" name="Star: 5 Points 52">
            <a:extLst>
              <a:ext uri="{FF2B5EF4-FFF2-40B4-BE49-F238E27FC236}">
                <a16:creationId xmlns:a16="http://schemas.microsoft.com/office/drawing/2014/main" id="{FC82E100-F8C7-4B43-B3E4-33F1B424DCF6}"/>
              </a:ext>
            </a:extLst>
          </p:cNvPr>
          <p:cNvSpPr/>
          <p:nvPr/>
        </p:nvSpPr>
        <p:spPr>
          <a:xfrm>
            <a:off x="1798321" y="2203182"/>
            <a:ext cx="228594" cy="26417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Star: 5 Points 53">
            <a:extLst>
              <a:ext uri="{FF2B5EF4-FFF2-40B4-BE49-F238E27FC236}">
                <a16:creationId xmlns:a16="http://schemas.microsoft.com/office/drawing/2014/main" id="{C161FC94-4273-4EB0-A93C-7CE9CE8018FE}"/>
              </a:ext>
            </a:extLst>
          </p:cNvPr>
          <p:cNvSpPr/>
          <p:nvPr/>
        </p:nvSpPr>
        <p:spPr>
          <a:xfrm>
            <a:off x="10454641" y="2203182"/>
            <a:ext cx="228594" cy="26417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Star: 5 Points 54">
            <a:extLst>
              <a:ext uri="{FF2B5EF4-FFF2-40B4-BE49-F238E27FC236}">
                <a16:creationId xmlns:a16="http://schemas.microsoft.com/office/drawing/2014/main" id="{3AA75C05-4EE6-41ED-B41E-35E03614CE3E}"/>
              </a:ext>
            </a:extLst>
          </p:cNvPr>
          <p:cNvSpPr/>
          <p:nvPr/>
        </p:nvSpPr>
        <p:spPr>
          <a:xfrm>
            <a:off x="6751247" y="2203182"/>
            <a:ext cx="228594" cy="26417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Star: 5 Points 55">
            <a:extLst>
              <a:ext uri="{FF2B5EF4-FFF2-40B4-BE49-F238E27FC236}">
                <a16:creationId xmlns:a16="http://schemas.microsoft.com/office/drawing/2014/main" id="{9EB36387-4D56-43D5-ACC4-6B49C3D439AB}"/>
              </a:ext>
            </a:extLst>
          </p:cNvPr>
          <p:cNvSpPr/>
          <p:nvPr/>
        </p:nvSpPr>
        <p:spPr>
          <a:xfrm>
            <a:off x="3428613" y="2203182"/>
            <a:ext cx="228594" cy="26417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Star: 5 Points 56">
            <a:extLst>
              <a:ext uri="{FF2B5EF4-FFF2-40B4-BE49-F238E27FC236}">
                <a16:creationId xmlns:a16="http://schemas.microsoft.com/office/drawing/2014/main" id="{A617F4BF-D4A5-48EC-BBAA-09BD27855572}"/>
              </a:ext>
            </a:extLst>
          </p:cNvPr>
          <p:cNvSpPr/>
          <p:nvPr/>
        </p:nvSpPr>
        <p:spPr>
          <a:xfrm>
            <a:off x="2940940" y="2203182"/>
            <a:ext cx="228594" cy="26417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Star: 5 Points 57">
            <a:extLst>
              <a:ext uri="{FF2B5EF4-FFF2-40B4-BE49-F238E27FC236}">
                <a16:creationId xmlns:a16="http://schemas.microsoft.com/office/drawing/2014/main" id="{2CED4E2F-77CC-44C4-BD7B-EE2FD8FB3C20}"/>
              </a:ext>
            </a:extLst>
          </p:cNvPr>
          <p:cNvSpPr/>
          <p:nvPr/>
        </p:nvSpPr>
        <p:spPr>
          <a:xfrm>
            <a:off x="5121275" y="2203182"/>
            <a:ext cx="228594" cy="26417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1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A group of people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AF2AC354-85AB-4259-9F23-1C7C0C3B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16"/>
          <a:stretch/>
        </p:blipFill>
        <p:spPr>
          <a:xfrm>
            <a:off x="7295967" y="1351974"/>
            <a:ext cx="3853101" cy="2663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972BC5-B758-4D47-9D63-23E80FC4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The Impact of MATAMAL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7CE14-4837-46D1-B4C6-0507D8165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0" y="1325418"/>
            <a:ext cx="11120105" cy="4821382"/>
          </a:xfrm>
        </p:spPr>
        <p:txBody>
          <a:bodyPr/>
          <a:lstStyle/>
          <a:p>
            <a:r>
              <a:rPr lang="en-US" sz="2000" b="1" dirty="0">
                <a:solidFill>
                  <a:schemeClr val="accent1"/>
                </a:solidFill>
              </a:rPr>
              <a:t>Difference in prevalence &amp; incidence between trial arms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Prevalence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Incidence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Peak transmission cross-sectional survey (all ages)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Rainy season cohort survey (5-14)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Passive clinical incidence data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1748A23-114E-40F7-932A-1809E68CA6AB}"/>
              </a:ext>
            </a:extLst>
          </p:cNvPr>
          <p:cNvGrpSpPr/>
          <p:nvPr/>
        </p:nvGrpSpPr>
        <p:grpSpPr>
          <a:xfrm>
            <a:off x="939000" y="4438983"/>
            <a:ext cx="10460984" cy="2139885"/>
            <a:chOff x="609440" y="1140644"/>
            <a:chExt cx="10460984" cy="2139885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975A91B-022A-455F-AC8E-1346401FD495}"/>
                </a:ext>
              </a:extLst>
            </p:cNvPr>
            <p:cNvGrpSpPr/>
            <p:nvPr/>
          </p:nvGrpSpPr>
          <p:grpSpPr>
            <a:xfrm>
              <a:off x="2862391" y="1140645"/>
              <a:ext cx="8208033" cy="2139884"/>
              <a:chOff x="1990395" y="4242062"/>
              <a:chExt cx="8208033" cy="2139884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7567024E-EB85-4385-993F-B17BEBEFE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0395" y="4411744"/>
                <a:ext cx="8208033" cy="1784770"/>
              </a:xfrm>
              <a:prstGeom prst="rect">
                <a:avLst/>
              </a:prstGeom>
            </p:spPr>
          </p:pic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61D38D9C-253A-40FF-B8E6-8328912A54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9212" y="4242062"/>
                <a:ext cx="0" cy="2139884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69" name="Picture 68" descr="Logo, company name&#10;&#10;Description automatically generated">
              <a:extLst>
                <a:ext uri="{FF2B5EF4-FFF2-40B4-BE49-F238E27FC236}">
                  <a16:creationId xmlns:a16="http://schemas.microsoft.com/office/drawing/2014/main" id="{B8E389E7-C92F-4435-96AE-F88C19838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>
              <a:off x="609440" y="1140644"/>
              <a:ext cx="2139885" cy="2139885"/>
            </a:xfrm>
            <a:prstGeom prst="rect">
              <a:avLst/>
            </a:prstGeom>
          </p:spPr>
        </p:pic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C004A79E-6C60-4B73-BA78-44960BE4E0EE}"/>
              </a:ext>
            </a:extLst>
          </p:cNvPr>
          <p:cNvSpPr txBox="1"/>
          <p:nvPr/>
        </p:nvSpPr>
        <p:spPr>
          <a:xfrm>
            <a:off x="10287000" y="3581400"/>
            <a:ext cx="16637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Unblinding</a:t>
            </a:r>
            <a:endParaRPr lang="en-GB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38D1F63-0921-4F8B-BB3E-BE24946B5810}"/>
              </a:ext>
            </a:extLst>
          </p:cNvPr>
          <p:cNvCxnSpPr>
            <a:stCxn id="72" idx="2"/>
          </p:cNvCxnSpPr>
          <p:nvPr/>
        </p:nvCxnSpPr>
        <p:spPr>
          <a:xfrm>
            <a:off x="11118850" y="3950732"/>
            <a:ext cx="514350" cy="926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16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1101-665E-4C48-8CBD-79DE0A2D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Interim Results – Coverage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BBF7A-8C15-405D-93B7-CFFC7AD5C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 record forms </a:t>
            </a: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lectronic data capture pending</a:t>
            </a:r>
          </a:p>
          <a:p>
            <a:endParaRPr lang="en-US" dirty="0"/>
          </a:p>
          <a:p>
            <a:r>
              <a:rPr lang="en-US" dirty="0"/>
              <a:t>Preliminary ad hoc estimations: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Coverage	70%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Refusals	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Absences	15%</a:t>
            </a:r>
          </a:p>
          <a:p>
            <a:endParaRPr lang="en-US" dirty="0"/>
          </a:p>
          <a:p>
            <a:r>
              <a:rPr lang="en-US" dirty="0"/>
              <a:t>Overall successful 1</a:t>
            </a:r>
            <a:r>
              <a:rPr lang="en-US" baseline="30000" dirty="0"/>
              <a:t>st</a:t>
            </a:r>
            <a:r>
              <a:rPr lang="en-US" dirty="0"/>
              <a:t> year</a:t>
            </a:r>
          </a:p>
          <a:p>
            <a:r>
              <a:rPr lang="en-US" dirty="0"/>
              <a:t>Variation between months: problem-solving + experience</a:t>
            </a:r>
          </a:p>
          <a:p>
            <a:r>
              <a:rPr lang="en-US" dirty="0"/>
              <a:t>Heterogeneity due to population movement: participatory mapping in 2022</a:t>
            </a:r>
          </a:p>
        </p:txBody>
      </p:sp>
      <p:pic>
        <p:nvPicPr>
          <p:cNvPr id="6" name="Picture 5" descr="A picture containing ground, outdoor, sky, blue&#10;&#10;Description automatically generated">
            <a:extLst>
              <a:ext uri="{FF2B5EF4-FFF2-40B4-BE49-F238E27FC236}">
                <a16:creationId xmlns:a16="http://schemas.microsoft.com/office/drawing/2014/main" id="{82BFC220-FB35-4048-A1B7-D92F837CCB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118" y="1477818"/>
            <a:ext cx="4050453" cy="30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2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5A0F-34FE-4607-BB89-E803370A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Interim Results - Surveys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CAD0D-311F-4162-BD72-85097480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30" y="4267200"/>
            <a:ext cx="5447983" cy="2032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Monthly decrease in cohort children sampled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9 febrile children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E3D0052-132C-4094-AFB0-7A5E9BCE1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405779"/>
              </p:ext>
            </p:extLst>
          </p:nvPr>
        </p:nvGraphicFramePr>
        <p:xfrm>
          <a:off x="609440" y="2436608"/>
          <a:ext cx="5447983" cy="1381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84605">
                  <a:extLst>
                    <a:ext uri="{9D8B030D-6E8A-4147-A177-3AD203B41FA5}">
                      <a16:colId xmlns:a16="http://schemas.microsoft.com/office/drawing/2014/main" val="215396464"/>
                    </a:ext>
                  </a:extLst>
                </a:gridCol>
                <a:gridCol w="1643380">
                  <a:extLst>
                    <a:ext uri="{9D8B030D-6E8A-4147-A177-3AD203B41FA5}">
                      <a16:colId xmlns:a16="http://schemas.microsoft.com/office/drawing/2014/main" val="3471605109"/>
                    </a:ext>
                  </a:extLst>
                </a:gridCol>
                <a:gridCol w="1330643">
                  <a:extLst>
                    <a:ext uri="{9D8B030D-6E8A-4147-A177-3AD203B41FA5}">
                      <a16:colId xmlns:a16="http://schemas.microsoft.com/office/drawing/2014/main" val="1969765275"/>
                    </a:ext>
                  </a:extLst>
                </a:gridCol>
                <a:gridCol w="1189355">
                  <a:extLst>
                    <a:ext uri="{9D8B030D-6E8A-4147-A177-3AD203B41FA5}">
                      <a16:colId xmlns:a16="http://schemas.microsoft.com/office/drawing/2014/main" val="2824275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Survey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 (%)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 age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633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Cohort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912</a:t>
                      </a:r>
                    </a:p>
                    <a:p>
                      <a:r>
                        <a:rPr lang="en-US" dirty="0"/>
                        <a:t>(2930 samples)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120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X-sectional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807904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9775735-181E-421B-A972-5A88206162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572344"/>
              </p:ext>
            </p:extLst>
          </p:nvPr>
        </p:nvGraphicFramePr>
        <p:xfrm>
          <a:off x="6946900" y="1651000"/>
          <a:ext cx="426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985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BEB98-A8A7-4354-B467-15C28B7E1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3 – MATAMAL Serology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45072-A2A1-4C10-A8FB-E63D41422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77818"/>
            <a:ext cx="8044366" cy="482138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Comparing malaria serology between trial arms</a:t>
            </a:r>
            <a:endParaRPr lang="en-GB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Categorical seroprevalence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Continuous MFI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Seroconversion rates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Antibody acquisition models with AUC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Identify which antigens most sensitively detect differences</a:t>
            </a:r>
          </a:p>
          <a:p>
            <a:r>
              <a:rPr lang="en-US" sz="2000" dirty="0"/>
              <a:t>Comparing after MDA1 and MDA2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000" dirty="0"/>
              <a:t>Assumptions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Reduced seroprevalence and SCR in intervention 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Short-term markers more sensitive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Long-term markers stable, except in youngest age group 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5198F41-C999-428E-BE4B-2F5BE7E4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66105"/>
              </p:ext>
            </p:extLst>
          </p:nvPr>
        </p:nvGraphicFramePr>
        <p:xfrm>
          <a:off x="8523089" y="1439635"/>
          <a:ext cx="3134418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67209">
                  <a:extLst>
                    <a:ext uri="{9D8B030D-6E8A-4147-A177-3AD203B41FA5}">
                      <a16:colId xmlns:a16="http://schemas.microsoft.com/office/drawing/2014/main" val="3868115010"/>
                    </a:ext>
                  </a:extLst>
                </a:gridCol>
                <a:gridCol w="1567209">
                  <a:extLst>
                    <a:ext uri="{9D8B030D-6E8A-4147-A177-3AD203B41FA5}">
                      <a16:colId xmlns:a16="http://schemas.microsoft.com/office/drawing/2014/main" val="1839665235"/>
                    </a:ext>
                  </a:extLst>
                </a:gridCol>
              </a:tblGrid>
              <a:tr h="269796">
                <a:tc>
                  <a:txBody>
                    <a:bodyPr/>
                    <a:lstStyle/>
                    <a:p>
                      <a:r>
                        <a:rPr lang="en-US" sz="1400" dirty="0"/>
                        <a:t>Antigen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Half life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877606"/>
                  </a:ext>
                </a:extLst>
              </a:tr>
              <a:tr h="269796">
                <a:tc>
                  <a:txBody>
                    <a:bodyPr/>
                    <a:lstStyle/>
                    <a:p>
                      <a:r>
                        <a:rPr lang="en-US" sz="1400" dirty="0"/>
                        <a:t>MSP1.19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Long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13598"/>
                  </a:ext>
                </a:extLst>
              </a:tr>
              <a:tr h="269796">
                <a:tc>
                  <a:txBody>
                    <a:bodyPr/>
                    <a:lstStyle/>
                    <a:p>
                      <a:r>
                        <a:rPr lang="en-US" sz="1400" dirty="0"/>
                        <a:t>AMA1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Long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655484"/>
                  </a:ext>
                </a:extLst>
              </a:tr>
              <a:tr h="269796">
                <a:tc>
                  <a:txBody>
                    <a:bodyPr/>
                    <a:lstStyle/>
                    <a:p>
                      <a:r>
                        <a:rPr lang="en-US" sz="1400" dirty="0"/>
                        <a:t>GLURP.R2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Long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770703"/>
                  </a:ext>
                </a:extLst>
              </a:tr>
              <a:tr h="269796">
                <a:tc>
                  <a:txBody>
                    <a:bodyPr/>
                    <a:lstStyle/>
                    <a:p>
                      <a:r>
                        <a:rPr lang="en-US" sz="1400" dirty="0"/>
                        <a:t>EBA175.RIII.V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Medium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242123"/>
                  </a:ext>
                </a:extLst>
              </a:tr>
              <a:tr h="269796">
                <a:tc>
                  <a:txBody>
                    <a:bodyPr/>
                    <a:lstStyle/>
                    <a:p>
                      <a:r>
                        <a:rPr lang="en-US" sz="1400" dirty="0"/>
                        <a:t>EBA181.RIII.V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Medium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447728"/>
                  </a:ext>
                </a:extLst>
              </a:tr>
              <a:tr h="269796">
                <a:tc>
                  <a:txBody>
                    <a:bodyPr/>
                    <a:lstStyle/>
                    <a:p>
                      <a:r>
                        <a:rPr lang="en-US" sz="1400" dirty="0"/>
                        <a:t>Etramp5.Ag1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Short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29952"/>
                  </a:ext>
                </a:extLst>
              </a:tr>
              <a:tr h="269796">
                <a:tc>
                  <a:txBody>
                    <a:bodyPr/>
                    <a:lstStyle/>
                    <a:p>
                      <a:r>
                        <a:rPr lang="en-US" sz="1400" dirty="0"/>
                        <a:t>Etramp4.Ag2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Short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580928"/>
                  </a:ext>
                </a:extLst>
              </a:tr>
              <a:tr h="269796">
                <a:tc>
                  <a:txBody>
                    <a:bodyPr/>
                    <a:lstStyle/>
                    <a:p>
                      <a:r>
                        <a:rPr lang="en-US" sz="1400" dirty="0"/>
                        <a:t>HSP40.Ag1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Short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43402"/>
                  </a:ext>
                </a:extLst>
              </a:tr>
              <a:tr h="269796">
                <a:tc>
                  <a:txBody>
                    <a:bodyPr/>
                    <a:lstStyle/>
                    <a:p>
                      <a:r>
                        <a:rPr lang="en-US" sz="1400" dirty="0"/>
                        <a:t>CSP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Short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353535"/>
                  </a:ext>
                </a:extLst>
              </a:tr>
              <a:tr h="269796">
                <a:tc>
                  <a:txBody>
                    <a:bodyPr/>
                    <a:lstStyle/>
                    <a:p>
                      <a:r>
                        <a:rPr lang="en-US" sz="1400" dirty="0"/>
                        <a:t>SBP1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Short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2549"/>
                  </a:ext>
                </a:extLst>
              </a:tr>
              <a:tr h="269796">
                <a:tc>
                  <a:txBody>
                    <a:bodyPr/>
                    <a:lstStyle/>
                    <a:p>
                      <a:r>
                        <a:rPr lang="en-US" sz="1400" dirty="0"/>
                        <a:t>Hyp2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Short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637994"/>
                  </a:ext>
                </a:extLst>
              </a:tr>
              <a:tr h="269796">
                <a:tc>
                  <a:txBody>
                    <a:bodyPr/>
                    <a:lstStyle/>
                    <a:p>
                      <a:r>
                        <a:rPr lang="en-US" sz="1400" dirty="0"/>
                        <a:t>GEXP18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Short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24080"/>
                  </a:ext>
                </a:extLst>
              </a:tr>
              <a:tr h="269796">
                <a:tc>
                  <a:txBody>
                    <a:bodyPr/>
                    <a:lstStyle/>
                    <a:p>
                      <a:r>
                        <a:rPr lang="en-US" sz="1400" dirty="0"/>
                        <a:t>Rh2.2030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Short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124289"/>
                  </a:ext>
                </a:extLst>
              </a:tr>
              <a:tr h="269796">
                <a:tc>
                  <a:txBody>
                    <a:bodyPr/>
                    <a:lstStyle/>
                    <a:p>
                      <a:r>
                        <a:rPr lang="en-US" sz="1400" dirty="0"/>
                        <a:t>Rh4.1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Short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796490"/>
                  </a:ext>
                </a:extLst>
              </a:tr>
              <a:tr h="269796">
                <a:tc>
                  <a:txBody>
                    <a:bodyPr/>
                    <a:lstStyle/>
                    <a:p>
                      <a:r>
                        <a:rPr lang="en-US" sz="1400" dirty="0"/>
                        <a:t>Rh5.2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Short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22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27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D255B-F1FA-4C0F-A3B6-6165B2FC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3 – MATAMAL Serology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340A6-8A47-4C86-8971-AA8C7C006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0" y="1289282"/>
            <a:ext cx="10969943" cy="4821382"/>
          </a:xfrm>
        </p:spPr>
        <p:txBody>
          <a:bodyPr/>
          <a:lstStyle/>
          <a:p>
            <a:r>
              <a:rPr lang="en-US" sz="2000" b="1" dirty="0">
                <a:solidFill>
                  <a:schemeClr val="accent1"/>
                </a:solidFill>
              </a:rPr>
              <a:t>Seroprevalence as a diagnostic: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Correlate cluster-level seroprevalence with qPCR + clinical incidence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Sensitivity + specificity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Correlate continuous MFI data with qPCR</a:t>
            </a:r>
          </a:p>
          <a:p>
            <a:endParaRPr lang="en-GB" sz="1800" dirty="0"/>
          </a:p>
          <a:p>
            <a:r>
              <a:rPr lang="en-GB" sz="2000" b="1" dirty="0">
                <a:solidFill>
                  <a:schemeClr val="accent1"/>
                </a:solidFill>
              </a:rPr>
              <a:t>Identifying geospatial hotspots of transmission: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Collecting household GPS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Spatial scan statistic (seroprevalence, SCR, qPCR, incidence)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err="1"/>
              <a:t>SaTScan</a:t>
            </a:r>
            <a:r>
              <a:rPr lang="en-GB" sz="1600" dirty="0"/>
              <a:t> to identify areas of above-average transmission</a:t>
            </a:r>
          </a:p>
          <a:p>
            <a:endParaRPr lang="en-GB" sz="1800" dirty="0"/>
          </a:p>
          <a:p>
            <a:r>
              <a:rPr lang="en-GB" sz="2000" b="1" dirty="0">
                <a:solidFill>
                  <a:schemeClr val="accent1"/>
                </a:solidFill>
              </a:rPr>
              <a:t>Serology as an indicator of clinical risk: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Cohort children: baseline and monthly samples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Survival analysis, followed up to time to: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GB" sz="1400" dirty="0"/>
              <a:t>Asymptomatic parasitaemia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GB" sz="1400" dirty="0"/>
              <a:t>Symptomatic malaria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GB" sz="1400" dirty="0"/>
              <a:t>… Uninfected</a:t>
            </a:r>
          </a:p>
        </p:txBody>
      </p:sp>
      <p:pic>
        <p:nvPicPr>
          <p:cNvPr id="5" name="Picture 4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2482D193-5F7B-4664-BFE2-8ADB952F3A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06602" y="18542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42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EFC44-8FBC-4D10-B63C-69D757FC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and Future 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BF31-04AE-4D61-87F4-D5BA6302F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3939336"/>
            <a:ext cx="10969943" cy="19702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Baseline serological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Year 1 MDA and sample collection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Year 1 coverage data entry/analysis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Year 2 preparations progressing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Laboratory analysis </a:t>
            </a:r>
            <a:r>
              <a:rPr lang="en-US" sz="2000" dirty="0">
                <a:sym typeface="Wingdings" panose="05000000000000000000" pitchFamily="2" charset="2"/>
              </a:rPr>
              <a:t> 1</a:t>
            </a:r>
            <a:r>
              <a:rPr lang="en-US" sz="2000" baseline="30000" dirty="0"/>
              <a:t>st</a:t>
            </a:r>
            <a:r>
              <a:rPr lang="en-US" sz="2000" dirty="0"/>
              <a:t> year analysis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1C4356-DD24-4773-A72E-6378BBA81E86}"/>
              </a:ext>
            </a:extLst>
          </p:cNvPr>
          <p:cNvGrpSpPr/>
          <p:nvPr/>
        </p:nvGrpSpPr>
        <p:grpSpPr>
          <a:xfrm>
            <a:off x="863919" y="1140645"/>
            <a:ext cx="10460984" cy="2139885"/>
            <a:chOff x="609440" y="1140644"/>
            <a:chExt cx="10460984" cy="213988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692B83-DCBD-4029-8C74-A22DAFA4C646}"/>
                </a:ext>
              </a:extLst>
            </p:cNvPr>
            <p:cNvGrpSpPr/>
            <p:nvPr/>
          </p:nvGrpSpPr>
          <p:grpSpPr>
            <a:xfrm>
              <a:off x="2862391" y="1140645"/>
              <a:ext cx="8208033" cy="2139884"/>
              <a:chOff x="1990395" y="4242062"/>
              <a:chExt cx="8208033" cy="213988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763A786-941D-45AA-B2E2-C12ADB7F45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90395" y="4411744"/>
                <a:ext cx="8208033" cy="1784770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51FBA97-7089-47B6-8F91-04DF930FD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9212" y="4242062"/>
                <a:ext cx="0" cy="2139884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 descr="Logo, company name&#10;&#10;Description automatically generated">
              <a:extLst>
                <a:ext uri="{FF2B5EF4-FFF2-40B4-BE49-F238E27FC236}">
                  <a16:creationId xmlns:a16="http://schemas.microsoft.com/office/drawing/2014/main" id="{F5D25FB4-639C-4674-BE76-B89745A9E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609440" y="1140644"/>
              <a:ext cx="2139885" cy="2139885"/>
            </a:xfrm>
            <a:prstGeom prst="rect">
              <a:avLst/>
            </a:prstGeom>
          </p:spPr>
        </p:pic>
      </p:grpSp>
      <p:pic>
        <p:nvPicPr>
          <p:cNvPr id="14" name="Picture 13" descr="A picture containing outdoor, group, several&#10;&#10;Description automatically generated">
            <a:extLst>
              <a:ext uri="{FF2B5EF4-FFF2-40B4-BE49-F238E27FC236}">
                <a16:creationId xmlns:a16="http://schemas.microsoft.com/office/drawing/2014/main" id="{E66AB851-93C1-490E-B4A1-8B46689496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305039" y="3688490"/>
            <a:ext cx="3664263" cy="274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55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CC393-5CFD-4A54-B930-115D5E4B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0712E-5F78-4D27-B46C-82C5A6BC3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Malaria remains a significant public health problem</a:t>
            </a:r>
          </a:p>
          <a:p>
            <a:endParaRPr lang="en-US" sz="2000" dirty="0"/>
          </a:p>
          <a:p>
            <a:r>
              <a:rPr lang="en-US" sz="2000" dirty="0"/>
              <a:t>MATAMAL is </a:t>
            </a:r>
            <a:r>
              <a:rPr lang="en-US" sz="2000" dirty="0" err="1"/>
              <a:t>trialling</a:t>
            </a:r>
            <a:r>
              <a:rPr lang="en-US" sz="2000" dirty="0"/>
              <a:t> ivermectin for malaria control on the Bijagos Archipelago, Guinea-Bissau</a:t>
            </a:r>
          </a:p>
          <a:p>
            <a:endParaRPr lang="en-US" sz="2000" dirty="0"/>
          </a:p>
          <a:p>
            <a:r>
              <a:rPr lang="en-GB" sz="2000" dirty="0"/>
              <a:t>Multiplex serological analysis has the potential to add a wealth of data in this and other settings</a:t>
            </a:r>
          </a:p>
          <a:p>
            <a:endParaRPr lang="en-GB" sz="2000" dirty="0"/>
          </a:p>
          <a:p>
            <a:r>
              <a:rPr lang="en-GB" sz="2000" dirty="0"/>
              <a:t>This PhD aims to evaluate local malaria transmission patterns before, during and after MATAMAL, with special interest in its </a:t>
            </a:r>
            <a:r>
              <a:rPr lang="en-GB" sz="2000" dirty="0" err="1"/>
              <a:t>sero</a:t>
            </a:r>
            <a:r>
              <a:rPr lang="en-GB" sz="2000" dirty="0"/>
              <a:t>-epidemiology</a:t>
            </a:r>
          </a:p>
          <a:p>
            <a:endParaRPr lang="en-GB" sz="2000" dirty="0"/>
          </a:p>
          <a:p>
            <a:r>
              <a:rPr lang="en-GB" sz="2000" dirty="0"/>
              <a:t>First indications are of good coverage and an effect on clinical incidence</a:t>
            </a:r>
          </a:p>
        </p:txBody>
      </p:sp>
    </p:spTree>
    <p:extLst>
      <p:ext uri="{BB962C8B-B14F-4D97-AF65-F5344CB8AC3E}">
        <p14:creationId xmlns:p14="http://schemas.microsoft.com/office/powerpoint/2010/main" val="1789779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unset over a beach&#10;&#10;Description automatically generated with low confidence">
            <a:extLst>
              <a:ext uri="{FF2B5EF4-FFF2-40B4-BE49-F238E27FC236}">
                <a16:creationId xmlns:a16="http://schemas.microsoft.com/office/drawing/2014/main" id="{4F96D71D-E94C-43EA-9AD4-97FC6972C8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04" b="8557"/>
          <a:stretch/>
        </p:blipFill>
        <p:spPr>
          <a:xfrm>
            <a:off x="0" y="1076960"/>
            <a:ext cx="12188825" cy="578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FCB663-F706-45F1-A793-5C7ACC24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302F7-84FA-462A-9746-DEF3CE2F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Thank you for your attention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Happy to take your questions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Harry.Hutchins@lshtm.ac.uk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Special thanks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Anna Last, Chris </a:t>
            </a:r>
            <a:r>
              <a:rPr lang="en-US" sz="1800" b="1" dirty="0" err="1">
                <a:solidFill>
                  <a:schemeClr val="bg1"/>
                </a:solidFill>
              </a:rPr>
              <a:t>Drakeley</a:t>
            </a:r>
            <a:r>
              <a:rPr lang="en-US" sz="1800" b="1" dirty="0">
                <a:solidFill>
                  <a:schemeClr val="bg1"/>
                </a:solidFill>
              </a:rPr>
              <a:t>, John Bradley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Eleanor Martins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MATAMAL PhD colleagues, MSc students and volunteers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MRC Gambia and Bandim Health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bg1"/>
                </a:solidFill>
              </a:rPr>
              <a:t>Eunice Teixeira da Silva, </a:t>
            </a:r>
            <a:r>
              <a:rPr lang="en-US" sz="1800" b="1" i="1" dirty="0" err="1">
                <a:solidFill>
                  <a:schemeClr val="bg1"/>
                </a:solidFill>
              </a:rPr>
              <a:t>nha</a:t>
            </a:r>
            <a:r>
              <a:rPr lang="en-US" sz="1800" b="1" i="1" dirty="0">
                <a:solidFill>
                  <a:schemeClr val="bg1"/>
                </a:solidFill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</a:rPr>
              <a:t>equipa</a:t>
            </a:r>
            <a:r>
              <a:rPr lang="en-US" sz="1800" b="1" i="1" dirty="0">
                <a:solidFill>
                  <a:schemeClr val="bg1"/>
                </a:solidFill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</a:rPr>
              <a:t>garandi</a:t>
            </a:r>
            <a:r>
              <a:rPr lang="en-US" sz="1800" b="1" i="1" dirty="0">
                <a:solidFill>
                  <a:schemeClr val="bg1"/>
                </a:solidFill>
              </a:rPr>
              <a:t> di MATAMAL </a:t>
            </a:r>
            <a:r>
              <a:rPr lang="en-US" sz="1800" b="1" i="1" dirty="0" err="1">
                <a:solidFill>
                  <a:schemeClr val="bg1"/>
                </a:solidFill>
              </a:rPr>
              <a:t>na</a:t>
            </a:r>
            <a:r>
              <a:rPr lang="en-US" sz="1800" b="1" i="1" dirty="0">
                <a:solidFill>
                  <a:schemeClr val="bg1"/>
                </a:solidFill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</a:rPr>
              <a:t>Guiné</a:t>
            </a:r>
            <a:r>
              <a:rPr lang="en-US" sz="1800" b="1" i="1" dirty="0">
                <a:solidFill>
                  <a:schemeClr val="bg1"/>
                </a:solidFill>
              </a:rPr>
              <a:t>-Bissau</a:t>
            </a:r>
          </a:p>
          <a:p>
            <a:r>
              <a:rPr lang="en-US" sz="1800" b="1" i="1" dirty="0">
                <a:solidFill>
                  <a:schemeClr val="bg1"/>
                </a:solidFill>
              </a:rPr>
              <a:t>e no </a:t>
            </a:r>
            <a:r>
              <a:rPr lang="en-US" sz="1800" b="1" i="1" dirty="0" err="1">
                <a:solidFill>
                  <a:schemeClr val="bg1"/>
                </a:solidFill>
              </a:rPr>
              <a:t>colaboradores</a:t>
            </a:r>
            <a:endParaRPr lang="en-US" sz="1800" b="1" i="1" dirty="0">
              <a:solidFill>
                <a:schemeClr val="bg1"/>
              </a:solidFill>
            </a:endParaRP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Funding: JGHT scheme (MRC, FCDO, NIHR, </a:t>
            </a:r>
            <a:r>
              <a:rPr lang="en-US" sz="1800" b="1" dirty="0" err="1">
                <a:solidFill>
                  <a:schemeClr val="bg1"/>
                </a:solidFill>
              </a:rPr>
              <a:t>Wellcome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  <a:endParaRPr lang="en-GB" sz="1800" b="1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561DAD-FB86-4148-BB8C-E46E17E07CD7}"/>
              </a:ext>
            </a:extLst>
          </p:cNvPr>
          <p:cNvGrpSpPr/>
          <p:nvPr/>
        </p:nvGrpSpPr>
        <p:grpSpPr>
          <a:xfrm>
            <a:off x="9465634" y="1746701"/>
            <a:ext cx="2113749" cy="4222879"/>
            <a:chOff x="9769920" y="1567592"/>
            <a:chExt cx="2113749" cy="4222879"/>
          </a:xfrm>
        </p:grpSpPr>
        <p:pic>
          <p:nvPicPr>
            <p:cNvPr id="1026" name="Picture 2" descr="MRC Unit The Gambia at LSHTM Logo">
              <a:extLst>
                <a:ext uri="{FF2B5EF4-FFF2-40B4-BE49-F238E27FC236}">
                  <a16:creationId xmlns:a16="http://schemas.microsoft.com/office/drawing/2014/main" id="{47583234-3FAE-4ACC-BC37-61D4F622C4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8639" y="3022603"/>
              <a:ext cx="1800000" cy="387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Foreign, Commonwealth &amp; Development Office (FCDO) | Innovations for Poverty  Action">
              <a:extLst>
                <a:ext uri="{FF2B5EF4-FFF2-40B4-BE49-F238E27FC236}">
                  <a16:creationId xmlns:a16="http://schemas.microsoft.com/office/drawing/2014/main" id="{17B627EE-A2E6-4EF1-A66E-799D20EFA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8639" y="3550409"/>
              <a:ext cx="1800000" cy="614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NIHR logo - CLAHRC North Thames">
              <a:extLst>
                <a:ext uri="{FF2B5EF4-FFF2-40B4-BE49-F238E27FC236}">
                  <a16:creationId xmlns:a16="http://schemas.microsoft.com/office/drawing/2014/main" id="{1F18E140-6B9B-44C8-A76E-2B4DA2FAA6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8639" y="4304585"/>
              <a:ext cx="1800000" cy="20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55F7D7C8-2BDC-481C-84C4-087443496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7475" y="1567592"/>
              <a:ext cx="1182328" cy="118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Ministério da Saúde Pública - Governo da Guiné-Bissau">
              <a:extLst>
                <a:ext uri="{FF2B5EF4-FFF2-40B4-BE49-F238E27FC236}">
                  <a16:creationId xmlns:a16="http://schemas.microsoft.com/office/drawing/2014/main" id="{C10EB074-3FD0-40DA-A7DD-4056E9C505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3543" y="4790345"/>
              <a:ext cx="1000126" cy="1000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Bandim - Health and Demographic Surveillance System">
              <a:extLst>
                <a:ext uri="{FF2B5EF4-FFF2-40B4-BE49-F238E27FC236}">
                  <a16:creationId xmlns:a16="http://schemas.microsoft.com/office/drawing/2014/main" id="{0F542144-DC72-47D7-B86D-FBB503E9D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920" y="4790345"/>
              <a:ext cx="875110" cy="1000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799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440" y="1477818"/>
            <a:ext cx="5612251" cy="48213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Aims and 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Preliminary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Future work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374ADFD-3227-4F69-9AF6-4742BBD426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972783" y="1028511"/>
            <a:ext cx="5965676" cy="596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8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0122C-FE9F-4E1E-B3E7-588527CB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41D92-1B28-4E2E-B3B1-EEC5FF13B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77818"/>
            <a:ext cx="6479516" cy="4821382"/>
          </a:xfrm>
        </p:spPr>
        <p:txBody>
          <a:bodyPr/>
          <a:lstStyle/>
          <a:p>
            <a:r>
              <a:rPr lang="en-US" sz="2000" dirty="0"/>
              <a:t>Malaria remains a significant global health problem</a:t>
            </a:r>
          </a:p>
          <a:p>
            <a:r>
              <a:rPr lang="en-US" sz="2000" dirty="0"/>
              <a:t>MATAMAL is </a:t>
            </a:r>
            <a:r>
              <a:rPr lang="en-US" sz="2000" dirty="0" err="1"/>
              <a:t>trialling</a:t>
            </a:r>
            <a:r>
              <a:rPr lang="en-US" sz="2000" dirty="0"/>
              <a:t> new control tools on the Bijagos</a:t>
            </a:r>
          </a:p>
          <a:p>
            <a:r>
              <a:rPr lang="en-US" sz="2000" b="1" dirty="0"/>
              <a:t>Accurate surveillance is critical</a:t>
            </a:r>
            <a:r>
              <a:rPr lang="en-US" sz="2000" dirty="0"/>
              <a:t>: </a:t>
            </a:r>
            <a:r>
              <a:rPr lang="en-US" sz="2000" dirty="0" err="1"/>
              <a:t>programme</a:t>
            </a:r>
            <a:r>
              <a:rPr lang="en-US" sz="2000" dirty="0"/>
              <a:t> and academic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Target + evaluate 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Guiding decision making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Reduce waste + harm</a:t>
            </a:r>
            <a:endParaRPr lang="en-US" sz="1800" dirty="0"/>
          </a:p>
          <a:p>
            <a:endParaRPr lang="en-US" sz="2000" dirty="0"/>
          </a:p>
          <a:p>
            <a:r>
              <a:rPr lang="en-US" sz="2000" dirty="0"/>
              <a:t>Especially in areas of low/seasonal transmission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Heterogenous, hotspots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Harder to identify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Microscopy, RDT, PCR lose sensitivity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BD26D-4919-4701-8A67-45D079B2B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249" y="2399016"/>
            <a:ext cx="4538065" cy="20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1CFB-61F2-4CB9-BF00-837A3C34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Serology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2921-A006-4712-98EC-7B3A0B4BB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0" y="1477818"/>
            <a:ext cx="11400308" cy="4821382"/>
          </a:xfrm>
        </p:spPr>
        <p:txBody>
          <a:bodyPr/>
          <a:lstStyle/>
          <a:p>
            <a:r>
              <a:rPr lang="en-US" sz="2000" dirty="0"/>
              <a:t>Diagnostic identification of antibodies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Historical exposure, not only current infection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Increased sensitivity in low/seasonal transmission 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Different antibodies = different half-lives = different exposure histories</a:t>
            </a:r>
          </a:p>
          <a:p>
            <a:endParaRPr lang="en-US" sz="2000" dirty="0"/>
          </a:p>
          <a:p>
            <a:r>
              <a:rPr lang="en-US" sz="2000" dirty="0"/>
              <a:t>Procedural benefits: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Recombinant antigens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Quantify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Multiplex platforms (antigens + species)</a:t>
            </a:r>
          </a:p>
          <a:p>
            <a:endParaRPr lang="en-US" sz="2000" dirty="0"/>
          </a:p>
          <a:p>
            <a:r>
              <a:rPr lang="en-US" sz="2000" dirty="0"/>
              <a:t>Seroprevalence, </a:t>
            </a:r>
            <a:r>
              <a:rPr lang="en-US" sz="2000" dirty="0" err="1"/>
              <a:t>sero</a:t>
            </a:r>
            <a:r>
              <a:rPr lang="en-US" sz="2000" dirty="0"/>
              <a:t>-incidence, transmission, intervention evaluation, risk stratification, hotspot analysis…</a:t>
            </a:r>
          </a:p>
        </p:txBody>
      </p:sp>
    </p:spTree>
    <p:extLst>
      <p:ext uri="{BB962C8B-B14F-4D97-AF65-F5344CB8AC3E}">
        <p14:creationId xmlns:p14="http://schemas.microsoft.com/office/powerpoint/2010/main" val="115839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504E-1A23-4F4B-8A46-A3062EF4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</a:t>
            </a:r>
            <a:endParaRPr lang="en-GB" dirty="0"/>
          </a:p>
        </p:txBody>
      </p:sp>
      <p:pic>
        <p:nvPicPr>
          <p:cNvPr id="1026" name="Picture 2" descr="20180708_185745 - Click to view full size photo">
            <a:extLst>
              <a:ext uri="{FF2B5EF4-FFF2-40B4-BE49-F238E27FC236}">
                <a16:creationId xmlns:a16="http://schemas.microsoft.com/office/drawing/2014/main" id="{C29634BB-A571-4310-839F-42DB89D2C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579" y="4266345"/>
            <a:ext cx="3258322" cy="244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group of people carrying a tree&#10;&#10;Description automatically generated with low confidence">
            <a:extLst>
              <a:ext uri="{FF2B5EF4-FFF2-40B4-BE49-F238E27FC236}">
                <a16:creationId xmlns:a16="http://schemas.microsoft.com/office/drawing/2014/main" id="{AB1B3DC1-68E7-40AB-8F3D-022BEDD5F8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7578" y="1274200"/>
            <a:ext cx="3258320" cy="2443740"/>
          </a:xfrm>
          <a:prstGeom prst="rect">
            <a:avLst/>
          </a:prstGeom>
        </p:spPr>
      </p:pic>
      <p:pic>
        <p:nvPicPr>
          <p:cNvPr id="7" name="Picture 6" descr="A group of people on a boat&#10;&#10;Description automatically generated with medium confidence">
            <a:extLst>
              <a:ext uri="{FF2B5EF4-FFF2-40B4-BE49-F238E27FC236}">
                <a16:creationId xmlns:a16="http://schemas.microsoft.com/office/drawing/2014/main" id="{E8815807-E9FC-466D-84FD-DF29B7204D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25" y="4266346"/>
            <a:ext cx="3258319" cy="244374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4853208-B425-4E15-A688-E9411A51294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2599" y="1536029"/>
            <a:ext cx="4883625" cy="4883625"/>
          </a:xfrm>
          <a:prstGeom prst="rect">
            <a:avLst/>
          </a:prstGeom>
        </p:spPr>
      </p:pic>
      <p:pic>
        <p:nvPicPr>
          <p:cNvPr id="71" name="Picture 70" descr="A picture containing outdoor, rock, nature, rocky&#10;&#10;Description automatically generated">
            <a:extLst>
              <a:ext uri="{FF2B5EF4-FFF2-40B4-BE49-F238E27FC236}">
                <a16:creationId xmlns:a16="http://schemas.microsoft.com/office/drawing/2014/main" id="{944F565E-9497-41EB-B42B-4800487E902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25" y="1274201"/>
            <a:ext cx="3258319" cy="24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5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D126-CB86-437C-A3D5-C316142E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PhD Aim and Objectives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C9314-C827-4305-A7E1-B24ED4759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describe the impact of IVM/DP MDA over DP MDA alone on malaria transmission on the Bijagos Archipelago in the context of MATAMAL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characterise seasonal variation in malaria transmission across the archipelago prior to MATAMAL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evaluate the impact of IVM/DP MDA over DP-only MDA on malaria prevalence on the archipelago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use a multiplex platform to explore the </a:t>
            </a:r>
            <a:r>
              <a:rPr lang="en-GB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sero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-epidemiological impact of MATAMAL on malaria transmission on the archipelago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1095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2034-EEE4-4BBE-B6FC-C9F0257D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Baseline Malaria Transmission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FDE5E-C47B-4B6F-88AE-3BE0DB113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Describe the baseline seasonal variation in malaria transmission on the Bijagos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Serial population-based cluster-randomized cross-sectional surveys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RDT, qPCR and Luminex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Full analysis pending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DE28D8-87D5-4CF9-8223-078551C5A18B}"/>
              </a:ext>
            </a:extLst>
          </p:cNvPr>
          <p:cNvSpPr txBox="1"/>
          <p:nvPr/>
        </p:nvSpPr>
        <p:spPr>
          <a:xfrm>
            <a:off x="1151681" y="5380182"/>
            <a:ext cx="142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 island</a:t>
            </a:r>
          </a:p>
          <a:p>
            <a:pPr algn="ctr"/>
            <a:r>
              <a:rPr lang="en-US" sz="1400" dirty="0"/>
              <a:t>404 participants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26AC41-D16D-47F4-A345-1B1B3A84B280}"/>
              </a:ext>
            </a:extLst>
          </p:cNvPr>
          <p:cNvSpPr txBox="1"/>
          <p:nvPr/>
        </p:nvSpPr>
        <p:spPr>
          <a:xfrm>
            <a:off x="2195332" y="5851579"/>
            <a:ext cx="153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6 islands</a:t>
            </a:r>
          </a:p>
          <a:p>
            <a:pPr algn="ctr"/>
            <a:r>
              <a:rPr lang="en-US" sz="1400" dirty="0"/>
              <a:t>1654 participants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CB3295-554F-48B5-9023-4A3CC8690E7D}"/>
              </a:ext>
            </a:extLst>
          </p:cNvPr>
          <p:cNvSpPr txBox="1"/>
          <p:nvPr/>
        </p:nvSpPr>
        <p:spPr>
          <a:xfrm>
            <a:off x="2764421" y="5380182"/>
            <a:ext cx="153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 island</a:t>
            </a:r>
          </a:p>
          <a:p>
            <a:pPr algn="ctr"/>
            <a:r>
              <a:rPr lang="en-US" sz="1400" dirty="0"/>
              <a:t>564 participants</a:t>
            </a: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1836DD-71E6-474A-A854-2252CCF8B3E8}"/>
              </a:ext>
            </a:extLst>
          </p:cNvPr>
          <p:cNvSpPr txBox="1"/>
          <p:nvPr/>
        </p:nvSpPr>
        <p:spPr>
          <a:xfrm>
            <a:off x="4562695" y="5380182"/>
            <a:ext cx="153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 island</a:t>
            </a:r>
          </a:p>
          <a:p>
            <a:pPr algn="ctr"/>
            <a:r>
              <a:rPr lang="en-US" sz="1400" dirty="0"/>
              <a:t>487 participants</a:t>
            </a:r>
            <a:endParaRPr lang="en-GB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AD272C-729C-414C-99CE-3D4E96BC9CFF}"/>
              </a:ext>
            </a:extLst>
          </p:cNvPr>
          <p:cNvSpPr txBox="1"/>
          <p:nvPr/>
        </p:nvSpPr>
        <p:spPr>
          <a:xfrm>
            <a:off x="6121499" y="5380182"/>
            <a:ext cx="153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6 islands</a:t>
            </a:r>
          </a:p>
          <a:p>
            <a:pPr algn="ctr"/>
            <a:r>
              <a:rPr lang="en-US" sz="1400" dirty="0"/>
              <a:t>2297 participants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6DB52A-E818-4CE1-A488-9006D39987DA}"/>
              </a:ext>
            </a:extLst>
          </p:cNvPr>
          <p:cNvSpPr txBox="1"/>
          <p:nvPr/>
        </p:nvSpPr>
        <p:spPr>
          <a:xfrm>
            <a:off x="9859702" y="5380182"/>
            <a:ext cx="153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16 islands</a:t>
            </a:r>
          </a:p>
          <a:p>
            <a:pPr algn="ctr"/>
            <a:r>
              <a:rPr lang="en-US" sz="1400" dirty="0"/>
              <a:t>2335 participants</a:t>
            </a:r>
            <a:endParaRPr lang="en-GB" sz="1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E78F53-00E9-4633-944C-922477422AF8}"/>
              </a:ext>
            </a:extLst>
          </p:cNvPr>
          <p:cNvGrpSpPr/>
          <p:nvPr/>
        </p:nvGrpSpPr>
        <p:grpSpPr>
          <a:xfrm>
            <a:off x="1132755" y="4051139"/>
            <a:ext cx="9923312" cy="1178572"/>
            <a:chOff x="1132755" y="4051139"/>
            <a:chExt cx="9923312" cy="117857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AB3EDC-40C3-47B4-94E2-CFDB856DC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755" y="4051139"/>
              <a:ext cx="9923312" cy="117857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933405-1039-4799-A128-5F5FF43A7415}"/>
                </a:ext>
              </a:extLst>
            </p:cNvPr>
            <p:cNvCxnSpPr>
              <a:cxnSpLocks/>
            </p:cNvCxnSpPr>
            <p:nvPr/>
          </p:nvCxnSpPr>
          <p:spPr>
            <a:xfrm>
              <a:off x="3321934" y="4965539"/>
              <a:ext cx="0" cy="26417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481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t a table outside&#10;&#10;Description automatically generated with low confidence">
            <a:extLst>
              <a:ext uri="{FF2B5EF4-FFF2-40B4-BE49-F238E27FC236}">
                <a16:creationId xmlns:a16="http://schemas.microsoft.com/office/drawing/2014/main" id="{4017D21A-5855-4590-8643-F2D94830CF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083" y="0"/>
            <a:ext cx="9144000" cy="6858000"/>
          </a:xfrm>
          <a:prstGeom prst="rect">
            <a:avLst/>
          </a:prstGeom>
        </p:spPr>
      </p:pic>
      <p:pic>
        <p:nvPicPr>
          <p:cNvPr id="11" name="Picture 10" descr="A picture containing grass, outdoor, tree, sky&#10;&#10;Description automatically generated">
            <a:extLst>
              <a:ext uri="{FF2B5EF4-FFF2-40B4-BE49-F238E27FC236}">
                <a16:creationId xmlns:a16="http://schemas.microsoft.com/office/drawing/2014/main" id="{680F7043-F95E-4A88-A0FE-49743EDF4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083" y="0"/>
            <a:ext cx="9144000" cy="6858000"/>
          </a:xfrm>
          <a:prstGeom prst="rect">
            <a:avLst/>
          </a:prstGeom>
        </p:spPr>
      </p:pic>
      <p:pic>
        <p:nvPicPr>
          <p:cNvPr id="5" name="Content Placeholder 4" descr="A group of people playing instruments&#10;&#10;Description automatically generated with low confidence">
            <a:extLst>
              <a:ext uri="{FF2B5EF4-FFF2-40B4-BE49-F238E27FC236}">
                <a16:creationId xmlns:a16="http://schemas.microsoft.com/office/drawing/2014/main" id="{2CDEAD5F-0313-49AE-8098-FA23CDA67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082" y="13651"/>
            <a:ext cx="9144001" cy="6858001"/>
          </a:xfrm>
        </p:spPr>
      </p:pic>
      <p:pic>
        <p:nvPicPr>
          <p:cNvPr id="15" name="Picture 14" descr="A picture containing outdoor, sky, water, nature&#10;&#10;Description automatically generated">
            <a:extLst>
              <a:ext uri="{FF2B5EF4-FFF2-40B4-BE49-F238E27FC236}">
                <a16:creationId xmlns:a16="http://schemas.microsoft.com/office/drawing/2014/main" id="{026DA58F-0C6C-4026-9546-84812084ED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083" y="-13652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067C72-1020-4BBF-84C6-2E2D1048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  <a:endParaRPr lang="en-GB" dirty="0"/>
          </a:p>
        </p:txBody>
      </p:sp>
      <p:pic>
        <p:nvPicPr>
          <p:cNvPr id="17" name="Picture 16" descr="A picture containing outdoor, tree, person, nature&#10;&#10;Description automatically generated">
            <a:extLst>
              <a:ext uri="{FF2B5EF4-FFF2-40B4-BE49-F238E27FC236}">
                <a16:creationId xmlns:a16="http://schemas.microsoft.com/office/drawing/2014/main" id="{BA7C1722-146E-40CF-BA2B-478A33F633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083" y="1047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6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8E2E2-D070-41BC-8B77-AF5B54887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Archipelago Prevalence by Timepoint</a:t>
            </a:r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DE5D936-4F3D-405F-982F-FE1A63BC3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976528"/>
              </p:ext>
            </p:extLst>
          </p:nvPr>
        </p:nvGraphicFramePr>
        <p:xfrm>
          <a:off x="6634610" y="1774537"/>
          <a:ext cx="4944774" cy="452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CEC128D3-0ADD-4E4A-A35B-1DD36F4B6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95588"/>
              </p:ext>
            </p:extLst>
          </p:nvPr>
        </p:nvGraphicFramePr>
        <p:xfrm>
          <a:off x="524600" y="2388910"/>
          <a:ext cx="5372481" cy="2926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16648">
                  <a:extLst>
                    <a:ext uri="{9D8B030D-6E8A-4147-A177-3AD203B41FA5}">
                      <a16:colId xmlns:a16="http://schemas.microsoft.com/office/drawing/2014/main" val="3117364223"/>
                    </a:ext>
                  </a:extLst>
                </a:gridCol>
                <a:gridCol w="916305">
                  <a:extLst>
                    <a:ext uri="{9D8B030D-6E8A-4147-A177-3AD203B41FA5}">
                      <a16:colId xmlns:a16="http://schemas.microsoft.com/office/drawing/2014/main" val="2293866125"/>
                    </a:ext>
                  </a:extLst>
                </a:gridCol>
                <a:gridCol w="1419542">
                  <a:extLst>
                    <a:ext uri="{9D8B030D-6E8A-4147-A177-3AD203B41FA5}">
                      <a16:colId xmlns:a16="http://schemas.microsoft.com/office/drawing/2014/main" val="805026409"/>
                    </a:ext>
                  </a:extLst>
                </a:gridCol>
                <a:gridCol w="959993">
                  <a:extLst>
                    <a:ext uri="{9D8B030D-6E8A-4147-A177-3AD203B41FA5}">
                      <a16:colId xmlns:a16="http://schemas.microsoft.com/office/drawing/2014/main" val="1895660793"/>
                    </a:ext>
                  </a:extLst>
                </a:gridCol>
                <a:gridCol w="959993">
                  <a:extLst>
                    <a:ext uri="{9D8B030D-6E8A-4147-A177-3AD203B41FA5}">
                      <a16:colId xmlns:a16="http://schemas.microsoft.com/office/drawing/2014/main" val="3606375531"/>
                    </a:ext>
                  </a:extLst>
                </a:gridCol>
              </a:tblGrid>
              <a:tr h="201613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Survey</a:t>
                      </a:r>
                      <a:endParaRPr lang="en-GB" sz="1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Islands</a:t>
                      </a:r>
                      <a:endParaRPr lang="en-GB" sz="1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Participants</a:t>
                      </a:r>
                      <a:endParaRPr lang="en-GB" sz="1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Prevalence (%)</a:t>
                      </a:r>
                      <a:endParaRPr lang="en-GB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298617"/>
                  </a:ext>
                </a:extLst>
              </a:tr>
              <a:tr h="201613">
                <a:tc vMerge="1">
                  <a:txBody>
                    <a:bodyPr/>
                    <a:lstStyle/>
                    <a:p>
                      <a:r>
                        <a:rPr lang="en-US" dirty="0"/>
                        <a:t>Survey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dirty="0"/>
                        <a:t>Islands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dirty="0"/>
                        <a:t>Participants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RDT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qPCR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2433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Aug 2017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6.44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18.56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33172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Nov 2017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1654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7.44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16.68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92289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Jan 2018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564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4.44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8.51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946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Jul 2018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487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1.65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12.32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690528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Nov 2018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2297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12.02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17.55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2053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Nov 2019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2335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7.54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9.76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092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74543"/>
      </p:ext>
    </p:extLst>
  </p:cSld>
  <p:clrMapOvr>
    <a:masterClrMapping/>
  </p:clrMapOvr>
</p:sld>
</file>

<file path=ppt/theme/theme1.xml><?xml version="1.0" encoding="utf-8"?>
<a:theme xmlns:a="http://schemas.openxmlformats.org/drawingml/2006/main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8207403b-203c-4ed3-95cd-88a852189123" ContentTypeId="0x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TaxCatchAll xmlns="6a164dda-3779-4169-b957-e287451f6523"/>
    <TaxKeywordTaxHTField xmlns="6a164dda-3779-4169-b957-e287451f6523">
      <Terms xmlns="http://schemas.microsoft.com/office/infopath/2007/PartnerControls"/>
    </TaxKeywordTaxHTField>
    <Visibility xmlns="6a164dda-3779-4169-b957-e287451f6523">Internal</Visibility>
    <PublishingExpiration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08C6E62334A94BB5CB813FB9F611CC" ma:contentTypeVersion="4" ma:contentTypeDescription="Create a new document." ma:contentTypeScope="" ma:versionID="9c29da23e5eda76eb0f4d79d2b64d808">
  <xsd:schema xmlns:xsd="http://www.w3.org/2001/XMLSchema" xmlns:xs="http://www.w3.org/2001/XMLSchema" xmlns:p="http://schemas.microsoft.com/office/2006/metadata/properties" xmlns:ns1="http://schemas.microsoft.com/sharepoint/v3" xmlns:ns2="6a164dda-3779-4169-b957-e287451f6523" xmlns:ns3="9bdb08a2-f062-45d7-99c0-a08565638663" targetNamespace="http://schemas.microsoft.com/office/2006/metadata/properties" ma:root="true" ma:fieldsID="a46dc9444dfd8e7063e48b25aff6a7b8" ns1:_="" ns2:_="" ns3:_="">
    <xsd:import namespace="http://schemas.microsoft.com/sharepoint/v3"/>
    <xsd:import namespace="6a164dda-3779-4169-b957-e287451f6523"/>
    <xsd:import namespace="9bdb08a2-f062-45d7-99c0-a0856563866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Visibility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64dda-3779-4169-b957-e287451f652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8207403b-203c-4ed3-95cd-88a85218912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f3ac801a-ce66-4776-b998-9c2b2735c52b}" ma:internalName="TaxCatchAll" ma:showField="CatchAllData" ma:web="36e303f3-9cf1-4416-91d7-d1ec012ee9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f3ac801a-ce66-4776-b998-9c2b2735c52b}" ma:internalName="TaxCatchAllLabel" ma:readOnly="true" ma:showField="CatchAllDataLabel" ma:web="36e303f3-9cf1-4416-91d7-d1ec012ee9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isibility" ma:index="14" nillable="true" ma:displayName="Visibility" ma:default="Internal" ma:description="Items that should be available externally should be marked &lt;strong&gt;External&lt;/strong&gt;" ma:format="RadioButtons" ma:internalName="Visibility">
      <xsd:simpleType>
        <xsd:restriction base="dms:Choice">
          <xsd:enumeration value="Internal"/>
          <xsd:enumeration value="Exter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b08a2-f062-45d7-99c0-a08565638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2D809-2B93-436A-BFE9-9EC5BA734A6C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03DB7C4-B504-4DE2-8830-E328FB29EB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16AE93-294F-464B-BE8B-23C0FD48512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a164dda-3779-4169-b957-e287451f6523"/>
  </ds:schemaRefs>
</ds:datastoreItem>
</file>

<file path=customXml/itemProps4.xml><?xml version="1.0" encoding="utf-8"?>
<ds:datastoreItem xmlns:ds="http://schemas.openxmlformats.org/officeDocument/2006/customXml" ds:itemID="{0EF1D384-58B0-4C12-86C6-2035414963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a164dda-3779-4169-b957-e287451f6523"/>
    <ds:schemaRef ds:uri="9bdb08a2-f062-45d7-99c0-a08565638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1077</Words>
  <Application>Microsoft Office PowerPoint</Application>
  <PresentationFormat>Custom</PresentationFormat>
  <Paragraphs>274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Constantia</vt:lpstr>
      <vt:lpstr>Corbel</vt:lpstr>
      <vt:lpstr>merriweather</vt:lpstr>
      <vt:lpstr>open sans</vt:lpstr>
      <vt:lpstr>Main_Presentation_Title_Page</vt:lpstr>
      <vt:lpstr>Exploring malaria transmission and sero-epidemiology on the Bijagos Archipelago in the context of MATAMAL</vt:lpstr>
      <vt:lpstr>Contents</vt:lpstr>
      <vt:lpstr>Background</vt:lpstr>
      <vt:lpstr>Serology</vt:lpstr>
      <vt:lpstr>Setting</vt:lpstr>
      <vt:lpstr>PhD Aim and Objectives</vt:lpstr>
      <vt:lpstr>1) Baseline Malaria Transmission</vt:lpstr>
      <vt:lpstr>Data Collection</vt:lpstr>
      <vt:lpstr>Archipelago Prevalence by Timepoint</vt:lpstr>
      <vt:lpstr>Schematic Visualisation of Prevalence</vt:lpstr>
      <vt:lpstr>2) The Impact of MATAMAL</vt:lpstr>
      <vt:lpstr>Interim Results – Coverage</vt:lpstr>
      <vt:lpstr>Interim Results - Surveys</vt:lpstr>
      <vt:lpstr>Objective 3 – MATAMAL Serology</vt:lpstr>
      <vt:lpstr>Objective 3 – MATAMAL Serology</vt:lpstr>
      <vt:lpstr>Progress and Future Work</vt:lpstr>
      <vt:lpstr>Summary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School of Hygiene  &amp; Tropical Medicine</dc:title>
  <dc:creator>Nick Smith</dc:creator>
  <cp:lastModifiedBy>Eleanor  Martins</cp:lastModifiedBy>
  <cp:revision>47</cp:revision>
  <dcterms:created xsi:type="dcterms:W3CDTF">2017-08-07T14:02:54Z</dcterms:created>
  <dcterms:modified xsi:type="dcterms:W3CDTF">2022-03-16T08:07:15Z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0x010100D908C6E62334A94BB5CB813FB9F611CC</vt:lpwstr>
  </property>
</Properties>
</file>