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5"/>
  </p:sldMasterIdLst>
  <p:notesMasterIdLst>
    <p:notesMasterId r:id="rId27"/>
  </p:notesMasterIdLst>
  <p:handoutMasterIdLst>
    <p:handoutMasterId r:id="rId28"/>
  </p:handoutMasterIdLst>
  <p:sldIdLst>
    <p:sldId id="268" r:id="rId6"/>
    <p:sldId id="275" r:id="rId7"/>
    <p:sldId id="276" r:id="rId8"/>
    <p:sldId id="277" r:id="rId9"/>
    <p:sldId id="278" r:id="rId10"/>
    <p:sldId id="280" r:id="rId11"/>
    <p:sldId id="281" r:id="rId12"/>
    <p:sldId id="282" r:id="rId13"/>
    <p:sldId id="283" r:id="rId14"/>
    <p:sldId id="284" r:id="rId15"/>
    <p:sldId id="287" r:id="rId16"/>
    <p:sldId id="288" r:id="rId17"/>
    <p:sldId id="289" r:id="rId18"/>
    <p:sldId id="290" r:id="rId19"/>
    <p:sldId id="298" r:id="rId20"/>
    <p:sldId id="299" r:id="rId21"/>
    <p:sldId id="300" r:id="rId22"/>
    <p:sldId id="297" r:id="rId23"/>
    <p:sldId id="294" r:id="rId24"/>
    <p:sldId id="296" r:id="rId25"/>
    <p:sldId id="29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83"/>
    <p:restoredTop sz="94626"/>
  </p:normalViewPr>
  <p:slideViewPr>
    <p:cSldViewPr snapToGrid="0" snapToObjects="1">
      <p:cViewPr varScale="1">
        <p:scale>
          <a:sx n="62" d="100"/>
          <a:sy n="62" d="100"/>
        </p:scale>
        <p:origin x="832" y="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https://d.docs.live.net/4d1ce152f5d322e4/Documents/2019-22%20Clinical%20Research%20Fellow/MATAMAL/MATAMAL_Malaria%20Baseline%20Incidence%20Surveys/MATAMAL_Malaria%20Incidence%202019/MATAMAL_Malaria%20Incidence%202019%20HH%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GB" dirty="0"/>
              <a:t>Malaria Incidence:</a:t>
            </a:r>
            <a:r>
              <a:rPr lang="en-GB" baseline="0" dirty="0"/>
              <a:t> </a:t>
            </a:r>
            <a:r>
              <a:rPr lang="en-GB" dirty="0"/>
              <a:t>Diagnosis at Bubaque Hospital by Month, 2019</a:t>
            </a:r>
          </a:p>
        </c:rich>
      </c:tx>
      <c:overlay val="0"/>
      <c:spPr>
        <a:noFill/>
        <a:ln>
          <a:noFill/>
        </a:ln>
        <a:effectLst/>
      </c:spPr>
    </c:title>
    <c:autoTitleDeleted val="0"/>
    <c:plotArea>
      <c:layout/>
      <c:barChart>
        <c:barDir val="col"/>
        <c:grouping val="clustered"/>
        <c:varyColors val="0"/>
        <c:ser>
          <c:idx val="0"/>
          <c:order val="0"/>
          <c:tx>
            <c:strRef>
              <c:f>'[MATAMAL_Malaria Incidence 2019 HH Analysis.xlsx]All (Dx Malaria)'!$L$21</c:f>
              <c:strCache>
                <c:ptCount val="1"/>
                <c:pt idx="0">
                  <c:v>Total</c:v>
                </c:pt>
              </c:strCache>
            </c:strRef>
          </c:tx>
          <c:spPr>
            <a:solidFill>
              <a:schemeClr val="accent1"/>
            </a:solidFill>
            <a:ln>
              <a:noFill/>
            </a:ln>
            <a:effectLst/>
          </c:spPr>
          <c:invertIfNegative val="0"/>
          <c:cat>
            <c:strRef>
              <c:f>'[MATAMAL_Malaria Incidence 2019 HH Analysis.xlsx]All (Dx Malaria)'!$K$22:$K$33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'[MATAMAL_Malaria Incidence 2019 HH Analysis.xlsx]All (Dx Malaria)'!$L$22:$L$33</c:f>
              <c:numCache>
                <c:formatCode>General</c:formatCode>
                <c:ptCount val="12"/>
                <c:pt idx="0">
                  <c:v>98</c:v>
                </c:pt>
                <c:pt idx="1">
                  <c:v>96</c:v>
                </c:pt>
                <c:pt idx="2">
                  <c:v>129</c:v>
                </c:pt>
                <c:pt idx="3">
                  <c:v>85</c:v>
                </c:pt>
                <c:pt idx="4">
                  <c:v>101</c:v>
                </c:pt>
                <c:pt idx="5">
                  <c:v>110</c:v>
                </c:pt>
                <c:pt idx="6">
                  <c:v>131</c:v>
                </c:pt>
                <c:pt idx="7">
                  <c:v>190</c:v>
                </c:pt>
                <c:pt idx="8">
                  <c:v>456</c:v>
                </c:pt>
                <c:pt idx="9">
                  <c:v>348</c:v>
                </c:pt>
                <c:pt idx="10">
                  <c:v>367</c:v>
                </c:pt>
                <c:pt idx="11">
                  <c:v>153</c:v>
                </c:pt>
              </c:numCache>
            </c:numRef>
          </c:val>
          <c:extLst>
            <c:ext xmlns:c16="http://schemas.microsoft.com/office/drawing/2014/chart" uri="{C3380CC4-5D6E-409C-BE32-E72D297353CC}">
              <c16:uniqueId val="{00000000-6A67-480F-B239-2DE65EB32792}"/>
            </c:ext>
          </c:extLst>
        </c:ser>
        <c:ser>
          <c:idx val="1"/>
          <c:order val="1"/>
          <c:tx>
            <c:strRef>
              <c:f>'[MATAMAL_Malaria Incidence 2019 HH Analysis.xlsx]All (Dx Malaria)'!$M$21</c:f>
              <c:strCache>
                <c:ptCount val="1"/>
                <c:pt idx="0">
                  <c:v>RDT +</c:v>
                </c:pt>
              </c:strCache>
            </c:strRef>
          </c:tx>
          <c:spPr>
            <a:solidFill>
              <a:schemeClr val="accent2"/>
            </a:solidFill>
            <a:ln>
              <a:noFill/>
            </a:ln>
            <a:effectLst/>
          </c:spPr>
          <c:invertIfNegative val="0"/>
          <c:cat>
            <c:strRef>
              <c:f>'[MATAMAL_Malaria Incidence 2019 HH Analysis.xlsx]All (Dx Malaria)'!$K$22:$K$33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'[MATAMAL_Malaria Incidence 2019 HH Analysis.xlsx]All (Dx Malaria)'!$M$22:$M$33</c:f>
              <c:numCache>
                <c:formatCode>General</c:formatCode>
                <c:ptCount val="12"/>
                <c:pt idx="0">
                  <c:v>55</c:v>
                </c:pt>
                <c:pt idx="1">
                  <c:v>48</c:v>
                </c:pt>
                <c:pt idx="2">
                  <c:v>46</c:v>
                </c:pt>
                <c:pt idx="3">
                  <c:v>34</c:v>
                </c:pt>
                <c:pt idx="4">
                  <c:v>45</c:v>
                </c:pt>
                <c:pt idx="5">
                  <c:v>46</c:v>
                </c:pt>
                <c:pt idx="6">
                  <c:v>41</c:v>
                </c:pt>
                <c:pt idx="7">
                  <c:v>106</c:v>
                </c:pt>
                <c:pt idx="8">
                  <c:v>185</c:v>
                </c:pt>
                <c:pt idx="9">
                  <c:v>204</c:v>
                </c:pt>
                <c:pt idx="10">
                  <c:v>199</c:v>
                </c:pt>
                <c:pt idx="11">
                  <c:v>80</c:v>
                </c:pt>
              </c:numCache>
            </c:numRef>
          </c:val>
          <c:extLst>
            <c:ext xmlns:c16="http://schemas.microsoft.com/office/drawing/2014/chart" uri="{C3380CC4-5D6E-409C-BE32-E72D297353CC}">
              <c16:uniqueId val="{00000001-6A67-480F-B239-2DE65EB32792}"/>
            </c:ext>
          </c:extLst>
        </c:ser>
        <c:dLbls>
          <c:showLegendKey val="0"/>
          <c:showVal val="0"/>
          <c:showCatName val="0"/>
          <c:showSerName val="0"/>
          <c:showPercent val="0"/>
          <c:showBubbleSize val="0"/>
        </c:dLbls>
        <c:gapWidth val="219"/>
        <c:overlap val="-27"/>
        <c:axId val="-2083243016"/>
        <c:axId val="2139115048"/>
      </c:barChart>
      <c:catAx>
        <c:axId val="-208324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39115048"/>
        <c:crosses val="autoZero"/>
        <c:auto val="1"/>
        <c:lblAlgn val="ctr"/>
        <c:lblOffset val="100"/>
        <c:noMultiLvlLbl val="0"/>
      </c:catAx>
      <c:valAx>
        <c:axId val="2139115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83243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A8DC6-259C-1C4C-8E7C-64D179608CA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2F07EE42-C4D9-E944-A8A8-6CE63B5514D5}">
      <dgm:prSet phldrT="[Text]" custT="1"/>
      <dgm:spPr>
        <a:solidFill>
          <a:schemeClr val="accent4"/>
        </a:solidFill>
      </dgm:spPr>
      <dgm:t>
        <a:bodyPr/>
        <a:lstStyle/>
        <a:p>
          <a:endParaRPr lang="en-US" sz="1600" b="1" dirty="0">
            <a:solidFill>
              <a:srgbClr val="000000"/>
            </a:solidFill>
          </a:endParaRPr>
        </a:p>
        <a:p>
          <a:endParaRPr lang="en-US" sz="1600" b="1" dirty="0">
            <a:solidFill>
              <a:srgbClr val="000000"/>
            </a:solidFill>
          </a:endParaRPr>
        </a:p>
        <a:p>
          <a:r>
            <a:rPr lang="en-US" sz="2400" b="1" dirty="0">
              <a:solidFill>
                <a:srgbClr val="000000"/>
              </a:solidFill>
            </a:rPr>
            <a:t>24 Clusters</a:t>
          </a:r>
        </a:p>
        <a:p>
          <a:r>
            <a:rPr lang="en-US" sz="2400" b="1" dirty="0" err="1">
              <a:solidFill>
                <a:srgbClr val="000000"/>
              </a:solidFill>
            </a:rPr>
            <a:t>Bijagos</a:t>
          </a:r>
          <a:r>
            <a:rPr lang="en-US" sz="2400" b="1" dirty="0">
              <a:solidFill>
                <a:srgbClr val="000000"/>
              </a:solidFill>
            </a:rPr>
            <a:t> Archipelago</a:t>
          </a:r>
        </a:p>
        <a:p>
          <a:endParaRPr lang="en-US" sz="1600" b="1" dirty="0">
            <a:solidFill>
              <a:srgbClr val="000000"/>
            </a:solidFill>
          </a:endParaRPr>
        </a:p>
        <a:p>
          <a:endParaRPr lang="en-US" sz="1600" dirty="0"/>
        </a:p>
      </dgm:t>
    </dgm:pt>
    <dgm:pt modelId="{9F52F77F-B788-2845-8CFC-2A1623EFD97D}" type="parTrans" cxnId="{B8B88AFE-81F0-5544-A1FD-E7E338CE8BCD}">
      <dgm:prSet/>
      <dgm:spPr/>
      <dgm:t>
        <a:bodyPr/>
        <a:lstStyle/>
        <a:p>
          <a:endParaRPr lang="en-US"/>
        </a:p>
      </dgm:t>
    </dgm:pt>
    <dgm:pt modelId="{27B21A5C-3A54-F348-8C5A-ECF870C8598E}" type="sibTrans" cxnId="{B8B88AFE-81F0-5544-A1FD-E7E338CE8BCD}">
      <dgm:prSet/>
      <dgm:spPr/>
      <dgm:t>
        <a:bodyPr/>
        <a:lstStyle/>
        <a:p>
          <a:endParaRPr lang="en-US"/>
        </a:p>
      </dgm:t>
    </dgm:pt>
    <dgm:pt modelId="{284D14AC-251A-4248-98BB-C025DDFEA57A}">
      <dgm:prSet phldrT="[Text]" custT="1"/>
      <dgm:spPr>
        <a:solidFill>
          <a:schemeClr val="accent6">
            <a:lumMod val="75000"/>
          </a:schemeClr>
        </a:solidFill>
      </dgm:spPr>
      <dgm:t>
        <a:bodyPr/>
        <a:lstStyle/>
        <a:p>
          <a:r>
            <a:rPr lang="en-US" sz="1400" b="1" dirty="0">
              <a:solidFill>
                <a:srgbClr val="000000"/>
              </a:solidFill>
            </a:rPr>
            <a:t>DP MDA + PLACEBO MDA</a:t>
          </a:r>
        </a:p>
        <a:p>
          <a:r>
            <a:rPr lang="en-US" sz="1400" b="1" dirty="0">
              <a:solidFill>
                <a:srgbClr val="000000"/>
              </a:solidFill>
            </a:rPr>
            <a:t>12 CLUSTERS</a:t>
          </a:r>
        </a:p>
      </dgm:t>
    </dgm:pt>
    <dgm:pt modelId="{AF7C603C-5407-FA44-AB8B-9CC691BEDC8A}" type="parTrans" cxnId="{766D0797-1ECB-104C-8A97-4510298FF489}">
      <dgm:prSet/>
      <dgm:spPr/>
      <dgm:t>
        <a:bodyPr/>
        <a:lstStyle/>
        <a:p>
          <a:endParaRPr lang="en-US"/>
        </a:p>
      </dgm:t>
    </dgm:pt>
    <dgm:pt modelId="{09ADD723-6F88-3549-AFBF-AD46DA5FDABD}" type="sibTrans" cxnId="{766D0797-1ECB-104C-8A97-4510298FF489}">
      <dgm:prSet/>
      <dgm:spPr/>
      <dgm:t>
        <a:bodyPr/>
        <a:lstStyle/>
        <a:p>
          <a:endParaRPr lang="en-US"/>
        </a:p>
      </dgm:t>
    </dgm:pt>
    <dgm:pt modelId="{4169B0C3-D941-DA4F-A156-C83C59507338}">
      <dgm:prSet custT="1"/>
      <dgm:spPr>
        <a:solidFill>
          <a:srgbClr val="E46C0A"/>
        </a:solidFill>
      </dgm:spPr>
      <dgm:t>
        <a:bodyPr/>
        <a:lstStyle/>
        <a:p>
          <a:endParaRPr lang="en-US" sz="1200" dirty="0"/>
        </a:p>
        <a:p>
          <a:r>
            <a:rPr lang="en-US" sz="1400" b="1" dirty="0">
              <a:solidFill>
                <a:srgbClr val="000000"/>
              </a:solidFill>
            </a:rPr>
            <a:t>DP MDA + IVM MDA</a:t>
          </a:r>
        </a:p>
        <a:p>
          <a:r>
            <a:rPr lang="en-US" sz="1400" b="1" dirty="0">
              <a:solidFill>
                <a:srgbClr val="000000"/>
              </a:solidFill>
            </a:rPr>
            <a:t>12 CLUSTERS</a:t>
          </a:r>
        </a:p>
        <a:p>
          <a:endParaRPr lang="en-US" sz="1200" dirty="0"/>
        </a:p>
      </dgm:t>
    </dgm:pt>
    <dgm:pt modelId="{43C10A12-4B60-C948-A9AE-7E3B3C9020BC}" type="parTrans" cxnId="{955FFB07-832C-6C42-9529-2D933FDAD9D4}">
      <dgm:prSet/>
      <dgm:spPr/>
      <dgm:t>
        <a:bodyPr/>
        <a:lstStyle/>
        <a:p>
          <a:endParaRPr lang="en-US"/>
        </a:p>
      </dgm:t>
    </dgm:pt>
    <dgm:pt modelId="{8278CDA0-984D-FA41-8636-A2DD8E23F103}" type="sibTrans" cxnId="{955FFB07-832C-6C42-9529-2D933FDAD9D4}">
      <dgm:prSet/>
      <dgm:spPr/>
      <dgm:t>
        <a:bodyPr/>
        <a:lstStyle/>
        <a:p>
          <a:endParaRPr lang="en-US"/>
        </a:p>
      </dgm:t>
    </dgm:pt>
    <dgm:pt modelId="{D5FF5606-3DEB-0E47-A934-12D855F85877}" type="pres">
      <dgm:prSet presAssocID="{5F7A8DC6-259C-1C4C-8E7C-64D179608CA5}" presName="hierChild1" presStyleCnt="0">
        <dgm:presLayoutVars>
          <dgm:orgChart val="1"/>
          <dgm:chPref val="1"/>
          <dgm:dir/>
          <dgm:animOne val="branch"/>
          <dgm:animLvl val="lvl"/>
          <dgm:resizeHandles/>
        </dgm:presLayoutVars>
      </dgm:prSet>
      <dgm:spPr/>
    </dgm:pt>
    <dgm:pt modelId="{18EDB592-2800-D44B-BCD1-EAA0FD527C84}" type="pres">
      <dgm:prSet presAssocID="{2F07EE42-C4D9-E944-A8A8-6CE63B5514D5}" presName="hierRoot1" presStyleCnt="0">
        <dgm:presLayoutVars>
          <dgm:hierBranch val="init"/>
        </dgm:presLayoutVars>
      </dgm:prSet>
      <dgm:spPr/>
    </dgm:pt>
    <dgm:pt modelId="{8950BBCB-92CC-704C-A8E3-911DF9B3D72F}" type="pres">
      <dgm:prSet presAssocID="{2F07EE42-C4D9-E944-A8A8-6CE63B5514D5}" presName="rootComposite1" presStyleCnt="0"/>
      <dgm:spPr/>
    </dgm:pt>
    <dgm:pt modelId="{E1877BD7-C968-4546-A1DE-530E4A4C7852}" type="pres">
      <dgm:prSet presAssocID="{2F07EE42-C4D9-E944-A8A8-6CE63B5514D5}" presName="rootText1" presStyleLbl="node0" presStyleIdx="0" presStyleCnt="1" custScaleX="198551" custScaleY="131956">
        <dgm:presLayoutVars>
          <dgm:chPref val="3"/>
        </dgm:presLayoutVars>
      </dgm:prSet>
      <dgm:spPr/>
    </dgm:pt>
    <dgm:pt modelId="{800261E3-20DC-1146-A26B-CACF4ADC2715}" type="pres">
      <dgm:prSet presAssocID="{2F07EE42-C4D9-E944-A8A8-6CE63B5514D5}" presName="rootConnector1" presStyleLbl="node1" presStyleIdx="0" presStyleCnt="0"/>
      <dgm:spPr/>
    </dgm:pt>
    <dgm:pt modelId="{F755E69F-B130-A24E-9366-DEDDEA371E56}" type="pres">
      <dgm:prSet presAssocID="{2F07EE42-C4D9-E944-A8A8-6CE63B5514D5}" presName="hierChild2" presStyleCnt="0"/>
      <dgm:spPr/>
    </dgm:pt>
    <dgm:pt modelId="{36D3F05A-D2A5-824F-95AA-2FBF149931D1}" type="pres">
      <dgm:prSet presAssocID="{AF7C603C-5407-FA44-AB8B-9CC691BEDC8A}" presName="Name37" presStyleLbl="parChTrans1D2" presStyleIdx="0" presStyleCnt="2"/>
      <dgm:spPr/>
    </dgm:pt>
    <dgm:pt modelId="{F5AB54EA-0987-4040-A4E6-423E4FB9274F}" type="pres">
      <dgm:prSet presAssocID="{284D14AC-251A-4248-98BB-C025DDFEA57A}" presName="hierRoot2" presStyleCnt="0">
        <dgm:presLayoutVars>
          <dgm:hierBranch val="init"/>
        </dgm:presLayoutVars>
      </dgm:prSet>
      <dgm:spPr/>
    </dgm:pt>
    <dgm:pt modelId="{AF8F7434-17FF-0F42-BF9C-B17BCAB3D7D3}" type="pres">
      <dgm:prSet presAssocID="{284D14AC-251A-4248-98BB-C025DDFEA57A}" presName="rootComposite" presStyleCnt="0"/>
      <dgm:spPr/>
    </dgm:pt>
    <dgm:pt modelId="{CB17C6F6-4C7C-C74A-98E0-58E23434D192}" type="pres">
      <dgm:prSet presAssocID="{284D14AC-251A-4248-98BB-C025DDFEA57A}" presName="rootText" presStyleLbl="node2" presStyleIdx="0" presStyleCnt="2">
        <dgm:presLayoutVars>
          <dgm:chPref val="3"/>
        </dgm:presLayoutVars>
      </dgm:prSet>
      <dgm:spPr/>
    </dgm:pt>
    <dgm:pt modelId="{3D80CFD7-65E8-6341-8BA9-53E81A9DE1D5}" type="pres">
      <dgm:prSet presAssocID="{284D14AC-251A-4248-98BB-C025DDFEA57A}" presName="rootConnector" presStyleLbl="node2" presStyleIdx="0" presStyleCnt="2"/>
      <dgm:spPr/>
    </dgm:pt>
    <dgm:pt modelId="{015ACF50-1528-1641-AB64-C7758027D552}" type="pres">
      <dgm:prSet presAssocID="{284D14AC-251A-4248-98BB-C025DDFEA57A}" presName="hierChild4" presStyleCnt="0"/>
      <dgm:spPr/>
    </dgm:pt>
    <dgm:pt modelId="{B5ADA369-C119-F641-A3F3-1A0C652C97FF}" type="pres">
      <dgm:prSet presAssocID="{284D14AC-251A-4248-98BB-C025DDFEA57A}" presName="hierChild5" presStyleCnt="0"/>
      <dgm:spPr/>
    </dgm:pt>
    <dgm:pt modelId="{CCFDEE03-612E-5D41-80BF-A2F74B9DA945}" type="pres">
      <dgm:prSet presAssocID="{43C10A12-4B60-C948-A9AE-7E3B3C9020BC}" presName="Name37" presStyleLbl="parChTrans1D2" presStyleIdx="1" presStyleCnt="2"/>
      <dgm:spPr/>
    </dgm:pt>
    <dgm:pt modelId="{D36A15D8-EC56-244C-BDA9-ED5FFEC15B2A}" type="pres">
      <dgm:prSet presAssocID="{4169B0C3-D941-DA4F-A156-C83C59507338}" presName="hierRoot2" presStyleCnt="0">
        <dgm:presLayoutVars>
          <dgm:hierBranch val="init"/>
        </dgm:presLayoutVars>
      </dgm:prSet>
      <dgm:spPr/>
    </dgm:pt>
    <dgm:pt modelId="{A3815E9F-4CDD-6A48-A640-B0B66035095C}" type="pres">
      <dgm:prSet presAssocID="{4169B0C3-D941-DA4F-A156-C83C59507338}" presName="rootComposite" presStyleCnt="0"/>
      <dgm:spPr/>
    </dgm:pt>
    <dgm:pt modelId="{2FE7A76D-D48F-EC48-A118-F28229B775EA}" type="pres">
      <dgm:prSet presAssocID="{4169B0C3-D941-DA4F-A156-C83C59507338}" presName="rootText" presStyleLbl="node2" presStyleIdx="1" presStyleCnt="2">
        <dgm:presLayoutVars>
          <dgm:chPref val="3"/>
        </dgm:presLayoutVars>
      </dgm:prSet>
      <dgm:spPr/>
    </dgm:pt>
    <dgm:pt modelId="{B767A6CB-BCF9-5C49-B702-D92F24F8CD45}" type="pres">
      <dgm:prSet presAssocID="{4169B0C3-D941-DA4F-A156-C83C59507338}" presName="rootConnector" presStyleLbl="node2" presStyleIdx="1" presStyleCnt="2"/>
      <dgm:spPr/>
    </dgm:pt>
    <dgm:pt modelId="{7D1A38AF-D45A-7540-B7AD-2222BEFF40B9}" type="pres">
      <dgm:prSet presAssocID="{4169B0C3-D941-DA4F-A156-C83C59507338}" presName="hierChild4" presStyleCnt="0"/>
      <dgm:spPr/>
    </dgm:pt>
    <dgm:pt modelId="{3453EB91-B814-1E45-B454-9FD03D7A81B9}" type="pres">
      <dgm:prSet presAssocID="{4169B0C3-D941-DA4F-A156-C83C59507338}" presName="hierChild5" presStyleCnt="0"/>
      <dgm:spPr/>
    </dgm:pt>
    <dgm:pt modelId="{A03C35F3-7CB0-F340-A286-CC3EFBEDFB5A}" type="pres">
      <dgm:prSet presAssocID="{2F07EE42-C4D9-E944-A8A8-6CE63B5514D5}" presName="hierChild3" presStyleCnt="0"/>
      <dgm:spPr/>
    </dgm:pt>
  </dgm:ptLst>
  <dgm:cxnLst>
    <dgm:cxn modelId="{73664E01-657A-F04D-B746-EE5022917BD7}" type="presOf" srcId="{AF7C603C-5407-FA44-AB8B-9CC691BEDC8A}" destId="{36D3F05A-D2A5-824F-95AA-2FBF149931D1}" srcOrd="0" destOrd="0" presId="urn:microsoft.com/office/officeart/2005/8/layout/orgChart1"/>
    <dgm:cxn modelId="{955FFB07-832C-6C42-9529-2D933FDAD9D4}" srcId="{2F07EE42-C4D9-E944-A8A8-6CE63B5514D5}" destId="{4169B0C3-D941-DA4F-A156-C83C59507338}" srcOrd="1" destOrd="0" parTransId="{43C10A12-4B60-C948-A9AE-7E3B3C9020BC}" sibTransId="{8278CDA0-984D-FA41-8636-A2DD8E23F103}"/>
    <dgm:cxn modelId="{10FBD11B-D8F7-4F44-AA70-E37BEFDC5FF5}" type="presOf" srcId="{2F07EE42-C4D9-E944-A8A8-6CE63B5514D5}" destId="{E1877BD7-C968-4546-A1DE-530E4A4C7852}" srcOrd="0" destOrd="0" presId="urn:microsoft.com/office/officeart/2005/8/layout/orgChart1"/>
    <dgm:cxn modelId="{618B403B-A1AC-3E4A-87B5-478EB23C0650}" type="presOf" srcId="{284D14AC-251A-4248-98BB-C025DDFEA57A}" destId="{3D80CFD7-65E8-6341-8BA9-53E81A9DE1D5}" srcOrd="1" destOrd="0" presId="urn:microsoft.com/office/officeart/2005/8/layout/orgChart1"/>
    <dgm:cxn modelId="{D0607974-CCDB-544C-BD6A-3A3E2C7CD1E9}" type="presOf" srcId="{284D14AC-251A-4248-98BB-C025DDFEA57A}" destId="{CB17C6F6-4C7C-C74A-98E0-58E23434D192}" srcOrd="0" destOrd="0" presId="urn:microsoft.com/office/officeart/2005/8/layout/orgChart1"/>
    <dgm:cxn modelId="{9D97F77C-5C91-0D4C-B86C-E1D6F9ED3742}" type="presOf" srcId="{4169B0C3-D941-DA4F-A156-C83C59507338}" destId="{B767A6CB-BCF9-5C49-B702-D92F24F8CD45}" srcOrd="1" destOrd="0" presId="urn:microsoft.com/office/officeart/2005/8/layout/orgChart1"/>
    <dgm:cxn modelId="{82C32F7F-0046-BE48-89C7-B9E0127BBE90}" type="presOf" srcId="{5F7A8DC6-259C-1C4C-8E7C-64D179608CA5}" destId="{D5FF5606-3DEB-0E47-A934-12D855F85877}" srcOrd="0" destOrd="0" presId="urn:microsoft.com/office/officeart/2005/8/layout/orgChart1"/>
    <dgm:cxn modelId="{766D0797-1ECB-104C-8A97-4510298FF489}" srcId="{2F07EE42-C4D9-E944-A8A8-6CE63B5514D5}" destId="{284D14AC-251A-4248-98BB-C025DDFEA57A}" srcOrd="0" destOrd="0" parTransId="{AF7C603C-5407-FA44-AB8B-9CC691BEDC8A}" sibTransId="{09ADD723-6F88-3549-AFBF-AD46DA5FDABD}"/>
    <dgm:cxn modelId="{90E201C3-D7A9-D249-806F-8B11E2B74E03}" type="presOf" srcId="{2F07EE42-C4D9-E944-A8A8-6CE63B5514D5}" destId="{800261E3-20DC-1146-A26B-CACF4ADC2715}" srcOrd="1" destOrd="0" presId="urn:microsoft.com/office/officeart/2005/8/layout/orgChart1"/>
    <dgm:cxn modelId="{DD2936E4-B583-A542-9F3F-A946912B275F}" type="presOf" srcId="{4169B0C3-D941-DA4F-A156-C83C59507338}" destId="{2FE7A76D-D48F-EC48-A118-F28229B775EA}" srcOrd="0" destOrd="0" presId="urn:microsoft.com/office/officeart/2005/8/layout/orgChart1"/>
    <dgm:cxn modelId="{4B0C34EF-DDC6-B54F-990F-9DFC89B0EB04}" type="presOf" srcId="{43C10A12-4B60-C948-A9AE-7E3B3C9020BC}" destId="{CCFDEE03-612E-5D41-80BF-A2F74B9DA945}" srcOrd="0" destOrd="0" presId="urn:microsoft.com/office/officeart/2005/8/layout/orgChart1"/>
    <dgm:cxn modelId="{B8B88AFE-81F0-5544-A1FD-E7E338CE8BCD}" srcId="{5F7A8DC6-259C-1C4C-8E7C-64D179608CA5}" destId="{2F07EE42-C4D9-E944-A8A8-6CE63B5514D5}" srcOrd="0" destOrd="0" parTransId="{9F52F77F-B788-2845-8CFC-2A1623EFD97D}" sibTransId="{27B21A5C-3A54-F348-8C5A-ECF870C8598E}"/>
    <dgm:cxn modelId="{CA94415D-AC86-994C-8B5F-E416B23A4DCA}" type="presParOf" srcId="{D5FF5606-3DEB-0E47-A934-12D855F85877}" destId="{18EDB592-2800-D44B-BCD1-EAA0FD527C84}" srcOrd="0" destOrd="0" presId="urn:microsoft.com/office/officeart/2005/8/layout/orgChart1"/>
    <dgm:cxn modelId="{F7D5E5B7-76D5-6D47-8ADB-F26E953BA1A7}" type="presParOf" srcId="{18EDB592-2800-D44B-BCD1-EAA0FD527C84}" destId="{8950BBCB-92CC-704C-A8E3-911DF9B3D72F}" srcOrd="0" destOrd="0" presId="urn:microsoft.com/office/officeart/2005/8/layout/orgChart1"/>
    <dgm:cxn modelId="{111DCE68-D3AE-6243-B8C6-0AF5EDAE5D15}" type="presParOf" srcId="{8950BBCB-92CC-704C-A8E3-911DF9B3D72F}" destId="{E1877BD7-C968-4546-A1DE-530E4A4C7852}" srcOrd="0" destOrd="0" presId="urn:microsoft.com/office/officeart/2005/8/layout/orgChart1"/>
    <dgm:cxn modelId="{E27EFEC0-7158-8A49-B36C-DE7F8B636783}" type="presParOf" srcId="{8950BBCB-92CC-704C-A8E3-911DF9B3D72F}" destId="{800261E3-20DC-1146-A26B-CACF4ADC2715}" srcOrd="1" destOrd="0" presId="urn:microsoft.com/office/officeart/2005/8/layout/orgChart1"/>
    <dgm:cxn modelId="{C61511AF-2F61-8241-B9AA-6C29B4871E15}" type="presParOf" srcId="{18EDB592-2800-D44B-BCD1-EAA0FD527C84}" destId="{F755E69F-B130-A24E-9366-DEDDEA371E56}" srcOrd="1" destOrd="0" presId="urn:microsoft.com/office/officeart/2005/8/layout/orgChart1"/>
    <dgm:cxn modelId="{E2274647-48FE-2144-924C-59BC0B61014F}" type="presParOf" srcId="{F755E69F-B130-A24E-9366-DEDDEA371E56}" destId="{36D3F05A-D2A5-824F-95AA-2FBF149931D1}" srcOrd="0" destOrd="0" presId="urn:microsoft.com/office/officeart/2005/8/layout/orgChart1"/>
    <dgm:cxn modelId="{441540E6-8C59-D24F-80B7-B25A87DB5E40}" type="presParOf" srcId="{F755E69F-B130-A24E-9366-DEDDEA371E56}" destId="{F5AB54EA-0987-4040-A4E6-423E4FB9274F}" srcOrd="1" destOrd="0" presId="urn:microsoft.com/office/officeart/2005/8/layout/orgChart1"/>
    <dgm:cxn modelId="{367DDFB6-E2CB-3E42-B25F-D8AF3A94B7EB}" type="presParOf" srcId="{F5AB54EA-0987-4040-A4E6-423E4FB9274F}" destId="{AF8F7434-17FF-0F42-BF9C-B17BCAB3D7D3}" srcOrd="0" destOrd="0" presId="urn:microsoft.com/office/officeart/2005/8/layout/orgChart1"/>
    <dgm:cxn modelId="{3D0DF5F8-9789-244C-A944-9977B03E5111}" type="presParOf" srcId="{AF8F7434-17FF-0F42-BF9C-B17BCAB3D7D3}" destId="{CB17C6F6-4C7C-C74A-98E0-58E23434D192}" srcOrd="0" destOrd="0" presId="urn:microsoft.com/office/officeart/2005/8/layout/orgChart1"/>
    <dgm:cxn modelId="{AF69D992-98E0-254B-B6FC-7ADC046BC988}" type="presParOf" srcId="{AF8F7434-17FF-0F42-BF9C-B17BCAB3D7D3}" destId="{3D80CFD7-65E8-6341-8BA9-53E81A9DE1D5}" srcOrd="1" destOrd="0" presId="urn:microsoft.com/office/officeart/2005/8/layout/orgChart1"/>
    <dgm:cxn modelId="{2B63CA1B-28F3-6948-BD4A-92915B075B1D}" type="presParOf" srcId="{F5AB54EA-0987-4040-A4E6-423E4FB9274F}" destId="{015ACF50-1528-1641-AB64-C7758027D552}" srcOrd="1" destOrd="0" presId="urn:microsoft.com/office/officeart/2005/8/layout/orgChart1"/>
    <dgm:cxn modelId="{E85EA40D-1106-3843-88BD-A3B1BBB506DE}" type="presParOf" srcId="{F5AB54EA-0987-4040-A4E6-423E4FB9274F}" destId="{B5ADA369-C119-F641-A3F3-1A0C652C97FF}" srcOrd="2" destOrd="0" presId="urn:microsoft.com/office/officeart/2005/8/layout/orgChart1"/>
    <dgm:cxn modelId="{B660C2E2-D30D-F54C-9A92-CDFC7B61F721}" type="presParOf" srcId="{F755E69F-B130-A24E-9366-DEDDEA371E56}" destId="{CCFDEE03-612E-5D41-80BF-A2F74B9DA945}" srcOrd="2" destOrd="0" presId="urn:microsoft.com/office/officeart/2005/8/layout/orgChart1"/>
    <dgm:cxn modelId="{EB310963-86E3-B849-824A-BD1F0E99ED9C}" type="presParOf" srcId="{F755E69F-B130-A24E-9366-DEDDEA371E56}" destId="{D36A15D8-EC56-244C-BDA9-ED5FFEC15B2A}" srcOrd="3" destOrd="0" presId="urn:microsoft.com/office/officeart/2005/8/layout/orgChart1"/>
    <dgm:cxn modelId="{74992B40-855B-9A47-866A-C99B43900814}" type="presParOf" srcId="{D36A15D8-EC56-244C-BDA9-ED5FFEC15B2A}" destId="{A3815E9F-4CDD-6A48-A640-B0B66035095C}" srcOrd="0" destOrd="0" presId="urn:microsoft.com/office/officeart/2005/8/layout/orgChart1"/>
    <dgm:cxn modelId="{F401A7A7-B1CE-B64F-B1C8-27166D6C1358}" type="presParOf" srcId="{A3815E9F-4CDD-6A48-A640-B0B66035095C}" destId="{2FE7A76D-D48F-EC48-A118-F28229B775EA}" srcOrd="0" destOrd="0" presId="urn:microsoft.com/office/officeart/2005/8/layout/orgChart1"/>
    <dgm:cxn modelId="{2387E698-F272-C740-A2D8-769AA5571CB4}" type="presParOf" srcId="{A3815E9F-4CDD-6A48-A640-B0B66035095C}" destId="{B767A6CB-BCF9-5C49-B702-D92F24F8CD45}" srcOrd="1" destOrd="0" presId="urn:microsoft.com/office/officeart/2005/8/layout/orgChart1"/>
    <dgm:cxn modelId="{4034493B-6F5B-3142-953D-E994E532F2CC}" type="presParOf" srcId="{D36A15D8-EC56-244C-BDA9-ED5FFEC15B2A}" destId="{7D1A38AF-D45A-7540-B7AD-2222BEFF40B9}" srcOrd="1" destOrd="0" presId="urn:microsoft.com/office/officeart/2005/8/layout/orgChart1"/>
    <dgm:cxn modelId="{4F472943-B4BA-C741-BE90-C5A7F320C8E0}" type="presParOf" srcId="{D36A15D8-EC56-244C-BDA9-ED5FFEC15B2A}" destId="{3453EB91-B814-1E45-B454-9FD03D7A81B9}" srcOrd="2" destOrd="0" presId="urn:microsoft.com/office/officeart/2005/8/layout/orgChart1"/>
    <dgm:cxn modelId="{308B02EC-9A35-2946-A672-85EFDC6F30DC}" type="presParOf" srcId="{18EDB592-2800-D44B-BCD1-EAA0FD527C84}" destId="{A03C35F3-7CB0-F340-A286-CC3EFBEDFB5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DEE03-612E-5D41-80BF-A2F74B9DA945}">
      <dsp:nvSpPr>
        <dsp:cNvPr id="0" name=""/>
        <dsp:cNvSpPr/>
      </dsp:nvSpPr>
      <dsp:spPr>
        <a:xfrm>
          <a:off x="4572000" y="1208109"/>
          <a:ext cx="1107504" cy="384423"/>
        </a:xfrm>
        <a:custGeom>
          <a:avLst/>
          <a:gdLst/>
          <a:ahLst/>
          <a:cxnLst/>
          <a:rect l="0" t="0" r="0" b="0"/>
          <a:pathLst>
            <a:path>
              <a:moveTo>
                <a:pt x="0" y="0"/>
              </a:moveTo>
              <a:lnTo>
                <a:pt x="0" y="192211"/>
              </a:lnTo>
              <a:lnTo>
                <a:pt x="1107504" y="192211"/>
              </a:lnTo>
              <a:lnTo>
                <a:pt x="1107504" y="384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D3F05A-D2A5-824F-95AA-2FBF149931D1}">
      <dsp:nvSpPr>
        <dsp:cNvPr id="0" name=""/>
        <dsp:cNvSpPr/>
      </dsp:nvSpPr>
      <dsp:spPr>
        <a:xfrm>
          <a:off x="3464495" y="1208109"/>
          <a:ext cx="1107504" cy="384423"/>
        </a:xfrm>
        <a:custGeom>
          <a:avLst/>
          <a:gdLst/>
          <a:ahLst/>
          <a:cxnLst/>
          <a:rect l="0" t="0" r="0" b="0"/>
          <a:pathLst>
            <a:path>
              <a:moveTo>
                <a:pt x="1107504" y="0"/>
              </a:moveTo>
              <a:lnTo>
                <a:pt x="1107504" y="192211"/>
              </a:lnTo>
              <a:lnTo>
                <a:pt x="0" y="192211"/>
              </a:lnTo>
              <a:lnTo>
                <a:pt x="0" y="384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877BD7-C968-4546-A1DE-530E4A4C7852}">
      <dsp:nvSpPr>
        <dsp:cNvPr id="0" name=""/>
        <dsp:cNvSpPr/>
      </dsp:nvSpPr>
      <dsp:spPr>
        <a:xfrm>
          <a:off x="2754676" y="325"/>
          <a:ext cx="3634646" cy="1207783"/>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b="1" kern="1200" dirty="0">
            <a:solidFill>
              <a:srgbClr val="000000"/>
            </a:solidFill>
          </a:endParaRPr>
        </a:p>
        <a:p>
          <a:pPr marL="0" lvl="0" indent="0" algn="ctr" defTabSz="711200">
            <a:lnSpc>
              <a:spcPct val="90000"/>
            </a:lnSpc>
            <a:spcBef>
              <a:spcPct val="0"/>
            </a:spcBef>
            <a:spcAft>
              <a:spcPct val="35000"/>
            </a:spcAft>
            <a:buNone/>
          </a:pPr>
          <a:endParaRPr lang="en-US" sz="1600" b="1" kern="1200" dirty="0">
            <a:solidFill>
              <a:srgbClr val="000000"/>
            </a:solidFill>
          </a:endParaRPr>
        </a:p>
        <a:p>
          <a:pPr marL="0" lvl="0" indent="0" algn="ctr" defTabSz="711200">
            <a:lnSpc>
              <a:spcPct val="90000"/>
            </a:lnSpc>
            <a:spcBef>
              <a:spcPct val="0"/>
            </a:spcBef>
            <a:spcAft>
              <a:spcPct val="35000"/>
            </a:spcAft>
            <a:buNone/>
          </a:pPr>
          <a:r>
            <a:rPr lang="en-US" sz="2400" b="1" kern="1200" dirty="0">
              <a:solidFill>
                <a:srgbClr val="000000"/>
              </a:solidFill>
            </a:rPr>
            <a:t>24 Clusters</a:t>
          </a:r>
        </a:p>
        <a:p>
          <a:pPr marL="0" lvl="0" indent="0" algn="ctr" defTabSz="711200">
            <a:lnSpc>
              <a:spcPct val="90000"/>
            </a:lnSpc>
            <a:spcBef>
              <a:spcPct val="0"/>
            </a:spcBef>
            <a:spcAft>
              <a:spcPct val="35000"/>
            </a:spcAft>
            <a:buNone/>
          </a:pPr>
          <a:r>
            <a:rPr lang="en-US" sz="2400" b="1" kern="1200" dirty="0" err="1">
              <a:solidFill>
                <a:srgbClr val="000000"/>
              </a:solidFill>
            </a:rPr>
            <a:t>Bijagos</a:t>
          </a:r>
          <a:r>
            <a:rPr lang="en-US" sz="2400" b="1" kern="1200" dirty="0">
              <a:solidFill>
                <a:srgbClr val="000000"/>
              </a:solidFill>
            </a:rPr>
            <a:t> Archipelago</a:t>
          </a:r>
        </a:p>
        <a:p>
          <a:pPr marL="0" lvl="0" indent="0" algn="ctr" defTabSz="711200">
            <a:lnSpc>
              <a:spcPct val="90000"/>
            </a:lnSpc>
            <a:spcBef>
              <a:spcPct val="0"/>
            </a:spcBef>
            <a:spcAft>
              <a:spcPct val="35000"/>
            </a:spcAft>
            <a:buNone/>
          </a:pPr>
          <a:endParaRPr lang="en-US" sz="1600" b="1" kern="1200" dirty="0">
            <a:solidFill>
              <a:srgbClr val="000000"/>
            </a:solidFill>
          </a:endParaRPr>
        </a:p>
        <a:p>
          <a:pPr marL="0" lvl="0" indent="0" algn="ctr" defTabSz="711200">
            <a:lnSpc>
              <a:spcPct val="90000"/>
            </a:lnSpc>
            <a:spcBef>
              <a:spcPct val="0"/>
            </a:spcBef>
            <a:spcAft>
              <a:spcPct val="35000"/>
            </a:spcAft>
            <a:buNone/>
          </a:pPr>
          <a:endParaRPr lang="en-US" sz="1600" kern="1200" dirty="0"/>
        </a:p>
      </dsp:txBody>
      <dsp:txXfrm>
        <a:off x="2754676" y="325"/>
        <a:ext cx="3634646" cy="1207783"/>
      </dsp:txXfrm>
    </dsp:sp>
    <dsp:sp modelId="{CB17C6F6-4C7C-C74A-98E0-58E23434D192}">
      <dsp:nvSpPr>
        <dsp:cNvPr id="0" name=""/>
        <dsp:cNvSpPr/>
      </dsp:nvSpPr>
      <dsp:spPr>
        <a:xfrm>
          <a:off x="2549202" y="1592533"/>
          <a:ext cx="1830585" cy="915292"/>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DP MDA + PLACEBO MDA</a:t>
          </a:r>
        </a:p>
        <a:p>
          <a:pPr marL="0" lvl="0" indent="0" algn="ctr" defTabSz="622300">
            <a:lnSpc>
              <a:spcPct val="90000"/>
            </a:lnSpc>
            <a:spcBef>
              <a:spcPct val="0"/>
            </a:spcBef>
            <a:spcAft>
              <a:spcPct val="35000"/>
            </a:spcAft>
            <a:buNone/>
          </a:pPr>
          <a:r>
            <a:rPr lang="en-US" sz="1400" b="1" kern="1200" dirty="0">
              <a:solidFill>
                <a:srgbClr val="000000"/>
              </a:solidFill>
            </a:rPr>
            <a:t>12 CLUSTERS</a:t>
          </a:r>
        </a:p>
      </dsp:txBody>
      <dsp:txXfrm>
        <a:off x="2549202" y="1592533"/>
        <a:ext cx="1830585" cy="915292"/>
      </dsp:txXfrm>
    </dsp:sp>
    <dsp:sp modelId="{2FE7A76D-D48F-EC48-A118-F28229B775EA}">
      <dsp:nvSpPr>
        <dsp:cNvPr id="0" name=""/>
        <dsp:cNvSpPr/>
      </dsp:nvSpPr>
      <dsp:spPr>
        <a:xfrm>
          <a:off x="4764211" y="1592533"/>
          <a:ext cx="1830585" cy="915292"/>
        </a:xfrm>
        <a:prstGeom prst="rect">
          <a:avLst/>
        </a:prstGeom>
        <a:solidFill>
          <a:srgbClr val="E46C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r>
            <a:rPr lang="en-US" sz="1400" b="1" kern="1200" dirty="0">
              <a:solidFill>
                <a:srgbClr val="000000"/>
              </a:solidFill>
            </a:rPr>
            <a:t>DP MDA + IVM MDA</a:t>
          </a:r>
        </a:p>
        <a:p>
          <a:pPr marL="0" lvl="0" indent="0" algn="ctr" defTabSz="533400">
            <a:lnSpc>
              <a:spcPct val="90000"/>
            </a:lnSpc>
            <a:spcBef>
              <a:spcPct val="0"/>
            </a:spcBef>
            <a:spcAft>
              <a:spcPct val="35000"/>
            </a:spcAft>
            <a:buNone/>
          </a:pPr>
          <a:r>
            <a:rPr lang="en-US" sz="1400" b="1" kern="1200" dirty="0">
              <a:solidFill>
                <a:srgbClr val="000000"/>
              </a:solidFill>
            </a:rPr>
            <a:t>12 CLUSTERS</a:t>
          </a:r>
        </a:p>
        <a:p>
          <a:pPr marL="0" lvl="0" indent="0" algn="ctr" defTabSz="533400">
            <a:lnSpc>
              <a:spcPct val="90000"/>
            </a:lnSpc>
            <a:spcBef>
              <a:spcPct val="0"/>
            </a:spcBef>
            <a:spcAft>
              <a:spcPct val="35000"/>
            </a:spcAft>
            <a:buNone/>
          </a:pPr>
          <a:endParaRPr lang="en-US" sz="1200" kern="1200" dirty="0"/>
        </a:p>
      </dsp:txBody>
      <dsp:txXfrm>
        <a:off x="4764211" y="1592533"/>
        <a:ext cx="1830585" cy="91529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F9B8F4-58FF-42FA-8638-A4B0B3080BAC}" type="datetimeFigureOut">
              <a:rPr lang="en-GB" smtClean="0"/>
              <a:t>16/03/2022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test</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9C75A9-AA76-4212-B4F8-B8667CC8AD44}" type="slidenum">
              <a:rPr lang="en-GB" smtClean="0"/>
              <a:t>‹#›</a:t>
            </a:fld>
            <a:endParaRPr lang="en-GB"/>
          </a:p>
        </p:txBody>
      </p:sp>
    </p:spTree>
    <p:extLst>
      <p:ext uri="{BB962C8B-B14F-4D97-AF65-F5344CB8AC3E}">
        <p14:creationId xmlns:p14="http://schemas.microsoft.com/office/powerpoint/2010/main" val="2665596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ECE98-3B20-4F4A-9B9C-E43A6F42C307}" type="datetimeFigureOut">
              <a:rPr lang="en-US" smtClean="0"/>
              <a:t>3/16/2022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test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7398D-A3C2-2D4A-BB3F-7B427B5B3260}" type="slidenum">
              <a:rPr lang="en-US" smtClean="0"/>
              <a:t>‹#›</a:t>
            </a:fld>
            <a:endParaRPr lang="en-US"/>
          </a:p>
        </p:txBody>
      </p:sp>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p>
        </p:txBody>
      </p:sp>
      <p:sp>
        <p:nvSpPr>
          <p:cNvPr id="4" name="Slide Number Placeholder 3"/>
          <p:cNvSpPr>
            <a:spLocks noGrp="1"/>
          </p:cNvSpPr>
          <p:nvPr>
            <p:ph type="sldNum" sz="quarter" idx="10"/>
          </p:nvPr>
        </p:nvSpPr>
        <p:spPr/>
        <p:txBody>
          <a:bodyPr/>
          <a:lstStyle/>
          <a:p>
            <a:fld id="{B08CF5C4-9F89-A54F-A837-3EF4864A1D5E}" type="slidenum">
              <a:rPr lang="en-US" smtClean="0"/>
              <a:t>0</a:t>
            </a:fld>
            <a:endParaRPr lang="en-US"/>
          </a:p>
        </p:txBody>
      </p:sp>
    </p:spTree>
    <p:extLst>
      <p:ext uri="{BB962C8B-B14F-4D97-AF65-F5344CB8AC3E}">
        <p14:creationId xmlns:p14="http://schemas.microsoft.com/office/powerpoint/2010/main" val="246248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Outcomes</a:t>
            </a:r>
          </a:p>
          <a:p>
            <a:pPr marL="514350" indent="-514350">
              <a:buFont typeface="+mj-lt"/>
              <a:buAutoNum type="arabicPeriod"/>
            </a:pPr>
            <a:r>
              <a:rPr lang="en-US" dirty="0"/>
              <a:t>Population-based </a:t>
            </a:r>
            <a:r>
              <a:rPr lang="en-US" i="1" dirty="0"/>
              <a:t>Pf</a:t>
            </a:r>
            <a:r>
              <a:rPr lang="en-US" dirty="0"/>
              <a:t> prevalence (all ages) after first intervention</a:t>
            </a:r>
          </a:p>
          <a:p>
            <a:pPr marL="514350" indent="-514350">
              <a:buFont typeface="+mj-lt"/>
              <a:buAutoNum type="arabicPeriod"/>
            </a:pPr>
            <a:r>
              <a:rPr lang="en-US" dirty="0"/>
              <a:t>Incidence of malaria through active case detection in children aged 5-14 years during peak malaria season</a:t>
            </a:r>
          </a:p>
          <a:p>
            <a:pPr marL="514350" indent="-514350">
              <a:buFont typeface="+mj-lt"/>
              <a:buAutoNum type="arabicPeriod"/>
            </a:pPr>
            <a:r>
              <a:rPr lang="en-US" dirty="0"/>
              <a:t>Age-adjusted prevalence of serological markers indicating recent exposure to </a:t>
            </a:r>
            <a:r>
              <a:rPr lang="en-US" i="1" dirty="0"/>
              <a:t>Pf</a:t>
            </a:r>
          </a:p>
          <a:p>
            <a:pPr marL="514350" indent="-514350">
              <a:buFont typeface="+mj-lt"/>
              <a:buAutoNum type="arabicPeriod"/>
            </a:pPr>
            <a:r>
              <a:rPr lang="en-US" dirty="0"/>
              <a:t>Prevalence of serological markers of recent exposure to </a:t>
            </a:r>
            <a:r>
              <a:rPr lang="en-US" i="1" dirty="0"/>
              <a:t>Anopheles</a:t>
            </a:r>
          </a:p>
          <a:p>
            <a:pPr marL="514350" indent="-514350">
              <a:buFont typeface="+mj-lt"/>
              <a:buAutoNum type="arabicPeriod"/>
            </a:pPr>
            <a:r>
              <a:rPr lang="en-US" dirty="0"/>
              <a:t>Prevalence of resistance to </a:t>
            </a:r>
            <a:r>
              <a:rPr lang="en-US" dirty="0" err="1"/>
              <a:t>pyrethroids</a:t>
            </a:r>
            <a:r>
              <a:rPr lang="en-US" dirty="0"/>
              <a:t> (and IVM?) in mosquitoes using molecular and bioassay methods</a:t>
            </a:r>
          </a:p>
          <a:p>
            <a:pPr marL="514350" indent="-514350">
              <a:buFont typeface="+mj-lt"/>
              <a:buAutoNum type="arabicPeriod"/>
            </a:pPr>
            <a:r>
              <a:rPr lang="en-US" dirty="0"/>
              <a:t>Prevalence of resistance of </a:t>
            </a:r>
            <a:r>
              <a:rPr lang="en-US" dirty="0" err="1"/>
              <a:t>artemesinin</a:t>
            </a:r>
            <a:r>
              <a:rPr lang="en-US" dirty="0"/>
              <a:t>-based combination therapy (ACT) in humans using molecular markers of resistance</a:t>
            </a:r>
          </a:p>
          <a:p>
            <a:pPr marL="514350" indent="-514350">
              <a:buFont typeface="+mj-lt"/>
              <a:buAutoNum type="arabicPeriod"/>
            </a:pPr>
            <a:r>
              <a:rPr lang="en-US" dirty="0"/>
              <a:t>MDA acceptability, feasibility, access and coverage estimates</a:t>
            </a:r>
          </a:p>
          <a:p>
            <a:pPr marL="514350" indent="-514350">
              <a:buFont typeface="+mj-lt"/>
              <a:buAutoNum type="arabicPeriod"/>
            </a:pPr>
            <a:r>
              <a:rPr lang="en-US" dirty="0"/>
              <a:t>Cost-effectiveness of adding IVM to DP MDA for malaria control</a:t>
            </a:r>
          </a:p>
          <a:p>
            <a:pPr marL="514350" indent="-514350">
              <a:buFont typeface="+mj-lt"/>
              <a:buAutoNum type="arabicPeriod"/>
            </a:pPr>
            <a:r>
              <a:rPr lang="en-US" dirty="0"/>
              <a:t>Prevalence of IVM-susceptible NTDs (scabies, </a:t>
            </a:r>
            <a:r>
              <a:rPr lang="en-US" dirty="0" err="1"/>
              <a:t>strongyloides</a:t>
            </a:r>
            <a:r>
              <a:rPr lang="en-US" dirty="0"/>
              <a:t>,               LF), head lice and bed bug infestation</a:t>
            </a:r>
          </a:p>
          <a:p>
            <a:pPr marL="514350" indent="-514350">
              <a:buFont typeface="+mj-lt"/>
              <a:buAutoNum type="arabicPeriod"/>
            </a:pPr>
            <a:r>
              <a:rPr lang="en-US" dirty="0"/>
              <a:t>Safety of intervention (SAEs)</a:t>
            </a:r>
          </a:p>
        </p:txBody>
      </p:sp>
      <p:sp>
        <p:nvSpPr>
          <p:cNvPr id="4" name="Slide Number Placeholder 3"/>
          <p:cNvSpPr>
            <a:spLocks noGrp="1"/>
          </p:cNvSpPr>
          <p:nvPr>
            <p:ph type="sldNum" sz="quarter" idx="10"/>
          </p:nvPr>
        </p:nvSpPr>
        <p:spPr/>
        <p:txBody>
          <a:bodyPr/>
          <a:lstStyle/>
          <a:p>
            <a:fld id="{620CBEAD-B40B-1F48-B57D-816061F2F29F}" type="slidenum">
              <a:rPr lang="en-US" smtClean="0"/>
              <a:t>12</a:t>
            </a:fld>
            <a:endParaRPr lang="en-US"/>
          </a:p>
        </p:txBody>
      </p:sp>
    </p:spTree>
    <p:extLst>
      <p:ext uri="{BB962C8B-B14F-4D97-AF65-F5344CB8AC3E}">
        <p14:creationId xmlns:p14="http://schemas.microsoft.com/office/powerpoint/2010/main" val="1528072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evaluate and refine the intervention and its implementation MDA coverage, adherence and acceptability work will be conducted using a combination of qualitative ethnographic methodology and semi-quantitative study. In-depth interviews and focus group discussions will be undertaken to understand socio-cultural issues surrounding the intervention to estimate its acceptability and effectiveness. Community members, key informants and stakeholders will be involved in the process of developing the MDA strategy to increase efficacy and sustainability. A comprehensive stakeholder assessment will be conducted at inception, where formal and informal groups and organisations working closely with these communities will be identified. During the trial’s inception phase, prior to the intervention, we will attempt to address concerns and make recommendations to improve MDA implementation during the trial. A health economic evaluation will be undertaken, which will include a cost-effectiveness analysis.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Health Empowerment Theory (HET) will be used to explore the role of innovative approaches employing community engagement through health empowerment in sustainable malaria elimination [24]. These data will be used to inform and the MDA implementation strategy in the trial. </a:t>
            </a:r>
          </a:p>
          <a:p>
            <a:endParaRPr lang="en-US" dirty="0"/>
          </a:p>
        </p:txBody>
      </p:sp>
      <p:sp>
        <p:nvSpPr>
          <p:cNvPr id="4" name="Slide Number Placeholder 3"/>
          <p:cNvSpPr>
            <a:spLocks noGrp="1"/>
          </p:cNvSpPr>
          <p:nvPr>
            <p:ph type="sldNum" sz="quarter" idx="10"/>
          </p:nvPr>
        </p:nvSpPr>
        <p:spPr/>
        <p:txBody>
          <a:bodyPr/>
          <a:lstStyle/>
          <a:p>
            <a:fld id="{158B3A2C-4812-44B9-9DA1-C881203045D6}" type="slidenum">
              <a:rPr lang="en-US" smtClean="0"/>
              <a:pPr/>
              <a:t>13</a:t>
            </a:fld>
            <a:endParaRPr lang="en-US"/>
          </a:p>
        </p:txBody>
      </p:sp>
    </p:spTree>
    <p:extLst>
      <p:ext uri="{BB962C8B-B14F-4D97-AF65-F5344CB8AC3E}">
        <p14:creationId xmlns:p14="http://schemas.microsoft.com/office/powerpoint/2010/main" val="2398739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CF5C4-9F89-A54F-A837-3EF4864A1D5E}" type="slidenum">
              <a:rPr lang="en-US" smtClean="0"/>
              <a:t>17</a:t>
            </a:fld>
            <a:endParaRPr lang="en-US"/>
          </a:p>
        </p:txBody>
      </p:sp>
    </p:spTree>
    <p:extLst>
      <p:ext uri="{BB962C8B-B14F-4D97-AF65-F5344CB8AC3E}">
        <p14:creationId xmlns:p14="http://schemas.microsoft.com/office/powerpoint/2010/main" val="288425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Adjunctive</a:t>
            </a:r>
            <a:r>
              <a:rPr lang="en-US" baseline="0" dirty="0"/>
              <a:t> Ivermectin MDA for malaria control: A cluster-</a:t>
            </a:r>
            <a:r>
              <a:rPr lang="en-US" baseline="0" dirty="0" err="1"/>
              <a:t>randomised</a:t>
            </a:r>
            <a:r>
              <a:rPr lang="en-US" baseline="0" dirty="0"/>
              <a:t> placebo-controlled trial (MATAMAL)</a:t>
            </a:r>
            <a:endParaRPr lang="en-US" dirty="0"/>
          </a:p>
        </p:txBody>
      </p:sp>
      <p:sp>
        <p:nvSpPr>
          <p:cNvPr id="4" name="Slide Number Placeholder 3"/>
          <p:cNvSpPr>
            <a:spLocks noGrp="1"/>
          </p:cNvSpPr>
          <p:nvPr>
            <p:ph type="sldNum" sz="quarter" idx="10"/>
          </p:nvPr>
        </p:nvSpPr>
        <p:spPr/>
        <p:txBody>
          <a:bodyPr/>
          <a:lstStyle/>
          <a:p>
            <a:fld id="{B08CF5C4-9F89-A54F-A837-3EF4864A1D5E}" type="slidenum">
              <a:rPr lang="en-US" smtClean="0"/>
              <a:t>20</a:t>
            </a:fld>
            <a:endParaRPr lang="en-US"/>
          </a:p>
        </p:txBody>
      </p:sp>
    </p:spTree>
    <p:extLst>
      <p:ext uri="{BB962C8B-B14F-4D97-AF65-F5344CB8AC3E}">
        <p14:creationId xmlns:p14="http://schemas.microsoft.com/office/powerpoint/2010/main" val="71636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Comparison between arms.</a:t>
            </a:r>
          </a:p>
          <a:p>
            <a:pPr marL="0" indent="0">
              <a:buNone/>
            </a:pPr>
            <a:endParaRPr lang="en-GB" dirty="0"/>
          </a:p>
          <a:p>
            <a:pPr marL="0" indent="0">
              <a:buNone/>
            </a:pPr>
            <a:r>
              <a:rPr lang="en-GB" dirty="0"/>
              <a:t>Intention-to-treat, with participants analysed according to the arm to which they were randomised and adjustment for factors imbalanced between arms at baseline as appropriate. </a:t>
            </a:r>
          </a:p>
          <a:p>
            <a:pPr marL="0" indent="0">
              <a:buNone/>
            </a:pPr>
            <a:endParaRPr lang="en-GB" dirty="0"/>
          </a:p>
          <a:p>
            <a:pPr marL="0" indent="0">
              <a:buNone/>
            </a:pPr>
            <a:r>
              <a:rPr lang="en-GB" dirty="0"/>
              <a:t>The intervention effect on </a:t>
            </a:r>
            <a:r>
              <a:rPr lang="en-GB" i="1" dirty="0"/>
              <a:t>Pf</a:t>
            </a:r>
            <a:r>
              <a:rPr lang="en-GB" dirty="0"/>
              <a:t> prevalence (and other secondary binary outcomes) will be estimated as an odds ratio and 95% confidence interval, estimated using a random effects logistic regression, including cluster as a random effect.  </a:t>
            </a:r>
          </a:p>
        </p:txBody>
      </p:sp>
      <p:sp>
        <p:nvSpPr>
          <p:cNvPr id="4" name="Slide Number Placeholder 3"/>
          <p:cNvSpPr>
            <a:spLocks noGrp="1"/>
          </p:cNvSpPr>
          <p:nvPr>
            <p:ph type="sldNum" sz="quarter" idx="10"/>
          </p:nvPr>
        </p:nvSpPr>
        <p:spPr/>
        <p:txBody>
          <a:bodyPr/>
          <a:lstStyle/>
          <a:p>
            <a:fld id="{B08CF5C4-9F89-A54F-A837-3EF4864A1D5E}" type="slidenum">
              <a:rPr lang="en-US" smtClean="0"/>
              <a:t>1</a:t>
            </a:fld>
            <a:endParaRPr lang="en-US"/>
          </a:p>
        </p:txBody>
      </p:sp>
    </p:spTree>
    <p:extLst>
      <p:ext uri="{BB962C8B-B14F-4D97-AF65-F5344CB8AC3E}">
        <p14:creationId xmlns:p14="http://schemas.microsoft.com/office/powerpoint/2010/main" val="23991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coverage</a:t>
            </a:r>
            <a:r>
              <a:rPr lang="en-US" baseline="0" dirty="0"/>
              <a:t> </a:t>
            </a:r>
            <a:r>
              <a:rPr lang="en-GB" sz="1200" kern="1200" dirty="0">
                <a:solidFill>
                  <a:schemeClr val="tx1"/>
                </a:solidFill>
                <a:effectLst/>
                <a:latin typeface="+mn-lt"/>
                <a:ea typeface="+mn-ea"/>
                <a:cs typeface="+mn-cs"/>
              </a:rPr>
              <a:t>92% (95% CI 86%-96%)</a:t>
            </a:r>
            <a:r>
              <a:rPr lang="en-GB" dirty="0">
                <a:effectLst/>
              </a:rPr>
              <a:t> (net use (reported) ~86%)</a:t>
            </a:r>
            <a:endParaRPr lang="en-US" dirty="0"/>
          </a:p>
          <a:p>
            <a:r>
              <a:rPr lang="en-US" dirty="0"/>
              <a:t>Transmission</a:t>
            </a:r>
            <a:r>
              <a:rPr lang="en-US" baseline="0" dirty="0"/>
              <a:t> setting – similar to The Gambia</a:t>
            </a:r>
          </a:p>
          <a:p>
            <a:r>
              <a:rPr lang="en-US" baseline="0" dirty="0"/>
              <a:t>IPTp variably conducted – data so far from our survey suggests that on Bubaque, approx 65% women who had been pregnant in the last two years reported to have received a full course of sulfadox/pyrimethamine. Lower on other islands.</a:t>
            </a:r>
            <a:endParaRPr lang="en-US" dirty="0"/>
          </a:p>
        </p:txBody>
      </p:sp>
      <p:sp>
        <p:nvSpPr>
          <p:cNvPr id="4" name="Slide Number Placeholder 3"/>
          <p:cNvSpPr>
            <a:spLocks noGrp="1"/>
          </p:cNvSpPr>
          <p:nvPr>
            <p:ph type="sldNum" sz="quarter" idx="10"/>
          </p:nvPr>
        </p:nvSpPr>
        <p:spPr/>
        <p:txBody>
          <a:bodyPr/>
          <a:lstStyle/>
          <a:p>
            <a:fld id="{00BEF737-2F20-6F45-9EDD-3F9D5467DB23}" type="slidenum">
              <a:rPr lang="en-US" smtClean="0"/>
              <a:t>3</a:t>
            </a:fld>
            <a:endParaRPr lang="en-US"/>
          </a:p>
        </p:txBody>
      </p:sp>
    </p:spTree>
    <p:extLst>
      <p:ext uri="{BB962C8B-B14F-4D97-AF65-F5344CB8AC3E}">
        <p14:creationId xmlns:p14="http://schemas.microsoft.com/office/powerpoint/2010/main" val="402896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One of the poorest countries in the world. HDI 0.424 (178/188)</a:t>
            </a:r>
          </a:p>
          <a:p>
            <a:r>
              <a:rPr lang="en-US" baseline="0" dirty="0"/>
              <a:t>Ex-Portuguese colony (1879-1974); independence after a bloody guerilla war.</a:t>
            </a:r>
          </a:p>
          <a:p>
            <a:r>
              <a:rPr lang="en-US" baseline="0" dirty="0"/>
              <a:t>Political instability, with multiple political coups over the years.</a:t>
            </a:r>
          </a:p>
          <a:p>
            <a:r>
              <a:rPr lang="en-US" baseline="0" dirty="0"/>
              <a:t>Plagued by corruption and military-endorsed cocaine and people-trafficking.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2012 the only president to die of natural causes since 1974 died in a hospital in France; the army formed a transitional government and for some years, </a:t>
            </a:r>
          </a:p>
          <a:p>
            <a:r>
              <a:rPr lang="en-US" baseline="0" dirty="0"/>
              <a:t>Army </a:t>
            </a:r>
            <a:r>
              <a:rPr lang="en-US" baseline="0" dirty="0" err="1"/>
              <a:t>mutinie</a:t>
            </a:r>
            <a:endParaRPr lang="en-US" baseline="0" dirty="0"/>
          </a:p>
          <a:p>
            <a:r>
              <a:rPr lang="en-US" baseline="0" dirty="0"/>
              <a:t>Since 2014, the first democratic presidential victory, donor interest has resurged, with investment. </a:t>
            </a:r>
          </a:p>
          <a:p>
            <a:r>
              <a:rPr lang="en-US" baseline="0" dirty="0"/>
              <a:t>Main export cashews</a:t>
            </a:r>
          </a:p>
          <a:p>
            <a:endParaRPr lang="en-US" baseline="0" dirty="0"/>
          </a:p>
        </p:txBody>
      </p:sp>
      <p:sp>
        <p:nvSpPr>
          <p:cNvPr id="4" name="Slide Number Placeholder 3"/>
          <p:cNvSpPr>
            <a:spLocks noGrp="1"/>
          </p:cNvSpPr>
          <p:nvPr>
            <p:ph type="sldNum" sz="quarter" idx="10"/>
          </p:nvPr>
        </p:nvSpPr>
        <p:spPr/>
        <p:txBody>
          <a:bodyPr/>
          <a:lstStyle/>
          <a:p>
            <a:fld id="{E12E8A73-015F-4C2D-8FA8-1490B820E86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Hunter-gatherers.</a:t>
            </a:r>
          </a:p>
          <a:p>
            <a:r>
              <a:rPr lang="en-US" dirty="0"/>
              <a:t>Remote.</a:t>
            </a:r>
          </a:p>
          <a:p>
            <a:r>
              <a:rPr lang="en-US" dirty="0"/>
              <a:t>Compared</a:t>
            </a:r>
            <a:r>
              <a:rPr lang="en-US" baseline="0" dirty="0"/>
              <a:t> to other African populations, much less migratory. </a:t>
            </a:r>
            <a:endParaRPr lang="en-US" dirty="0"/>
          </a:p>
        </p:txBody>
      </p:sp>
      <p:sp>
        <p:nvSpPr>
          <p:cNvPr id="4" name="Slide Number Placeholder 3"/>
          <p:cNvSpPr>
            <a:spLocks noGrp="1"/>
          </p:cNvSpPr>
          <p:nvPr>
            <p:ph type="sldNum" sz="quarter" idx="10"/>
          </p:nvPr>
        </p:nvSpPr>
        <p:spPr/>
        <p:txBody>
          <a:bodyPr/>
          <a:lstStyle/>
          <a:p>
            <a:fld id="{4AB65EC5-C92B-48DC-8F32-76BD55CF6ED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mathematical model parameterised to simulate </a:t>
            </a:r>
            <a:r>
              <a:rPr lang="en-GB" sz="1200" b="1" kern="1200" dirty="0">
                <a:solidFill>
                  <a:schemeClr val="tx1"/>
                </a:solidFill>
                <a:effectLst/>
                <a:latin typeface="+mn-lt"/>
                <a:ea typeface="+mn-ea"/>
                <a:cs typeface="+mn-cs"/>
              </a:rPr>
              <a:t>prevalence, seasonality, vector control and coverage </a:t>
            </a:r>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Figure</a:t>
            </a:r>
            <a:r>
              <a:rPr lang="en-GB" sz="1200" kern="1200" dirty="0">
                <a:solidFill>
                  <a:schemeClr val="tx1"/>
                </a:solidFill>
                <a:effectLst/>
                <a:latin typeface="+mn-lt"/>
                <a:ea typeface="+mn-ea"/>
                <a:cs typeface="+mn-cs"/>
              </a:rPr>
              <a:t>) predicts PCR prevalence of 9% and 4% in year 1 and 7% and 1% in year 3 in the DP-Only and DP-IVM arms respectively (</a:t>
            </a:r>
            <a:r>
              <a:rPr lang="en-GB" sz="1200" i="1" kern="1200" dirty="0">
                <a:solidFill>
                  <a:schemeClr val="tx1"/>
                </a:solidFill>
                <a:effectLst/>
                <a:latin typeface="+mn-lt"/>
                <a:ea typeface="+mn-ea"/>
                <a:cs typeface="+mn-cs"/>
              </a:rPr>
              <a:t>Table previous</a:t>
            </a:r>
            <a:r>
              <a:rPr lang="en-GB" sz="1200" i="1" kern="1200" baseline="0" dirty="0">
                <a:solidFill>
                  <a:schemeClr val="tx1"/>
                </a:solidFill>
                <a:effectLst/>
                <a:latin typeface="+mn-lt"/>
                <a:ea typeface="+mn-ea"/>
                <a:cs typeface="+mn-cs"/>
              </a:rPr>
              <a:t> slide</a:t>
            </a:r>
            <a:r>
              <a:rPr lang="en-GB" sz="1200" kern="1200" dirty="0">
                <a:solidFill>
                  <a:schemeClr val="tx1"/>
                </a:solidFill>
                <a:effectLst/>
                <a:latin typeface="+mn-lt"/>
                <a:ea typeface="+mn-ea"/>
                <a:cs typeface="+mn-cs"/>
              </a:rPr>
              <a:t>). The sample sizes described above are adequate to give sufficient power to detect a difference of this magnitude between the arms. The model assumes ideal conditions such as absence of population movement and no contamination of human or vector populations between control and intervention clusters. </a:t>
            </a:r>
            <a:r>
              <a:rPr lang="en-GB" sz="1200" i="1" kern="1200" dirty="0">
                <a:solidFill>
                  <a:schemeClr val="tx1"/>
                </a:solidFill>
                <a:effectLst/>
                <a:latin typeface="+mn-lt"/>
                <a:ea typeface="+mn-ea"/>
                <a:cs typeface="+mn-cs"/>
              </a:rPr>
              <a:t>Figure 1: Impact of DP (navy blue) compared to DP+IVM300 (pink) on PCR prevalence. The green dots represent the timing of the MDA intervention and the green shaded areas are the proposed sampling periods. The grey dashed line shows the counterfactual of what prevalence would be with only LLINs and case management (no MDA). Coverage and DP efficacy assumptions are very conservative to ensure robust sample size calculations and consistency with prevalence reductions observed in other MDA trials: coverage is assumed to be 70% (DP: 70% of individuals aged ≥1 IVM: 70% of individuals aged ≥5) and DP efficacy is 75% - i.e. 75% of individuals agreeing to participate in the trial effectively complete the regimen and clear parasites.</a:t>
            </a: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BEF737-2F20-6F45-9EDD-3F9D5467DB23}" type="slidenum">
              <a:rPr lang="en-US" smtClean="0"/>
              <a:t>8</a:t>
            </a:fld>
            <a:endParaRPr lang="en-US" dirty="0"/>
          </a:p>
        </p:txBody>
      </p:sp>
    </p:spTree>
    <p:extLst>
      <p:ext uri="{BB962C8B-B14F-4D97-AF65-F5344CB8AC3E}">
        <p14:creationId xmlns:p14="http://schemas.microsoft.com/office/powerpoint/2010/main" val="1146055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coverage</a:t>
            </a:r>
            <a:r>
              <a:rPr lang="en-US" baseline="0" dirty="0"/>
              <a:t> </a:t>
            </a:r>
            <a:r>
              <a:rPr lang="en-GB" sz="1200" kern="1200" dirty="0">
                <a:solidFill>
                  <a:schemeClr val="tx1"/>
                </a:solidFill>
                <a:effectLst/>
                <a:latin typeface="+mn-lt"/>
                <a:ea typeface="+mn-ea"/>
                <a:cs typeface="+mn-cs"/>
              </a:rPr>
              <a:t>92% (95% CI 86%-96%)</a:t>
            </a:r>
            <a:r>
              <a:rPr lang="en-GB" dirty="0">
                <a:effectLst/>
              </a:rPr>
              <a:t> (net use (reported) ~86%)</a:t>
            </a:r>
            <a:endParaRPr lang="en-US" dirty="0"/>
          </a:p>
          <a:p>
            <a:r>
              <a:rPr lang="en-US" dirty="0"/>
              <a:t>Transmission</a:t>
            </a:r>
            <a:r>
              <a:rPr lang="en-US" baseline="0" dirty="0"/>
              <a:t> setting – similar to The Gambia</a:t>
            </a:r>
          </a:p>
          <a:p>
            <a:r>
              <a:rPr lang="en-US" baseline="0" dirty="0"/>
              <a:t>IPTp variably conducted – data so far from our survey suggests that on Bubaque, approx 65% women who had been pregnant in the last two years reported to have received a full course of sulfadox/pyrimethamine. Lower on other islands.</a:t>
            </a:r>
            <a:endParaRPr lang="en-US" dirty="0"/>
          </a:p>
          <a:p>
            <a:endParaRPr lang="en-US" dirty="0"/>
          </a:p>
        </p:txBody>
      </p:sp>
      <p:sp>
        <p:nvSpPr>
          <p:cNvPr id="4" name="Slide Number Placeholder 3"/>
          <p:cNvSpPr>
            <a:spLocks noGrp="1"/>
          </p:cNvSpPr>
          <p:nvPr>
            <p:ph type="sldNum" sz="quarter" idx="10"/>
          </p:nvPr>
        </p:nvSpPr>
        <p:spPr/>
        <p:txBody>
          <a:bodyPr/>
          <a:lstStyle/>
          <a:p>
            <a:fld id="{7D1F591E-C3AA-DF4F-BA8C-806D624663F7}" type="slidenum">
              <a:rPr lang="en-US" smtClean="0"/>
              <a:t>9</a:t>
            </a:fld>
            <a:endParaRPr lang="en-US" dirty="0"/>
          </a:p>
        </p:txBody>
      </p:sp>
    </p:spTree>
    <p:extLst>
      <p:ext uri="{BB962C8B-B14F-4D97-AF65-F5344CB8AC3E}">
        <p14:creationId xmlns:p14="http://schemas.microsoft.com/office/powerpoint/2010/main" val="139162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primary aim of the trial is to evaluate the impact of adjunctive IVM as part of an MDA strategy towards the elimination of malaria. Current PNLCP interventions in Guinea Bissau include distribution of LLINs every two years, IPTp and prompt diagnosis and treatment of symptomatic malaria cases with Artemisinin-based Combination Therapy (ACT). Indoor Residual Spraying (IRS) and Seasonal Malaria Chemoprevention (SMC) are not routinely employed in malaria control in Guinea Bissau. In addition to the above, each arm of the study will receive DP MDA for three days each month during the peak malaria season for two years during the trial. Both arms will also be subject to expanded case detection screening and treatment (CDSAT) using intensive community-based screening of all persons entering the cluster with RDT during the study period and treatment with ACT for RDT-positive cases (with an anticipated maximum of one RDT per entrant unless otherwise indicated by clinical symptoms). The intervention arm will additionally receive 300μg/kg IVM MDA daily for three days at the same time that DP MDA is given each month during the peak malaria season for two years during the trial. DP will be given in accordance with manufacturer’s guidelines (Sigma Tau Industrie Farmaceutiche Riunite SpA; 40/320mg and 20/160mg dihydroartemisinin/</a:t>
            </a:r>
            <a:r>
              <a:rPr lang="en-GB" sz="1200" kern="1200" dirty="0" err="1">
                <a:solidFill>
                  <a:schemeClr val="tx1"/>
                </a:solidFill>
                <a:effectLst/>
                <a:latin typeface="+mn-lt"/>
                <a:ea typeface="+mn-ea"/>
                <a:cs typeface="+mn-cs"/>
              </a:rPr>
              <a:t>piperaquine</a:t>
            </a:r>
            <a:r>
              <a:rPr lang="en-GB" sz="1200" kern="1200" dirty="0">
                <a:solidFill>
                  <a:schemeClr val="tx1"/>
                </a:solidFill>
                <a:effectLst/>
                <a:latin typeface="+mn-lt"/>
                <a:ea typeface="+mn-ea"/>
                <a:cs typeface="+mn-cs"/>
              </a:rPr>
              <a:t> per tablet) once daily for three days. IVM will be given according to body weight or height at a dose of 300μg/kg daily for three days to the nearest 3 or 6mg tablet according to package insert instructions (Laboratorio ELEA </a:t>
            </a:r>
            <a:r>
              <a:rPr lang="en-GB" sz="1200" kern="1200" dirty="0" err="1">
                <a:solidFill>
                  <a:schemeClr val="tx1"/>
                </a:solidFill>
                <a:effectLst/>
                <a:latin typeface="+mn-lt"/>
                <a:ea typeface="+mn-ea"/>
                <a:cs typeface="+mn-cs"/>
              </a:rPr>
              <a:t>Industria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Farmaceutica</a:t>
            </a:r>
            <a:r>
              <a:rPr lang="en-GB" sz="1200" kern="1200" dirty="0">
                <a:solidFill>
                  <a:schemeClr val="tx1"/>
                </a:solidFill>
                <a:effectLst/>
                <a:latin typeface="+mn-lt"/>
                <a:ea typeface="+mn-ea"/>
                <a:cs typeface="+mn-cs"/>
              </a:rPr>
              <a:t> Argentina; 3 or 6mg tablets). The DP aims to clear </a:t>
            </a:r>
            <a:r>
              <a:rPr lang="en-GB" sz="1200" i="1" kern="1200" dirty="0">
                <a:solidFill>
                  <a:schemeClr val="tx1"/>
                </a:solidFill>
                <a:effectLst/>
                <a:latin typeface="+mn-lt"/>
                <a:ea typeface="+mn-ea"/>
                <a:cs typeface="+mn-cs"/>
              </a:rPr>
              <a:t>Pf </a:t>
            </a:r>
            <a:r>
              <a:rPr lang="en-GB" sz="1200" kern="1200" dirty="0" err="1">
                <a:solidFill>
                  <a:schemeClr val="tx1"/>
                </a:solidFill>
                <a:effectLst/>
                <a:latin typeface="+mn-lt"/>
                <a:ea typeface="+mn-ea"/>
                <a:cs typeface="+mn-cs"/>
              </a:rPr>
              <a:t>parasitaemia</a:t>
            </a:r>
            <a:r>
              <a:rPr lang="en-GB" sz="1200" kern="1200" dirty="0">
                <a:solidFill>
                  <a:schemeClr val="tx1"/>
                </a:solidFill>
                <a:effectLst/>
                <a:latin typeface="+mn-lt"/>
                <a:ea typeface="+mn-ea"/>
                <a:cs typeface="+mn-cs"/>
              </a:rPr>
              <a:t> in humans and the IVM aims to decrease the survival of malaria vectors. The overall aim is to reduce re-infection during the peak transmission season. DP is known to be safe, well-tolerated and efficacious in clearing </a:t>
            </a:r>
            <a:r>
              <a:rPr lang="en-GB" sz="1200" i="1" kern="1200" dirty="0">
                <a:solidFill>
                  <a:schemeClr val="tx1"/>
                </a:solidFill>
                <a:effectLst/>
                <a:latin typeface="+mn-lt"/>
                <a:ea typeface="+mn-ea"/>
                <a:cs typeface="+mn-cs"/>
              </a:rPr>
              <a:t>Pf </a:t>
            </a:r>
            <a:r>
              <a:rPr lang="en-GB" sz="1200" kern="1200" dirty="0">
                <a:solidFill>
                  <a:schemeClr val="tx1"/>
                </a:solidFill>
                <a:effectLst/>
                <a:latin typeface="+mn-lt"/>
                <a:ea typeface="+mn-ea"/>
                <a:cs typeface="+mn-cs"/>
              </a:rPr>
              <a:t>infection [3]. It may be efficacious in prophylaxis against </a:t>
            </a:r>
            <a:r>
              <a:rPr lang="en-GB" sz="1200" i="1" kern="1200" dirty="0">
                <a:solidFill>
                  <a:schemeClr val="tx1"/>
                </a:solidFill>
                <a:effectLst/>
                <a:latin typeface="+mn-lt"/>
                <a:ea typeface="+mn-ea"/>
                <a:cs typeface="+mn-cs"/>
              </a:rPr>
              <a:t>Pf</a:t>
            </a:r>
            <a:r>
              <a:rPr lang="en-GB" sz="1200" kern="1200" dirty="0">
                <a:solidFill>
                  <a:schemeClr val="tx1"/>
                </a:solidFill>
                <a:effectLst/>
                <a:latin typeface="+mn-lt"/>
                <a:ea typeface="+mn-ea"/>
                <a:cs typeface="+mn-cs"/>
              </a:rPr>
              <a:t> infection for up to four weeks following treatment [3]. IVM at the proposed dose has a lethal effect on </a:t>
            </a:r>
            <a:r>
              <a:rPr lang="en-GB" sz="1200" i="1" kern="1200" dirty="0">
                <a:solidFill>
                  <a:schemeClr val="tx1"/>
                </a:solidFill>
                <a:effectLst/>
                <a:latin typeface="+mn-lt"/>
                <a:ea typeface="+mn-ea"/>
                <a:cs typeface="+mn-cs"/>
              </a:rPr>
              <a:t>An. </a:t>
            </a:r>
            <a:r>
              <a:rPr lang="en-GB" sz="1200" i="1" kern="1200" dirty="0" err="1">
                <a:solidFill>
                  <a:schemeClr val="tx1"/>
                </a:solidFill>
                <a:effectLst/>
                <a:latin typeface="+mn-lt"/>
                <a:ea typeface="+mn-ea"/>
                <a:cs typeface="+mn-cs"/>
              </a:rPr>
              <a:t>gambiae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up to 28 days, whilst being safe and well-tolerated at the proposed dose [4,5]. The combined effect of DP and IVM MDA is likely to result in a substantial reduction in malaria transmission (where </a:t>
            </a:r>
            <a:r>
              <a:rPr lang="en-GB" sz="1200" kern="1200" dirty="0" err="1">
                <a:solidFill>
                  <a:schemeClr val="tx1"/>
                </a:solidFill>
                <a:effectLst/>
                <a:latin typeface="+mn-lt"/>
                <a:ea typeface="+mn-ea"/>
                <a:cs typeface="+mn-cs"/>
              </a:rPr>
              <a:t>reparameterising</a:t>
            </a:r>
            <a:r>
              <a:rPr lang="en-GB" sz="1200" kern="1200" dirty="0">
                <a:solidFill>
                  <a:schemeClr val="tx1"/>
                </a:solidFill>
                <a:effectLst/>
                <a:latin typeface="+mn-lt"/>
                <a:ea typeface="+mn-ea"/>
                <a:cs typeface="+mn-cs"/>
              </a:rPr>
              <a:t> existing models [6] with the proposed IVM regimen has been predicted to boost the impact of DP in MDA by 50%), leading to acceleration towards malaria elimination in this setting.</a:t>
            </a:r>
          </a:p>
          <a:p>
            <a:endParaRPr lang="en-US" dirty="0"/>
          </a:p>
        </p:txBody>
      </p:sp>
      <p:sp>
        <p:nvSpPr>
          <p:cNvPr id="4" name="Slide Number Placeholder 3"/>
          <p:cNvSpPr>
            <a:spLocks noGrp="1"/>
          </p:cNvSpPr>
          <p:nvPr>
            <p:ph type="sldNum" sz="quarter" idx="10"/>
          </p:nvPr>
        </p:nvSpPr>
        <p:spPr/>
        <p:txBody>
          <a:bodyPr/>
          <a:lstStyle/>
          <a:p>
            <a:fld id="{158B3A2C-4812-44B9-9DA1-C881203045D6}" type="slidenum">
              <a:rPr lang="en-US" smtClean="0"/>
              <a:pPr/>
              <a:t>10</a:t>
            </a:fld>
            <a:endParaRPr lang="en-US"/>
          </a:p>
        </p:txBody>
      </p:sp>
    </p:spTree>
    <p:extLst>
      <p:ext uri="{BB962C8B-B14F-4D97-AF65-F5344CB8AC3E}">
        <p14:creationId xmlns:p14="http://schemas.microsoft.com/office/powerpoint/2010/main" val="2576224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Although there is no evidence of adverse outcomes or congenital malformations in women who have been exposed to DP in the first trimester, as a matter of extra caution, women who are known to be in the first trimester of pregnancy or infants aged three months or under will not be given DP [7-12]. Individuals who receive treatment will be advised to take DP on an empty stomach as per manufacturer’s instructions. Children weighing less than 15kg or measuring less than 90cm (depending on whether weight- or height-based dosing is used in line with the product insert), pregnant or breast feeding women and individuals who report travel to </a:t>
            </a:r>
            <a:r>
              <a:rPr lang="en-GB" sz="1200" i="1" kern="1200" dirty="0">
                <a:solidFill>
                  <a:schemeClr val="tx1"/>
                </a:solidFill>
                <a:effectLst/>
                <a:latin typeface="+mn-lt"/>
                <a:ea typeface="+mn-ea"/>
                <a:cs typeface="+mn-cs"/>
              </a:rPr>
              <a:t>Loa </a:t>
            </a:r>
            <a:r>
              <a:rPr lang="en-GB" sz="1200" i="1" kern="1200" dirty="0" err="1">
                <a:solidFill>
                  <a:schemeClr val="tx1"/>
                </a:solidFill>
                <a:effectLst/>
                <a:latin typeface="+mn-lt"/>
                <a:ea typeface="+mn-ea"/>
                <a:cs typeface="+mn-cs"/>
              </a:rPr>
              <a:t>loa</a:t>
            </a:r>
            <a:r>
              <a:rPr lang="en-GB" sz="1200" kern="1200" dirty="0">
                <a:solidFill>
                  <a:schemeClr val="tx1"/>
                </a:solidFill>
                <a:effectLst/>
                <a:latin typeface="+mn-lt"/>
                <a:ea typeface="+mn-ea"/>
                <a:cs typeface="+mn-cs"/>
              </a:rPr>
              <a:t> endemic areas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Central Africa) will not be treated with IVM. Similarly, though there is no evidence that inadvertent exposure of pregnant women to IVM and </a:t>
            </a:r>
            <a:r>
              <a:rPr lang="en-GB" sz="1200" kern="1200" dirty="0" err="1">
                <a:solidFill>
                  <a:schemeClr val="tx1"/>
                </a:solidFill>
                <a:effectLst/>
                <a:latin typeface="+mn-lt"/>
                <a:ea typeface="+mn-ea"/>
                <a:cs typeface="+mn-cs"/>
              </a:rPr>
              <a:t>albendazole</a:t>
            </a:r>
            <a:r>
              <a:rPr lang="en-GB" sz="1200" kern="1200" dirty="0">
                <a:solidFill>
                  <a:schemeClr val="tx1"/>
                </a:solidFill>
                <a:effectLst/>
                <a:latin typeface="+mn-lt"/>
                <a:ea typeface="+mn-ea"/>
                <a:cs typeface="+mn-cs"/>
              </a:rPr>
              <a:t> during MDA for LF is associated with adverse outcomes in pregnancy, women who are known to be pregnant or breast feeding will not be given IVM [13]. </a:t>
            </a:r>
            <a:r>
              <a:rPr lang="en-GB" sz="1200" i="1" kern="1200" dirty="0">
                <a:solidFill>
                  <a:schemeClr val="tx1"/>
                </a:solidFill>
                <a:effectLst/>
                <a:latin typeface="+mn-lt"/>
                <a:ea typeface="+mn-ea"/>
                <a:cs typeface="+mn-cs"/>
              </a:rPr>
              <a:t>Loa </a:t>
            </a:r>
            <a:r>
              <a:rPr lang="en-GB" sz="1200" i="1" kern="1200" dirty="0" err="1">
                <a:solidFill>
                  <a:schemeClr val="tx1"/>
                </a:solidFill>
                <a:effectLst/>
                <a:latin typeface="+mn-lt"/>
                <a:ea typeface="+mn-ea"/>
                <a:cs typeface="+mn-cs"/>
              </a:rPr>
              <a:t>loa</a:t>
            </a:r>
            <a:r>
              <a:rPr lang="en-GB" sz="1200" kern="1200" dirty="0">
                <a:solidFill>
                  <a:schemeClr val="tx1"/>
                </a:solidFill>
                <a:effectLst/>
                <a:latin typeface="+mn-lt"/>
                <a:ea typeface="+mn-ea"/>
                <a:cs typeface="+mn-cs"/>
              </a:rPr>
              <a:t> is not known to be endemic in Guinea Bissau, however for extra vigilance, the absence of </a:t>
            </a:r>
            <a:r>
              <a:rPr lang="en-GB" sz="1200" i="1" kern="1200" dirty="0">
                <a:solidFill>
                  <a:schemeClr val="tx1"/>
                </a:solidFill>
                <a:effectLst/>
                <a:latin typeface="+mn-lt"/>
                <a:ea typeface="+mn-ea"/>
                <a:cs typeface="+mn-cs"/>
              </a:rPr>
              <a:t>Loa </a:t>
            </a:r>
            <a:r>
              <a:rPr lang="en-GB" sz="1200" i="1" kern="1200" dirty="0" err="1">
                <a:solidFill>
                  <a:schemeClr val="tx1"/>
                </a:solidFill>
                <a:effectLst/>
                <a:latin typeface="+mn-lt"/>
                <a:ea typeface="+mn-ea"/>
                <a:cs typeface="+mn-cs"/>
              </a:rPr>
              <a:t>loa</a:t>
            </a:r>
            <a:r>
              <a:rPr lang="en-GB" sz="1200" kern="1200" dirty="0">
                <a:solidFill>
                  <a:schemeClr val="tx1"/>
                </a:solidFill>
                <a:effectLst/>
                <a:latin typeface="+mn-lt"/>
                <a:ea typeface="+mn-ea"/>
                <a:cs typeface="+mn-cs"/>
              </a:rPr>
              <a:t> will be confirmed by rapid assessment (RAPLOA) during the baseline cross-sectional survey (TDR guidelines for rapid assessment for </a:t>
            </a:r>
            <a:r>
              <a:rPr lang="en-GB" sz="1200" i="1" kern="1200" dirty="0">
                <a:solidFill>
                  <a:schemeClr val="tx1"/>
                </a:solidFill>
                <a:effectLst/>
                <a:latin typeface="+mn-lt"/>
                <a:ea typeface="+mn-ea"/>
                <a:cs typeface="+mn-cs"/>
              </a:rPr>
              <a:t>Loa </a:t>
            </a:r>
            <a:r>
              <a:rPr lang="en-GB" sz="1200" i="1" kern="1200" dirty="0" err="1">
                <a:solidFill>
                  <a:schemeClr val="tx1"/>
                </a:solidFill>
                <a:effectLst/>
                <a:latin typeface="+mn-lt"/>
                <a:ea typeface="+mn-ea"/>
                <a:cs typeface="+mn-cs"/>
              </a:rPr>
              <a:t>loa</a:t>
            </a:r>
            <a:r>
              <a:rPr lang="en-GB" sz="1200" kern="1200" dirty="0">
                <a:solidFill>
                  <a:schemeClr val="tx1"/>
                </a:solidFill>
                <a:effectLst/>
                <a:latin typeface="+mn-lt"/>
                <a:ea typeface="+mn-ea"/>
                <a:cs typeface="+mn-cs"/>
              </a:rPr>
              <a:t>) [14].</a:t>
            </a:r>
            <a:r>
              <a:rPr lang="en-GB" dirty="0">
                <a:effectLst/>
              </a:rPr>
              <a:t> </a:t>
            </a:r>
            <a:endParaRPr lang="en-US" dirty="0"/>
          </a:p>
        </p:txBody>
      </p:sp>
      <p:sp>
        <p:nvSpPr>
          <p:cNvPr id="4" name="Slide Number Placeholder 3"/>
          <p:cNvSpPr>
            <a:spLocks noGrp="1"/>
          </p:cNvSpPr>
          <p:nvPr>
            <p:ph type="sldNum" sz="quarter" idx="10"/>
          </p:nvPr>
        </p:nvSpPr>
        <p:spPr/>
        <p:txBody>
          <a:bodyPr/>
          <a:lstStyle/>
          <a:p>
            <a:fld id="{158B3A2C-4812-44B9-9DA1-C881203045D6}" type="slidenum">
              <a:rPr lang="en-US" smtClean="0"/>
              <a:pPr/>
              <a:t>11</a:t>
            </a:fld>
            <a:endParaRPr lang="en-US"/>
          </a:p>
        </p:txBody>
      </p:sp>
    </p:spTree>
    <p:extLst>
      <p:ext uri="{BB962C8B-B14F-4D97-AF65-F5344CB8AC3E}">
        <p14:creationId xmlns:p14="http://schemas.microsoft.com/office/powerpoint/2010/main" val="1731730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D1AC2A7-444E-084E-A7A1-9DC76682C51C}" type="datetimeFigureOut">
              <a:rPr lang="en-US" smtClean="0"/>
              <a:t>3/16/2022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C993B9F-3798-D643-A0B1-5C90DF578162}" type="slidenum">
              <a:rPr lang="en-US" smtClean="0"/>
              <a:t>‹#›</a:t>
            </a:fld>
            <a:endParaRPr lang="en-US"/>
          </a:p>
        </p:txBody>
      </p:sp>
    </p:spTree>
    <p:extLst>
      <p:ext uri="{BB962C8B-B14F-4D97-AF65-F5344CB8AC3E}">
        <p14:creationId xmlns:p14="http://schemas.microsoft.com/office/powerpoint/2010/main" val="176039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9132"/>
            <a:ext cx="6705600" cy="623236"/>
          </a:xfrm>
          <a:prstGeom prst="rect">
            <a:avLst/>
          </a:prstGeom>
        </p:spPr>
        <p:txBody>
          <a:bodyPr>
            <a:normAutofit/>
          </a:bodyPr>
          <a:lstStyle>
            <a:lvl1pPr algn="l">
              <a:defRPr sz="2800" baseline="0">
                <a:solidFill>
                  <a:schemeClr val="bg1"/>
                </a:solidFill>
                <a:latin typeface="Constantia" panose="02030602050306030303" pitchFamily="18" charset="0"/>
              </a:defRPr>
            </a:lvl1pPr>
          </a:lstStyle>
          <a:p>
            <a:r>
              <a:rPr lang="en-US" dirty="0"/>
              <a:t>Slide Title</a:t>
            </a:r>
          </a:p>
        </p:txBody>
      </p:sp>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2000" b="0" i="0" baseline="0">
                <a:latin typeface="Corbel" panose="020B0503020204020204" pitchFamily="34"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5086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477818"/>
            <a:ext cx="8229600" cy="4821382"/>
          </a:xfrm>
          <a:prstGeom prst="rect">
            <a:avLst/>
          </a:prstGeom>
        </p:spPr>
        <p:txBody>
          <a:bodyPr/>
          <a:lstStyle>
            <a:lvl1pPr marL="0" indent="0">
              <a:buNone/>
              <a:defRPr sz="2000" b="0" i="0" baseline="0">
                <a:latin typeface="Corbel" panose="020B0503020204020204" pitchFamily="34"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457201" y="279132"/>
            <a:ext cx="6705600" cy="623236"/>
          </a:xfrm>
          <a:prstGeom prst="rect">
            <a:avLst/>
          </a:prstGeom>
        </p:spPr>
        <p:txBody>
          <a:bodyPr>
            <a:normAutofit/>
          </a:bodyPr>
          <a:lstStyle>
            <a:lvl1pPr algn="l">
              <a:defRPr sz="2800" baseline="0">
                <a:solidFill>
                  <a:schemeClr val="bg1"/>
                </a:solidFill>
                <a:latin typeface="Constantia" panose="02030602050306030303" pitchFamily="18" charset="0"/>
              </a:defRPr>
            </a:lvl1pPr>
          </a:lstStyle>
          <a:p>
            <a:r>
              <a:rPr lang="en-US" dirty="0"/>
              <a:t>Slide Title</a:t>
            </a:r>
          </a:p>
        </p:txBody>
      </p:sp>
      <p:sp>
        <p:nvSpPr>
          <p:cNvPr id="4"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2000" baseline="0">
                <a:latin typeface="Corbel" panose="020B0503020204020204" pitchFamily="34"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2000" baseline="0">
                <a:latin typeface="Corbel" panose="020B0503020204020204" pitchFamily="34"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1" y="279132"/>
            <a:ext cx="6697132" cy="623236"/>
          </a:xfrm>
          <a:prstGeom prst="rect">
            <a:avLst/>
          </a:prstGeom>
        </p:spPr>
        <p:txBody>
          <a:bodyPr>
            <a:normAutofit/>
          </a:bodyPr>
          <a:lstStyle>
            <a:lvl1pPr algn="l">
              <a:defRPr sz="2800" baseline="0">
                <a:solidFill>
                  <a:schemeClr val="bg1"/>
                </a:solidFill>
                <a:latin typeface="Constantia" panose="02030602050306030303" pitchFamily="18" charset="0"/>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07872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1919"/>
            <a:ext cx="5111750" cy="4807281"/>
          </a:xfrm>
          <a:prstGeom prst="rect">
            <a:avLst/>
          </a:prstGeom>
        </p:spPr>
        <p:txBody>
          <a:bodyPr/>
          <a:lstStyle>
            <a:lvl1pPr>
              <a:defRPr sz="2000" baseline="0">
                <a:latin typeface="Corbel" panose="020B0503020204020204" pitchFamily="34"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457201" y="1491919"/>
            <a:ext cx="3008313" cy="4807281"/>
          </a:xfrm>
          <a:prstGeom prst="rect">
            <a:avLst/>
          </a:prstGeom>
        </p:spPr>
        <p:txBody>
          <a:bodyPr/>
          <a:lstStyle>
            <a:lvl1pPr marL="0" indent="0">
              <a:buNone/>
              <a:defRPr sz="2000" baseline="0">
                <a:latin typeface="Corbel" panose="020B0503020204020204" pitchFamily="34"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457200" y="279132"/>
            <a:ext cx="6697133" cy="623236"/>
          </a:xfrm>
          <a:prstGeom prst="rect">
            <a:avLst/>
          </a:prstGeom>
        </p:spPr>
        <p:txBody>
          <a:bodyPr>
            <a:normAutofit/>
          </a:bodyPr>
          <a:lstStyle>
            <a:lvl1pPr algn="l">
              <a:defRPr sz="2800" baseline="0">
                <a:solidFill>
                  <a:schemeClr val="bg1"/>
                </a:solidFill>
                <a:latin typeface="Constantia" panose="02030602050306030303" pitchFamily="18" charset="0"/>
              </a:defRPr>
            </a:lvl1pPr>
          </a:lstStyle>
          <a:p>
            <a:r>
              <a:rPr lang="en-US" dirty="0"/>
              <a:t>Slide Title</a:t>
            </a: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7"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1AC2A7-444E-084E-A7A1-9DC76682C51C}" type="datetimeFigureOut">
              <a:rPr lang="en-US" smtClean="0"/>
              <a:t>3/16/2022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C993B9F-3798-D643-A0B1-5C90DF578162}" type="slidenum">
              <a:rPr lang="en-US" smtClean="0"/>
              <a:t>‹#›</a:t>
            </a:fld>
            <a:endParaRPr lang="en-US"/>
          </a:p>
        </p:txBody>
      </p:sp>
    </p:spTree>
    <p:extLst>
      <p:ext uri="{BB962C8B-B14F-4D97-AF65-F5344CB8AC3E}">
        <p14:creationId xmlns:p14="http://schemas.microsoft.com/office/powerpoint/2010/main" val="307976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1AC2A7-444E-084E-A7A1-9DC76682C51C}" type="datetimeFigureOut">
              <a:rPr lang="en-US" smtClean="0"/>
              <a:t>3/16/2022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C993B9F-3798-D643-A0B1-5C90DF578162}" type="slidenum">
              <a:rPr lang="en-US" smtClean="0"/>
              <a:t>‹#›</a:t>
            </a:fld>
            <a:endParaRPr lang="en-US"/>
          </a:p>
        </p:txBody>
      </p:sp>
    </p:spTree>
    <p:extLst>
      <p:ext uri="{BB962C8B-B14F-4D97-AF65-F5344CB8AC3E}">
        <p14:creationId xmlns:p14="http://schemas.microsoft.com/office/powerpoint/2010/main" val="168916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D1AC2A7-444E-084E-A7A1-9DC76682C51C}" type="datetimeFigureOut">
              <a:rPr lang="en-US" smtClean="0"/>
              <a:t>3/16/2022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C993B9F-3798-D643-A0B1-5C90DF578162}" type="slidenum">
              <a:rPr lang="en-US" smtClean="0"/>
              <a:t>‹#›</a:t>
            </a:fld>
            <a:endParaRPr lang="en-US"/>
          </a:p>
        </p:txBody>
      </p:sp>
    </p:spTree>
    <p:extLst>
      <p:ext uri="{BB962C8B-B14F-4D97-AF65-F5344CB8AC3E}">
        <p14:creationId xmlns:p14="http://schemas.microsoft.com/office/powerpoint/2010/main" val="1777532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63" r:id="rId4"/>
    <p:sldLayoutId id="2147483656" r:id="rId5"/>
    <p:sldLayoutId id="2147483665" r:id="rId6"/>
    <p:sldLayoutId id="2147483669" r:id="rId7"/>
    <p:sldLayoutId id="2147483670" r:id="rId8"/>
    <p:sldLayoutId id="2147483671" r:id="rId9"/>
    <p:sldLayoutId id="2147483672" r:id="rId10"/>
  </p:sldLayoutIdLst>
  <p:hf sldNum="0" hdr="0" ftr="0" dt="0"/>
  <p:txStyles>
    <p:titleStyle>
      <a:lvl1pPr algn="ctr" defTabSz="342991" rtl="0" eaLnBrk="1" latinLnBrk="0" hangingPunct="1">
        <a:spcBef>
          <a:spcPct val="0"/>
        </a:spcBef>
        <a:buNone/>
        <a:defRPr sz="3301" kern="1200" baseline="0">
          <a:solidFill>
            <a:schemeClr val="bg2"/>
          </a:solidFill>
          <a:latin typeface="merriweather" charset="0"/>
          <a:ea typeface="+mj-ea"/>
          <a:cs typeface="+mj-cs"/>
        </a:defRPr>
      </a:lvl1pPr>
    </p:titleStyle>
    <p:bodyStyle>
      <a:lvl1pPr marL="257244" indent="-257244" algn="l" defTabSz="342991" rtl="0" eaLnBrk="1" latinLnBrk="0" hangingPunct="1">
        <a:spcBef>
          <a:spcPct val="20000"/>
        </a:spcBef>
        <a:buFont typeface="Arial"/>
        <a:buChar char="•"/>
        <a:defRPr sz="2401" kern="1200">
          <a:solidFill>
            <a:schemeClr val="tx1"/>
          </a:solidFill>
          <a:latin typeface="+mn-lt"/>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6.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tiff"/><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77" y="2592576"/>
            <a:ext cx="8748139" cy="1632753"/>
          </a:xfrm>
        </p:spPr>
        <p:txBody>
          <a:bodyPr>
            <a:normAutofit/>
          </a:bodyPr>
          <a:lstStyle/>
          <a:p>
            <a:r>
              <a:rPr lang="en-US" dirty="0"/>
              <a:t>Ivermectin for Malaria Control: </a:t>
            </a:r>
            <a:br>
              <a:rPr lang="en-US" dirty="0"/>
            </a:br>
            <a:r>
              <a:rPr lang="en-US" dirty="0"/>
              <a:t>The MATAMAL Trial</a:t>
            </a:r>
            <a:br>
              <a:rPr lang="en-US" dirty="0"/>
            </a:br>
            <a:r>
              <a:rPr lang="en-US" dirty="0" err="1"/>
              <a:t>Bijagós</a:t>
            </a:r>
            <a:r>
              <a:rPr lang="en-US" dirty="0"/>
              <a:t> Archipelago, Guinea Bissau</a:t>
            </a:r>
          </a:p>
        </p:txBody>
      </p:sp>
      <p:sp>
        <p:nvSpPr>
          <p:cNvPr id="3" name="Subtitle 2"/>
          <p:cNvSpPr>
            <a:spLocks noGrp="1"/>
          </p:cNvSpPr>
          <p:nvPr>
            <p:ph type="subTitle" idx="1"/>
          </p:nvPr>
        </p:nvSpPr>
        <p:spPr>
          <a:xfrm>
            <a:off x="402574" y="4249720"/>
            <a:ext cx="8356120" cy="1593383"/>
          </a:xfrm>
        </p:spPr>
        <p:txBody>
          <a:bodyPr>
            <a:normAutofit lnSpcReduction="10000"/>
          </a:bodyPr>
          <a:lstStyle/>
          <a:p>
            <a:r>
              <a:rPr lang="en-US" dirty="0"/>
              <a:t>Anna Last</a:t>
            </a:r>
          </a:p>
          <a:p>
            <a:r>
              <a:rPr lang="en-US" dirty="0"/>
              <a:t>WT Bloomsbury Centre for Global Health Research Scientific Meeting</a:t>
            </a:r>
          </a:p>
          <a:p>
            <a:r>
              <a:rPr lang="en-US" dirty="0"/>
              <a:t>The Gambia, 16</a:t>
            </a:r>
            <a:r>
              <a:rPr lang="en-US" baseline="30000" dirty="0"/>
              <a:t>th</a:t>
            </a:r>
            <a:r>
              <a:rPr lang="en-US" dirty="0"/>
              <a:t> March 2022</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2280" y="317701"/>
            <a:ext cx="2216672" cy="2195560"/>
          </a:xfrm>
          <a:prstGeom prst="rect">
            <a:avLst/>
          </a:prstGeom>
        </p:spPr>
      </p:pic>
    </p:spTree>
    <p:extLst>
      <p:ext uri="{BB962C8B-B14F-4D97-AF65-F5344CB8AC3E}">
        <p14:creationId xmlns:p14="http://schemas.microsoft.com/office/powerpoint/2010/main" val="876287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Isosceles Triangle 2"/>
          <p:cNvSpPr/>
          <p:nvPr/>
        </p:nvSpPr>
        <p:spPr>
          <a:xfrm>
            <a:off x="1693188" y="3445176"/>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4" name="Isosceles Triangle 3"/>
          <p:cNvSpPr/>
          <p:nvPr/>
        </p:nvSpPr>
        <p:spPr>
          <a:xfrm>
            <a:off x="1140093" y="3351100"/>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5" name="Isosceles Triangle 4"/>
          <p:cNvSpPr/>
          <p:nvPr/>
        </p:nvSpPr>
        <p:spPr>
          <a:xfrm>
            <a:off x="2712236" y="3559339"/>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6" name="Isosceles Triangle 5"/>
          <p:cNvSpPr/>
          <p:nvPr/>
        </p:nvSpPr>
        <p:spPr>
          <a:xfrm>
            <a:off x="3182567" y="3570617"/>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Isosceles Triangle 6"/>
          <p:cNvSpPr/>
          <p:nvPr/>
        </p:nvSpPr>
        <p:spPr>
          <a:xfrm>
            <a:off x="2978757" y="3904296"/>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Isosceles Triangle 7"/>
          <p:cNvSpPr/>
          <p:nvPr/>
        </p:nvSpPr>
        <p:spPr>
          <a:xfrm>
            <a:off x="2774947" y="2132466"/>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Isosceles Triangle 8"/>
          <p:cNvSpPr/>
          <p:nvPr/>
        </p:nvSpPr>
        <p:spPr>
          <a:xfrm>
            <a:off x="2241906" y="1709109"/>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Isosceles Triangle 9"/>
          <p:cNvSpPr/>
          <p:nvPr/>
        </p:nvSpPr>
        <p:spPr>
          <a:xfrm>
            <a:off x="3605863" y="4719651"/>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Isosceles Triangle 10"/>
          <p:cNvSpPr/>
          <p:nvPr/>
        </p:nvSpPr>
        <p:spPr>
          <a:xfrm>
            <a:off x="4483813" y="4264934"/>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Isosceles Triangle 11"/>
          <p:cNvSpPr/>
          <p:nvPr/>
        </p:nvSpPr>
        <p:spPr>
          <a:xfrm>
            <a:off x="4585718" y="4735328"/>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3" name="Isosceles Triangle 12"/>
          <p:cNvSpPr/>
          <p:nvPr/>
        </p:nvSpPr>
        <p:spPr>
          <a:xfrm>
            <a:off x="5095242" y="4343330"/>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4" name="Isosceles Triangle 13"/>
          <p:cNvSpPr/>
          <p:nvPr/>
        </p:nvSpPr>
        <p:spPr>
          <a:xfrm>
            <a:off x="5197147" y="4954845"/>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5" name="Isosceles Triangle 14"/>
          <p:cNvSpPr/>
          <p:nvPr/>
        </p:nvSpPr>
        <p:spPr>
          <a:xfrm>
            <a:off x="4381908" y="3150449"/>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6" name="Isosceles Triangle 15"/>
          <p:cNvSpPr/>
          <p:nvPr/>
        </p:nvSpPr>
        <p:spPr>
          <a:xfrm>
            <a:off x="4789528" y="2132466"/>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7" name="Isosceles Triangle 16"/>
          <p:cNvSpPr/>
          <p:nvPr/>
        </p:nvSpPr>
        <p:spPr>
          <a:xfrm>
            <a:off x="4687623" y="1583667"/>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Isosceles Triangle 17"/>
          <p:cNvSpPr/>
          <p:nvPr/>
        </p:nvSpPr>
        <p:spPr>
          <a:xfrm>
            <a:off x="5165792" y="1395503"/>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9" name="Isosceles Triangle 18"/>
          <p:cNvSpPr/>
          <p:nvPr/>
        </p:nvSpPr>
        <p:spPr>
          <a:xfrm>
            <a:off x="5502862" y="4014054"/>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0" name="Isosceles Triangle 19"/>
          <p:cNvSpPr/>
          <p:nvPr/>
        </p:nvSpPr>
        <p:spPr>
          <a:xfrm>
            <a:off x="5659640" y="3649013"/>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1" name="Isosceles Triangle 20"/>
          <p:cNvSpPr/>
          <p:nvPr/>
        </p:nvSpPr>
        <p:spPr>
          <a:xfrm>
            <a:off x="5863450" y="3429496"/>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2" name="Isosceles Triangle 21"/>
          <p:cNvSpPr/>
          <p:nvPr/>
        </p:nvSpPr>
        <p:spPr>
          <a:xfrm>
            <a:off x="6067260" y="3131583"/>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3" name="Isosceles Triangle 22"/>
          <p:cNvSpPr/>
          <p:nvPr/>
        </p:nvSpPr>
        <p:spPr>
          <a:xfrm>
            <a:off x="6537588" y="4123813"/>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4" name="Isosceles Triangle 23"/>
          <p:cNvSpPr/>
          <p:nvPr/>
        </p:nvSpPr>
        <p:spPr>
          <a:xfrm>
            <a:off x="6710043" y="3778856"/>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5" name="Isosceles Triangle 24"/>
          <p:cNvSpPr/>
          <p:nvPr/>
        </p:nvSpPr>
        <p:spPr>
          <a:xfrm>
            <a:off x="6913853" y="3539254"/>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6" name="Isosceles Triangle 25"/>
          <p:cNvSpPr/>
          <p:nvPr/>
        </p:nvSpPr>
        <p:spPr>
          <a:xfrm>
            <a:off x="3809673" y="3241341"/>
            <a:ext cx="203810" cy="2195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12871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Intervention</a:t>
            </a:r>
          </a:p>
        </p:txBody>
      </p:sp>
      <p:sp>
        <p:nvSpPr>
          <p:cNvPr id="4" name="Content Placeholder 3"/>
          <p:cNvSpPr>
            <a:spLocks noGrp="1"/>
          </p:cNvSpPr>
          <p:nvPr>
            <p:ph idx="1"/>
          </p:nvPr>
        </p:nvSpPr>
        <p:spPr>
          <a:xfrm>
            <a:off x="217311" y="1633040"/>
            <a:ext cx="8229600" cy="4533515"/>
          </a:xfrm>
        </p:spPr>
        <p:txBody>
          <a:bodyPr>
            <a:normAutofit/>
          </a:bodyPr>
          <a:lstStyle/>
          <a:p>
            <a:r>
              <a:rPr lang="en-US" b="1" dirty="0"/>
              <a:t>DP plus IVM-Placebo</a:t>
            </a:r>
            <a:r>
              <a:rPr lang="en-US" dirty="0"/>
              <a:t> (CONTROL) + PNLCP standard</a:t>
            </a:r>
          </a:p>
          <a:p>
            <a:r>
              <a:rPr lang="en-US" b="1" dirty="0"/>
              <a:t>DP plus IVM </a:t>
            </a:r>
            <a:r>
              <a:rPr lang="en-US" dirty="0"/>
              <a:t>(INTERVENTION) + PNLCP standard</a:t>
            </a:r>
          </a:p>
          <a:p>
            <a:endParaRPr lang="en-US" dirty="0"/>
          </a:p>
          <a:p>
            <a:r>
              <a:rPr lang="en-US" dirty="0"/>
              <a:t>DP (</a:t>
            </a:r>
            <a:r>
              <a:rPr lang="en-GB" dirty="0">
                <a:solidFill>
                  <a:schemeClr val="tx1"/>
                </a:solidFill>
              </a:rPr>
              <a:t>Dihydroartemisinin-Piperaquine) </a:t>
            </a:r>
            <a:endParaRPr lang="en-US" dirty="0"/>
          </a:p>
          <a:p>
            <a:pPr lvl="1"/>
            <a:r>
              <a:rPr lang="en-GB" sz="2000" dirty="0">
                <a:solidFill>
                  <a:schemeClr val="tx1"/>
                </a:solidFill>
              </a:rPr>
              <a:t>40/320mg and 20/160mg D/P per tablet once daily for three days</a:t>
            </a:r>
          </a:p>
          <a:p>
            <a:pPr lvl="2"/>
            <a:r>
              <a:rPr lang="en-GB" sz="1600" dirty="0">
                <a:solidFill>
                  <a:schemeClr val="tx1"/>
                </a:solidFill>
              </a:rPr>
              <a:t>Alfasigma, Italy</a:t>
            </a:r>
            <a:endParaRPr lang="en-US" dirty="0"/>
          </a:p>
          <a:p>
            <a:r>
              <a:rPr lang="en-US" dirty="0"/>
              <a:t>IVM (Ivermectin)</a:t>
            </a:r>
          </a:p>
          <a:p>
            <a:pPr lvl="1"/>
            <a:r>
              <a:rPr lang="en-GB" sz="2400" dirty="0">
                <a:solidFill>
                  <a:schemeClr val="tx1"/>
                </a:solidFill>
              </a:rPr>
              <a:t>300μg/kg to the nearest 6mg tablet once daily for three days</a:t>
            </a:r>
          </a:p>
          <a:p>
            <a:pPr lvl="2"/>
            <a:r>
              <a:rPr lang="en-GB" sz="1600" dirty="0">
                <a:solidFill>
                  <a:schemeClr val="tx1"/>
                </a:solidFill>
              </a:rPr>
              <a:t>Laboratorio ELEA, Argentina</a:t>
            </a:r>
            <a:endParaRPr lang="en-US" dirty="0"/>
          </a:p>
          <a:p>
            <a:pPr lvl="2"/>
            <a:endParaRPr lang="en-US" dirty="0"/>
          </a:p>
          <a:p>
            <a:r>
              <a:rPr lang="en-US" dirty="0"/>
              <a:t>3 consecutive days, 3 consecutive months (July/August/September)</a:t>
            </a:r>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6892" y="5138766"/>
            <a:ext cx="1735765" cy="1719234"/>
          </a:xfrm>
          <a:prstGeom prst="rect">
            <a:avLst/>
          </a:prstGeom>
        </p:spPr>
      </p:pic>
    </p:spTree>
    <p:extLst>
      <p:ext uri="{BB962C8B-B14F-4D97-AF65-F5344CB8AC3E}">
        <p14:creationId xmlns:p14="http://schemas.microsoft.com/office/powerpoint/2010/main" val="369888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Exclusion Criteria</a:t>
            </a:r>
          </a:p>
        </p:txBody>
      </p:sp>
      <p:sp>
        <p:nvSpPr>
          <p:cNvPr id="3" name="Content Placeholder 2"/>
          <p:cNvSpPr>
            <a:spLocks noGrp="1"/>
          </p:cNvSpPr>
          <p:nvPr>
            <p:ph idx="1"/>
          </p:nvPr>
        </p:nvSpPr>
        <p:spPr>
          <a:xfrm>
            <a:off x="457200" y="1365455"/>
            <a:ext cx="8229600" cy="5202386"/>
          </a:xfrm>
        </p:spPr>
        <p:txBody>
          <a:bodyPr>
            <a:normAutofit fontScale="92500" lnSpcReduction="20000"/>
          </a:bodyPr>
          <a:lstStyle/>
          <a:p>
            <a:r>
              <a:rPr lang="en-US" sz="2800" b="1" dirty="0"/>
              <a:t>DP</a:t>
            </a:r>
          </a:p>
          <a:p>
            <a:r>
              <a:rPr lang="en-US" sz="2800" dirty="0"/>
              <a:t>Women who are known to be in the first trimester of pregnancy and infants under the age of three months will </a:t>
            </a:r>
          </a:p>
          <a:p>
            <a:endParaRPr lang="en-US" sz="2800" dirty="0"/>
          </a:p>
          <a:p>
            <a:r>
              <a:rPr lang="en-GB" sz="2800" dirty="0"/>
              <a:t>Concomitant prescribed medication that affects cardiac function or causes prolonged </a:t>
            </a:r>
            <a:r>
              <a:rPr lang="en-GB" sz="2800" dirty="0" err="1"/>
              <a:t>QTc</a:t>
            </a:r>
            <a:endParaRPr lang="en-GB" sz="2800" dirty="0"/>
          </a:p>
          <a:p>
            <a:endParaRPr lang="en-GB" sz="2800" dirty="0"/>
          </a:p>
          <a:p>
            <a:r>
              <a:rPr lang="en-GB" sz="2800" b="1" dirty="0"/>
              <a:t>IVM</a:t>
            </a:r>
            <a:endParaRPr lang="en-US" sz="2800" b="1" dirty="0"/>
          </a:p>
          <a:p>
            <a:r>
              <a:rPr lang="en-US" sz="2800" dirty="0"/>
              <a:t>Children weighing less than 15kg or measuring less than 90cm, pregnant or breast feeding women and individuals who report travel to </a:t>
            </a:r>
            <a:r>
              <a:rPr lang="en-US" sz="2800" i="1" dirty="0"/>
              <a:t>Loa </a:t>
            </a:r>
            <a:r>
              <a:rPr lang="en-US" sz="2800" i="1" dirty="0" err="1"/>
              <a:t>loa</a:t>
            </a:r>
            <a:r>
              <a:rPr lang="en-US" sz="2800" i="1" dirty="0"/>
              <a:t> </a:t>
            </a:r>
            <a:r>
              <a:rPr lang="en-US" sz="2800" dirty="0"/>
              <a:t>endemic regions</a:t>
            </a:r>
          </a:p>
          <a:p>
            <a:endParaRPr lang="en-US" sz="2800" dirty="0"/>
          </a:p>
          <a:p>
            <a:r>
              <a:rPr lang="en-GB" sz="2800" dirty="0"/>
              <a:t>Known hypersensitivity to either agent</a:t>
            </a:r>
          </a:p>
          <a:p>
            <a:endParaRPr lang="en-US" dirty="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235" y="5138766"/>
            <a:ext cx="1735765" cy="1719234"/>
          </a:xfrm>
          <a:prstGeom prst="rect">
            <a:avLst/>
          </a:prstGeom>
        </p:spPr>
      </p:pic>
    </p:spTree>
    <p:extLst>
      <p:ext uri="{BB962C8B-B14F-4D97-AF65-F5344CB8AC3E}">
        <p14:creationId xmlns:p14="http://schemas.microsoft.com/office/powerpoint/2010/main" val="102589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32332144"/>
              </p:ext>
            </p:extLst>
          </p:nvPr>
        </p:nvGraphicFramePr>
        <p:xfrm>
          <a:off x="0" y="15266"/>
          <a:ext cx="9144000" cy="250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3969" y="2664626"/>
            <a:ext cx="8889605" cy="646331"/>
          </a:xfrm>
          <a:prstGeom prst="rect">
            <a:avLst/>
          </a:prstGeom>
          <a:solidFill>
            <a:schemeClr val="accent4">
              <a:lumMod val="40000"/>
              <a:lumOff val="60000"/>
            </a:schemeClr>
          </a:solidFill>
        </p:spPr>
        <p:txBody>
          <a:bodyPr wrap="square" rtlCol="0">
            <a:spAutoFit/>
          </a:bodyPr>
          <a:lstStyle/>
          <a:p>
            <a:pPr algn="ctr"/>
            <a:r>
              <a:rPr lang="en-US" b="1" dirty="0"/>
              <a:t>PRIMARY ENDPOINT ASSESSMENT</a:t>
            </a:r>
          </a:p>
          <a:p>
            <a:pPr algn="ctr"/>
            <a:r>
              <a:rPr lang="en-US" dirty="0"/>
              <a:t>Sample: 200 per cluster (DBS for Pf PCR) November 2022</a:t>
            </a:r>
          </a:p>
        </p:txBody>
      </p:sp>
      <p:sp>
        <p:nvSpPr>
          <p:cNvPr id="6" name="TextBox 5"/>
          <p:cNvSpPr txBox="1"/>
          <p:nvPr/>
        </p:nvSpPr>
        <p:spPr>
          <a:xfrm>
            <a:off x="113969" y="5419826"/>
            <a:ext cx="8889605" cy="369332"/>
          </a:xfrm>
          <a:prstGeom prst="rect">
            <a:avLst/>
          </a:prstGeom>
          <a:solidFill>
            <a:schemeClr val="accent5">
              <a:lumMod val="60000"/>
              <a:lumOff val="40000"/>
            </a:schemeClr>
          </a:solidFill>
        </p:spPr>
        <p:txBody>
          <a:bodyPr wrap="square" rtlCol="0">
            <a:spAutoFit/>
          </a:bodyPr>
          <a:lstStyle/>
          <a:p>
            <a:pPr algn="ctr"/>
            <a:r>
              <a:rPr lang="en-GB" dirty="0"/>
              <a:t>QUADRUPLE MASKED</a:t>
            </a:r>
            <a:endParaRPr lang="en-US" dirty="0"/>
          </a:p>
        </p:txBody>
      </p:sp>
      <p:sp>
        <p:nvSpPr>
          <p:cNvPr id="7" name="TextBox 6"/>
          <p:cNvSpPr txBox="1"/>
          <p:nvPr/>
        </p:nvSpPr>
        <p:spPr>
          <a:xfrm>
            <a:off x="113969" y="3478197"/>
            <a:ext cx="8889605" cy="2031325"/>
          </a:xfrm>
          <a:prstGeom prst="rect">
            <a:avLst/>
          </a:prstGeom>
          <a:solidFill>
            <a:schemeClr val="accent6">
              <a:lumMod val="60000"/>
              <a:lumOff val="40000"/>
            </a:schemeClr>
          </a:solidFill>
        </p:spPr>
        <p:txBody>
          <a:bodyPr wrap="square" rtlCol="0">
            <a:spAutoFit/>
          </a:bodyPr>
          <a:lstStyle/>
          <a:p>
            <a:pPr algn="ctr"/>
            <a:r>
              <a:rPr lang="en-US" b="1" dirty="0"/>
              <a:t>PRIMARY OUTCOME</a:t>
            </a:r>
            <a:r>
              <a:rPr lang="en-US" dirty="0"/>
              <a:t>: Pf prevalence (all ages, PCR) after final MDA</a:t>
            </a:r>
          </a:p>
          <a:p>
            <a:pPr algn="ctr"/>
            <a:r>
              <a:rPr lang="en-US" b="1" dirty="0"/>
              <a:t>SECONDARY OUTCOMES</a:t>
            </a:r>
            <a:r>
              <a:rPr lang="en-US" dirty="0"/>
              <a:t>: Pf prevalence (all ages, PCR) after first MDA; incidence of clinical malaria through active and passive case detection; age-adjusted prevalence of serological markers of exposure to Pf; vector parity and density; prevalence of resistance to </a:t>
            </a:r>
            <a:r>
              <a:rPr lang="en-US" dirty="0" err="1"/>
              <a:t>pyrethroids</a:t>
            </a:r>
            <a:r>
              <a:rPr lang="en-US" dirty="0"/>
              <a:t> in mosquitoes; prevalence of resistance to ACT; MDA acceptability, feasibility, access and coverage estimates; prevalence of IVM-susceptible NTDs (scabies, </a:t>
            </a:r>
            <a:r>
              <a:rPr lang="en-US" dirty="0" err="1"/>
              <a:t>strongy</a:t>
            </a:r>
            <a:r>
              <a:rPr lang="en-US" dirty="0"/>
              <a:t>, LF), head lice and bed bugs; safety</a:t>
            </a:r>
          </a:p>
        </p:txBody>
      </p:sp>
      <p:sp>
        <p:nvSpPr>
          <p:cNvPr id="8" name="TextBox 7"/>
          <p:cNvSpPr txBox="1"/>
          <p:nvPr/>
        </p:nvSpPr>
        <p:spPr>
          <a:xfrm>
            <a:off x="113969" y="5789158"/>
            <a:ext cx="8889605" cy="646331"/>
          </a:xfrm>
          <a:prstGeom prst="rect">
            <a:avLst/>
          </a:prstGeom>
          <a:solidFill>
            <a:schemeClr val="accent1">
              <a:lumMod val="60000"/>
              <a:lumOff val="40000"/>
            </a:schemeClr>
          </a:solidFill>
        </p:spPr>
        <p:txBody>
          <a:bodyPr wrap="square" rtlCol="0">
            <a:spAutoFit/>
          </a:bodyPr>
          <a:lstStyle/>
          <a:p>
            <a:pPr algn="ctr"/>
            <a:r>
              <a:rPr lang="en-GB" b="1" dirty="0"/>
              <a:t>RECRUITMENT START DATE: June 2021</a:t>
            </a:r>
          </a:p>
          <a:p>
            <a:pPr algn="ctr"/>
            <a:r>
              <a:rPr lang="en-GB" b="1" dirty="0"/>
              <a:t>RECRUITMENT END DATE: April 2024</a:t>
            </a:r>
            <a:endParaRPr lang="en-US" b="1" dirty="0"/>
          </a:p>
        </p:txBody>
      </p: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6892" y="0"/>
            <a:ext cx="1735765" cy="1719234"/>
          </a:xfrm>
          <a:prstGeom prst="rect">
            <a:avLst/>
          </a:prstGeom>
        </p:spPr>
      </p:pic>
    </p:spTree>
    <p:extLst>
      <p:ext uri="{BB962C8B-B14F-4D97-AF65-F5344CB8AC3E}">
        <p14:creationId xmlns:p14="http://schemas.microsoft.com/office/powerpoint/2010/main" val="17303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Intervention Delivery</a:t>
            </a:r>
          </a:p>
        </p:txBody>
      </p:sp>
      <p:sp>
        <p:nvSpPr>
          <p:cNvPr id="3" name="Content Placeholder 2"/>
          <p:cNvSpPr>
            <a:spLocks noGrp="1"/>
          </p:cNvSpPr>
          <p:nvPr>
            <p:ph idx="1"/>
          </p:nvPr>
        </p:nvSpPr>
        <p:spPr/>
        <p:txBody>
          <a:bodyPr>
            <a:normAutofit/>
          </a:bodyPr>
          <a:lstStyle/>
          <a:p>
            <a:r>
              <a:rPr lang="en-US" dirty="0"/>
              <a:t>Coverage, adherence and acceptability</a:t>
            </a:r>
          </a:p>
          <a:p>
            <a:pPr lvl="1"/>
            <a:r>
              <a:rPr lang="en-US" dirty="0"/>
              <a:t>Qualitative ethnographic and semi-quantitative work</a:t>
            </a:r>
          </a:p>
          <a:p>
            <a:pPr lvl="1"/>
            <a:r>
              <a:rPr lang="en-US" dirty="0"/>
              <a:t>Interviews and FGDs</a:t>
            </a:r>
          </a:p>
          <a:p>
            <a:pPr lvl="2"/>
            <a:r>
              <a:rPr lang="en-US" dirty="0"/>
              <a:t>Sustainability </a:t>
            </a:r>
          </a:p>
          <a:p>
            <a:endParaRPr lang="en-US" dirty="0"/>
          </a:p>
          <a:p>
            <a:r>
              <a:rPr lang="en-US" dirty="0"/>
              <a:t>Stakeholder assessment</a:t>
            </a:r>
          </a:p>
          <a:p>
            <a:endParaRPr lang="en-US" dirty="0"/>
          </a:p>
          <a:p>
            <a:r>
              <a:rPr lang="en-US" dirty="0"/>
              <a:t>Social science </a:t>
            </a:r>
            <a:r>
              <a:rPr lang="en-US" dirty="0" err="1"/>
              <a:t>workstream</a:t>
            </a:r>
            <a:r>
              <a:rPr lang="en-US" dirty="0"/>
              <a:t> to </a:t>
            </a:r>
            <a:r>
              <a:rPr lang="en-US" dirty="0" err="1"/>
              <a:t>optimise</a:t>
            </a:r>
            <a:r>
              <a:rPr lang="en-US" dirty="0"/>
              <a:t> delivery and </a:t>
            </a:r>
            <a:r>
              <a:rPr lang="en-US" dirty="0" err="1"/>
              <a:t>maximise</a:t>
            </a:r>
            <a:r>
              <a:rPr lang="en-US" dirty="0"/>
              <a:t> coverage</a:t>
            </a:r>
          </a:p>
          <a:p>
            <a:r>
              <a:rPr lang="en-US" dirty="0"/>
              <a:t>	Public Engagement Small Grant working with ASCs documenting their 	experience of intervention delivery through </a:t>
            </a:r>
            <a:r>
              <a:rPr lang="en-US" dirty="0" err="1"/>
              <a:t>PhotoVoice</a:t>
            </a:r>
            <a:endParaRPr lang="en-US" dirty="0"/>
          </a:p>
          <a:p>
            <a:endParaRPr lang="en-US" dirty="0"/>
          </a:p>
          <a:p>
            <a:endParaRPr lang="en-US" dirty="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393" y="4986211"/>
            <a:ext cx="1735765" cy="1719234"/>
          </a:xfrm>
          <a:prstGeom prst="rect">
            <a:avLst/>
          </a:prstGeom>
        </p:spPr>
      </p:pic>
    </p:spTree>
    <p:extLst>
      <p:ext uri="{BB962C8B-B14F-4D97-AF65-F5344CB8AC3E}">
        <p14:creationId xmlns:p14="http://schemas.microsoft.com/office/powerpoint/2010/main" val="186911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3110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6874" y="3513280"/>
            <a:ext cx="3433410" cy="338686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6544" y="0"/>
            <a:ext cx="3833828" cy="377585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90698"/>
            <a:ext cx="3816874" cy="326730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3346544" cy="359069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0372" y="0"/>
            <a:ext cx="1963628" cy="6900140"/>
          </a:xfrm>
          <a:prstGeom prst="rect">
            <a:avLst/>
          </a:prstGeom>
        </p:spPr>
      </p:pic>
    </p:spTree>
    <p:extLst>
      <p:ext uri="{BB962C8B-B14F-4D97-AF65-F5344CB8AC3E}">
        <p14:creationId xmlns:p14="http://schemas.microsoft.com/office/powerpoint/2010/main" val="180377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37825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756" y="591435"/>
            <a:ext cx="8229600" cy="1143000"/>
          </a:xfrm>
          <a:prstGeom prst="rect">
            <a:avLst/>
          </a:prstGeom>
        </p:spPr>
        <p:txBody>
          <a:bodyPr/>
          <a:lstStyle/>
          <a:p>
            <a:r>
              <a:rPr lang="en-US" dirty="0"/>
              <a:t>The MATAMAL Team</a:t>
            </a:r>
          </a:p>
        </p:txBody>
      </p:sp>
      <p:pic>
        <p:nvPicPr>
          <p:cNvPr id="3" name="Picture 8" descr="mage result for james logan">
            <a:extLst>
              <a:ext uri="{FF2B5EF4-FFF2-40B4-BE49-F238E27FC236}">
                <a16:creationId xmlns:a16="http://schemas.microsoft.com/office/drawing/2014/main" id="{2360270C-6163-1D49-96D7-49DF25E19C3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058428" y="1992107"/>
            <a:ext cx="1102863" cy="139433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D8CF25EF-2A39-6A46-93F4-86D3D48A3A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0"/>
          <a:stretch/>
        </p:blipFill>
        <p:spPr>
          <a:xfrm>
            <a:off x="2957605" y="1982440"/>
            <a:ext cx="1100823" cy="1387416"/>
          </a:xfrm>
          <a:prstGeom prst="rect">
            <a:avLst/>
          </a:prstGeom>
        </p:spPr>
      </p:pic>
      <p:pic>
        <p:nvPicPr>
          <p:cNvPr id="5" name="Picture 22" descr="mage result for anna last LSHTM">
            <a:extLst>
              <a:ext uri="{FF2B5EF4-FFF2-40B4-BE49-F238E27FC236}">
                <a16:creationId xmlns:a16="http://schemas.microsoft.com/office/drawing/2014/main" id="{07589255-10FD-3247-B9E0-CF9650D8F6A2}"/>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757305" y="1982440"/>
            <a:ext cx="1102863" cy="138645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60168" y="1982440"/>
            <a:ext cx="1097437" cy="1404000"/>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1291" y="1992107"/>
            <a:ext cx="1047065" cy="1404000"/>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8356" y="1992107"/>
            <a:ext cx="1116000" cy="1404117"/>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24356" y="1992107"/>
            <a:ext cx="1116000" cy="1404117"/>
          </a:xfrm>
          <a:prstGeom prst="rect">
            <a:avLst/>
          </a:prstGeom>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60168" y="3396224"/>
            <a:ext cx="1097437" cy="1404000"/>
          </a:xfrm>
          <a:prstGeom prst="rect">
            <a:avLst/>
          </a:prstGeom>
        </p:spPr>
      </p:pic>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957605" y="3396224"/>
            <a:ext cx="1100823" cy="1404000"/>
          </a:xfrm>
          <a:prstGeom prst="rect">
            <a:avLst/>
          </a:prstGeom>
        </p:spPr>
      </p:pic>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61766" y="3396224"/>
            <a:ext cx="1099525" cy="1404000"/>
          </a:xfrm>
          <a:prstGeom prst="rect">
            <a:avLst/>
          </a:prstGeom>
        </p:spPr>
      </p:pic>
      <p:pic>
        <p:nvPicPr>
          <p:cNvPr id="13" name="Picture 12"/>
          <p:cNvPicPr>
            <a:picLocks noChangeAspect="1"/>
          </p:cNvPicPr>
          <p:nvPr/>
        </p:nvPicPr>
        <p:blipFill rotWithShape="1">
          <a:blip r:embed="rId13" cstate="screen">
            <a:extLst>
              <a:ext uri="{28A0092B-C50C-407E-A947-70E740481C1C}">
                <a14:useLocalDpi xmlns:a14="http://schemas.microsoft.com/office/drawing/2010/main"/>
              </a:ext>
            </a:extLst>
          </a:blip>
          <a:srcRect r="13468"/>
          <a:stretch/>
        </p:blipFill>
        <p:spPr>
          <a:xfrm>
            <a:off x="5161291" y="3396224"/>
            <a:ext cx="1047065" cy="1404000"/>
          </a:xfrm>
          <a:prstGeom prst="rect">
            <a:avLst/>
          </a:prstGeom>
        </p:spPr>
      </p:pic>
      <p:pic>
        <p:nvPicPr>
          <p:cNvPr id="14" name="Picture 1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08356" y="3368895"/>
            <a:ext cx="1116000" cy="1404000"/>
          </a:xfrm>
          <a:prstGeom prst="rect">
            <a:avLst/>
          </a:prstGeom>
        </p:spPr>
      </p:pic>
      <p:pic>
        <p:nvPicPr>
          <p:cNvPr id="15" name="Picture 1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324356" y="3396224"/>
            <a:ext cx="1116000" cy="1404000"/>
          </a:xfrm>
          <a:prstGeom prst="rect">
            <a:avLst/>
          </a:prstGeom>
        </p:spPr>
      </p:pic>
      <p:pic>
        <p:nvPicPr>
          <p:cNvPr id="16" name="Picture 1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7305" y="3386440"/>
            <a:ext cx="1105092" cy="1404000"/>
          </a:xfrm>
          <a:prstGeom prst="rect">
            <a:avLst/>
          </a:prstGeom>
        </p:spPr>
      </p:pic>
      <p:pic>
        <p:nvPicPr>
          <p:cNvPr id="17" name="Picture 1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63334" y="4790440"/>
            <a:ext cx="1097437" cy="1404000"/>
          </a:xfrm>
          <a:prstGeom prst="rect">
            <a:avLst/>
          </a:prstGeom>
        </p:spPr>
      </p:pic>
      <p:pic>
        <p:nvPicPr>
          <p:cNvPr id="18" name="Picture 1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960771" y="4800224"/>
            <a:ext cx="1104162" cy="1404000"/>
          </a:xfrm>
          <a:prstGeom prst="rect">
            <a:avLst/>
          </a:prstGeom>
        </p:spPr>
      </p:pic>
      <p:pic>
        <p:nvPicPr>
          <p:cNvPr id="19" name="Picture 18"/>
          <p:cNvPicPr>
            <a:picLocks noChangeAspect="1"/>
          </p:cNvPicPr>
          <p:nvPr/>
        </p:nvPicPr>
        <p:blipFill>
          <a:blip r:embed="rId19"/>
          <a:stretch>
            <a:fillRect/>
          </a:stretch>
        </p:blipFill>
        <p:spPr>
          <a:xfrm>
            <a:off x="4058428" y="4800224"/>
            <a:ext cx="1099524" cy="1420701"/>
          </a:xfrm>
          <a:prstGeom prst="rect">
            <a:avLst/>
          </a:prstGeom>
        </p:spPr>
      </p:pic>
      <p:pic>
        <p:nvPicPr>
          <p:cNvPr id="20" name="Picture 1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61291" y="4800224"/>
            <a:ext cx="1047065" cy="1404000"/>
          </a:xfrm>
          <a:prstGeom prst="rect">
            <a:avLst/>
          </a:prstGeom>
        </p:spPr>
      </p:pic>
      <p:pic>
        <p:nvPicPr>
          <p:cNvPr id="21" name="Picture 2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208356" y="4800224"/>
            <a:ext cx="1115679" cy="1404000"/>
          </a:xfrm>
          <a:prstGeom prst="rect">
            <a:avLst/>
          </a:prstGeom>
        </p:spPr>
      </p:pic>
      <p:pic>
        <p:nvPicPr>
          <p:cNvPr id="22" name="Picture 21"/>
          <p:cNvPicPr>
            <a:picLocks noChangeAspect="1"/>
          </p:cNvPicPr>
          <p:nvPr/>
        </p:nvPicPr>
        <p:blipFill>
          <a:blip r:embed="rId22"/>
          <a:stretch>
            <a:fillRect/>
          </a:stretch>
        </p:blipFill>
        <p:spPr>
          <a:xfrm>
            <a:off x="7324356" y="4816925"/>
            <a:ext cx="1116000" cy="1404000"/>
          </a:xfrm>
          <a:prstGeom prst="rect">
            <a:avLst/>
          </a:prstGeom>
        </p:spPr>
      </p:pic>
      <p:pic>
        <p:nvPicPr>
          <p:cNvPr id="23" name="Picture 2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57305" y="4800224"/>
            <a:ext cx="1106029" cy="1404000"/>
          </a:xfrm>
          <a:prstGeom prst="rect">
            <a:avLst/>
          </a:prstGeom>
        </p:spPr>
      </p:pic>
      <p:pic>
        <p:nvPicPr>
          <p:cNvPr id="24" name="Picture 2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6892" y="0"/>
            <a:ext cx="1735765" cy="1719234"/>
          </a:xfrm>
          <a:prstGeom prst="rect">
            <a:avLst/>
          </a:prstGeom>
        </p:spPr>
      </p:pic>
    </p:spTree>
    <p:extLst>
      <p:ext uri="{BB962C8B-B14F-4D97-AF65-F5344CB8AC3E}">
        <p14:creationId xmlns:p14="http://schemas.microsoft.com/office/powerpoint/2010/main" val="229445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29713" cy="6858000"/>
          </a:xfrm>
          <a:prstGeom prst="rect">
            <a:avLst/>
          </a:prstGeom>
        </p:spPr>
      </p:pic>
      <p:pic>
        <p:nvPicPr>
          <p:cNvPr id="4" name="PROJETO LONDON SCHOO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5877272"/>
            <a:ext cx="812800" cy="812800"/>
          </a:xfrm>
          <a:prstGeom prst="rect">
            <a:avLst/>
          </a:prstGeom>
        </p:spPr>
      </p:pic>
      <p:sp>
        <p:nvSpPr>
          <p:cNvPr id="5" name="Content Placeholder 2"/>
          <p:cNvSpPr txBox="1">
            <a:spLocks/>
          </p:cNvSpPr>
          <p:nvPr/>
        </p:nvSpPr>
        <p:spPr>
          <a:xfrm>
            <a:off x="0" y="692776"/>
            <a:ext cx="9144000" cy="6165224"/>
          </a:xfrm>
          <a:prstGeom prst="rect">
            <a:avLst/>
          </a:prstGeom>
        </p:spPr>
        <p:txBody>
          <a:bodyPr>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b="1" dirty="0">
                <a:solidFill>
                  <a:srgbClr val="FFFFFF"/>
                </a:solidFill>
              </a:rPr>
              <a:t>LSHTM: </a:t>
            </a:r>
            <a:r>
              <a:rPr lang="en-US" dirty="0">
                <a:solidFill>
                  <a:srgbClr val="FFFFFF"/>
                </a:solidFill>
              </a:rPr>
              <a:t>David </a:t>
            </a:r>
            <a:r>
              <a:rPr lang="en-US" dirty="0" err="1">
                <a:solidFill>
                  <a:srgbClr val="FFFFFF"/>
                </a:solidFill>
              </a:rPr>
              <a:t>Mabey</a:t>
            </a:r>
            <a:r>
              <a:rPr lang="en-US" dirty="0">
                <a:solidFill>
                  <a:srgbClr val="FFFFFF"/>
                </a:solidFill>
              </a:rPr>
              <a:t>, Chris </a:t>
            </a:r>
            <a:r>
              <a:rPr lang="en-US" dirty="0" err="1">
                <a:solidFill>
                  <a:srgbClr val="FFFFFF"/>
                </a:solidFill>
              </a:rPr>
              <a:t>Drakeley</a:t>
            </a:r>
            <a:r>
              <a:rPr lang="en-US" dirty="0">
                <a:solidFill>
                  <a:srgbClr val="FFFFFF"/>
                </a:solidFill>
              </a:rPr>
              <a:t>, Kevin </a:t>
            </a:r>
            <a:r>
              <a:rPr lang="en-US" dirty="0" err="1">
                <a:solidFill>
                  <a:srgbClr val="FFFFFF"/>
                </a:solidFill>
              </a:rPr>
              <a:t>Tetteh</a:t>
            </a:r>
            <a:r>
              <a:rPr lang="en-US" dirty="0">
                <a:solidFill>
                  <a:srgbClr val="FFFFFF"/>
                </a:solidFill>
              </a:rPr>
              <a:t>, John Bradley, James Logan</a:t>
            </a:r>
            <a:r>
              <a:rPr lang="en-US" dirty="0">
                <a:solidFill>
                  <a:schemeClr val="bg1"/>
                </a:solidFill>
              </a:rPr>
              <a:t>, </a:t>
            </a:r>
            <a:r>
              <a:rPr lang="en-US" dirty="0" err="1">
                <a:solidFill>
                  <a:schemeClr val="bg1"/>
                </a:solidFill>
              </a:rPr>
              <a:t>Taane</a:t>
            </a:r>
            <a:r>
              <a:rPr lang="en-US" dirty="0">
                <a:solidFill>
                  <a:schemeClr val="bg1"/>
                </a:solidFill>
              </a:rPr>
              <a:t> Clark, Susana </a:t>
            </a:r>
            <a:r>
              <a:rPr lang="en-US" dirty="0" err="1">
                <a:solidFill>
                  <a:schemeClr val="bg1"/>
                </a:solidFill>
              </a:rPr>
              <a:t>Campino</a:t>
            </a:r>
            <a:r>
              <a:rPr lang="en-US" dirty="0">
                <a:solidFill>
                  <a:schemeClr val="bg1"/>
                </a:solidFill>
              </a:rPr>
              <a:t>, </a:t>
            </a:r>
            <a:r>
              <a:rPr lang="en-US" dirty="0" err="1">
                <a:solidFill>
                  <a:schemeClr val="bg1"/>
                </a:solidFill>
              </a:rPr>
              <a:t>Hristina</a:t>
            </a:r>
            <a:r>
              <a:rPr lang="en-US" dirty="0">
                <a:solidFill>
                  <a:schemeClr val="bg1"/>
                </a:solidFill>
              </a:rPr>
              <a:t> </a:t>
            </a:r>
            <a:r>
              <a:rPr lang="en-US" dirty="0" err="1">
                <a:solidFill>
                  <a:schemeClr val="bg1"/>
                </a:solidFill>
              </a:rPr>
              <a:t>Vasileva</a:t>
            </a:r>
            <a:r>
              <a:rPr lang="en-US" dirty="0">
                <a:solidFill>
                  <a:schemeClr val="bg1"/>
                </a:solidFill>
              </a:rPr>
              <a:t>, Harry Hutchins, Sophie Moss Liz Pretorius, Rob Jones, Eleanor Martins, MSc students</a:t>
            </a:r>
          </a:p>
          <a:p>
            <a:r>
              <a:rPr lang="en-US" b="1" dirty="0">
                <a:solidFill>
                  <a:schemeClr val="bg1"/>
                </a:solidFill>
              </a:rPr>
              <a:t>MRCG: </a:t>
            </a:r>
            <a:r>
              <a:rPr lang="en-US" dirty="0">
                <a:solidFill>
                  <a:schemeClr val="bg1"/>
                </a:solidFill>
              </a:rPr>
              <a:t>Umberto d’Alessandro, Annette </a:t>
            </a:r>
            <a:r>
              <a:rPr lang="en-US" dirty="0" err="1">
                <a:solidFill>
                  <a:schemeClr val="bg1"/>
                </a:solidFill>
              </a:rPr>
              <a:t>Erhart</a:t>
            </a:r>
            <a:r>
              <a:rPr lang="en-US" dirty="0">
                <a:solidFill>
                  <a:schemeClr val="bg1"/>
                </a:solidFill>
              </a:rPr>
              <a:t>, </a:t>
            </a:r>
            <a:r>
              <a:rPr lang="en-US" dirty="0" err="1">
                <a:solidFill>
                  <a:schemeClr val="bg1"/>
                </a:solidFill>
              </a:rPr>
              <a:t>Mamadou</a:t>
            </a:r>
            <a:r>
              <a:rPr lang="en-US" dirty="0">
                <a:solidFill>
                  <a:schemeClr val="bg1"/>
                </a:solidFill>
              </a:rPr>
              <a:t> </a:t>
            </a:r>
            <a:r>
              <a:rPr lang="en-US" dirty="0" err="1">
                <a:solidFill>
                  <a:schemeClr val="bg1"/>
                </a:solidFill>
              </a:rPr>
              <a:t>Ousmane</a:t>
            </a:r>
            <a:r>
              <a:rPr lang="en-US" dirty="0">
                <a:solidFill>
                  <a:schemeClr val="bg1"/>
                </a:solidFill>
              </a:rPr>
              <a:t> </a:t>
            </a:r>
            <a:r>
              <a:rPr lang="en-US" dirty="0" err="1">
                <a:solidFill>
                  <a:schemeClr val="bg1"/>
                </a:solidFill>
              </a:rPr>
              <a:t>Ndiath</a:t>
            </a:r>
            <a:r>
              <a:rPr lang="en-US" dirty="0">
                <a:solidFill>
                  <a:schemeClr val="bg1"/>
                </a:solidFill>
              </a:rPr>
              <a:t>, </a:t>
            </a:r>
            <a:r>
              <a:rPr lang="en-US" dirty="0" err="1">
                <a:solidFill>
                  <a:schemeClr val="bg1"/>
                </a:solidFill>
              </a:rPr>
              <a:t>Harouna</a:t>
            </a:r>
            <a:r>
              <a:rPr lang="en-US" dirty="0">
                <a:solidFill>
                  <a:schemeClr val="bg1"/>
                </a:solidFill>
              </a:rPr>
              <a:t> </a:t>
            </a:r>
            <a:r>
              <a:rPr lang="en-US" dirty="0" err="1">
                <a:solidFill>
                  <a:schemeClr val="bg1"/>
                </a:solidFill>
              </a:rPr>
              <a:t>Soumare</a:t>
            </a:r>
            <a:r>
              <a:rPr lang="en-US" dirty="0">
                <a:solidFill>
                  <a:schemeClr val="bg1"/>
                </a:solidFill>
              </a:rPr>
              <a:t>, Fatima </a:t>
            </a:r>
            <a:r>
              <a:rPr lang="en-US" dirty="0" err="1">
                <a:solidFill>
                  <a:schemeClr val="bg1"/>
                </a:solidFill>
              </a:rPr>
              <a:t>Ceesay</a:t>
            </a:r>
            <a:r>
              <a:rPr lang="en-US" dirty="0">
                <a:solidFill>
                  <a:schemeClr val="bg1"/>
                </a:solidFill>
              </a:rPr>
              <a:t>, Patricia </a:t>
            </a:r>
            <a:r>
              <a:rPr lang="en-US" dirty="0" err="1">
                <a:solidFill>
                  <a:schemeClr val="bg1"/>
                </a:solidFill>
              </a:rPr>
              <a:t>Ezedimbu</a:t>
            </a:r>
            <a:r>
              <a:rPr lang="en-US" dirty="0">
                <a:solidFill>
                  <a:schemeClr val="bg1"/>
                </a:solidFill>
              </a:rPr>
              <a:t>-Michael, Karen Forrest, Marie-Rose Thorpe, John Correa, Omar </a:t>
            </a:r>
            <a:r>
              <a:rPr lang="en-US" dirty="0" err="1">
                <a:solidFill>
                  <a:schemeClr val="bg1"/>
                </a:solidFill>
              </a:rPr>
              <a:t>Manneh</a:t>
            </a:r>
            <a:r>
              <a:rPr lang="en-US" dirty="0">
                <a:solidFill>
                  <a:schemeClr val="bg1"/>
                </a:solidFill>
              </a:rPr>
              <a:t> </a:t>
            </a:r>
          </a:p>
          <a:p>
            <a:r>
              <a:rPr lang="en-US" b="1" dirty="0">
                <a:solidFill>
                  <a:schemeClr val="bg1"/>
                </a:solidFill>
              </a:rPr>
              <a:t>BHP: </a:t>
            </a:r>
            <a:r>
              <a:rPr lang="en-US" dirty="0" err="1">
                <a:solidFill>
                  <a:schemeClr val="bg1"/>
                </a:solidFill>
              </a:rPr>
              <a:t>Amabelia</a:t>
            </a:r>
            <a:r>
              <a:rPr lang="en-US" dirty="0">
                <a:solidFill>
                  <a:schemeClr val="bg1"/>
                </a:solidFill>
              </a:rPr>
              <a:t> Rodrigues, </a:t>
            </a:r>
            <a:r>
              <a:rPr lang="en-US" dirty="0" err="1">
                <a:solidFill>
                  <a:schemeClr val="bg1"/>
                </a:solidFill>
              </a:rPr>
              <a:t>Cesario</a:t>
            </a:r>
            <a:r>
              <a:rPr lang="en-US" dirty="0">
                <a:solidFill>
                  <a:schemeClr val="bg1"/>
                </a:solidFill>
              </a:rPr>
              <a:t> Martins, </a:t>
            </a:r>
            <a:r>
              <a:rPr lang="en-US" dirty="0" err="1">
                <a:solidFill>
                  <a:schemeClr val="bg1"/>
                </a:solidFill>
              </a:rPr>
              <a:t>Kristian</a:t>
            </a:r>
            <a:r>
              <a:rPr lang="en-US" dirty="0">
                <a:solidFill>
                  <a:schemeClr val="bg1"/>
                </a:solidFill>
              </a:rPr>
              <a:t> Holm-</a:t>
            </a:r>
            <a:r>
              <a:rPr lang="en-US" dirty="0" err="1">
                <a:solidFill>
                  <a:schemeClr val="bg1"/>
                </a:solidFill>
              </a:rPr>
              <a:t>Buch</a:t>
            </a:r>
            <a:r>
              <a:rPr lang="en-US" dirty="0">
                <a:solidFill>
                  <a:schemeClr val="bg1"/>
                </a:solidFill>
              </a:rPr>
              <a:t>, Carlos Cabral, JP </a:t>
            </a:r>
            <a:r>
              <a:rPr lang="en-US" dirty="0" err="1">
                <a:solidFill>
                  <a:schemeClr val="bg1"/>
                </a:solidFill>
              </a:rPr>
              <a:t>Nanque</a:t>
            </a:r>
            <a:endParaRPr lang="en-US" dirty="0">
              <a:solidFill>
                <a:schemeClr val="bg1"/>
              </a:solidFill>
            </a:endParaRPr>
          </a:p>
          <a:p>
            <a:r>
              <a:rPr lang="en-US" b="1" dirty="0">
                <a:solidFill>
                  <a:schemeClr val="bg1"/>
                </a:solidFill>
              </a:rPr>
              <a:t>MINSAP: </a:t>
            </a:r>
            <a:r>
              <a:rPr lang="en-US" dirty="0">
                <a:solidFill>
                  <a:schemeClr val="bg1"/>
                </a:solidFill>
              </a:rPr>
              <a:t>Paulo </a:t>
            </a:r>
            <a:r>
              <a:rPr lang="en-US" dirty="0" err="1">
                <a:solidFill>
                  <a:schemeClr val="bg1"/>
                </a:solidFill>
              </a:rPr>
              <a:t>Djata</a:t>
            </a:r>
            <a:r>
              <a:rPr lang="en-US" dirty="0">
                <a:solidFill>
                  <a:schemeClr val="bg1"/>
                </a:solidFill>
              </a:rPr>
              <a:t>, Luis </a:t>
            </a:r>
            <a:r>
              <a:rPr lang="en-US" dirty="0" err="1">
                <a:solidFill>
                  <a:schemeClr val="bg1"/>
                </a:solidFill>
              </a:rPr>
              <a:t>Papique</a:t>
            </a:r>
            <a:r>
              <a:rPr lang="en-US" dirty="0">
                <a:solidFill>
                  <a:schemeClr val="bg1"/>
                </a:solidFill>
              </a:rPr>
              <a:t>, </a:t>
            </a:r>
            <a:r>
              <a:rPr lang="en-US" dirty="0" err="1">
                <a:solidFill>
                  <a:schemeClr val="bg1"/>
                </a:solidFill>
              </a:rPr>
              <a:t>Meno</a:t>
            </a:r>
            <a:r>
              <a:rPr lang="en-US" dirty="0">
                <a:solidFill>
                  <a:schemeClr val="bg1"/>
                </a:solidFill>
              </a:rPr>
              <a:t> </a:t>
            </a:r>
            <a:r>
              <a:rPr lang="en-US" dirty="0" err="1">
                <a:solidFill>
                  <a:schemeClr val="bg1"/>
                </a:solidFill>
              </a:rPr>
              <a:t>Nabicassa</a:t>
            </a:r>
            <a:r>
              <a:rPr lang="en-US" dirty="0">
                <a:solidFill>
                  <a:schemeClr val="bg1"/>
                </a:solidFill>
              </a:rPr>
              <a:t>, Eunice Teixeira e Silva, Wilson Sa, </a:t>
            </a:r>
            <a:r>
              <a:rPr lang="en-US" dirty="0" err="1">
                <a:solidFill>
                  <a:schemeClr val="bg1"/>
                </a:solidFill>
              </a:rPr>
              <a:t>Laercia</a:t>
            </a:r>
            <a:r>
              <a:rPr lang="en-US" dirty="0">
                <a:solidFill>
                  <a:schemeClr val="bg1"/>
                </a:solidFill>
              </a:rPr>
              <a:t> de </a:t>
            </a:r>
            <a:r>
              <a:rPr lang="en-US" dirty="0" err="1">
                <a:solidFill>
                  <a:schemeClr val="bg1"/>
                </a:solidFill>
              </a:rPr>
              <a:t>Caravalho</a:t>
            </a:r>
            <a:endParaRPr lang="en-US" dirty="0">
              <a:solidFill>
                <a:schemeClr val="bg1"/>
              </a:solidFill>
            </a:endParaRPr>
          </a:p>
          <a:p>
            <a:r>
              <a:rPr lang="en-US" b="1" dirty="0">
                <a:solidFill>
                  <a:schemeClr val="bg1"/>
                </a:solidFill>
              </a:rPr>
              <a:t>INEP: </a:t>
            </a:r>
            <a:r>
              <a:rPr lang="en-US" dirty="0" err="1">
                <a:solidFill>
                  <a:schemeClr val="bg1"/>
                </a:solidFill>
              </a:rPr>
              <a:t>Hamadou</a:t>
            </a:r>
            <a:r>
              <a:rPr lang="en-US" dirty="0">
                <a:solidFill>
                  <a:schemeClr val="bg1"/>
                </a:solidFill>
              </a:rPr>
              <a:t> </a:t>
            </a:r>
            <a:r>
              <a:rPr lang="en-US" dirty="0" err="1">
                <a:solidFill>
                  <a:schemeClr val="bg1"/>
                </a:solidFill>
              </a:rPr>
              <a:t>Boiro</a:t>
            </a:r>
            <a:r>
              <a:rPr lang="en-US" dirty="0">
                <a:solidFill>
                  <a:schemeClr val="bg1"/>
                </a:solidFill>
              </a:rPr>
              <a:t>, Samba </a:t>
            </a:r>
            <a:r>
              <a:rPr lang="en-US" dirty="0" err="1">
                <a:solidFill>
                  <a:schemeClr val="bg1"/>
                </a:solidFill>
              </a:rPr>
              <a:t>Camara</a:t>
            </a:r>
            <a:endParaRPr lang="en-US" dirty="0">
              <a:solidFill>
                <a:schemeClr val="bg1"/>
              </a:solidFill>
            </a:endParaRPr>
          </a:p>
          <a:p>
            <a:r>
              <a:rPr lang="en-US" b="1" dirty="0" err="1">
                <a:solidFill>
                  <a:schemeClr val="bg1"/>
                </a:solidFill>
              </a:rPr>
              <a:t>Regiao</a:t>
            </a:r>
            <a:r>
              <a:rPr lang="en-US" b="1" dirty="0">
                <a:solidFill>
                  <a:schemeClr val="bg1"/>
                </a:solidFill>
              </a:rPr>
              <a:t> Sanitaria dos </a:t>
            </a:r>
            <a:r>
              <a:rPr lang="en-US" b="1" dirty="0" err="1">
                <a:solidFill>
                  <a:schemeClr val="bg1"/>
                </a:solidFill>
              </a:rPr>
              <a:t>Bijagos</a:t>
            </a:r>
            <a:r>
              <a:rPr lang="en-US" dirty="0">
                <a:solidFill>
                  <a:schemeClr val="bg1"/>
                </a:solidFill>
              </a:rPr>
              <a:t>: Jose </a:t>
            </a:r>
            <a:r>
              <a:rPr lang="en-US" dirty="0" err="1">
                <a:solidFill>
                  <a:schemeClr val="bg1"/>
                </a:solidFill>
              </a:rPr>
              <a:t>Nacutum</a:t>
            </a:r>
            <a:endParaRPr lang="en-US" dirty="0">
              <a:solidFill>
                <a:schemeClr val="bg1"/>
              </a:solidFill>
            </a:endParaRPr>
          </a:p>
          <a:p>
            <a:r>
              <a:rPr lang="en-US" b="1" dirty="0">
                <a:solidFill>
                  <a:schemeClr val="bg1"/>
                </a:solidFill>
              </a:rPr>
              <a:t>The MATAMAL team </a:t>
            </a:r>
            <a:r>
              <a:rPr lang="en-US" dirty="0">
                <a:solidFill>
                  <a:schemeClr val="bg1"/>
                </a:solidFill>
              </a:rPr>
              <a:t>and survey participants</a:t>
            </a:r>
          </a:p>
          <a:p>
            <a:endParaRPr lang="en-US" dirty="0">
              <a:solidFill>
                <a:srgbClr val="FFFFFF"/>
              </a:solidFill>
            </a:endParaRPr>
          </a:p>
        </p:txBody>
      </p:sp>
      <p:sp>
        <p:nvSpPr>
          <p:cNvPr id="6" name="Title 1"/>
          <p:cNvSpPr txBox="1">
            <a:spLocks/>
          </p:cNvSpPr>
          <p:nvPr/>
        </p:nvSpPr>
        <p:spPr>
          <a:xfrm>
            <a:off x="457200" y="24469"/>
            <a:ext cx="8229600" cy="668307"/>
          </a:xfrm>
          <a:prstGeom prst="rect">
            <a:avLst/>
          </a:prstGeom>
        </p:spPr>
        <p:txBody>
          <a:bodyPr>
            <a:normAutofit fontScale="90000" lnSpcReduction="10000"/>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b="1" dirty="0">
                <a:solidFill>
                  <a:srgbClr val="FFFFFF"/>
                </a:solidFill>
              </a:rPr>
              <a:t>Acknowledgements</a:t>
            </a:r>
            <a:endParaRPr lang="en-US" dirty="0">
              <a:solidFill>
                <a:srgbClr val="FFFFFF"/>
              </a:solidFill>
            </a:endParaRPr>
          </a:p>
        </p:txBody>
      </p:sp>
    </p:spTree>
    <p:extLst>
      <p:ext uri="{BB962C8B-B14F-4D97-AF65-F5344CB8AC3E}">
        <p14:creationId xmlns:p14="http://schemas.microsoft.com/office/powerpoint/2010/main" val="1262343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6CCFEC-C485-084A-AD3C-0F5F75642C71}"/>
              </a:ext>
            </a:extLst>
          </p:cNvPr>
          <p:cNvSpPr>
            <a:spLocks noGrp="1"/>
          </p:cNvSpPr>
          <p:nvPr>
            <p:ph type="title"/>
          </p:nvPr>
        </p:nvSpPr>
        <p:spPr/>
        <p:txBody>
          <a:bodyPr>
            <a:normAutofit fontScale="90000"/>
          </a:bodyPr>
          <a:lstStyle/>
          <a:p>
            <a:r>
              <a:rPr lang="en-GB" sz="4000" b="1" dirty="0">
                <a:latin typeface="Arial" panose="020B0604020202020204" pitchFamily="34" charset="0"/>
                <a:cs typeface="Arial" panose="020B0604020202020204" pitchFamily="34" charset="0"/>
              </a:rPr>
              <a:t>MATAMAL</a:t>
            </a:r>
            <a:endParaRPr lang="en-GB" b="1"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93748E6-7716-9341-99AF-F5C7C32D1090}"/>
              </a:ext>
            </a:extLst>
          </p:cNvPr>
          <p:cNvSpPr>
            <a:spLocks noGrp="1"/>
          </p:cNvSpPr>
          <p:nvPr>
            <p:ph idx="1"/>
          </p:nvPr>
        </p:nvSpPr>
        <p:spPr>
          <a:xfrm>
            <a:off x="0" y="1024091"/>
            <a:ext cx="9144000" cy="5833909"/>
          </a:xfrm>
        </p:spPr>
        <p:txBody>
          <a:bodyPr>
            <a:normAutofit fontScale="70000" lnSpcReduction="20000"/>
          </a:bodyPr>
          <a:lstStyle/>
          <a:p>
            <a:pPr marL="0" lvl="0" indent="0">
              <a:spcBef>
                <a:spcPts val="0"/>
              </a:spcBef>
              <a:spcAft>
                <a:spcPts val="1800"/>
              </a:spcAft>
              <a:buNone/>
            </a:pPr>
            <a:r>
              <a:rPr lang="en-GB" sz="2800" b="1" dirty="0"/>
              <a:t>AIM</a:t>
            </a:r>
          </a:p>
          <a:p>
            <a:pPr marL="0" lvl="0" indent="0">
              <a:spcBef>
                <a:spcPts val="0"/>
              </a:spcBef>
              <a:spcAft>
                <a:spcPts val="1800"/>
              </a:spcAft>
              <a:buNone/>
            </a:pPr>
            <a:r>
              <a:rPr lang="en-GB" sz="2800" dirty="0"/>
              <a:t>Evaluate the impact of </a:t>
            </a:r>
            <a:r>
              <a:rPr lang="en-GB" sz="2800" dirty="0" err="1"/>
              <a:t>ivermectin</a:t>
            </a:r>
            <a:r>
              <a:rPr lang="en-GB" sz="2800" dirty="0"/>
              <a:t> (IVM) with </a:t>
            </a:r>
            <a:r>
              <a:rPr lang="en-GB" sz="2800" dirty="0" err="1"/>
              <a:t>dihydroartemisinin-piperaquine</a:t>
            </a:r>
            <a:r>
              <a:rPr lang="en-GB" sz="2800" dirty="0"/>
              <a:t> (DP) MDA on malaria prevalence</a:t>
            </a:r>
          </a:p>
          <a:p>
            <a:pPr marL="0" lvl="0" indent="0">
              <a:spcBef>
                <a:spcPts val="0"/>
              </a:spcBef>
              <a:spcAft>
                <a:spcPts val="1800"/>
              </a:spcAft>
              <a:buNone/>
            </a:pPr>
            <a:r>
              <a:rPr lang="en-GB" sz="2800" b="1" dirty="0"/>
              <a:t>DESIGN</a:t>
            </a:r>
          </a:p>
          <a:p>
            <a:pPr marL="0" lvl="0" indent="0">
              <a:spcBef>
                <a:spcPts val="0"/>
              </a:spcBef>
              <a:spcAft>
                <a:spcPts val="1800"/>
              </a:spcAft>
              <a:buNone/>
            </a:pPr>
            <a:r>
              <a:rPr lang="en-GB" sz="2800" dirty="0"/>
              <a:t>Two arm cluster randomised placebo-controlled trial (24 clusters randomised 1:1)</a:t>
            </a:r>
          </a:p>
          <a:p>
            <a:pPr marL="0" lvl="0" indent="0">
              <a:spcBef>
                <a:spcPts val="0"/>
              </a:spcBef>
              <a:spcAft>
                <a:spcPts val="1800"/>
              </a:spcAft>
              <a:buNone/>
            </a:pPr>
            <a:r>
              <a:rPr lang="en-GB" sz="2800" b="1" dirty="0"/>
              <a:t>STUDY POPULATION</a:t>
            </a:r>
          </a:p>
          <a:p>
            <a:pPr marL="0" lvl="0" indent="0">
              <a:spcBef>
                <a:spcPts val="0"/>
              </a:spcBef>
              <a:spcAft>
                <a:spcPts val="1800"/>
              </a:spcAft>
              <a:buNone/>
            </a:pPr>
            <a:r>
              <a:rPr lang="en-GB" sz="2800" dirty="0"/>
              <a:t>~27,000 inhabitants meeting eligibility criteria on the </a:t>
            </a:r>
            <a:r>
              <a:rPr lang="en-GB" sz="2800" dirty="0" err="1"/>
              <a:t>Bijagos</a:t>
            </a:r>
            <a:r>
              <a:rPr lang="en-GB" sz="2800" dirty="0"/>
              <a:t> Archipelago.</a:t>
            </a:r>
          </a:p>
          <a:p>
            <a:pPr marL="0" lvl="0" indent="0">
              <a:spcBef>
                <a:spcPts val="0"/>
              </a:spcBef>
              <a:spcAft>
                <a:spcPts val="1800"/>
              </a:spcAft>
              <a:buNone/>
            </a:pPr>
            <a:r>
              <a:rPr lang="en-GB" sz="2800" b="1" dirty="0"/>
              <a:t>PRIMARY OUTCOME</a:t>
            </a:r>
          </a:p>
          <a:p>
            <a:pPr marL="0" lvl="0" indent="0">
              <a:spcBef>
                <a:spcPts val="0"/>
              </a:spcBef>
              <a:spcAft>
                <a:spcPts val="1800"/>
              </a:spcAft>
              <a:buNone/>
            </a:pPr>
            <a:r>
              <a:rPr lang="en-GB" sz="2800" dirty="0"/>
              <a:t>Pf PCR (all ages) prevalence after two years of intervention </a:t>
            </a:r>
          </a:p>
          <a:p>
            <a:pPr marL="0" lvl="0" indent="0">
              <a:spcBef>
                <a:spcPts val="0"/>
              </a:spcBef>
              <a:spcAft>
                <a:spcPts val="1800"/>
              </a:spcAft>
              <a:buNone/>
            </a:pPr>
            <a:r>
              <a:rPr lang="en-GB" sz="2800" dirty="0"/>
              <a:t>estimated by cross-sectional survey during peak malaria </a:t>
            </a:r>
          </a:p>
          <a:p>
            <a:pPr marL="0" lvl="0" indent="0">
              <a:spcBef>
                <a:spcPts val="0"/>
              </a:spcBef>
              <a:spcAft>
                <a:spcPts val="1800"/>
              </a:spcAft>
              <a:buNone/>
            </a:pPr>
            <a:r>
              <a:rPr lang="en-US" sz="2800" dirty="0"/>
              <a:t>t</a:t>
            </a:r>
            <a:r>
              <a:rPr lang="en-GB" sz="2800" dirty="0" err="1"/>
              <a:t>ransmission</a:t>
            </a:r>
            <a:r>
              <a:rPr lang="en-GB" sz="2800" dirty="0"/>
              <a:t> season</a:t>
            </a:r>
          </a:p>
          <a:p>
            <a:pPr marL="0" lvl="0" indent="0">
              <a:spcBef>
                <a:spcPts val="0"/>
              </a:spcBef>
              <a:spcAft>
                <a:spcPts val="1800"/>
              </a:spcAft>
              <a:buNone/>
            </a:pPr>
            <a:r>
              <a:rPr lang="en-GB" sz="2800" b="1" dirty="0"/>
              <a:t>PRIMARY ANALYSIS</a:t>
            </a:r>
          </a:p>
          <a:p>
            <a:pPr marL="0" lvl="0" indent="0">
              <a:spcBef>
                <a:spcPts val="0"/>
              </a:spcBef>
              <a:spcAft>
                <a:spcPts val="1800"/>
              </a:spcAft>
              <a:buNone/>
            </a:pPr>
            <a:r>
              <a:rPr lang="en-GB" sz="2800" dirty="0"/>
              <a:t>ITT, cluster-adjusted Pf prevalence comparison between arms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8389" y="4889570"/>
            <a:ext cx="1735765" cy="1719234"/>
          </a:xfrm>
          <a:prstGeom prst="rect">
            <a:avLst/>
          </a:prstGeom>
        </p:spPr>
      </p:pic>
    </p:spTree>
    <p:extLst>
      <p:ext uri="{BB962C8B-B14F-4D97-AF65-F5344CB8AC3E}">
        <p14:creationId xmlns:p14="http://schemas.microsoft.com/office/powerpoint/2010/main" val="239870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143500" cy="6858000"/>
          </a:xfrm>
          <a:prstGeom prst="rect">
            <a:avLst/>
          </a:prstGeom>
        </p:spPr>
      </p:pic>
      <p:pic>
        <p:nvPicPr>
          <p:cNvPr id="3" name="Picture 2"/>
          <p:cNvPicPr>
            <a:picLocks noChangeAspect="1"/>
          </p:cNvPicPr>
          <p:nvPr/>
        </p:nvPicPr>
        <p:blipFill>
          <a:blip r:embed="rId3"/>
          <a:stretch>
            <a:fillRect/>
          </a:stretch>
        </p:blipFill>
        <p:spPr>
          <a:xfrm>
            <a:off x="4640590" y="0"/>
            <a:ext cx="4503409" cy="6858000"/>
          </a:xfrm>
          <a:prstGeom prst="rect">
            <a:avLst/>
          </a:prstGeom>
        </p:spPr>
      </p:pic>
    </p:spTree>
    <p:extLst>
      <p:ext uri="{BB962C8B-B14F-4D97-AF65-F5344CB8AC3E}">
        <p14:creationId xmlns:p14="http://schemas.microsoft.com/office/powerpoint/2010/main" val="275446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1419" y="1078710"/>
            <a:ext cx="4383384" cy="4506003"/>
          </a:xfrm>
          <a:prstGeom prst="rect">
            <a:avLst/>
          </a:prstGeom>
        </p:spPr>
      </p:pic>
      <p:pic>
        <p:nvPicPr>
          <p:cNvPr id="5" name="Picture 4"/>
          <p:cNvPicPr>
            <a:picLocks noChangeAspect="1"/>
          </p:cNvPicPr>
          <p:nvPr/>
        </p:nvPicPr>
        <p:blipFill>
          <a:blip r:embed="rId4"/>
          <a:stretch>
            <a:fillRect/>
          </a:stretch>
        </p:blipFill>
        <p:spPr>
          <a:xfrm>
            <a:off x="399491" y="3919838"/>
            <a:ext cx="1907704" cy="1152128"/>
          </a:xfrm>
          <a:prstGeom prst="rect">
            <a:avLst/>
          </a:prstGeom>
        </p:spPr>
      </p:pic>
      <p:pic>
        <p:nvPicPr>
          <p:cNvPr id="6" name="Picture 5"/>
          <p:cNvPicPr>
            <a:picLocks noChangeAspect="1"/>
          </p:cNvPicPr>
          <p:nvPr/>
        </p:nvPicPr>
        <p:blipFill>
          <a:blip r:embed="rId5"/>
          <a:stretch>
            <a:fillRect/>
          </a:stretch>
        </p:blipFill>
        <p:spPr>
          <a:xfrm>
            <a:off x="3414312" y="5705872"/>
            <a:ext cx="1152128" cy="115212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5424" y="3482892"/>
            <a:ext cx="1035967" cy="1141186"/>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73631" y="48735"/>
            <a:ext cx="3424337" cy="1125557"/>
          </a:xfrm>
          <a:prstGeom prst="rect">
            <a:avLst/>
          </a:prstGeom>
        </p:spPr>
      </p:pic>
      <p:pic>
        <p:nvPicPr>
          <p:cNvPr id="10" name="Picture 9"/>
          <p:cNvPicPr>
            <a:picLocks noChangeAspect="1"/>
          </p:cNvPicPr>
          <p:nvPr/>
        </p:nvPicPr>
        <p:blipFill>
          <a:blip r:embed="rId8"/>
          <a:stretch>
            <a:fillRect/>
          </a:stretch>
        </p:blipFill>
        <p:spPr>
          <a:xfrm>
            <a:off x="399491" y="1784937"/>
            <a:ext cx="1721026" cy="1721026"/>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l="5627" r="5542"/>
          <a:stretch/>
        </p:blipFill>
        <p:spPr>
          <a:xfrm>
            <a:off x="232142" y="220461"/>
            <a:ext cx="3339344" cy="11430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26735" y="1363461"/>
            <a:ext cx="2151264" cy="1281989"/>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a:ext>
            </a:extLst>
          </a:blip>
          <a:srcRect l="9929" r="7198"/>
          <a:stretch/>
        </p:blipFill>
        <p:spPr>
          <a:xfrm>
            <a:off x="5072366" y="5534333"/>
            <a:ext cx="3264874" cy="1267288"/>
          </a:xfrm>
          <a:prstGeom prst="rect">
            <a:avLst/>
          </a:prstGeom>
        </p:spPr>
      </p:pic>
    </p:spTree>
    <p:extLst>
      <p:ext uri="{BB962C8B-B14F-4D97-AF65-F5344CB8AC3E}">
        <p14:creationId xmlns:p14="http://schemas.microsoft.com/office/powerpoint/2010/main" val="344142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t>Objectives</a:t>
            </a:r>
          </a:p>
        </p:txBody>
      </p:sp>
      <p:sp>
        <p:nvSpPr>
          <p:cNvPr id="3" name="Content Placeholder 2"/>
          <p:cNvSpPr>
            <a:spLocks noGrp="1"/>
          </p:cNvSpPr>
          <p:nvPr>
            <p:ph idx="1"/>
          </p:nvPr>
        </p:nvSpPr>
        <p:spPr>
          <a:prstGeom prst="rect">
            <a:avLst/>
          </a:prstGeom>
        </p:spPr>
        <p:txBody>
          <a:bodyPr>
            <a:normAutofit/>
          </a:bodyPr>
          <a:lstStyle/>
          <a:p>
            <a:r>
              <a:rPr lang="en-US" dirty="0"/>
              <a:t>To evaluate the impact of three rounds of adjunctive IVM MDA to DP MDA on malaria (prevalence and incidence)</a:t>
            </a:r>
          </a:p>
          <a:p>
            <a:endParaRPr lang="en-US" dirty="0"/>
          </a:p>
          <a:p>
            <a:r>
              <a:rPr lang="en-US" dirty="0"/>
              <a:t>To evaluate the impact of three rounds of IVM MDA on </a:t>
            </a:r>
            <a:r>
              <a:rPr lang="en-US" i="1" dirty="0"/>
              <a:t>Anopheles </a:t>
            </a:r>
            <a:r>
              <a:rPr lang="en-US" i="1" dirty="0" err="1"/>
              <a:t>gambiae</a:t>
            </a:r>
            <a:r>
              <a:rPr lang="en-US" i="1" dirty="0"/>
              <a:t> </a:t>
            </a:r>
            <a:r>
              <a:rPr lang="en-US" dirty="0"/>
              <a:t>and co-endemic diseases (LF, STH, scabies, bed bugs and head lice)</a:t>
            </a:r>
          </a:p>
          <a:p>
            <a:endParaRPr lang="en-US" dirty="0"/>
          </a:p>
          <a:p>
            <a:r>
              <a:rPr lang="en-US" dirty="0"/>
              <a:t>To use real-time/reactive social science research to monitor and improve implementation of MDA to ensure high coverage </a:t>
            </a:r>
          </a:p>
          <a:p>
            <a:endParaRPr lang="en-US" dirty="0"/>
          </a:p>
          <a:p>
            <a:r>
              <a:rPr lang="en-US" dirty="0"/>
              <a:t>To conduct a cost-effectiveness analysis</a:t>
            </a:r>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0338" y="4915640"/>
            <a:ext cx="1735765" cy="1719234"/>
          </a:xfrm>
          <a:prstGeom prst="rect">
            <a:avLst/>
          </a:prstGeom>
        </p:spPr>
      </p:pic>
    </p:spTree>
    <p:extLst>
      <p:ext uri="{BB962C8B-B14F-4D97-AF65-F5344CB8AC3E}">
        <p14:creationId xmlns:p14="http://schemas.microsoft.com/office/powerpoint/2010/main" val="109017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Study Setting</a:t>
            </a:r>
          </a:p>
        </p:txBody>
      </p:sp>
      <p:sp>
        <p:nvSpPr>
          <p:cNvPr id="3" name="Content Placeholder 2"/>
          <p:cNvSpPr>
            <a:spLocks noGrp="1"/>
          </p:cNvSpPr>
          <p:nvPr>
            <p:ph idx="1"/>
          </p:nvPr>
        </p:nvSpPr>
        <p:spPr>
          <a:xfrm>
            <a:off x="218487" y="1095490"/>
            <a:ext cx="8698492" cy="5594001"/>
          </a:xfrm>
        </p:spPr>
        <p:txBody>
          <a:bodyPr>
            <a:normAutofit/>
          </a:bodyPr>
          <a:lstStyle/>
          <a:p>
            <a:r>
              <a:rPr lang="en-US" b="1" dirty="0"/>
              <a:t>Co-endemic for malaria, LF, STH, scabies</a:t>
            </a:r>
          </a:p>
          <a:p>
            <a:r>
              <a:rPr lang="en-US" b="1" dirty="0"/>
              <a:t>Stable, seasonal malaria transmission</a:t>
            </a:r>
          </a:p>
          <a:p>
            <a:pPr lvl="1"/>
            <a:r>
              <a:rPr lang="en-US" dirty="0"/>
              <a:t>Peak vector density August/September</a:t>
            </a:r>
          </a:p>
          <a:p>
            <a:pPr lvl="2"/>
            <a:r>
              <a:rPr lang="en-US" i="1" dirty="0"/>
              <a:t>An. </a:t>
            </a:r>
            <a:r>
              <a:rPr lang="en-US" i="1" dirty="0" err="1"/>
              <a:t>gambiae</a:t>
            </a:r>
            <a:r>
              <a:rPr lang="en-US" i="1" dirty="0"/>
              <a:t> </a:t>
            </a:r>
            <a:r>
              <a:rPr lang="en-US" i="1" dirty="0" err="1"/>
              <a:t>s.s</a:t>
            </a:r>
            <a:r>
              <a:rPr lang="en-US" i="1" dirty="0"/>
              <a:t> </a:t>
            </a:r>
            <a:r>
              <a:rPr lang="en-US" dirty="0"/>
              <a:t>malaria vector</a:t>
            </a:r>
            <a:r>
              <a:rPr lang="en-GB" dirty="0"/>
              <a:t> </a:t>
            </a:r>
            <a:r>
              <a:rPr lang="en-US" dirty="0"/>
              <a:t> </a:t>
            </a:r>
          </a:p>
          <a:p>
            <a:pPr lvl="1"/>
            <a:r>
              <a:rPr lang="en-US" dirty="0"/>
              <a:t>Peak clinical malaria cases October/November</a:t>
            </a:r>
          </a:p>
          <a:p>
            <a:pPr lvl="2"/>
            <a:r>
              <a:rPr lang="en-US" i="1" dirty="0"/>
              <a:t>Pf</a:t>
            </a:r>
            <a:r>
              <a:rPr lang="en-US" dirty="0"/>
              <a:t> prevalence </a:t>
            </a:r>
            <a:r>
              <a:rPr lang="en-GB" b="1" dirty="0"/>
              <a:t>22.2%</a:t>
            </a:r>
            <a:r>
              <a:rPr lang="en-GB" dirty="0"/>
              <a:t> (95% CI 18.7-26.0%)</a:t>
            </a:r>
          </a:p>
          <a:p>
            <a:endParaRPr lang="en-US" dirty="0"/>
          </a:p>
          <a:p>
            <a:r>
              <a:rPr lang="en-US" dirty="0"/>
              <a:t>High LLIN coverage (&gt;90%) and use</a:t>
            </a:r>
          </a:p>
          <a:p>
            <a:r>
              <a:rPr lang="en-US" dirty="0"/>
              <a:t>Moderate IPTp coverage (~65%) </a:t>
            </a:r>
          </a:p>
          <a:p>
            <a:r>
              <a:rPr lang="en-US" dirty="0"/>
              <a:t>Diagnosis of symptomatic malaria and treatment with ACT</a:t>
            </a:r>
          </a:p>
          <a:p>
            <a:endParaRPr lang="en-US" dirty="0"/>
          </a:p>
          <a:p>
            <a:r>
              <a:rPr lang="en-US" b="1" dirty="0"/>
              <a:t>No indoor residual spraying (IRS)</a:t>
            </a:r>
          </a:p>
          <a:p>
            <a:r>
              <a:rPr lang="en-US" b="1" dirty="0"/>
              <a:t>No seasonal malaria chemoprophylaxis (SMC)</a:t>
            </a:r>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235" y="4970258"/>
            <a:ext cx="1735765" cy="1719234"/>
          </a:xfrm>
          <a:prstGeom prst="rect">
            <a:avLst/>
          </a:prstGeom>
        </p:spPr>
      </p:pic>
    </p:spTree>
    <p:extLst>
      <p:ext uri="{BB962C8B-B14F-4D97-AF65-F5344CB8AC3E}">
        <p14:creationId xmlns:p14="http://schemas.microsoft.com/office/powerpoint/2010/main" val="64413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Documents and Settings\Anna\My Documents\Research 2011\WT Application\Fig1-guinea-bissau-map.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p:spPr>
      </p:pic>
      <p:pic>
        <p:nvPicPr>
          <p:cNvPr id="11" name="Picture 6" descr="http://www.ilike2learn.com/ilike2learn/Continent%20Maps/Africa%20Political%20Large.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4594" y="15300"/>
            <a:ext cx="2589406" cy="2604500"/>
          </a:xfrm>
          <a:prstGeom prst="ellipse">
            <a:avLst/>
          </a:prstGeom>
          <a:ln>
            <a:noFill/>
          </a:ln>
          <a:effectLst>
            <a:softEdge rad="112500"/>
          </a:effectLst>
        </p:spPr>
      </p:pic>
      <p:cxnSp>
        <p:nvCxnSpPr>
          <p:cNvPr id="13" name="Straight Arrow Connector 12"/>
          <p:cNvCxnSpPr/>
          <p:nvPr/>
        </p:nvCxnSpPr>
        <p:spPr>
          <a:xfrm flipH="1">
            <a:off x="6413500" y="1171575"/>
            <a:ext cx="587375" cy="800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itle 1"/>
          <p:cNvSpPr txBox="1">
            <a:spLocks/>
          </p:cNvSpPr>
          <p:nvPr/>
        </p:nvSpPr>
        <p:spPr>
          <a:xfrm>
            <a:off x="0" y="15299"/>
            <a:ext cx="8229600" cy="692696"/>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800" b="1" dirty="0" err="1">
                <a:solidFill>
                  <a:schemeClr val="bg1"/>
                </a:solidFill>
              </a:rPr>
              <a:t>Bijagós</a:t>
            </a:r>
            <a:r>
              <a:rPr lang="en-US" sz="4800" b="1" dirty="0">
                <a:solidFill>
                  <a:srgbClr val="000000"/>
                </a:solidFill>
              </a:rPr>
              <a:t> </a:t>
            </a:r>
            <a:r>
              <a:rPr lang="en-US" sz="4800" b="1" dirty="0">
                <a:solidFill>
                  <a:srgbClr val="FFFFFF"/>
                </a:solidFill>
              </a:rPr>
              <a:t>Archipelago</a:t>
            </a:r>
            <a:endParaRPr lang="en-US" b="1" dirty="0">
              <a:solidFill>
                <a:srgbClr val="FFFFFF"/>
              </a:solidFill>
            </a:endParaRPr>
          </a:p>
        </p:txBody>
      </p:sp>
    </p:spTree>
    <p:extLst>
      <p:ext uri="{BB962C8B-B14F-4D97-AF65-F5344CB8AC3E}">
        <p14:creationId xmlns:p14="http://schemas.microsoft.com/office/powerpoint/2010/main" val="407086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76" y="4055403"/>
            <a:ext cx="4683732" cy="2535897"/>
          </a:xfrm>
          <a:prstGeom prst="rect">
            <a:avLst/>
          </a:prstGeom>
          <a:noFill/>
          <a:ln w="9525">
            <a:noFill/>
            <a:miter lim="800000"/>
            <a:headEnd/>
            <a:tailEnd/>
          </a:ln>
        </p:spPr>
      </p:pic>
      <p:pic>
        <p:nvPicPr>
          <p:cNvPr id="4" name="Picture 2" descr="F:\Upgrading Drafts\P100068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76675" y="0"/>
            <a:ext cx="5267325" cy="3950493"/>
          </a:xfrm>
          <a:prstGeom prst="rect">
            <a:avLst/>
          </a:prstGeom>
          <a:noFill/>
        </p:spPr>
      </p:pic>
      <p:pic>
        <p:nvPicPr>
          <p:cNvPr id="5" name="Picture 4" descr="Fanado-Camabi-Canhabaqu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7045" y="4055403"/>
            <a:ext cx="3560730" cy="2580711"/>
          </a:xfrm>
          <a:prstGeom prst="rect">
            <a:avLst/>
          </a:prstGeom>
          <a:noFill/>
          <a:ln w="9525">
            <a:noFill/>
            <a:miter lim="800000"/>
            <a:headEnd/>
            <a:tailEnd/>
          </a:ln>
        </p:spPr>
      </p:pic>
      <p:pic>
        <p:nvPicPr>
          <p:cNvPr id="6" name="Picture 5" descr="femmes_au_pilon.jpg"/>
          <p:cNvPicPr>
            <a:picLocks noChangeAspect="1"/>
          </p:cNvPicPr>
          <p:nvPr/>
        </p:nvPicPr>
        <p:blipFill>
          <a:blip r:embed="rId6" cstate="print"/>
          <a:srcRect/>
          <a:stretch>
            <a:fillRect/>
          </a:stretch>
        </p:blipFill>
        <p:spPr bwMode="auto">
          <a:xfrm>
            <a:off x="142876" y="191164"/>
            <a:ext cx="3396986" cy="3481911"/>
          </a:xfrm>
          <a:prstGeom prst="rect">
            <a:avLst/>
          </a:prstGeom>
          <a:noFill/>
          <a:ln w="9525">
            <a:noFill/>
            <a:miter lim="800000"/>
            <a:headEnd/>
            <a:tailEnd/>
          </a:ln>
        </p:spPr>
      </p:pic>
    </p:spTree>
    <p:extLst>
      <p:ext uri="{BB962C8B-B14F-4D97-AF65-F5344CB8AC3E}">
        <p14:creationId xmlns:p14="http://schemas.microsoft.com/office/powerpoint/2010/main" val="193675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CBEA9-260D-415D-967C-0FF53A0A9120}"/>
              </a:ext>
            </a:extLst>
          </p:cNvPr>
          <p:cNvSpPr>
            <a:spLocks noGrp="1"/>
          </p:cNvSpPr>
          <p:nvPr>
            <p:ph type="title"/>
          </p:nvPr>
        </p:nvSpPr>
        <p:spPr/>
        <p:txBody>
          <a:bodyPr/>
          <a:lstStyle/>
          <a:p>
            <a:r>
              <a:rPr lang="en-GB" b="1" dirty="0"/>
              <a:t>Malaria Incidence</a:t>
            </a:r>
          </a:p>
        </p:txBody>
      </p:sp>
      <p:graphicFrame>
        <p:nvGraphicFramePr>
          <p:cNvPr id="4" name="Content Placeholder 6">
            <a:extLst>
              <a:ext uri="{FF2B5EF4-FFF2-40B4-BE49-F238E27FC236}">
                <a16:creationId xmlns:a16="http://schemas.microsoft.com/office/drawing/2014/main" id="{B27BD909-7E60-45C3-82FE-8AA405F8DABB}"/>
              </a:ext>
            </a:extLst>
          </p:cNvPr>
          <p:cNvGraphicFramePr>
            <a:graphicFrameLocks noGrp="1"/>
          </p:cNvGraphicFramePr>
          <p:nvPr>
            <p:ph idx="1"/>
            <p:extLst>
              <p:ext uri="{D42A27DB-BD31-4B8C-83A1-F6EECF244321}">
                <p14:modId xmlns:p14="http://schemas.microsoft.com/office/powerpoint/2010/main" val="1902540592"/>
              </p:ext>
            </p:extLst>
          </p:nvPr>
        </p:nvGraphicFramePr>
        <p:xfrm>
          <a:off x="457200" y="1477963"/>
          <a:ext cx="7435624" cy="457100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235" y="5189351"/>
            <a:ext cx="1735765" cy="1719234"/>
          </a:xfrm>
          <a:prstGeom prst="rect">
            <a:avLst/>
          </a:prstGeom>
        </p:spPr>
      </p:pic>
    </p:spTree>
    <p:extLst>
      <p:ext uri="{BB962C8B-B14F-4D97-AF65-F5344CB8AC3E}">
        <p14:creationId xmlns:p14="http://schemas.microsoft.com/office/powerpoint/2010/main" val="395669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Malaria Prevalence</a:t>
            </a:r>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28637"/>
            <a:ext cx="9144000" cy="5428112"/>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235" y="5138766"/>
            <a:ext cx="1735765" cy="1719234"/>
          </a:xfrm>
          <a:prstGeom prst="rect">
            <a:avLst/>
          </a:prstGeom>
        </p:spPr>
      </p:pic>
    </p:spTree>
    <p:extLst>
      <p:ext uri="{BB962C8B-B14F-4D97-AF65-F5344CB8AC3E}">
        <p14:creationId xmlns:p14="http://schemas.microsoft.com/office/powerpoint/2010/main" val="3378965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04"/>
            <a:ext cx="6705600" cy="623236"/>
          </a:xfrm>
        </p:spPr>
        <p:txBody>
          <a:bodyPr>
            <a:normAutofit fontScale="90000"/>
          </a:bodyPr>
          <a:lstStyle/>
          <a:p>
            <a:r>
              <a:rPr lang="en-US" sz="3200" b="1" dirty="0"/>
              <a:t>Impact of additive IVM on </a:t>
            </a:r>
            <a:r>
              <a:rPr lang="en-US" sz="3200" b="1" i="1" dirty="0"/>
              <a:t>Pf</a:t>
            </a:r>
            <a:r>
              <a:rPr lang="en-US" sz="3200" b="1" dirty="0"/>
              <a:t> prevalence</a:t>
            </a:r>
          </a:p>
        </p:txBody>
      </p:sp>
      <p:pic>
        <p:nvPicPr>
          <p:cNvPr id="4" name="Content Placeholder 3"/>
          <p:cNvPicPr>
            <a:picLocks noGrp="1"/>
          </p:cNvPicPr>
          <p:nvPr>
            <p:ph idx="1"/>
          </p:nvPr>
        </p:nvPicPr>
        <p:blipFill rotWithShape="1">
          <a:blip r:embed="rId3" cstate="screen">
            <a:extLst>
              <a:ext uri="{28A0092B-C50C-407E-A947-70E740481C1C}">
                <a14:useLocalDpi xmlns:a14="http://schemas.microsoft.com/office/drawing/2010/main"/>
              </a:ext>
            </a:extLst>
          </a:blip>
          <a:srcRect t="6595" b="9626"/>
          <a:stretch/>
        </p:blipFill>
        <p:spPr bwMode="auto">
          <a:xfrm>
            <a:off x="457200" y="1477818"/>
            <a:ext cx="8229600" cy="4653077"/>
          </a:xfrm>
          <a:prstGeom prst="rect">
            <a:avLst/>
          </a:prstGeom>
          <a:ln>
            <a:noFill/>
          </a:ln>
          <a:extLst>
            <a:ext uri="{53640926-AAD7-44d8-BBD7-CCE9431645EC}">
              <a14:shadowObscured xmlns:a14="http://schemas.microsoft.com/office/drawing/2010/main" xmlns=""/>
            </a:ext>
          </a:extLst>
        </p:spPr>
      </p:pic>
      <p:sp>
        <p:nvSpPr>
          <p:cNvPr id="3" name="TextBox 2"/>
          <p:cNvSpPr txBox="1"/>
          <p:nvPr/>
        </p:nvSpPr>
        <p:spPr>
          <a:xfrm>
            <a:off x="3072466" y="6130895"/>
            <a:ext cx="3181709" cy="369332"/>
          </a:xfrm>
          <a:prstGeom prst="rect">
            <a:avLst/>
          </a:prstGeom>
          <a:noFill/>
        </p:spPr>
        <p:txBody>
          <a:bodyPr wrap="square" rtlCol="0">
            <a:spAutoFit/>
          </a:bodyPr>
          <a:lstStyle/>
          <a:p>
            <a:pPr algn="ctr"/>
            <a:r>
              <a:rPr lang="en-US" dirty="0"/>
              <a:t>Time/months</a:t>
            </a:r>
          </a:p>
        </p:txBody>
      </p:sp>
    </p:spTree>
    <p:extLst>
      <p:ext uri="{BB962C8B-B14F-4D97-AF65-F5344CB8AC3E}">
        <p14:creationId xmlns:p14="http://schemas.microsoft.com/office/powerpoint/2010/main" val="2608203379"/>
      </p:ext>
    </p:extLst>
  </p:cSld>
  <p:clrMapOvr>
    <a:masterClrMapping/>
  </p:clrMapOvr>
</p:sld>
</file>

<file path=ppt/theme/theme1.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TaxCatchAll xmlns="6a164dda-3779-4169-b957-e287451f6523"/>
    <TaxKeywordTaxHTField xmlns="6a164dda-3779-4169-b957-e287451f6523">
      <Terms xmlns="http://schemas.microsoft.com/office/infopath/2007/PartnerControls"/>
    </TaxKeywordTaxHTField>
    <Visibility xmlns="6a164dda-3779-4169-b957-e287451f6523">Internal</Visibility>
    <PublishingExpiration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08C6E62334A94BB5CB813FB9F611CC" ma:contentTypeVersion="4" ma:contentTypeDescription="Create a new document." ma:contentTypeScope="" ma:versionID="112cdea00ca47620c503386b19808eb3">
  <xsd:schema xmlns:xsd="http://www.w3.org/2001/XMLSchema" xmlns:xs="http://www.w3.org/2001/XMLSchema" xmlns:p="http://schemas.microsoft.com/office/2006/metadata/properties" xmlns:ns1="http://schemas.microsoft.com/sharepoint/v3" xmlns:ns2="6a164dda-3779-4169-b957-e287451f6523" xmlns:ns3="9bdb08a2-f062-45d7-99c0-a08565638663" targetNamespace="http://schemas.microsoft.com/office/2006/metadata/properties" ma:root="true" ma:fieldsID="f87e1e496b5ff68587a5517afcdee06d" ns1:_="" ns2:_="" ns3:_="">
    <xsd:import namespace="http://schemas.microsoft.com/sharepoint/v3"/>
    <xsd:import namespace="6a164dda-3779-4169-b957-e287451f6523"/>
    <xsd:import namespace="9bdb08a2-f062-45d7-99c0-a08565638663"/>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2:Visibility"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164dda-3779-4169-b957-e287451f6523"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8207403b-203c-4ed3-95cd-88a852189123"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f3ac801a-ce66-4776-b998-9c2b2735c52b}" ma:internalName="TaxCatchAll" ma:showField="CatchAllData" ma:web="36e303f3-9cf1-4416-91d7-d1ec012ee965">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f3ac801a-ce66-4776-b998-9c2b2735c52b}" ma:internalName="TaxCatchAllLabel" ma:readOnly="true" ma:showField="CatchAllDataLabel" ma:web="36e303f3-9cf1-4416-91d7-d1ec012ee965">
      <xsd:complexType>
        <xsd:complexContent>
          <xsd:extension base="dms:MultiChoiceLookup">
            <xsd:sequence>
              <xsd:element name="Value" type="dms:Lookup" maxOccurs="unbounded" minOccurs="0" nillable="true"/>
            </xsd:sequence>
          </xsd:extension>
        </xsd:complexContent>
      </xsd:complexType>
    </xsd:element>
    <xsd:element name="Visibility" ma:index="14" nillable="true" ma:displayName="Visibility" ma:default="Internal" ma:description="Items that should be available externally should be marked &lt;strong&gt;External&lt;/strong&gt;" ma:format="RadioButtons" ma:internalName="Visibility">
      <xsd:simpleType>
        <xsd:restriction base="dms:Choice">
          <xsd:enumeration value="Internal"/>
          <xsd:enumeration value="External"/>
        </xsd:restriction>
      </xsd:simpleType>
    </xsd:element>
  </xsd:schema>
  <xsd:schema xmlns:xsd="http://www.w3.org/2001/XMLSchema" xmlns:xs="http://www.w3.org/2001/XMLSchema" xmlns:dms="http://schemas.microsoft.com/office/2006/documentManagement/types" xmlns:pc="http://schemas.microsoft.com/office/infopath/2007/PartnerControls" targetNamespace="9bdb08a2-f062-45d7-99c0-a08565638663"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8207403b-203c-4ed3-95cd-88a852189123" ContentTypeId="0x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E90234-027F-4DCA-8F65-01DD918F31E3}">
  <ds:schemaRefs>
    <ds:schemaRef ds:uri="http://schemas.microsoft.com/office/2006/metadata/properties"/>
    <ds:schemaRef ds:uri="http://schemas.microsoft.com/office/infopath/2007/PartnerControls"/>
    <ds:schemaRef ds:uri="http://schemas.microsoft.com/sharepoint/v3"/>
    <ds:schemaRef ds:uri="6a164dda-3779-4169-b957-e287451f6523"/>
  </ds:schemaRefs>
</ds:datastoreItem>
</file>

<file path=customXml/itemProps2.xml><?xml version="1.0" encoding="utf-8"?>
<ds:datastoreItem xmlns:ds="http://schemas.openxmlformats.org/officeDocument/2006/customXml" ds:itemID="{B4366156-87C8-459F-8499-1DC6CA6B9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164dda-3779-4169-b957-e287451f6523"/>
    <ds:schemaRef ds:uri="9bdb08a2-f062-45d7-99c0-a085656386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AEF0EC-135F-408E-B270-BA80A9F362CC}">
  <ds:schemaRefs>
    <ds:schemaRef ds:uri="Microsoft.SharePoint.Taxonomy.ContentTypeSync"/>
  </ds:schemaRefs>
</ds:datastoreItem>
</file>

<file path=customXml/itemProps4.xml><?xml version="1.0" encoding="utf-8"?>
<ds:datastoreItem xmlns:ds="http://schemas.openxmlformats.org/officeDocument/2006/customXml" ds:itemID="{492EB922-6A4C-46C7-9DEA-AF94D2164E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2343</Words>
  <Application>Microsoft Office PowerPoint</Application>
  <PresentationFormat>On-screen Show (4:3)</PresentationFormat>
  <Paragraphs>157</Paragraphs>
  <Slides>21</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Constantia</vt:lpstr>
      <vt:lpstr>Corbel</vt:lpstr>
      <vt:lpstr>merriweather</vt:lpstr>
      <vt:lpstr>open sans</vt:lpstr>
      <vt:lpstr>Wingdings 2</vt:lpstr>
      <vt:lpstr>Main_Presentation_Title_Page</vt:lpstr>
      <vt:lpstr>Ivermectin for Malaria Control:  The MATAMAL Trial Bijagós Archipelago, Guinea Bissau</vt:lpstr>
      <vt:lpstr>MATAMAL</vt:lpstr>
      <vt:lpstr>Objectives</vt:lpstr>
      <vt:lpstr>Study Setting</vt:lpstr>
      <vt:lpstr>PowerPoint Presentation</vt:lpstr>
      <vt:lpstr>PowerPoint Presentation</vt:lpstr>
      <vt:lpstr>Malaria Incidence</vt:lpstr>
      <vt:lpstr>Malaria Prevalence</vt:lpstr>
      <vt:lpstr>Impact of additive IVM on Pf prevalence</vt:lpstr>
      <vt:lpstr>PowerPoint Presentation</vt:lpstr>
      <vt:lpstr>Intervention</vt:lpstr>
      <vt:lpstr>Exclusion Criteria</vt:lpstr>
      <vt:lpstr>PowerPoint Presentation</vt:lpstr>
      <vt:lpstr>Intervention Delivery</vt:lpstr>
      <vt:lpstr>PowerPoint Presentation</vt:lpstr>
      <vt:lpstr>PowerPoint Presentation</vt:lpstr>
      <vt:lpstr>PowerPoint Presentation</vt:lpstr>
      <vt:lpstr>The MATAMAL Team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School of Hygiene  &amp; Tropical Medicine</dc:title>
  <dc:creator>Nick Smith</dc:creator>
  <cp:lastModifiedBy>Eleanor  Martins</cp:lastModifiedBy>
  <cp:revision>63</cp:revision>
  <dcterms:created xsi:type="dcterms:W3CDTF">2017-08-07T14:02:54Z</dcterms:created>
  <dcterms:modified xsi:type="dcterms:W3CDTF">2022-03-16T08:08:50Z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0x010100D908C6E62334A94BB5CB813FB9F611CC</vt:lpwstr>
  </property>
</Properties>
</file>