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52" r:id="rId6"/>
    <p:sldMasterId id="2147483654" r:id="rId7"/>
  </p:sldMasterIdLst>
  <p:notesMasterIdLst>
    <p:notesMasterId r:id="rId24"/>
  </p:notesMasterIdLst>
  <p:handoutMasterIdLst>
    <p:handoutMasterId r:id="rId25"/>
  </p:handoutMasterIdLst>
  <p:sldIdLst>
    <p:sldId id="317" r:id="rId8"/>
    <p:sldId id="1121" r:id="rId9"/>
    <p:sldId id="336" r:id="rId10"/>
    <p:sldId id="1163" r:id="rId11"/>
    <p:sldId id="2662" r:id="rId12"/>
    <p:sldId id="1220" r:id="rId13"/>
    <p:sldId id="1192" r:id="rId14"/>
    <p:sldId id="2664" r:id="rId15"/>
    <p:sldId id="1171" r:id="rId16"/>
    <p:sldId id="2665" r:id="rId17"/>
    <p:sldId id="2667" r:id="rId18"/>
    <p:sldId id="2668" r:id="rId19"/>
    <p:sldId id="2669" r:id="rId20"/>
    <p:sldId id="2670" r:id="rId21"/>
    <p:sldId id="2671" r:id="rId22"/>
    <p:sldId id="1182" r:id="rId23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  <p:cmAuthor id="1" name="Umberto Dalessandro" initials="UD" lastIdx="1" clrIdx="1">
    <p:extLst>
      <p:ext uri="{19B8F6BF-5375-455C-9EA6-DF929625EA0E}">
        <p15:presenceInfo xmlns:p15="http://schemas.microsoft.com/office/powerpoint/2012/main" userId="Umberto Dalessandro" providerId="None"/>
      </p:ext>
    </p:extLst>
  </p:cmAuthor>
  <p:cmAuthor id="2" name="Edgard Dabira" initials="ED" lastIdx="6" clrIdx="2">
    <p:extLst>
      <p:ext uri="{19B8F6BF-5375-455C-9EA6-DF929625EA0E}">
        <p15:presenceInfo xmlns:p15="http://schemas.microsoft.com/office/powerpoint/2012/main" userId="S::lshdd1@lshtm.ac.uk::93f68d47-f824-4933-8835-7e51e69615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822F5A"/>
    <a:srgbClr val="21677E"/>
    <a:srgbClr val="8A7967"/>
    <a:srgbClr val="766A62"/>
    <a:srgbClr val="607869"/>
    <a:srgbClr val="005C66"/>
    <a:srgbClr val="706E00"/>
    <a:srgbClr val="871E69"/>
    <a:srgbClr val="DC8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056A9-BC98-42CF-93F9-1B39AB55E7E3}" v="147" dt="2022-03-12T13:04:12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3" autoAdjust="0"/>
    <p:restoredTop sz="94695" autoAdjust="0"/>
  </p:normalViewPr>
  <p:slideViewPr>
    <p:cSldViewPr>
      <p:cViewPr varScale="1">
        <p:scale>
          <a:sx n="67" d="100"/>
          <a:sy n="67" d="100"/>
        </p:scale>
        <p:origin x="12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3678710721902E-2"/>
          <c:y val="1.3634809807457291E-2"/>
          <c:w val="0.89977236490298529"/>
          <c:h val="0.767827933648398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'table 1'!$G$12:$G$45</c:f>
              <c:strCache>
                <c:ptCount val="34"/>
                <c:pt idx="0">
                  <c:v>Sare Yoro Checky</c:v>
                </c:pt>
                <c:pt idx="1">
                  <c:v>Keneba</c:v>
                </c:pt>
                <c:pt idx="2">
                  <c:v>Sere Jallow</c:v>
                </c:pt>
                <c:pt idx="3">
                  <c:v>Giroba</c:v>
                </c:pt>
                <c:pt idx="4">
                  <c:v>Jalali Kunda</c:v>
                </c:pt>
                <c:pt idx="5">
                  <c:v>Sare Biru</c:v>
                </c:pt>
                <c:pt idx="6">
                  <c:v>Banico Ismaila</c:v>
                </c:pt>
                <c:pt idx="7">
                  <c:v>Sami Kuta</c:v>
                </c:pt>
                <c:pt idx="8">
                  <c:v>Darsilameh Juleh</c:v>
                </c:pt>
                <c:pt idx="9">
                  <c:v>Koli Kunda</c:v>
                </c:pt>
                <c:pt idx="10">
                  <c:v>Karantaba</c:v>
                </c:pt>
                <c:pt idx="11">
                  <c:v>Sare Gela</c:v>
                </c:pt>
                <c:pt idx="12">
                  <c:v>Ceesay Kunda</c:v>
                </c:pt>
                <c:pt idx="13">
                  <c:v>Sare Cherno</c:v>
                </c:pt>
                <c:pt idx="14">
                  <c:v>Sare Garba</c:v>
                </c:pt>
                <c:pt idx="15">
                  <c:v>Sare Njobo</c:v>
                </c:pt>
                <c:pt idx="18">
                  <c:v>Sambutu Sambu</c:v>
                </c:pt>
                <c:pt idx="19">
                  <c:v>Sinchang Kelepha</c:v>
                </c:pt>
                <c:pt idx="20">
                  <c:v>Kossemar M.S</c:v>
                </c:pt>
                <c:pt idx="21">
                  <c:v>Kiss Kissi</c:v>
                </c:pt>
                <c:pt idx="22">
                  <c:v>Sare Jatta</c:v>
                </c:pt>
                <c:pt idx="23">
                  <c:v>Fula Mori  Bochi</c:v>
                </c:pt>
                <c:pt idx="24">
                  <c:v>Kanubeh</c:v>
                </c:pt>
                <c:pt idx="25">
                  <c:v>Chewel</c:v>
                </c:pt>
                <c:pt idx="26">
                  <c:v>Madina Mbaye</c:v>
                </c:pt>
                <c:pt idx="27">
                  <c:v>Sare Bakary</c:v>
                </c:pt>
                <c:pt idx="28">
                  <c:v>Tabajang</c:v>
                </c:pt>
                <c:pt idx="29">
                  <c:v>Nafugal Jumel</c:v>
                </c:pt>
                <c:pt idx="30">
                  <c:v>Njum Bakary</c:v>
                </c:pt>
                <c:pt idx="31">
                  <c:v>Bolibana</c:v>
                </c:pt>
                <c:pt idx="32">
                  <c:v>Sare Banico Jimara</c:v>
                </c:pt>
                <c:pt idx="33">
                  <c:v>Mampata yel</c:v>
                </c:pt>
              </c:strCache>
            </c:strRef>
          </c:cat>
          <c:val>
            <c:numRef>
              <c:f>'table 1'!$H$12:$H$45</c:f>
              <c:numCache>
                <c:formatCode>0.0</c:formatCode>
                <c:ptCount val="34"/>
                <c:pt idx="0">
                  <c:v>6.9</c:v>
                </c:pt>
                <c:pt idx="1">
                  <c:v>8</c:v>
                </c:pt>
                <c:pt idx="2">
                  <c:v>9.1</c:v>
                </c:pt>
                <c:pt idx="3">
                  <c:v>9.9</c:v>
                </c:pt>
                <c:pt idx="4">
                  <c:v>11.5</c:v>
                </c:pt>
                <c:pt idx="5">
                  <c:v>11.8</c:v>
                </c:pt>
                <c:pt idx="6">
                  <c:v>11.9</c:v>
                </c:pt>
                <c:pt idx="7">
                  <c:v>12</c:v>
                </c:pt>
                <c:pt idx="8">
                  <c:v>13.3</c:v>
                </c:pt>
                <c:pt idx="9">
                  <c:v>13.9</c:v>
                </c:pt>
                <c:pt idx="10">
                  <c:v>14.1</c:v>
                </c:pt>
                <c:pt idx="11">
                  <c:v>16</c:v>
                </c:pt>
                <c:pt idx="12">
                  <c:v>16.2</c:v>
                </c:pt>
                <c:pt idx="13">
                  <c:v>26</c:v>
                </c:pt>
                <c:pt idx="14">
                  <c:v>29.4</c:v>
                </c:pt>
                <c:pt idx="15">
                  <c:v>46</c:v>
                </c:pt>
                <c:pt idx="18" formatCode="General">
                  <c:v>7.1</c:v>
                </c:pt>
                <c:pt idx="19" formatCode="General">
                  <c:v>9.5</c:v>
                </c:pt>
                <c:pt idx="20" formatCode="General">
                  <c:v>10.8</c:v>
                </c:pt>
                <c:pt idx="21" formatCode="General">
                  <c:v>11</c:v>
                </c:pt>
                <c:pt idx="22" formatCode="General">
                  <c:v>12.3</c:v>
                </c:pt>
                <c:pt idx="23" formatCode="General">
                  <c:v>12.8</c:v>
                </c:pt>
                <c:pt idx="24" formatCode="General">
                  <c:v>13.9</c:v>
                </c:pt>
                <c:pt idx="25" formatCode="General">
                  <c:v>16.3</c:v>
                </c:pt>
                <c:pt idx="26" formatCode="General">
                  <c:v>16.3</c:v>
                </c:pt>
                <c:pt idx="27" formatCode="General">
                  <c:v>16.899999999999999</c:v>
                </c:pt>
                <c:pt idx="28" formatCode="General">
                  <c:v>16.899999999999999</c:v>
                </c:pt>
                <c:pt idx="29">
                  <c:v>18.2</c:v>
                </c:pt>
                <c:pt idx="30" formatCode="General">
                  <c:v>18.399999999999999</c:v>
                </c:pt>
                <c:pt idx="31" formatCode="General">
                  <c:v>29.2</c:v>
                </c:pt>
                <c:pt idx="32" formatCode="General">
                  <c:v>38.6</c:v>
                </c:pt>
                <c:pt idx="33" formatCode="General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E-495B-B13B-F5BD43E56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489976"/>
        <c:axId val="629452088"/>
      </c:barChart>
      <c:catAx>
        <c:axId val="75748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452088"/>
        <c:crossesAt val="0"/>
        <c:auto val="1"/>
        <c:lblAlgn val="ctr"/>
        <c:lblOffset val="100"/>
        <c:noMultiLvlLbl val="0"/>
      </c:catAx>
      <c:valAx>
        <c:axId val="6294520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899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IVM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Sheet1!$A$3:$A$8</c:f>
              <c:strCache>
                <c:ptCount val="6"/>
                <c:pt idx="0">
                  <c:v>MDA1</c:v>
                </c:pt>
                <c:pt idx="1">
                  <c:v>MDA2</c:v>
                </c:pt>
                <c:pt idx="2">
                  <c:v>MDA3</c:v>
                </c:pt>
                <c:pt idx="3">
                  <c:v>MDA1</c:v>
                </c:pt>
                <c:pt idx="4">
                  <c:v>MDA2</c:v>
                </c:pt>
                <c:pt idx="5">
                  <c:v>MDA3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52.2</c:v>
                </c:pt>
                <c:pt idx="1">
                  <c:v>47.5</c:v>
                </c:pt>
                <c:pt idx="2">
                  <c:v>46.9</c:v>
                </c:pt>
                <c:pt idx="3">
                  <c:v>82.9</c:v>
                </c:pt>
                <c:pt idx="4">
                  <c:v>72.400000000000006</c:v>
                </c:pt>
                <c:pt idx="5">
                  <c:v>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E-4CC1-920F-68ED51FAF76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Sheet1!$A$3:$A$8</c:f>
              <c:strCache>
                <c:ptCount val="6"/>
                <c:pt idx="0">
                  <c:v>MDA1</c:v>
                </c:pt>
                <c:pt idx="1">
                  <c:v>MDA2</c:v>
                </c:pt>
                <c:pt idx="2">
                  <c:v>MDA3</c:v>
                </c:pt>
                <c:pt idx="3">
                  <c:v>MDA1</c:v>
                </c:pt>
                <c:pt idx="4">
                  <c:v>MDA2</c:v>
                </c:pt>
                <c:pt idx="5">
                  <c:v>MDA3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58.4</c:v>
                </c:pt>
                <c:pt idx="1">
                  <c:v>51.4</c:v>
                </c:pt>
                <c:pt idx="2">
                  <c:v>49</c:v>
                </c:pt>
                <c:pt idx="3">
                  <c:v>86</c:v>
                </c:pt>
                <c:pt idx="4">
                  <c:v>76.900000000000006</c:v>
                </c:pt>
                <c:pt idx="5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E-4CC1-920F-68ED51FAF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876096"/>
        <c:axId val="1162877760"/>
      </c:barChart>
      <c:catAx>
        <c:axId val="11628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877760"/>
        <c:crosses val="autoZero"/>
        <c:auto val="1"/>
        <c:lblAlgn val="ctr"/>
        <c:lblOffset val="100"/>
        <c:noMultiLvlLbl val="0"/>
      </c:catAx>
      <c:valAx>
        <c:axId val="116287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87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1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4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000" y="3429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000" y="4419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200"/>
            <a:ext cx="81534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636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468000" y="1447800"/>
            <a:ext cx="8136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MRC_IEU_Bristo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000" y="-1"/>
            <a:ext cx="3896689" cy="154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68000" y="6474768"/>
            <a:ext cx="4942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Unit The Gambia at the London School of Hygiene &amp; Tropical 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Gambia PPT slide - image ba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00" y="1456767"/>
            <a:ext cx="8982000" cy="15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000" y="6474768"/>
            <a:ext cx="5323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Unit The Gambia at the London School of Hygiene &amp; Tropical Medicine</a:t>
            </a:r>
          </a:p>
        </p:txBody>
      </p:sp>
      <p:pic>
        <p:nvPicPr>
          <p:cNvPr id="13" name="Picture 12" descr="MRC_IEU_Bristo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000" y="-1"/>
            <a:ext cx="3896689" cy="15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97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8788"/>
            <a:ext cx="8153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68000" y="1447800"/>
            <a:ext cx="8136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8000" y="6474768"/>
            <a:ext cx="4942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Unit The Gambia at the London School of Hygiene &amp; Tropical 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3140968"/>
            <a:ext cx="8712968" cy="193899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Mass drug administration of ivermectin and dihydroartemisinin-piperaquine as an additional intervention for malaria elimination (MASSIV): results from The Gambia</a:t>
            </a:r>
          </a:p>
          <a:p>
            <a:pPr algn="l"/>
            <a:endParaRPr lang="en-US" dirty="0">
              <a:solidFill>
                <a:srgbClr val="9A044B"/>
              </a:solidFill>
              <a:latin typeface="Verdana" pitchFamily="-1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026A1-2C7D-4CEA-BD38-2E2E16BF5937}"/>
              </a:ext>
            </a:extLst>
          </p:cNvPr>
          <p:cNvSpPr txBox="1"/>
          <p:nvPr/>
        </p:nvSpPr>
        <p:spPr>
          <a:xfrm>
            <a:off x="323528" y="501317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/>
              <a:t>Umberto D’Alessandro</a:t>
            </a:r>
          </a:p>
          <a:p>
            <a:pPr algn="l"/>
            <a:endParaRPr lang="en-US" sz="2000" i="1" dirty="0"/>
          </a:p>
          <a:p>
            <a:pPr algn="l"/>
            <a:r>
              <a:rPr lang="en-US" sz="2000" i="1" dirty="0"/>
              <a:t>MRC Unit The Gambia at the London School of Hygiene and Tropical Medicine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8FB7B2-C295-8634-F1AF-5889608B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8153400" cy="809625"/>
          </a:xfrm>
        </p:spPr>
        <p:txBody>
          <a:bodyPr/>
          <a:lstStyle/>
          <a:p>
            <a:r>
              <a:rPr lang="en-US" dirty="0"/>
              <a:t>Incidence of clinical malaria (2019)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3405FD-8F77-473C-A6B7-2A4DAF4DE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31069"/>
              </p:ext>
            </p:extLst>
          </p:nvPr>
        </p:nvGraphicFramePr>
        <p:xfrm>
          <a:off x="451220" y="1484784"/>
          <a:ext cx="8064897" cy="280831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359085">
                  <a:extLst>
                    <a:ext uri="{9D8B030D-6E8A-4147-A177-3AD203B41FA5}">
                      <a16:colId xmlns:a16="http://schemas.microsoft.com/office/drawing/2014/main" val="2325926395"/>
                    </a:ext>
                  </a:extLst>
                </a:gridCol>
                <a:gridCol w="1571517">
                  <a:extLst>
                    <a:ext uri="{9D8B030D-6E8A-4147-A177-3AD203B41FA5}">
                      <a16:colId xmlns:a16="http://schemas.microsoft.com/office/drawing/2014/main" val="552923107"/>
                    </a:ext>
                  </a:extLst>
                </a:gridCol>
                <a:gridCol w="1939671">
                  <a:extLst>
                    <a:ext uri="{9D8B030D-6E8A-4147-A177-3AD203B41FA5}">
                      <a16:colId xmlns:a16="http://schemas.microsoft.com/office/drawing/2014/main" val="306217665"/>
                    </a:ext>
                  </a:extLst>
                </a:gridCol>
                <a:gridCol w="2054811">
                  <a:extLst>
                    <a:ext uri="{9D8B030D-6E8A-4147-A177-3AD203B41FA5}">
                      <a16:colId xmlns:a16="http://schemas.microsoft.com/office/drawing/2014/main" val="3372288878"/>
                    </a:ext>
                  </a:extLst>
                </a:gridCol>
                <a:gridCol w="1139813">
                  <a:extLst>
                    <a:ext uri="{9D8B030D-6E8A-4147-A177-3AD203B41FA5}">
                      <a16:colId xmlns:a16="http://schemas.microsoft.com/office/drawing/2014/main" val="105482549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Age group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Control (IR)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32" marB="742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Intervention (IR)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IRR (95%CI)</a:t>
                      </a:r>
                      <a:endParaRPr lang="en-GB" sz="14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663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(18/5700)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(10/4940)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(0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18, 1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88)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66917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5-14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(144/10507)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(27/9106)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(0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09, 0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54)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0010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4069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≥ 15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(151/15481)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(25/13417)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09, 0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38)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&lt;0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0001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537063"/>
                  </a:ext>
                </a:extLst>
              </a:tr>
              <a:tr h="5769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All ages</a:t>
                      </a:r>
                      <a:endParaRPr lang="en-GB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1400" cap="none" spc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(348/31686)</a:t>
                      </a:r>
                      <a:endParaRPr lang="en-GB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(65/27460)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(0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10, 0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43)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&lt;0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0001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535" marR="79535" marT="74232" marB="742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72798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F7CE91-CA93-4481-B39C-FBC4198B8B6F}"/>
              </a:ext>
            </a:extLst>
          </p:cNvPr>
          <p:cNvSpPr txBox="1"/>
          <p:nvPr/>
        </p:nvSpPr>
        <p:spPr>
          <a:xfrm>
            <a:off x="1246528" y="4653136"/>
            <a:ext cx="7272808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~80% decrease of clinical malaria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074112-A511-462D-AC6F-ED1E408DA0F1}"/>
              </a:ext>
            </a:extLst>
          </p:cNvPr>
          <p:cNvSpPr/>
          <p:nvPr/>
        </p:nvSpPr>
        <p:spPr bwMode="auto">
          <a:xfrm>
            <a:off x="5724128" y="3651584"/>
            <a:ext cx="2736304" cy="7924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7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11293E-A7FF-4A9F-A3FE-0D69AFFB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244462" cy="48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2E2BA6-ED87-4B80-A648-EB0D79C1FD2F}"/>
              </a:ext>
            </a:extLst>
          </p:cNvPr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sz="2400" kern="0" dirty="0"/>
              <a:t>Incidence of clinical malaria by month and study group</a:t>
            </a:r>
          </a:p>
        </p:txBody>
      </p:sp>
    </p:spTree>
    <p:extLst>
      <p:ext uri="{BB962C8B-B14F-4D97-AF65-F5344CB8AC3E}">
        <p14:creationId xmlns:p14="http://schemas.microsoft.com/office/powerpoint/2010/main" val="42536921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3D4FDA-2FF9-4741-96FD-C550F226D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35359"/>
              </p:ext>
            </p:extLst>
          </p:nvPr>
        </p:nvGraphicFramePr>
        <p:xfrm>
          <a:off x="343473" y="1484784"/>
          <a:ext cx="8136903" cy="3421571"/>
        </p:xfrm>
        <a:graphic>
          <a:graphicData uri="http://schemas.openxmlformats.org/drawingml/2006/table">
            <a:tbl>
              <a:tblPr firstRow="1" firstCol="1" bandRow="1"/>
              <a:tblGrid>
                <a:gridCol w="910064">
                  <a:extLst>
                    <a:ext uri="{9D8B030D-6E8A-4147-A177-3AD203B41FA5}">
                      <a16:colId xmlns:a16="http://schemas.microsoft.com/office/drawing/2014/main" val="396326970"/>
                    </a:ext>
                  </a:extLst>
                </a:gridCol>
                <a:gridCol w="780652">
                  <a:extLst>
                    <a:ext uri="{9D8B030D-6E8A-4147-A177-3AD203B41FA5}">
                      <a16:colId xmlns:a16="http://schemas.microsoft.com/office/drawing/2014/main" val="1476724567"/>
                    </a:ext>
                  </a:extLst>
                </a:gridCol>
                <a:gridCol w="927359">
                  <a:extLst>
                    <a:ext uri="{9D8B030D-6E8A-4147-A177-3AD203B41FA5}">
                      <a16:colId xmlns:a16="http://schemas.microsoft.com/office/drawing/2014/main" val="2315027186"/>
                    </a:ext>
                  </a:extLst>
                </a:gridCol>
                <a:gridCol w="864739">
                  <a:extLst>
                    <a:ext uri="{9D8B030D-6E8A-4147-A177-3AD203B41FA5}">
                      <a16:colId xmlns:a16="http://schemas.microsoft.com/office/drawing/2014/main" val="4154724696"/>
                    </a:ext>
                  </a:extLst>
                </a:gridCol>
                <a:gridCol w="763356">
                  <a:extLst>
                    <a:ext uri="{9D8B030D-6E8A-4147-A177-3AD203B41FA5}">
                      <a16:colId xmlns:a16="http://schemas.microsoft.com/office/drawing/2014/main" val="2482251532"/>
                    </a:ext>
                  </a:extLst>
                </a:gridCol>
                <a:gridCol w="992364">
                  <a:extLst>
                    <a:ext uri="{9D8B030D-6E8A-4147-A177-3AD203B41FA5}">
                      <a16:colId xmlns:a16="http://schemas.microsoft.com/office/drawing/2014/main" val="3380609948"/>
                    </a:ext>
                  </a:extLst>
                </a:gridCol>
                <a:gridCol w="954196">
                  <a:extLst>
                    <a:ext uri="{9D8B030D-6E8A-4147-A177-3AD203B41FA5}">
                      <a16:colId xmlns:a16="http://schemas.microsoft.com/office/drawing/2014/main" val="12130847"/>
                    </a:ext>
                  </a:extLst>
                </a:gridCol>
                <a:gridCol w="1101499">
                  <a:extLst>
                    <a:ext uri="{9D8B030D-6E8A-4147-A177-3AD203B41FA5}">
                      <a16:colId xmlns:a16="http://schemas.microsoft.com/office/drawing/2014/main" val="3009622182"/>
                    </a:ext>
                  </a:extLst>
                </a:gridCol>
                <a:gridCol w="842674">
                  <a:extLst>
                    <a:ext uri="{9D8B030D-6E8A-4147-A177-3AD203B41FA5}">
                      <a16:colId xmlns:a16="http://schemas.microsoft.com/office/drawing/2014/main" val="2292883267"/>
                    </a:ext>
                  </a:extLst>
                </a:gridCol>
              </a:tblGrid>
              <a:tr h="1430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55895"/>
                  </a:ext>
                </a:extLst>
              </a:tr>
              <a:tr h="192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</a:txBody>
                  <a:tcPr marL="54043" marR="5404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853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MDA 1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297/518 (57·3 %)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190/364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(52·2 %)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0·98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(0·52, 1·87)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0·951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131/186 (70·4%)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72/94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(76·6 %)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1·37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(0·77, 2·42)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0·284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296943"/>
                  </a:ext>
                </a:extLst>
              </a:tr>
              <a:tr h="4331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MDA 2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442/634 (69·7 %)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262/391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(67·0 %)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1·00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(0·58, 1·71)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0·987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81/105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(77·1%) 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107/155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(69·0 %)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0·78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(0·43, 1·41)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0·405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623889"/>
                  </a:ext>
                </a:extLst>
              </a:tr>
              <a:tr h="43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MDA 3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130/157 (82·8 %)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52/80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(65·0 %)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0·31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(0·16, 0·61)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&lt;0·001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238/259 (91·9%) 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229/252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(90·9%)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0·87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(0·47, 1·62)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0·661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08563"/>
                  </a:ext>
                </a:extLst>
              </a:tr>
              <a:tr h="435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1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30/41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(73·2 %)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17/20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(85·0 %)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1·75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(0·23, 13.47)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0·591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83/95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(87·4%)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28/32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(87·5 %)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0·59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(0·14, 2·46)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0·469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946954"/>
                  </a:ext>
                </a:extLst>
              </a:tr>
              <a:tr h="202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2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(50·0 %)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(· %)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19/19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(100v0%)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5/7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(71·4 %)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51971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900/1352 (66·6%)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521/855 (60·9%)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(0·62, 1·17)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0·322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552/664 (83·1%)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43" marR="54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441/540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(81·7%)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0·90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(0·66, 1·25)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0·537</a:t>
                      </a:r>
                    </a:p>
                  </a:txBody>
                  <a:tcPr marL="54043" marR="540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29192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9C90C2D-BE14-4FC5-BD2D-86668F1B92D4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sz="2400" kern="0" dirty="0"/>
              <a:t>Vector parity by year and study group</a:t>
            </a:r>
          </a:p>
        </p:txBody>
      </p:sp>
    </p:spTree>
    <p:extLst>
      <p:ext uri="{BB962C8B-B14F-4D97-AF65-F5344CB8AC3E}">
        <p14:creationId xmlns:p14="http://schemas.microsoft.com/office/powerpoint/2010/main" val="32141359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9124B2-03A3-A749-5400-32FCE445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79" y="332656"/>
            <a:ext cx="8153400" cy="521940"/>
          </a:xfrm>
        </p:spPr>
        <p:txBody>
          <a:bodyPr/>
          <a:lstStyle/>
          <a:p>
            <a:r>
              <a:rPr lang="en-US" sz="2000" dirty="0"/>
              <a:t>Vector density, sporozoite rate (CDC-LTC) and EIR by year and study group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AF1A8-72AE-4405-AB56-B0BD1D56F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89530"/>
              </p:ext>
            </p:extLst>
          </p:nvPr>
        </p:nvGraphicFramePr>
        <p:xfrm>
          <a:off x="487038" y="2420888"/>
          <a:ext cx="8333434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908350">
                  <a:extLst>
                    <a:ext uri="{9D8B030D-6E8A-4147-A177-3AD203B41FA5}">
                      <a16:colId xmlns:a16="http://schemas.microsoft.com/office/drawing/2014/main" val="9592140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672766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661069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452462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263011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281479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5534959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02195577"/>
                    </a:ext>
                  </a:extLst>
                </a:gridCol>
                <a:gridCol w="728340">
                  <a:extLst>
                    <a:ext uri="{9D8B030D-6E8A-4147-A177-3AD203B41FA5}">
                      <a16:colId xmlns:a16="http://schemas.microsoft.com/office/drawing/2014/main" val="49889089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 density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1·6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(1572/1002)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0·7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(562/858)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0·49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(0.9, 1.29)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0·150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3·4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(3088/912)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1·4 (1914/1344)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0·36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(0·21, 0·64)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&lt;0·0001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22376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Sporozoite rate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2/456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(0·4%)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4/202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(2·0%)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4·58 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(0·83, 25·24)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0·080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37/3047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(1·2%)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14/1902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(0·7%)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0·60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(0·32, 1·12)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0·109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7378845"/>
                  </a:ext>
                </a:extLst>
              </a:tr>
              <a:tr h="52070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EIR (95% CI)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0·58 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(0·08, 3·86)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1·35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(0·61, 8·68)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2·34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(0·41,42·42)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0·23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11·7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(6·72, 16·91)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3·00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(1·76, 5·14)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0·26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(0·13, 0·51)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59" marR="77559" marT="107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9885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310049-4FAC-43E3-8DB9-D862D9815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46609"/>
              </p:ext>
            </p:extLst>
          </p:nvPr>
        </p:nvGraphicFramePr>
        <p:xfrm>
          <a:off x="395536" y="1916832"/>
          <a:ext cx="8424936" cy="512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5433738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681588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511396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82957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346746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8121406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987821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566556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92049235"/>
                    </a:ext>
                  </a:extLst>
                </a:gridCol>
              </a:tblGrid>
              <a:tr h="170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697617"/>
                  </a:ext>
                </a:extLst>
              </a:tr>
              <a:tr h="314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B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10" marR="6451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9422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3C48C59-12EB-42F5-BF93-3628A94EC83E}"/>
              </a:ext>
            </a:extLst>
          </p:cNvPr>
          <p:cNvSpPr/>
          <p:nvPr/>
        </p:nvSpPr>
        <p:spPr bwMode="auto">
          <a:xfrm>
            <a:off x="6876256" y="2329689"/>
            <a:ext cx="2035718" cy="51213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BF8132-F02B-4FBD-8369-1B4F138EBA35}"/>
              </a:ext>
            </a:extLst>
          </p:cNvPr>
          <p:cNvSpPr/>
          <p:nvPr/>
        </p:nvSpPr>
        <p:spPr bwMode="auto">
          <a:xfrm>
            <a:off x="6900950" y="3370222"/>
            <a:ext cx="2035718" cy="51213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312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1846772-A3E1-48B1-A6E4-1429F971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484784"/>
            <a:ext cx="799288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D4BF98-DB73-453F-AE43-A16DA2F9A86B}"/>
              </a:ext>
            </a:extLst>
          </p:cNvPr>
          <p:cNvSpPr txBox="1">
            <a:spLocks/>
          </p:cNvSpPr>
          <p:nvPr/>
        </p:nvSpPr>
        <p:spPr>
          <a:xfrm>
            <a:off x="376779" y="332656"/>
            <a:ext cx="8153400" cy="93610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sz="2000" kern="0" dirty="0"/>
              <a:t>Mosquito survival over 14 days after feeding on blood from treated individual (by day post treatment)</a:t>
            </a:r>
          </a:p>
        </p:txBody>
      </p:sp>
    </p:spTree>
    <p:extLst>
      <p:ext uri="{BB962C8B-B14F-4D97-AF65-F5344CB8AC3E}">
        <p14:creationId xmlns:p14="http://schemas.microsoft.com/office/powerpoint/2010/main" val="5152202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4112-C6A2-40E1-A44D-5BBD5D8E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CA36-96C5-40E8-8156-442F39C9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153400" cy="4984416"/>
          </a:xfrm>
        </p:spPr>
        <p:txBody>
          <a:bodyPr/>
          <a:lstStyle/>
          <a:p>
            <a:r>
              <a:rPr lang="en-US" sz="2400" dirty="0"/>
              <a:t>Intervention safe and well tolerated</a:t>
            </a:r>
          </a:p>
          <a:p>
            <a:r>
              <a:rPr lang="en-US" sz="2400" dirty="0"/>
              <a:t>Significant reduction of both malaria prevalence and incidence of clinical malaria</a:t>
            </a:r>
          </a:p>
          <a:p>
            <a:r>
              <a:rPr lang="en-US" sz="2400" dirty="0"/>
              <a:t>Mosquitoes fed on blood from treated individuals had higher mortality, even after 21 days post treatment</a:t>
            </a:r>
          </a:p>
          <a:p>
            <a:r>
              <a:rPr lang="en-US" sz="2400" dirty="0"/>
              <a:t>Effect on mosquito density but not on parity (entomology primary end point)</a:t>
            </a:r>
          </a:p>
          <a:p>
            <a:r>
              <a:rPr lang="en-US" sz="2400" dirty="0"/>
              <a:t>MDA with DP and IVM can further reduce residual transmission</a:t>
            </a:r>
          </a:p>
          <a:p>
            <a:r>
              <a:rPr lang="en-US" sz="2400" dirty="0"/>
              <a:t>Not possible to disentangle the effect of IVM from that of DP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67646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68C5-8694-4775-A419-7B1C88EE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(Funding: JGHTS)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7D08-728D-4B07-AA64-04A0F967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51" y="1441257"/>
            <a:ext cx="4690864" cy="5112569"/>
          </a:xfrm>
        </p:spPr>
        <p:txBody>
          <a:bodyPr/>
          <a:lstStyle/>
          <a:p>
            <a:r>
              <a:rPr lang="en-US" sz="1200" b="1" dirty="0"/>
              <a:t>Gambia</a:t>
            </a:r>
          </a:p>
          <a:p>
            <a:pPr lvl="1"/>
            <a:r>
              <a:rPr lang="en-US" sz="1200" dirty="0"/>
              <a:t>Jane Achan </a:t>
            </a:r>
          </a:p>
          <a:p>
            <a:pPr lvl="1"/>
            <a:r>
              <a:rPr lang="en-US" sz="1200" dirty="0"/>
              <a:t>Edgard Dabira</a:t>
            </a:r>
          </a:p>
          <a:p>
            <a:pPr lvl="1"/>
            <a:r>
              <a:rPr lang="en-US" sz="1200" dirty="0"/>
              <a:t>Harouna Soumare</a:t>
            </a:r>
          </a:p>
          <a:p>
            <a:pPr lvl="1"/>
            <a:r>
              <a:rPr lang="en-US" sz="1200" dirty="0"/>
              <a:t>Dr Conteh Bakary</a:t>
            </a:r>
          </a:p>
          <a:p>
            <a:pPr lvl="1"/>
            <a:r>
              <a:rPr lang="en-US" sz="1200" dirty="0"/>
              <a:t>Julia Mwesigwa</a:t>
            </a:r>
          </a:p>
          <a:p>
            <a:pPr lvl="1"/>
            <a:r>
              <a:rPr lang="en-US" sz="1200" dirty="0"/>
              <a:t>Balla Kandeh (NMCP)</a:t>
            </a:r>
          </a:p>
          <a:p>
            <a:pPr lvl="1"/>
            <a:r>
              <a:rPr lang="en-US" sz="1200" dirty="0"/>
              <a:t>Dr Mamadou Ndiath</a:t>
            </a:r>
          </a:p>
          <a:p>
            <a:pPr lvl="1"/>
            <a:r>
              <a:rPr lang="en-US" sz="1200" dirty="0"/>
              <a:t>Fatima Ceesay</a:t>
            </a:r>
          </a:p>
          <a:p>
            <a:pPr lvl="1"/>
            <a:r>
              <a:rPr lang="en-US" sz="1200" dirty="0"/>
              <a:t>David Nwakanma</a:t>
            </a:r>
          </a:p>
          <a:p>
            <a:pPr lvl="1"/>
            <a:r>
              <a:rPr lang="en-US" sz="1200" dirty="0"/>
              <a:t>Nuredin Mohammed</a:t>
            </a:r>
          </a:p>
          <a:p>
            <a:pPr lvl="1"/>
            <a:r>
              <a:rPr lang="en-US" sz="1200" dirty="0"/>
              <a:t>Nurses and Fieldworkers </a:t>
            </a:r>
          </a:p>
          <a:p>
            <a:pPr lvl="1"/>
            <a:r>
              <a:rPr lang="en-US" sz="1200" dirty="0"/>
              <a:t>Lab technicians and Entomology team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677E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" charset="-128"/>
              </a:rPr>
              <a:t>Basse Regional Health team and health facilities staff</a:t>
            </a:r>
          </a:p>
          <a:p>
            <a:pPr lvl="1"/>
            <a:r>
              <a:rPr lang="en-US" sz="1200" dirty="0"/>
              <a:t>Leaders and residents study communities</a:t>
            </a:r>
          </a:p>
          <a:p>
            <a:r>
              <a:rPr lang="en-US" sz="1200" b="1" dirty="0"/>
              <a:t>UK</a:t>
            </a:r>
          </a:p>
          <a:p>
            <a:pPr lvl="1"/>
            <a:r>
              <a:rPr lang="en-US" sz="1200" dirty="0"/>
              <a:t>John Bradley</a:t>
            </a:r>
          </a:p>
          <a:p>
            <a:pPr lvl="1"/>
            <a:r>
              <a:rPr lang="en-US" sz="1200" dirty="0"/>
              <a:t>Chris Drakeley</a:t>
            </a:r>
          </a:p>
          <a:p>
            <a:pPr lvl="1"/>
            <a:r>
              <a:rPr lang="en-US" sz="1200" dirty="0"/>
              <a:t>Steve Lindsay</a:t>
            </a:r>
          </a:p>
          <a:p>
            <a:pPr lvl="1"/>
            <a:r>
              <a:rPr lang="en-US" sz="1200" dirty="0"/>
              <a:t>Hannah Slater</a:t>
            </a:r>
          </a:p>
          <a:p>
            <a:pPr lvl="1"/>
            <a:endParaRPr lang="en-US" sz="1200" dirty="0"/>
          </a:p>
          <a:p>
            <a:endParaRPr lang="en-US" sz="1200" dirty="0"/>
          </a:p>
          <a:p>
            <a:pPr lvl="1"/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4F6583-C2CB-49AD-AB0E-4D774D050538}"/>
              </a:ext>
            </a:extLst>
          </p:cNvPr>
          <p:cNvSpPr txBox="1">
            <a:spLocks/>
          </p:cNvSpPr>
          <p:nvPr/>
        </p:nvSpPr>
        <p:spPr bwMode="auto">
          <a:xfrm>
            <a:off x="4132920" y="1524576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eaLnBrk="1" hangingPunct="1"/>
            <a:r>
              <a:rPr lang="en-US" b="1" kern="0" dirty="0"/>
              <a:t>Institutions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  <a:p>
            <a:pPr marL="0" indent="0" eaLnBrk="1" hangingPunct="1">
              <a:buFontTx/>
              <a:buNone/>
            </a:pPr>
            <a:endParaRPr lang="en-US" kern="0" dirty="0"/>
          </a:p>
          <a:p>
            <a:pPr eaLnBrk="1" hangingPunct="1"/>
            <a:endParaRPr lang="en-US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8BCA6E-B565-4033-8808-487DEBAD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36" y="2085214"/>
            <a:ext cx="1695928" cy="767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904138-D0BB-46F2-A34E-6FCD523A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32" y="2080179"/>
            <a:ext cx="1135910" cy="7727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85B83D-2EB2-4FD6-971B-CD6241F81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00" y="3027809"/>
            <a:ext cx="2144629" cy="597057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F30E0CEF-1252-43CE-AAF2-40792DF96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907" y="2932217"/>
            <a:ext cx="1179883" cy="54378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7CAD86C3-98D3-4F6E-AEE7-7CE0C94C1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1776866"/>
            <a:ext cx="904779" cy="935277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AF5B1B4-D836-4DED-95AC-E74F5875C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788" y="3618208"/>
            <a:ext cx="1708612" cy="75866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6EAB2B-0226-4559-B875-A00CE28470E3}"/>
              </a:ext>
            </a:extLst>
          </p:cNvPr>
          <p:cNvSpPr txBox="1">
            <a:spLocks/>
          </p:cNvSpPr>
          <p:nvPr/>
        </p:nvSpPr>
        <p:spPr bwMode="auto">
          <a:xfrm>
            <a:off x="5292080" y="4608861"/>
            <a:ext cx="3507571" cy="183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eaLnBrk="1" hangingPunct="1"/>
            <a:r>
              <a:rPr lang="en-US" sz="1200" b="1" kern="0" dirty="0"/>
              <a:t>Belgium</a:t>
            </a:r>
          </a:p>
          <a:p>
            <a:pPr lvl="1" eaLnBrk="1" hangingPunct="1"/>
            <a:r>
              <a:rPr lang="en-US" sz="1200" kern="0" dirty="0"/>
              <a:t>Koen Peeters and colleagues</a:t>
            </a:r>
          </a:p>
          <a:p>
            <a:pPr eaLnBrk="1" hangingPunct="1"/>
            <a:r>
              <a:rPr lang="en-US" sz="1200" b="1" kern="0" dirty="0"/>
              <a:t>The Netherlands</a:t>
            </a:r>
          </a:p>
          <a:p>
            <a:pPr lvl="1" eaLnBrk="1" hangingPunct="1"/>
            <a:r>
              <a:rPr lang="en-US" sz="1200" kern="0" dirty="0"/>
              <a:t>Teun Bousema </a:t>
            </a:r>
          </a:p>
          <a:p>
            <a:pPr lvl="1" eaLnBrk="1" hangingPunct="1"/>
            <a:r>
              <a:rPr lang="en-US" sz="1200" kern="0" dirty="0"/>
              <a:t>Menno Smit</a:t>
            </a:r>
          </a:p>
          <a:p>
            <a:pPr lvl="1" eaLnBrk="1" hangingPunct="1"/>
            <a:r>
              <a:rPr lang="en-US" sz="1200" kern="0" dirty="0"/>
              <a:t>Henk </a:t>
            </a:r>
            <a:r>
              <a:rPr lang="en-US" sz="1200" kern="0" dirty="0" err="1"/>
              <a:t>Broekhuizen</a:t>
            </a:r>
            <a:endParaRPr lang="en-US" sz="1200" kern="0" dirty="0"/>
          </a:p>
          <a:p>
            <a:pPr eaLnBrk="1" hangingPunct="1"/>
            <a:endParaRPr lang="en-US" sz="1200" kern="0" dirty="0"/>
          </a:p>
          <a:p>
            <a:pPr lvl="1" eaLnBrk="1" hangingPunct="1"/>
            <a:endParaRPr lang="en-US" sz="1200" kern="0" dirty="0"/>
          </a:p>
          <a:p>
            <a:pPr eaLnBrk="1" hangingPunct="1"/>
            <a:endParaRPr lang="en-US" sz="1200" kern="0" dirty="0"/>
          </a:p>
          <a:p>
            <a:pPr marL="0" indent="0" eaLnBrk="1" hangingPunct="1">
              <a:buFontTx/>
              <a:buNone/>
            </a:pPr>
            <a:endParaRPr lang="en-US" sz="1200" kern="0" dirty="0"/>
          </a:p>
          <a:p>
            <a:pPr eaLnBrk="1" hangingPunct="1"/>
            <a:endParaRPr lang="en-US" sz="1200" kern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2E599-077D-44BB-9992-64103618A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558" y="2350023"/>
            <a:ext cx="835432" cy="8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44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19609-FDCD-4C26-921E-C11526A01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91880" y="458788"/>
            <a:ext cx="4661520" cy="809625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Study objectives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2E9E3F-FCFB-4A07-9FD1-F6E40F5F79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628801"/>
            <a:ext cx="8568952" cy="4840262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To evaluate the impact on </a:t>
            </a:r>
            <a:r>
              <a:rPr lang="en-GB" sz="2000" u="sng" dirty="0"/>
              <a:t>malaria transmission </a:t>
            </a:r>
            <a:r>
              <a:rPr lang="en-GB" sz="2000" dirty="0"/>
              <a:t>of mass drug administration with ivermectin plus </a:t>
            </a:r>
            <a:r>
              <a:rPr lang="en-GB" sz="2000" dirty="0" err="1"/>
              <a:t>dihydroartemisinin</a:t>
            </a:r>
            <a:r>
              <a:rPr lang="en-GB" sz="2000" dirty="0"/>
              <a:t>-piperaquine (3 rounds per transmission season) in communities with high coverage of vector control interventions;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To evaluate the impact of mass drug administration with ivermectin in suppressing the </a:t>
            </a:r>
            <a:r>
              <a:rPr lang="en-GB" sz="2000" u="sng" dirty="0"/>
              <a:t>vector population density</a:t>
            </a:r>
            <a:r>
              <a:rPr lang="en-GB" sz="2000" dirty="0"/>
              <a:t>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To identify the </a:t>
            </a:r>
            <a:r>
              <a:rPr lang="en-GB" sz="2000" u="sng" dirty="0"/>
              <a:t>most socially acceptable and sustainable way </a:t>
            </a:r>
            <a:r>
              <a:rPr lang="en-GB" sz="2000" dirty="0"/>
              <a:t>of achieving and maintaining </a:t>
            </a:r>
            <a:r>
              <a:rPr lang="en-GB" sz="2000" u="sng" dirty="0"/>
              <a:t>high coverage </a:t>
            </a:r>
            <a:r>
              <a:rPr lang="en-GB" sz="2000" dirty="0"/>
              <a:t>of mass drug administration with ivermectin and </a:t>
            </a:r>
            <a:r>
              <a:rPr lang="en-GB" sz="2000" dirty="0" err="1"/>
              <a:t>dihydroartemisinin</a:t>
            </a:r>
            <a:r>
              <a:rPr lang="en-GB" sz="2000" dirty="0"/>
              <a:t>-piperaquine, and of embedding it within local communities and stakeholders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To determine the </a:t>
            </a:r>
            <a:r>
              <a:rPr lang="en-GB" sz="2000" u="sng" dirty="0"/>
              <a:t>cost and cost-effectiveness </a:t>
            </a:r>
            <a:r>
              <a:rPr lang="en-GB" sz="2000" dirty="0"/>
              <a:t>of this intervention compared to standard malaria control measures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070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D6AF-0B88-44A3-A78D-DFA77FFF65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3356" y="458788"/>
            <a:ext cx="4800043" cy="809625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Cluster-randomized trial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13053-375D-4FCC-B533-06872817CC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568952" cy="4840263"/>
          </a:xfrm>
          <a:prstGeom prst="rect">
            <a:avLst/>
          </a:prstGeom>
        </p:spPr>
        <p:txBody>
          <a:bodyPr/>
          <a:lstStyle/>
          <a:p>
            <a:r>
              <a:rPr lang="en-GB" sz="2000" dirty="0"/>
              <a:t>Fried egg design</a:t>
            </a:r>
            <a:endParaRPr lang="en-US" sz="200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982A7C8-3B88-4637-805C-05E60428C1E3}"/>
              </a:ext>
            </a:extLst>
          </p:cNvPr>
          <p:cNvSpPr/>
          <p:nvPr/>
        </p:nvSpPr>
        <p:spPr bwMode="auto">
          <a:xfrm>
            <a:off x="1691680" y="3068960"/>
            <a:ext cx="576064" cy="576064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12867F-F32F-4637-8028-7B38702D1EDB}"/>
              </a:ext>
            </a:extLst>
          </p:cNvPr>
          <p:cNvSpPr/>
          <p:nvPr/>
        </p:nvSpPr>
        <p:spPr bwMode="auto">
          <a:xfrm>
            <a:off x="1182942" y="2638697"/>
            <a:ext cx="1447137" cy="1380866"/>
          </a:xfrm>
          <a:custGeom>
            <a:avLst/>
            <a:gdLst>
              <a:gd name="connsiteX0" fmla="*/ 698109 w 1447137"/>
              <a:gd name="connsiteY0" fmla="*/ 0 h 1380866"/>
              <a:gd name="connsiteX1" fmla="*/ 1037744 w 1447137"/>
              <a:gd name="connsiteY1" fmla="*/ 78377 h 1380866"/>
              <a:gd name="connsiteX2" fmla="*/ 1063869 w 1447137"/>
              <a:gd name="connsiteY2" fmla="*/ 60960 h 1380866"/>
              <a:gd name="connsiteX3" fmla="*/ 1255458 w 1447137"/>
              <a:gd name="connsiteY3" fmla="*/ 78377 h 1380866"/>
              <a:gd name="connsiteX4" fmla="*/ 1238041 w 1447137"/>
              <a:gd name="connsiteY4" fmla="*/ 452846 h 1380866"/>
              <a:gd name="connsiteX5" fmla="*/ 1420921 w 1447137"/>
              <a:gd name="connsiteY5" fmla="*/ 487680 h 1380866"/>
              <a:gd name="connsiteX6" fmla="*/ 1377378 w 1447137"/>
              <a:gd name="connsiteY6" fmla="*/ 775063 h 1380866"/>
              <a:gd name="connsiteX7" fmla="*/ 1447047 w 1447137"/>
              <a:gd name="connsiteY7" fmla="*/ 1062446 h 1380866"/>
              <a:gd name="connsiteX8" fmla="*/ 1359961 w 1447137"/>
              <a:gd name="connsiteY8" fmla="*/ 1262743 h 1380866"/>
              <a:gd name="connsiteX9" fmla="*/ 933241 w 1447137"/>
              <a:gd name="connsiteY9" fmla="*/ 1349829 h 1380866"/>
              <a:gd name="connsiteX10" fmla="*/ 532647 w 1447137"/>
              <a:gd name="connsiteY10" fmla="*/ 1367246 h 1380866"/>
              <a:gd name="connsiteX11" fmla="*/ 410727 w 1447137"/>
              <a:gd name="connsiteY11" fmla="*/ 1158240 h 1380866"/>
              <a:gd name="connsiteX12" fmla="*/ 219138 w 1447137"/>
              <a:gd name="connsiteY12" fmla="*/ 792480 h 1380866"/>
              <a:gd name="connsiteX13" fmla="*/ 1424 w 1447137"/>
              <a:gd name="connsiteY13" fmla="*/ 557349 h 1380866"/>
              <a:gd name="connsiteX14" fmla="*/ 132052 w 1447137"/>
              <a:gd name="connsiteY14" fmla="*/ 383177 h 1380866"/>
              <a:gd name="connsiteX15" fmla="*/ 271389 w 1447137"/>
              <a:gd name="connsiteY15" fmla="*/ 374469 h 1380866"/>
              <a:gd name="connsiteX16" fmla="*/ 828738 w 1447137"/>
              <a:gd name="connsiteY16" fmla="*/ 252549 h 1380866"/>
              <a:gd name="connsiteX17" fmla="*/ 654567 w 1447137"/>
              <a:gd name="connsiteY17" fmla="*/ 78377 h 1380866"/>
              <a:gd name="connsiteX18" fmla="*/ 698109 w 1447137"/>
              <a:gd name="connsiteY18" fmla="*/ 0 h 138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47137" h="1380866">
                <a:moveTo>
                  <a:pt x="698109" y="0"/>
                </a:moveTo>
                <a:cubicBezTo>
                  <a:pt x="761972" y="0"/>
                  <a:pt x="976784" y="68217"/>
                  <a:pt x="1037744" y="78377"/>
                </a:cubicBezTo>
                <a:cubicBezTo>
                  <a:pt x="1098704" y="88537"/>
                  <a:pt x="1027583" y="60960"/>
                  <a:pt x="1063869" y="60960"/>
                </a:cubicBezTo>
                <a:cubicBezTo>
                  <a:pt x="1100155" y="60960"/>
                  <a:pt x="1226429" y="13063"/>
                  <a:pt x="1255458" y="78377"/>
                </a:cubicBezTo>
                <a:cubicBezTo>
                  <a:pt x="1284487" y="143691"/>
                  <a:pt x="1210464" y="384629"/>
                  <a:pt x="1238041" y="452846"/>
                </a:cubicBezTo>
                <a:cubicBezTo>
                  <a:pt x="1265618" y="521063"/>
                  <a:pt x="1397698" y="433977"/>
                  <a:pt x="1420921" y="487680"/>
                </a:cubicBezTo>
                <a:cubicBezTo>
                  <a:pt x="1444144" y="541383"/>
                  <a:pt x="1373024" y="679269"/>
                  <a:pt x="1377378" y="775063"/>
                </a:cubicBezTo>
                <a:cubicBezTo>
                  <a:pt x="1381732" y="870857"/>
                  <a:pt x="1449950" y="981166"/>
                  <a:pt x="1447047" y="1062446"/>
                </a:cubicBezTo>
                <a:cubicBezTo>
                  <a:pt x="1444144" y="1143726"/>
                  <a:pt x="1445595" y="1214846"/>
                  <a:pt x="1359961" y="1262743"/>
                </a:cubicBezTo>
                <a:cubicBezTo>
                  <a:pt x="1274327" y="1310640"/>
                  <a:pt x="1071127" y="1332412"/>
                  <a:pt x="933241" y="1349829"/>
                </a:cubicBezTo>
                <a:cubicBezTo>
                  <a:pt x="795355" y="1367246"/>
                  <a:pt x="619733" y="1399178"/>
                  <a:pt x="532647" y="1367246"/>
                </a:cubicBezTo>
                <a:cubicBezTo>
                  <a:pt x="445561" y="1335315"/>
                  <a:pt x="462978" y="1254034"/>
                  <a:pt x="410727" y="1158240"/>
                </a:cubicBezTo>
                <a:cubicBezTo>
                  <a:pt x="358475" y="1062446"/>
                  <a:pt x="287355" y="892629"/>
                  <a:pt x="219138" y="792480"/>
                </a:cubicBezTo>
                <a:cubicBezTo>
                  <a:pt x="150921" y="692332"/>
                  <a:pt x="15938" y="625566"/>
                  <a:pt x="1424" y="557349"/>
                </a:cubicBezTo>
                <a:cubicBezTo>
                  <a:pt x="-13090" y="489132"/>
                  <a:pt x="87058" y="413657"/>
                  <a:pt x="132052" y="383177"/>
                </a:cubicBezTo>
                <a:cubicBezTo>
                  <a:pt x="177046" y="352697"/>
                  <a:pt x="155275" y="396240"/>
                  <a:pt x="271389" y="374469"/>
                </a:cubicBezTo>
                <a:cubicBezTo>
                  <a:pt x="387503" y="352698"/>
                  <a:pt x="764875" y="301898"/>
                  <a:pt x="828738" y="252549"/>
                </a:cubicBezTo>
                <a:cubicBezTo>
                  <a:pt x="892601" y="203200"/>
                  <a:pt x="671984" y="119017"/>
                  <a:pt x="654567" y="78377"/>
                </a:cubicBezTo>
                <a:cubicBezTo>
                  <a:pt x="637150" y="37737"/>
                  <a:pt x="634246" y="0"/>
                  <a:pt x="698109" y="0"/>
                </a:cubicBezTo>
                <a:close/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4A7A4F5-C852-43B4-BABD-683593C3566D}"/>
              </a:ext>
            </a:extLst>
          </p:cNvPr>
          <p:cNvSpPr/>
          <p:nvPr/>
        </p:nvSpPr>
        <p:spPr bwMode="auto">
          <a:xfrm>
            <a:off x="4139952" y="2780928"/>
            <a:ext cx="576064" cy="576064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0294BB0-AA4F-4DD7-9598-C0146F8724A4}"/>
              </a:ext>
            </a:extLst>
          </p:cNvPr>
          <p:cNvSpPr/>
          <p:nvPr/>
        </p:nvSpPr>
        <p:spPr bwMode="auto">
          <a:xfrm>
            <a:off x="2244485" y="5085184"/>
            <a:ext cx="576064" cy="576064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CA5EB17-227F-4049-ADE2-9D591538487D}"/>
              </a:ext>
            </a:extLst>
          </p:cNvPr>
          <p:cNvSpPr/>
          <p:nvPr/>
        </p:nvSpPr>
        <p:spPr bwMode="auto">
          <a:xfrm>
            <a:off x="4452946" y="5336205"/>
            <a:ext cx="576064" cy="576064"/>
          </a:xfrm>
          <a:prstGeom prst="flowChartConnector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55735B-1CAF-4009-969D-6B5C845280A8}"/>
              </a:ext>
            </a:extLst>
          </p:cNvPr>
          <p:cNvSpPr/>
          <p:nvPr/>
        </p:nvSpPr>
        <p:spPr bwMode="auto">
          <a:xfrm>
            <a:off x="3485784" y="2259143"/>
            <a:ext cx="1876145" cy="1462084"/>
          </a:xfrm>
          <a:custGeom>
            <a:avLst/>
            <a:gdLst>
              <a:gd name="connsiteX0" fmla="*/ 589827 w 1876145"/>
              <a:gd name="connsiteY0" fmla="*/ 275051 h 1462084"/>
              <a:gd name="connsiteX1" fmla="*/ 929462 w 1876145"/>
              <a:gd name="connsiteY1" fmla="*/ 22503 h 1462084"/>
              <a:gd name="connsiteX2" fmla="*/ 1251679 w 1876145"/>
              <a:gd name="connsiteY2" fmla="*/ 39920 h 1462084"/>
              <a:gd name="connsiteX3" fmla="*/ 1382307 w 1876145"/>
              <a:gd name="connsiteY3" fmla="*/ 266343 h 1462084"/>
              <a:gd name="connsiteX4" fmla="*/ 1321347 w 1876145"/>
              <a:gd name="connsiteY4" fmla="*/ 292468 h 1462084"/>
              <a:gd name="connsiteX5" fmla="*/ 1469393 w 1876145"/>
              <a:gd name="connsiteY5" fmla="*/ 562434 h 1462084"/>
              <a:gd name="connsiteX6" fmla="*/ 1852570 w 1876145"/>
              <a:gd name="connsiteY6" fmla="*/ 545017 h 1462084"/>
              <a:gd name="connsiteX7" fmla="*/ 1817736 w 1876145"/>
              <a:gd name="connsiteY7" fmla="*/ 858526 h 1462084"/>
              <a:gd name="connsiteX8" fmla="*/ 1678399 w 1876145"/>
              <a:gd name="connsiteY8" fmla="*/ 1076240 h 1462084"/>
              <a:gd name="connsiteX9" fmla="*/ 1504227 w 1876145"/>
              <a:gd name="connsiteY9" fmla="*/ 1189451 h 1462084"/>
              <a:gd name="connsiteX10" fmla="*/ 1417142 w 1876145"/>
              <a:gd name="connsiteY10" fmla="*/ 1389748 h 1462084"/>
              <a:gd name="connsiteX11" fmla="*/ 1025256 w 1876145"/>
              <a:gd name="connsiteY11" fmla="*/ 1459417 h 1462084"/>
              <a:gd name="connsiteX12" fmla="*/ 502742 w 1876145"/>
              <a:gd name="connsiteY12" fmla="*/ 1415874 h 1462084"/>
              <a:gd name="connsiteX13" fmla="*/ 389530 w 1876145"/>
              <a:gd name="connsiteY13" fmla="*/ 1137200 h 1462084"/>
              <a:gd name="connsiteX14" fmla="*/ 467907 w 1876145"/>
              <a:gd name="connsiteY14" fmla="*/ 745314 h 1462084"/>
              <a:gd name="connsiteX15" fmla="*/ 389530 w 1876145"/>
              <a:gd name="connsiteY15" fmla="*/ 484057 h 1462084"/>
              <a:gd name="connsiteX16" fmla="*/ 49896 w 1876145"/>
              <a:gd name="connsiteY16" fmla="*/ 379554 h 1462084"/>
              <a:gd name="connsiteX17" fmla="*/ 41187 w 1876145"/>
              <a:gd name="connsiteY17" fmla="*/ 144423 h 1462084"/>
              <a:gd name="connsiteX18" fmla="*/ 424365 w 1876145"/>
              <a:gd name="connsiteY18" fmla="*/ 92171 h 1462084"/>
              <a:gd name="connsiteX19" fmla="*/ 589827 w 1876145"/>
              <a:gd name="connsiteY19" fmla="*/ 275051 h 14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6145" h="1462084">
                <a:moveTo>
                  <a:pt x="589827" y="275051"/>
                </a:moveTo>
                <a:cubicBezTo>
                  <a:pt x="674010" y="263440"/>
                  <a:pt x="819153" y="61691"/>
                  <a:pt x="929462" y="22503"/>
                </a:cubicBezTo>
                <a:cubicBezTo>
                  <a:pt x="1039771" y="-16686"/>
                  <a:pt x="1176205" y="-720"/>
                  <a:pt x="1251679" y="39920"/>
                </a:cubicBezTo>
                <a:cubicBezTo>
                  <a:pt x="1327153" y="80560"/>
                  <a:pt x="1370696" y="224252"/>
                  <a:pt x="1382307" y="266343"/>
                </a:cubicBezTo>
                <a:cubicBezTo>
                  <a:pt x="1393918" y="308434"/>
                  <a:pt x="1306833" y="243119"/>
                  <a:pt x="1321347" y="292468"/>
                </a:cubicBezTo>
                <a:cubicBezTo>
                  <a:pt x="1335861" y="341817"/>
                  <a:pt x="1380856" y="520343"/>
                  <a:pt x="1469393" y="562434"/>
                </a:cubicBezTo>
                <a:cubicBezTo>
                  <a:pt x="1557930" y="604525"/>
                  <a:pt x="1794513" y="495668"/>
                  <a:pt x="1852570" y="545017"/>
                </a:cubicBezTo>
                <a:cubicBezTo>
                  <a:pt x="1910627" y="594366"/>
                  <a:pt x="1846765" y="769989"/>
                  <a:pt x="1817736" y="858526"/>
                </a:cubicBezTo>
                <a:cubicBezTo>
                  <a:pt x="1788708" y="947063"/>
                  <a:pt x="1730650" y="1021086"/>
                  <a:pt x="1678399" y="1076240"/>
                </a:cubicBezTo>
                <a:cubicBezTo>
                  <a:pt x="1626148" y="1131394"/>
                  <a:pt x="1547770" y="1137200"/>
                  <a:pt x="1504227" y="1189451"/>
                </a:cubicBezTo>
                <a:cubicBezTo>
                  <a:pt x="1460684" y="1241702"/>
                  <a:pt x="1496970" y="1344754"/>
                  <a:pt x="1417142" y="1389748"/>
                </a:cubicBezTo>
                <a:cubicBezTo>
                  <a:pt x="1337314" y="1434742"/>
                  <a:pt x="1177656" y="1455063"/>
                  <a:pt x="1025256" y="1459417"/>
                </a:cubicBezTo>
                <a:cubicBezTo>
                  <a:pt x="872856" y="1463771"/>
                  <a:pt x="608696" y="1469577"/>
                  <a:pt x="502742" y="1415874"/>
                </a:cubicBezTo>
                <a:cubicBezTo>
                  <a:pt x="396788" y="1362171"/>
                  <a:pt x="395336" y="1248960"/>
                  <a:pt x="389530" y="1137200"/>
                </a:cubicBezTo>
                <a:cubicBezTo>
                  <a:pt x="383724" y="1025440"/>
                  <a:pt x="467907" y="854171"/>
                  <a:pt x="467907" y="745314"/>
                </a:cubicBezTo>
                <a:cubicBezTo>
                  <a:pt x="467907" y="636457"/>
                  <a:pt x="459198" y="545017"/>
                  <a:pt x="389530" y="484057"/>
                </a:cubicBezTo>
                <a:cubicBezTo>
                  <a:pt x="319861" y="423097"/>
                  <a:pt x="107953" y="436160"/>
                  <a:pt x="49896" y="379554"/>
                </a:cubicBezTo>
                <a:cubicBezTo>
                  <a:pt x="-8161" y="322948"/>
                  <a:pt x="-21224" y="192320"/>
                  <a:pt x="41187" y="144423"/>
                </a:cubicBezTo>
                <a:cubicBezTo>
                  <a:pt x="103598" y="96526"/>
                  <a:pt x="334376" y="73303"/>
                  <a:pt x="424365" y="92171"/>
                </a:cubicBezTo>
                <a:cubicBezTo>
                  <a:pt x="514354" y="111039"/>
                  <a:pt x="505644" y="286662"/>
                  <a:pt x="589827" y="275051"/>
                </a:cubicBezTo>
                <a:close/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607C2-9B19-44B3-AF2E-9E83FD06DA64}"/>
              </a:ext>
            </a:extLst>
          </p:cNvPr>
          <p:cNvSpPr/>
          <p:nvPr/>
        </p:nvSpPr>
        <p:spPr bwMode="auto">
          <a:xfrm>
            <a:off x="1820084" y="4602863"/>
            <a:ext cx="1533273" cy="1354313"/>
          </a:xfrm>
          <a:custGeom>
            <a:avLst/>
            <a:gdLst>
              <a:gd name="connsiteX0" fmla="*/ 653150 w 1533273"/>
              <a:gd name="connsiteY0" fmla="*/ 3971 h 1354313"/>
              <a:gd name="connsiteX1" fmla="*/ 923116 w 1533273"/>
              <a:gd name="connsiteY1" fmla="*/ 108474 h 1354313"/>
              <a:gd name="connsiteX2" fmla="*/ 1158247 w 1533273"/>
              <a:gd name="connsiteY2" fmla="*/ 334897 h 1354313"/>
              <a:gd name="connsiteX3" fmla="*/ 1193082 w 1533273"/>
              <a:gd name="connsiteY3" fmla="*/ 291354 h 1354313"/>
              <a:gd name="connsiteX4" fmla="*/ 1236625 w 1533273"/>
              <a:gd name="connsiteY4" fmla="*/ 134600 h 1354313"/>
              <a:gd name="connsiteX5" fmla="*/ 1332419 w 1533273"/>
              <a:gd name="connsiteY5" fmla="*/ 221686 h 1354313"/>
              <a:gd name="connsiteX6" fmla="*/ 1332419 w 1533273"/>
              <a:gd name="connsiteY6" fmla="*/ 448108 h 1354313"/>
              <a:gd name="connsiteX7" fmla="*/ 1410796 w 1533273"/>
              <a:gd name="connsiteY7" fmla="*/ 613571 h 1354313"/>
              <a:gd name="connsiteX8" fmla="*/ 1515299 w 1533273"/>
              <a:gd name="connsiteY8" fmla="*/ 770326 h 1354313"/>
              <a:gd name="connsiteX9" fmla="*/ 1524007 w 1533273"/>
              <a:gd name="connsiteY9" fmla="*/ 874828 h 1354313"/>
              <a:gd name="connsiteX10" fmla="*/ 1419505 w 1533273"/>
              <a:gd name="connsiteY10" fmla="*/ 1066417 h 1354313"/>
              <a:gd name="connsiteX11" fmla="*/ 1254042 w 1533273"/>
              <a:gd name="connsiteY11" fmla="*/ 1170920 h 1354313"/>
              <a:gd name="connsiteX12" fmla="*/ 949242 w 1533273"/>
              <a:gd name="connsiteY12" fmla="*/ 1258006 h 1354313"/>
              <a:gd name="connsiteX13" fmla="*/ 635733 w 1533273"/>
              <a:gd name="connsiteY13" fmla="*/ 1353800 h 1354313"/>
              <a:gd name="connsiteX14" fmla="*/ 357059 w 1533273"/>
              <a:gd name="connsiteY14" fmla="*/ 1275423 h 1354313"/>
              <a:gd name="connsiteX15" fmla="*/ 69676 w 1533273"/>
              <a:gd name="connsiteY15" fmla="*/ 909663 h 1354313"/>
              <a:gd name="connsiteX16" fmla="*/ 156762 w 1533273"/>
              <a:gd name="connsiteY16" fmla="*/ 700657 h 1354313"/>
              <a:gd name="connsiteX17" fmla="*/ 26133 w 1533273"/>
              <a:gd name="connsiteY17" fmla="*/ 387148 h 1354313"/>
              <a:gd name="connsiteX18" fmla="*/ 8716 w 1533273"/>
              <a:gd name="connsiteY18" fmla="*/ 317480 h 1354313"/>
              <a:gd name="connsiteX19" fmla="*/ 130636 w 1533273"/>
              <a:gd name="connsiteY19" fmla="*/ 186851 h 1354313"/>
              <a:gd name="connsiteX20" fmla="*/ 313516 w 1533273"/>
              <a:gd name="connsiteY20" fmla="*/ 30097 h 1354313"/>
              <a:gd name="connsiteX21" fmla="*/ 383185 w 1533273"/>
              <a:gd name="connsiteY21" fmla="*/ 160726 h 1354313"/>
              <a:gd name="connsiteX22" fmla="*/ 496396 w 1533273"/>
              <a:gd name="connsiteY22" fmla="*/ 291354 h 1354313"/>
              <a:gd name="connsiteX23" fmla="*/ 592190 w 1533273"/>
              <a:gd name="connsiteY23" fmla="*/ 212977 h 1354313"/>
              <a:gd name="connsiteX24" fmla="*/ 592190 w 1533273"/>
              <a:gd name="connsiteY24" fmla="*/ 38806 h 1354313"/>
              <a:gd name="connsiteX25" fmla="*/ 653150 w 1533273"/>
              <a:gd name="connsiteY25" fmla="*/ 3971 h 135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33273" h="1354313">
                <a:moveTo>
                  <a:pt x="653150" y="3971"/>
                </a:moveTo>
                <a:cubicBezTo>
                  <a:pt x="708304" y="15582"/>
                  <a:pt x="838933" y="53320"/>
                  <a:pt x="923116" y="108474"/>
                </a:cubicBezTo>
                <a:cubicBezTo>
                  <a:pt x="1007299" y="163628"/>
                  <a:pt x="1158247" y="334897"/>
                  <a:pt x="1158247" y="334897"/>
                </a:cubicBezTo>
                <a:cubicBezTo>
                  <a:pt x="1203241" y="365377"/>
                  <a:pt x="1180019" y="324737"/>
                  <a:pt x="1193082" y="291354"/>
                </a:cubicBezTo>
                <a:cubicBezTo>
                  <a:pt x="1206145" y="257971"/>
                  <a:pt x="1213402" y="146211"/>
                  <a:pt x="1236625" y="134600"/>
                </a:cubicBezTo>
                <a:cubicBezTo>
                  <a:pt x="1259848" y="122989"/>
                  <a:pt x="1316453" y="169435"/>
                  <a:pt x="1332419" y="221686"/>
                </a:cubicBezTo>
                <a:cubicBezTo>
                  <a:pt x="1348385" y="273937"/>
                  <a:pt x="1319356" y="382794"/>
                  <a:pt x="1332419" y="448108"/>
                </a:cubicBezTo>
                <a:cubicBezTo>
                  <a:pt x="1345482" y="513422"/>
                  <a:pt x="1380316" y="559868"/>
                  <a:pt x="1410796" y="613571"/>
                </a:cubicBezTo>
                <a:cubicBezTo>
                  <a:pt x="1441276" y="667274"/>
                  <a:pt x="1496431" y="726783"/>
                  <a:pt x="1515299" y="770326"/>
                </a:cubicBezTo>
                <a:cubicBezTo>
                  <a:pt x="1534167" y="813869"/>
                  <a:pt x="1539973" y="825480"/>
                  <a:pt x="1524007" y="874828"/>
                </a:cubicBezTo>
                <a:cubicBezTo>
                  <a:pt x="1508041" y="924176"/>
                  <a:pt x="1464499" y="1017068"/>
                  <a:pt x="1419505" y="1066417"/>
                </a:cubicBezTo>
                <a:cubicBezTo>
                  <a:pt x="1374511" y="1115766"/>
                  <a:pt x="1332419" y="1138989"/>
                  <a:pt x="1254042" y="1170920"/>
                </a:cubicBezTo>
                <a:cubicBezTo>
                  <a:pt x="1175665" y="1202851"/>
                  <a:pt x="949242" y="1258006"/>
                  <a:pt x="949242" y="1258006"/>
                </a:cubicBezTo>
                <a:cubicBezTo>
                  <a:pt x="846191" y="1288486"/>
                  <a:pt x="734430" y="1350897"/>
                  <a:pt x="635733" y="1353800"/>
                </a:cubicBezTo>
                <a:cubicBezTo>
                  <a:pt x="537036" y="1356703"/>
                  <a:pt x="451402" y="1349446"/>
                  <a:pt x="357059" y="1275423"/>
                </a:cubicBezTo>
                <a:cubicBezTo>
                  <a:pt x="262716" y="1201400"/>
                  <a:pt x="103059" y="1005457"/>
                  <a:pt x="69676" y="909663"/>
                </a:cubicBezTo>
                <a:cubicBezTo>
                  <a:pt x="36293" y="813869"/>
                  <a:pt x="164019" y="787743"/>
                  <a:pt x="156762" y="700657"/>
                </a:cubicBezTo>
                <a:cubicBezTo>
                  <a:pt x="149505" y="613571"/>
                  <a:pt x="50807" y="451011"/>
                  <a:pt x="26133" y="387148"/>
                </a:cubicBezTo>
                <a:cubicBezTo>
                  <a:pt x="1459" y="323285"/>
                  <a:pt x="-8701" y="350863"/>
                  <a:pt x="8716" y="317480"/>
                </a:cubicBezTo>
                <a:cubicBezTo>
                  <a:pt x="26133" y="284097"/>
                  <a:pt x="79836" y="234748"/>
                  <a:pt x="130636" y="186851"/>
                </a:cubicBezTo>
                <a:cubicBezTo>
                  <a:pt x="181436" y="138954"/>
                  <a:pt x="271425" y="34451"/>
                  <a:pt x="313516" y="30097"/>
                </a:cubicBezTo>
                <a:cubicBezTo>
                  <a:pt x="355607" y="25743"/>
                  <a:pt x="352705" y="117183"/>
                  <a:pt x="383185" y="160726"/>
                </a:cubicBezTo>
                <a:cubicBezTo>
                  <a:pt x="413665" y="204269"/>
                  <a:pt x="461562" y="282646"/>
                  <a:pt x="496396" y="291354"/>
                </a:cubicBezTo>
                <a:cubicBezTo>
                  <a:pt x="531230" y="300062"/>
                  <a:pt x="576224" y="255068"/>
                  <a:pt x="592190" y="212977"/>
                </a:cubicBezTo>
                <a:cubicBezTo>
                  <a:pt x="608156" y="170886"/>
                  <a:pt x="583481" y="70738"/>
                  <a:pt x="592190" y="38806"/>
                </a:cubicBezTo>
                <a:cubicBezTo>
                  <a:pt x="600899" y="6875"/>
                  <a:pt x="597996" y="-7640"/>
                  <a:pt x="653150" y="3971"/>
                </a:cubicBezTo>
                <a:close/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BD22B3-2B2B-4278-91A6-D08CF6C5AC0D}"/>
              </a:ext>
            </a:extLst>
          </p:cNvPr>
          <p:cNvSpPr/>
          <p:nvPr/>
        </p:nvSpPr>
        <p:spPr bwMode="auto">
          <a:xfrm>
            <a:off x="4097334" y="4737463"/>
            <a:ext cx="1615822" cy="1663502"/>
          </a:xfrm>
          <a:custGeom>
            <a:avLst/>
            <a:gdLst>
              <a:gd name="connsiteX0" fmla="*/ 431123 w 1615822"/>
              <a:gd name="connsiteY0" fmla="*/ 130628 h 1663502"/>
              <a:gd name="connsiteX1" fmla="*/ 640129 w 1615822"/>
              <a:gd name="connsiteY1" fmla="*/ 0 h 1663502"/>
              <a:gd name="connsiteX2" fmla="*/ 979763 w 1615822"/>
              <a:gd name="connsiteY2" fmla="*/ 130628 h 1663502"/>
              <a:gd name="connsiteX3" fmla="*/ 1049432 w 1615822"/>
              <a:gd name="connsiteY3" fmla="*/ 278674 h 1663502"/>
              <a:gd name="connsiteX4" fmla="*/ 1145226 w 1615822"/>
              <a:gd name="connsiteY4" fmla="*/ 496388 h 1663502"/>
              <a:gd name="connsiteX5" fmla="*/ 1301980 w 1615822"/>
              <a:gd name="connsiteY5" fmla="*/ 505097 h 1663502"/>
              <a:gd name="connsiteX6" fmla="*/ 1389066 w 1615822"/>
              <a:gd name="connsiteY6" fmla="*/ 452846 h 1663502"/>
              <a:gd name="connsiteX7" fmla="*/ 1563237 w 1615822"/>
              <a:gd name="connsiteY7" fmla="*/ 766354 h 1663502"/>
              <a:gd name="connsiteX8" fmla="*/ 1615489 w 1615822"/>
              <a:gd name="connsiteY8" fmla="*/ 1071154 h 1663502"/>
              <a:gd name="connsiteX9" fmla="*/ 1571946 w 1615822"/>
              <a:gd name="connsiteY9" fmla="*/ 1227908 h 1663502"/>
              <a:gd name="connsiteX10" fmla="*/ 1354232 w 1615822"/>
              <a:gd name="connsiteY10" fmla="*/ 1332411 h 1663502"/>
              <a:gd name="connsiteX11" fmla="*/ 1145226 w 1615822"/>
              <a:gd name="connsiteY11" fmla="*/ 1471748 h 1663502"/>
              <a:gd name="connsiteX12" fmla="*/ 1049432 w 1615822"/>
              <a:gd name="connsiteY12" fmla="*/ 1524000 h 1663502"/>
              <a:gd name="connsiteX13" fmla="*/ 953637 w 1615822"/>
              <a:gd name="connsiteY13" fmla="*/ 1663337 h 1663502"/>
              <a:gd name="connsiteX14" fmla="*/ 640129 w 1615822"/>
              <a:gd name="connsiteY14" fmla="*/ 1550126 h 1663502"/>
              <a:gd name="connsiteX15" fmla="*/ 47946 w 1615822"/>
              <a:gd name="connsiteY15" fmla="*/ 1454331 h 1663502"/>
              <a:gd name="connsiteX16" fmla="*/ 100197 w 1615822"/>
              <a:gd name="connsiteY16" fmla="*/ 1193074 h 1663502"/>
              <a:gd name="connsiteX17" fmla="*/ 30529 w 1615822"/>
              <a:gd name="connsiteY17" fmla="*/ 940526 h 1663502"/>
              <a:gd name="connsiteX18" fmla="*/ 4403 w 1615822"/>
              <a:gd name="connsiteY18" fmla="*/ 592183 h 1663502"/>
              <a:gd name="connsiteX19" fmla="*/ 117615 w 1615822"/>
              <a:gd name="connsiteY19" fmla="*/ 539931 h 1663502"/>
              <a:gd name="connsiteX20" fmla="*/ 256952 w 1615822"/>
              <a:gd name="connsiteY20" fmla="*/ 487680 h 1663502"/>
              <a:gd name="connsiteX21" fmla="*/ 256952 w 1615822"/>
              <a:gd name="connsiteY21" fmla="*/ 296091 h 1663502"/>
              <a:gd name="connsiteX22" fmla="*/ 378872 w 1615822"/>
              <a:gd name="connsiteY22" fmla="*/ 148046 h 1663502"/>
              <a:gd name="connsiteX23" fmla="*/ 431123 w 1615822"/>
              <a:gd name="connsiteY23" fmla="*/ 130628 h 166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15822" h="1663502">
                <a:moveTo>
                  <a:pt x="431123" y="130628"/>
                </a:moveTo>
                <a:cubicBezTo>
                  <a:pt x="474666" y="105954"/>
                  <a:pt x="548689" y="0"/>
                  <a:pt x="640129" y="0"/>
                </a:cubicBezTo>
                <a:cubicBezTo>
                  <a:pt x="731569" y="0"/>
                  <a:pt x="911546" y="84182"/>
                  <a:pt x="979763" y="130628"/>
                </a:cubicBezTo>
                <a:cubicBezTo>
                  <a:pt x="1047980" y="177074"/>
                  <a:pt x="1021855" y="217714"/>
                  <a:pt x="1049432" y="278674"/>
                </a:cubicBezTo>
                <a:cubicBezTo>
                  <a:pt x="1077009" y="339634"/>
                  <a:pt x="1103135" y="458651"/>
                  <a:pt x="1145226" y="496388"/>
                </a:cubicBezTo>
                <a:cubicBezTo>
                  <a:pt x="1187317" y="534125"/>
                  <a:pt x="1261340" y="512354"/>
                  <a:pt x="1301980" y="505097"/>
                </a:cubicBezTo>
                <a:cubicBezTo>
                  <a:pt x="1342620" y="497840"/>
                  <a:pt x="1345523" y="409303"/>
                  <a:pt x="1389066" y="452846"/>
                </a:cubicBezTo>
                <a:cubicBezTo>
                  <a:pt x="1432609" y="496389"/>
                  <a:pt x="1525500" y="663303"/>
                  <a:pt x="1563237" y="766354"/>
                </a:cubicBezTo>
                <a:cubicBezTo>
                  <a:pt x="1600974" y="869405"/>
                  <a:pt x="1614038" y="994228"/>
                  <a:pt x="1615489" y="1071154"/>
                </a:cubicBezTo>
                <a:cubicBezTo>
                  <a:pt x="1616941" y="1148080"/>
                  <a:pt x="1615489" y="1184365"/>
                  <a:pt x="1571946" y="1227908"/>
                </a:cubicBezTo>
                <a:cubicBezTo>
                  <a:pt x="1528403" y="1271451"/>
                  <a:pt x="1425352" y="1291771"/>
                  <a:pt x="1354232" y="1332411"/>
                </a:cubicBezTo>
                <a:cubicBezTo>
                  <a:pt x="1283112" y="1373051"/>
                  <a:pt x="1196026" y="1439817"/>
                  <a:pt x="1145226" y="1471748"/>
                </a:cubicBezTo>
                <a:cubicBezTo>
                  <a:pt x="1094426" y="1503679"/>
                  <a:pt x="1081363" y="1492069"/>
                  <a:pt x="1049432" y="1524000"/>
                </a:cubicBezTo>
                <a:cubicBezTo>
                  <a:pt x="1017501" y="1555931"/>
                  <a:pt x="1021854" y="1658983"/>
                  <a:pt x="953637" y="1663337"/>
                </a:cubicBezTo>
                <a:cubicBezTo>
                  <a:pt x="885420" y="1667691"/>
                  <a:pt x="791077" y="1584960"/>
                  <a:pt x="640129" y="1550126"/>
                </a:cubicBezTo>
                <a:cubicBezTo>
                  <a:pt x="489181" y="1515292"/>
                  <a:pt x="137935" y="1513840"/>
                  <a:pt x="47946" y="1454331"/>
                </a:cubicBezTo>
                <a:cubicBezTo>
                  <a:pt x="-42043" y="1394822"/>
                  <a:pt x="103100" y="1278708"/>
                  <a:pt x="100197" y="1193074"/>
                </a:cubicBezTo>
                <a:cubicBezTo>
                  <a:pt x="97294" y="1107440"/>
                  <a:pt x="46495" y="1040674"/>
                  <a:pt x="30529" y="940526"/>
                </a:cubicBezTo>
                <a:cubicBezTo>
                  <a:pt x="14563" y="840378"/>
                  <a:pt x="-10111" y="658949"/>
                  <a:pt x="4403" y="592183"/>
                </a:cubicBezTo>
                <a:cubicBezTo>
                  <a:pt x="18917" y="525417"/>
                  <a:pt x="75524" y="557348"/>
                  <a:pt x="117615" y="539931"/>
                </a:cubicBezTo>
                <a:cubicBezTo>
                  <a:pt x="159706" y="522514"/>
                  <a:pt x="233729" y="528320"/>
                  <a:pt x="256952" y="487680"/>
                </a:cubicBezTo>
                <a:cubicBezTo>
                  <a:pt x="280175" y="447040"/>
                  <a:pt x="236632" y="352697"/>
                  <a:pt x="256952" y="296091"/>
                </a:cubicBezTo>
                <a:cubicBezTo>
                  <a:pt x="277272" y="239485"/>
                  <a:pt x="342586" y="178526"/>
                  <a:pt x="378872" y="148046"/>
                </a:cubicBezTo>
                <a:cubicBezTo>
                  <a:pt x="415158" y="117566"/>
                  <a:pt x="387580" y="155302"/>
                  <a:pt x="431123" y="130628"/>
                </a:cubicBezTo>
                <a:close/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0CE63B-85DA-4841-845B-A0E3D0893B36}"/>
              </a:ext>
            </a:extLst>
          </p:cNvPr>
          <p:cNvSpPr txBox="1"/>
          <p:nvPr/>
        </p:nvSpPr>
        <p:spPr>
          <a:xfrm>
            <a:off x="5508104" y="2348880"/>
            <a:ext cx="3528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2 arms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Intervention: IVM+DP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Control: standard interventions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16 villages/arm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At least 3Km apart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6246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C06419-381C-4D09-AC8D-4DE96599113E}"/>
              </a:ext>
            </a:extLst>
          </p:cNvPr>
          <p:cNvGrpSpPr/>
          <p:nvPr/>
        </p:nvGrpSpPr>
        <p:grpSpPr>
          <a:xfrm>
            <a:off x="137814" y="1255470"/>
            <a:ext cx="8825308" cy="5485898"/>
            <a:chOff x="137814" y="1255470"/>
            <a:chExt cx="8825308" cy="54858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99B428-C237-4E54-B137-B0171CD40B35}"/>
                </a:ext>
              </a:extLst>
            </p:cNvPr>
            <p:cNvGrpSpPr/>
            <p:nvPr/>
          </p:nvGrpSpPr>
          <p:grpSpPr>
            <a:xfrm>
              <a:off x="137814" y="1340768"/>
              <a:ext cx="8825308" cy="5400600"/>
              <a:chOff x="137814" y="1340768"/>
              <a:chExt cx="8825308" cy="54006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D16A62D-7725-4109-9ABD-59946F891E47}"/>
                  </a:ext>
                </a:extLst>
              </p:cNvPr>
              <p:cNvGrpSpPr/>
              <p:nvPr/>
            </p:nvGrpSpPr>
            <p:grpSpPr>
              <a:xfrm>
                <a:off x="137814" y="1340768"/>
                <a:ext cx="8825308" cy="5400600"/>
                <a:chOff x="107504" y="1268760"/>
                <a:chExt cx="8825308" cy="540060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22F5D507-52EF-498A-A53C-1119D36DE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2692" y="1268760"/>
                  <a:ext cx="8418615" cy="5400600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DFB973D-CB00-4391-AAD1-5FDEAF967AD1}"/>
                    </a:ext>
                  </a:extLst>
                </p:cNvPr>
                <p:cNvSpPr/>
                <p:nvPr/>
              </p:nvSpPr>
              <p:spPr bwMode="auto">
                <a:xfrm>
                  <a:off x="4716016" y="4509120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BC65823-C36E-4D16-B738-C646ED71A378}"/>
                    </a:ext>
                  </a:extLst>
                </p:cNvPr>
                <p:cNvSpPr/>
                <p:nvPr/>
              </p:nvSpPr>
              <p:spPr bwMode="auto">
                <a:xfrm>
                  <a:off x="8140724" y="2780928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EDC015E-792F-4154-8D1F-F691C3BDC4D1}"/>
                    </a:ext>
                  </a:extLst>
                </p:cNvPr>
                <p:cNvSpPr/>
                <p:nvPr/>
              </p:nvSpPr>
              <p:spPr bwMode="auto">
                <a:xfrm>
                  <a:off x="7380312" y="2996952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9CDFACB-D8EF-4689-B269-64A02133C512}"/>
                    </a:ext>
                  </a:extLst>
                </p:cNvPr>
                <p:cNvSpPr/>
                <p:nvPr/>
              </p:nvSpPr>
              <p:spPr bwMode="auto">
                <a:xfrm>
                  <a:off x="1907704" y="4869160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EF3DA37-92AA-4E34-B380-A8717EC24BB7}"/>
                    </a:ext>
                  </a:extLst>
                </p:cNvPr>
                <p:cNvSpPr/>
                <p:nvPr/>
              </p:nvSpPr>
              <p:spPr bwMode="auto">
                <a:xfrm>
                  <a:off x="2915816" y="3993815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C47F027-4C96-4616-AAF1-2AE0C7DD9D35}"/>
                    </a:ext>
                  </a:extLst>
                </p:cNvPr>
                <p:cNvSpPr/>
                <p:nvPr/>
              </p:nvSpPr>
              <p:spPr bwMode="auto">
                <a:xfrm>
                  <a:off x="4427984" y="4221088"/>
                  <a:ext cx="576064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4E9DF37-37E5-4B87-BB1C-86700B29CF1A}"/>
                    </a:ext>
                  </a:extLst>
                </p:cNvPr>
                <p:cNvSpPr/>
                <p:nvPr/>
              </p:nvSpPr>
              <p:spPr bwMode="auto">
                <a:xfrm>
                  <a:off x="2051720" y="4056471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92DB57E-B62E-45B4-B3B9-FFE097123B74}"/>
                    </a:ext>
                  </a:extLst>
                </p:cNvPr>
                <p:cNvSpPr/>
                <p:nvPr/>
              </p:nvSpPr>
              <p:spPr bwMode="auto">
                <a:xfrm>
                  <a:off x="107504" y="4056471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41EA968-8FFF-4268-BA95-A44F72341379}"/>
                    </a:ext>
                  </a:extLst>
                </p:cNvPr>
                <p:cNvSpPr/>
                <p:nvPr/>
              </p:nvSpPr>
              <p:spPr bwMode="auto">
                <a:xfrm>
                  <a:off x="3203848" y="4115506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0E77D5F-83E4-4663-991C-3E2E9AF5EBA5}"/>
                    </a:ext>
                  </a:extLst>
                </p:cNvPr>
                <p:cNvSpPr/>
                <p:nvPr/>
              </p:nvSpPr>
              <p:spPr bwMode="auto">
                <a:xfrm>
                  <a:off x="1259632" y="4043498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C4FAEEF-4DDE-4B8D-963A-85A24FF8FBF0}"/>
                    </a:ext>
                  </a:extLst>
                </p:cNvPr>
                <p:cNvSpPr/>
                <p:nvPr/>
              </p:nvSpPr>
              <p:spPr bwMode="auto">
                <a:xfrm>
                  <a:off x="640891" y="4150394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E9ACB80-95CD-4FAD-BF31-1641894537F4}"/>
                    </a:ext>
                  </a:extLst>
                </p:cNvPr>
                <p:cNvSpPr/>
                <p:nvPr/>
              </p:nvSpPr>
              <p:spPr bwMode="auto">
                <a:xfrm>
                  <a:off x="726245" y="3959100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EC3879-9D4F-44A1-BAF6-EFBDA909B355}"/>
                    </a:ext>
                  </a:extLst>
                </p:cNvPr>
                <p:cNvSpPr/>
                <p:nvPr/>
              </p:nvSpPr>
              <p:spPr bwMode="auto">
                <a:xfrm>
                  <a:off x="1625191" y="3717032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C6332CB-236D-4B47-9EB3-B9424A06912E}"/>
                    </a:ext>
                  </a:extLst>
                </p:cNvPr>
                <p:cNvSpPr/>
                <p:nvPr/>
              </p:nvSpPr>
              <p:spPr bwMode="auto">
                <a:xfrm>
                  <a:off x="2866281" y="4509120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06DA2FE-9FC4-42ED-BB55-5A756A6923DB}"/>
                    </a:ext>
                  </a:extLst>
                </p:cNvPr>
                <p:cNvSpPr/>
                <p:nvPr/>
              </p:nvSpPr>
              <p:spPr bwMode="auto">
                <a:xfrm>
                  <a:off x="6984268" y="3923121"/>
                  <a:ext cx="792088" cy="144016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" charset="0"/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D9856F-6DE4-45CE-8C99-41CC7D96DAEF}"/>
                  </a:ext>
                </a:extLst>
              </p:cNvPr>
              <p:cNvSpPr/>
              <p:nvPr/>
            </p:nvSpPr>
            <p:spPr bwMode="auto">
              <a:xfrm>
                <a:off x="533857" y="6093296"/>
                <a:ext cx="929431" cy="21602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DD4F1D-D2B7-4F61-902B-24B8574590FC}"/>
                  </a:ext>
                </a:extLst>
              </p:cNvPr>
              <p:cNvSpPr txBox="1"/>
              <p:nvPr/>
            </p:nvSpPr>
            <p:spPr>
              <a:xfrm>
                <a:off x="1451979" y="6009265"/>
                <a:ext cx="17641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Control villages</a:t>
                </a: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2B0A72A-2403-4C0E-AC40-6A10A1781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85" y="1255470"/>
              <a:ext cx="3574689" cy="97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A6A4B5-FC87-4283-B5EA-18D4FEC30A8E}"/>
                </a:ext>
              </a:extLst>
            </p:cNvPr>
            <p:cNvSpPr/>
            <p:nvPr/>
          </p:nvSpPr>
          <p:spPr bwMode="auto">
            <a:xfrm>
              <a:off x="2987824" y="1777677"/>
              <a:ext cx="979868" cy="27192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endParaRP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6E1BBDA6-6938-4D14-98FA-4782FF8E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9"/>
            <a:ext cx="8153400" cy="652666"/>
          </a:xfrm>
        </p:spPr>
        <p:txBody>
          <a:bodyPr/>
          <a:lstStyle/>
          <a:p>
            <a:r>
              <a:rPr lang="en-US" dirty="0">
                <a:latin typeface="+mn-lt"/>
              </a:rPr>
              <a:t>Study villages</a:t>
            </a:r>
          </a:p>
        </p:txBody>
      </p:sp>
    </p:spTree>
    <p:extLst>
      <p:ext uri="{BB962C8B-B14F-4D97-AF65-F5344CB8AC3E}">
        <p14:creationId xmlns:p14="http://schemas.microsoft.com/office/powerpoint/2010/main" val="6726467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B5683DF-9082-4C36-8B4A-99DA808B91FD}"/>
              </a:ext>
            </a:extLst>
          </p:cNvPr>
          <p:cNvSpPr txBox="1"/>
          <p:nvPr/>
        </p:nvSpPr>
        <p:spPr>
          <a:xfrm>
            <a:off x="899591" y="638492"/>
            <a:ext cx="34299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00" b="1" kern="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Study timelines</a:t>
            </a:r>
            <a:endParaRPr lang="en-US" sz="1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EC2BD0-F2DA-4BE3-A472-21AA69F33828}"/>
              </a:ext>
            </a:extLst>
          </p:cNvPr>
          <p:cNvGrpSpPr/>
          <p:nvPr/>
        </p:nvGrpSpPr>
        <p:grpSpPr>
          <a:xfrm>
            <a:off x="107504" y="1870595"/>
            <a:ext cx="8891988" cy="4385829"/>
            <a:chOff x="401826" y="1870595"/>
            <a:chExt cx="8597666" cy="438582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CB823A4-BAA3-4057-BD74-B8FF2EC5CEAF}"/>
                </a:ext>
              </a:extLst>
            </p:cNvPr>
            <p:cNvSpPr/>
            <p:nvPr/>
          </p:nvSpPr>
          <p:spPr bwMode="auto">
            <a:xfrm>
              <a:off x="401826" y="5394807"/>
              <a:ext cx="1005394" cy="85558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en-US" sz="900" dirty="0">
                  <a:solidFill>
                    <a:schemeClr val="tx1"/>
                  </a:solidFill>
                  <a:latin typeface="Times" pitchFamily="-1" charset="0"/>
                </a:rPr>
                <a:t>Year 0:</a:t>
              </a:r>
            </a:p>
            <a:p>
              <a:pPr defTabSz="685800"/>
              <a:r>
                <a:rPr lang="en-US" sz="900" dirty="0">
                  <a:solidFill>
                    <a:schemeClr val="tx1"/>
                  </a:solidFill>
                  <a:latin typeface="Times" pitchFamily="-1" charset="0"/>
                </a:rPr>
                <a:t>Malaria prevalence</a:t>
              </a:r>
            </a:p>
            <a:p>
              <a:pPr defTabSz="685800"/>
              <a:r>
                <a:rPr lang="en-US" sz="900" dirty="0">
                  <a:solidFill>
                    <a:schemeClr val="tx1"/>
                  </a:solidFill>
                  <a:latin typeface="Times" pitchFamily="-1" charset="0"/>
                </a:rPr>
                <a:t>Survey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2AE0049-9FC6-480D-8304-DAA91F039D58}"/>
                </a:ext>
              </a:extLst>
            </p:cNvPr>
            <p:cNvGrpSpPr/>
            <p:nvPr/>
          </p:nvGrpSpPr>
          <p:grpSpPr>
            <a:xfrm>
              <a:off x="467544" y="1870595"/>
              <a:ext cx="8531948" cy="4385829"/>
              <a:chOff x="467544" y="1870595"/>
              <a:chExt cx="8531948" cy="438582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6E0126-E50B-4A45-B5DA-E689FE9B3626}"/>
                  </a:ext>
                </a:extLst>
              </p:cNvPr>
              <p:cNvGrpSpPr/>
              <p:nvPr/>
            </p:nvGrpSpPr>
            <p:grpSpPr>
              <a:xfrm>
                <a:off x="467544" y="1870595"/>
                <a:ext cx="8531948" cy="4385829"/>
                <a:chOff x="323528" y="1826027"/>
                <a:chExt cx="8531948" cy="4385829"/>
              </a:xfrm>
            </p:grpSpPr>
            <p:sp>
              <p:nvSpPr>
                <p:cNvPr id="2" name="Arrow: Right 1">
                  <a:extLst>
                    <a:ext uri="{FF2B5EF4-FFF2-40B4-BE49-F238E27FC236}">
                      <a16:creationId xmlns:a16="http://schemas.microsoft.com/office/drawing/2014/main" id="{737C4679-ACD9-4531-95BC-09357098CF1D}"/>
                    </a:ext>
                  </a:extLst>
                </p:cNvPr>
                <p:cNvSpPr/>
                <p:nvPr/>
              </p:nvSpPr>
              <p:spPr bwMode="auto">
                <a:xfrm>
                  <a:off x="323528" y="1826027"/>
                  <a:ext cx="8531948" cy="3112734"/>
                </a:xfrm>
                <a:prstGeom prst="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 sz="1800">
                    <a:solidFill>
                      <a:schemeClr val="tx1"/>
                    </a:solidFill>
                    <a:latin typeface="Times" pitchFamily="-1" charset="0"/>
                  </a:endParaRPr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6C03930-E1D9-4DD9-9101-5DF98343130E}"/>
                    </a:ext>
                  </a:extLst>
                </p:cNvPr>
                <p:cNvSpPr/>
                <p:nvPr/>
              </p:nvSpPr>
              <p:spPr bwMode="auto">
                <a:xfrm>
                  <a:off x="467544" y="2683266"/>
                  <a:ext cx="585926" cy="41281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050" dirty="0">
                      <a:solidFill>
                        <a:schemeClr val="tx1"/>
                      </a:solidFill>
                      <a:latin typeface="Times" pitchFamily="-1" charset="0"/>
                    </a:rPr>
                    <a:t>Nov 2017</a:t>
                  </a: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58DEE67-1308-48A0-BEAC-1F9C588691C3}"/>
                    </a:ext>
                  </a:extLst>
                </p:cNvPr>
                <p:cNvSpPr/>
                <p:nvPr/>
              </p:nvSpPr>
              <p:spPr bwMode="auto">
                <a:xfrm>
                  <a:off x="1547664" y="2721559"/>
                  <a:ext cx="1144110" cy="41281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050" dirty="0">
                      <a:solidFill>
                        <a:schemeClr val="tx1"/>
                      </a:solidFill>
                      <a:latin typeface="Times" pitchFamily="-1" charset="0"/>
                    </a:rPr>
                    <a:t>Aug-Sept-Oct 2018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36E3714-5EC6-4026-A75E-95E78405956D}"/>
                    </a:ext>
                  </a:extLst>
                </p:cNvPr>
                <p:cNvSpPr/>
                <p:nvPr/>
              </p:nvSpPr>
              <p:spPr bwMode="auto">
                <a:xfrm>
                  <a:off x="3941122" y="2743195"/>
                  <a:ext cx="1228219" cy="41281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050" dirty="0">
                      <a:solidFill>
                        <a:schemeClr val="tx1"/>
                      </a:solidFill>
                      <a:latin typeface="Times" pitchFamily="-1" charset="0"/>
                    </a:rPr>
                    <a:t>Jul-Aug-Sept 2019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AB771D9-74A4-48E8-9D98-B5214EC623D8}"/>
                    </a:ext>
                  </a:extLst>
                </p:cNvPr>
                <p:cNvSpPr/>
                <p:nvPr/>
              </p:nvSpPr>
              <p:spPr bwMode="auto">
                <a:xfrm>
                  <a:off x="6018646" y="2726316"/>
                  <a:ext cx="585926" cy="41281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050" dirty="0">
                      <a:solidFill>
                        <a:schemeClr val="tx1"/>
                      </a:solidFill>
                      <a:latin typeface="Times" pitchFamily="-1" charset="0"/>
                    </a:rPr>
                    <a:t>Nov 2019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AD5164-D9A8-47AB-94D6-8280CA025379}"/>
                    </a:ext>
                  </a:extLst>
                </p:cNvPr>
                <p:cNvSpPr/>
                <p:nvPr/>
              </p:nvSpPr>
              <p:spPr bwMode="auto">
                <a:xfrm>
                  <a:off x="6812503" y="2711572"/>
                  <a:ext cx="585926" cy="41281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050" dirty="0">
                      <a:solidFill>
                        <a:schemeClr val="tx1"/>
                      </a:solidFill>
                      <a:latin typeface="Times" pitchFamily="-1" charset="0"/>
                    </a:rPr>
                    <a:t>Dec 2019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2B548026-82B3-440E-B660-73A4E603D809}"/>
                    </a:ext>
                  </a:extLst>
                </p:cNvPr>
                <p:cNvCxnSpPr>
                  <a:cxnSpLocks/>
                  <a:stCxn id="36" idx="0"/>
                  <a:endCxn id="3" idx="2"/>
                </p:cNvCxnSpPr>
                <p:nvPr/>
              </p:nvCxnSpPr>
              <p:spPr bwMode="auto">
                <a:xfrm flipV="1">
                  <a:off x="760507" y="3096077"/>
                  <a:ext cx="0" cy="2254162"/>
                </a:xfrm>
                <a:prstGeom prst="straightConnector1">
                  <a:avLst/>
                </a:prstGeom>
                <a:ln>
                  <a:headEnd type="none" w="med" len="med"/>
                  <a:tailEnd type="triangle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46F98A01-F6B5-4711-AE5D-93A51DB49F4C}"/>
                    </a:ext>
                  </a:extLst>
                </p:cNvPr>
                <p:cNvCxnSpPr>
                  <a:cxnSpLocks/>
                  <a:stCxn id="20" idx="0"/>
                </p:cNvCxnSpPr>
                <p:nvPr/>
              </p:nvCxnSpPr>
              <p:spPr bwMode="auto">
                <a:xfrm flipH="1" flipV="1">
                  <a:off x="2195736" y="3140968"/>
                  <a:ext cx="2008" cy="1359714"/>
                </a:xfrm>
                <a:prstGeom prst="straightConnector1">
                  <a:avLst/>
                </a:prstGeom>
                <a:ln>
                  <a:headEnd type="none" w="med" len="med"/>
                  <a:tailEnd type="triangle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F3F48FD-3C64-4D48-8BC4-A09C9388F215}"/>
                    </a:ext>
                  </a:extLst>
                </p:cNvPr>
                <p:cNvSpPr/>
                <p:nvPr/>
              </p:nvSpPr>
              <p:spPr bwMode="auto">
                <a:xfrm>
                  <a:off x="1695047" y="4500682"/>
                  <a:ext cx="1005394" cy="85558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Year 1: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MDA IVM+DP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3 monthly rounds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AAA86CE7-AAAF-486B-A334-AC42A62B7D2A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 bwMode="auto">
                <a:xfrm flipV="1">
                  <a:off x="4610548" y="3156006"/>
                  <a:ext cx="2735" cy="1342967"/>
                </a:xfrm>
                <a:prstGeom prst="straightConnector1">
                  <a:avLst/>
                </a:prstGeom>
                <a:ln>
                  <a:headEnd type="none" w="med" len="med"/>
                  <a:tailEnd type="triangle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BA113FC-6EEC-45C9-B78A-52461D4E4242}"/>
                    </a:ext>
                  </a:extLst>
                </p:cNvPr>
                <p:cNvSpPr/>
                <p:nvPr/>
              </p:nvSpPr>
              <p:spPr bwMode="auto">
                <a:xfrm>
                  <a:off x="4107851" y="4498973"/>
                  <a:ext cx="1005394" cy="85558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Year 2:</a:t>
                  </a:r>
                </a:p>
                <a:p>
                  <a:pPr defTabSz="685800"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latin typeface="Times" pitchFamily="-1" charset="0"/>
                    </a:rPr>
                    <a:t>MDA IVM+DP</a:t>
                  </a:r>
                </a:p>
                <a:p>
                  <a:pPr defTabSz="685800"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latin typeface="Times" pitchFamily="-1" charset="0"/>
                    </a:rPr>
                    <a:t>3 monthly rounds</a:t>
                  </a:r>
                </a:p>
                <a:p>
                  <a:pPr defTabSz="685800"/>
                  <a:endParaRPr lang="en-US" sz="900" dirty="0">
                    <a:solidFill>
                      <a:schemeClr val="tx1"/>
                    </a:solidFill>
                    <a:latin typeface="Times" pitchFamily="-1" charset="0"/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27C70AC3-340D-4E62-BF66-1498733DC1EF}"/>
                    </a:ext>
                  </a:extLst>
                </p:cNvPr>
                <p:cNvCxnSpPr>
                  <a:cxnSpLocks/>
                  <a:stCxn id="24" idx="0"/>
                </p:cNvCxnSpPr>
                <p:nvPr/>
              </p:nvCxnSpPr>
              <p:spPr bwMode="auto">
                <a:xfrm flipH="1" flipV="1">
                  <a:off x="6311609" y="3124384"/>
                  <a:ext cx="26149" cy="2225856"/>
                </a:xfrm>
                <a:prstGeom prst="straightConnector1">
                  <a:avLst/>
                </a:prstGeom>
                <a:ln>
                  <a:headEnd type="none" w="med" len="med"/>
                  <a:tailEnd type="triangle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00FE204-A0BD-40D9-9C61-026BAE7045BB}"/>
                    </a:ext>
                  </a:extLst>
                </p:cNvPr>
                <p:cNvSpPr/>
                <p:nvPr/>
              </p:nvSpPr>
              <p:spPr bwMode="auto">
                <a:xfrm>
                  <a:off x="5835061" y="5350240"/>
                  <a:ext cx="1005394" cy="85558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Year 2: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Malaria prevalence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survey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8277F10-3D90-4705-A020-D874E4B4E006}"/>
                    </a:ext>
                  </a:extLst>
                </p:cNvPr>
                <p:cNvSpPr/>
                <p:nvPr/>
              </p:nvSpPr>
              <p:spPr bwMode="auto">
                <a:xfrm>
                  <a:off x="7493866" y="2986700"/>
                  <a:ext cx="1005394" cy="85558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End of field 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activities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7A82C250-AEDC-4204-B8CD-02B879A28D31}"/>
                    </a:ext>
                  </a:extLst>
                </p:cNvPr>
                <p:cNvSpPr/>
                <p:nvPr/>
              </p:nvSpPr>
              <p:spPr bwMode="auto">
                <a:xfrm>
                  <a:off x="3941122" y="3775217"/>
                  <a:ext cx="3475842" cy="302948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800" dirty="0">
                      <a:solidFill>
                        <a:schemeClr val="tx1"/>
                      </a:solidFill>
                      <a:latin typeface="Times" pitchFamily="-1" charset="0"/>
                    </a:rPr>
                    <a:t>Passive case detection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EC71D0D-BFEE-4FA6-8D55-804342E61DA2}"/>
                    </a:ext>
                  </a:extLst>
                </p:cNvPr>
                <p:cNvSpPr/>
                <p:nvPr/>
              </p:nvSpPr>
              <p:spPr bwMode="auto">
                <a:xfrm>
                  <a:off x="2872751" y="2721559"/>
                  <a:ext cx="585926" cy="39777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1050" dirty="0">
                      <a:solidFill>
                        <a:schemeClr val="tx1"/>
                      </a:solidFill>
                      <a:latin typeface="Times" pitchFamily="-1" charset="0"/>
                    </a:rPr>
                    <a:t>Nov 2018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AE3B114-8112-429E-8677-42C7D690DCFD}"/>
                    </a:ext>
                  </a:extLst>
                </p:cNvPr>
                <p:cNvSpPr/>
                <p:nvPr/>
              </p:nvSpPr>
              <p:spPr bwMode="auto">
                <a:xfrm>
                  <a:off x="2673350" y="5356269"/>
                  <a:ext cx="1005394" cy="85558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Year 1: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Malaria prevalence</a:t>
                  </a:r>
                </a:p>
                <a:p>
                  <a:pPr defTabSz="685800"/>
                  <a:r>
                    <a:rPr lang="en-US" sz="900" dirty="0">
                      <a:solidFill>
                        <a:schemeClr val="tx1"/>
                      </a:solidFill>
                      <a:latin typeface="Times" pitchFamily="-1" charset="0"/>
                    </a:rPr>
                    <a:t>Survey</a:t>
                  </a: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5CA78CB7-BB69-419B-9C47-07A6E1ACBE82}"/>
                    </a:ext>
                  </a:extLst>
                </p:cNvPr>
                <p:cNvCxnSpPr>
                  <a:cxnSpLocks/>
                  <a:stCxn id="26" idx="0"/>
                  <a:endCxn id="25" idx="2"/>
                </p:cNvCxnSpPr>
                <p:nvPr/>
              </p:nvCxnSpPr>
              <p:spPr bwMode="auto">
                <a:xfrm flipH="1" flipV="1">
                  <a:off x="3165714" y="3119334"/>
                  <a:ext cx="10333" cy="2236935"/>
                </a:xfrm>
                <a:prstGeom prst="straightConnector1">
                  <a:avLst/>
                </a:prstGeom>
                <a:ln>
                  <a:headEnd type="none" w="med" len="med"/>
                  <a:tailEnd type="triangle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1D56501-FDEE-4B52-90D8-0719E7B4AAE3}"/>
                  </a:ext>
                </a:extLst>
              </p:cNvPr>
              <p:cNvSpPr/>
              <p:nvPr/>
            </p:nvSpPr>
            <p:spPr bwMode="auto">
              <a:xfrm>
                <a:off x="1501973" y="3407672"/>
                <a:ext cx="2201754" cy="3029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r>
                  <a:rPr lang="en-US" sz="1400" dirty="0">
                    <a:solidFill>
                      <a:schemeClr val="tx1"/>
                    </a:solidFill>
                    <a:latin typeface="Times" pitchFamily="-1" charset="0"/>
                  </a:rPr>
                  <a:t>Entomological collections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7C383228-053A-4A30-8494-A6BA6F8C9543}"/>
                  </a:ext>
                </a:extLst>
              </p:cNvPr>
              <p:cNvSpPr/>
              <p:nvPr/>
            </p:nvSpPr>
            <p:spPr bwMode="auto">
              <a:xfrm>
                <a:off x="4085138" y="3428956"/>
                <a:ext cx="3478577" cy="3029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r>
                  <a:rPr lang="en-US" sz="1400" dirty="0">
                    <a:solidFill>
                      <a:schemeClr val="tx1"/>
                    </a:solidFill>
                    <a:latin typeface="Times" pitchFamily="-1" charset="0"/>
                  </a:rPr>
                  <a:t>Entomological collections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1769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E0043E5F-1842-4FE6-8A46-B0B00D990EC7}"/>
              </a:ext>
            </a:extLst>
          </p:cNvPr>
          <p:cNvSpPr txBox="1">
            <a:spLocks/>
          </p:cNvSpPr>
          <p:nvPr/>
        </p:nvSpPr>
        <p:spPr>
          <a:xfrm>
            <a:off x="635347" y="579397"/>
            <a:ext cx="4046331" cy="6072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GB" sz="3200" b="1" kern="0" dirty="0">
                <a:solidFill>
                  <a:prstClr val="black"/>
                </a:solidFill>
                <a:latin typeface="Arial"/>
              </a:rPr>
              <a:t>Trial profile</a:t>
            </a:r>
            <a:endParaRPr lang="en-US" sz="3200" b="1" kern="0" dirty="0">
              <a:solidFill>
                <a:prstClr val="black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23" name="Text Box 36">
            <a:extLst>
              <a:ext uri="{FF2B5EF4-FFF2-40B4-BE49-F238E27FC236}">
                <a16:creationId xmlns:a16="http://schemas.microsoft.com/office/drawing/2014/main" id="{B30B45AA-82E5-4DAD-8130-D69A38A5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898" y="1585345"/>
            <a:ext cx="2462155" cy="491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Villages screened: 47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Text Box 36">
            <a:extLst>
              <a:ext uri="{FF2B5EF4-FFF2-40B4-BE49-F238E27FC236}">
                <a16:creationId xmlns:a16="http://schemas.microsoft.com/office/drawing/2014/main" id="{0AEA9DDA-899C-4B04-A80C-0049CE708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897" y="2469279"/>
            <a:ext cx="2462155" cy="491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Villages included: 32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Text Box 36">
            <a:extLst>
              <a:ext uri="{FF2B5EF4-FFF2-40B4-BE49-F238E27FC236}">
                <a16:creationId xmlns:a16="http://schemas.microsoft.com/office/drawing/2014/main" id="{39C82115-C694-4A6D-BF71-D7D52CC37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059" y="1853746"/>
            <a:ext cx="2462155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Villages excluded : 15 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(prevalence &lt;7.0%)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23C04B43-D001-45BD-A5E2-36078B4EC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381835"/>
            <a:ext cx="2462155" cy="6072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Intervention: 16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N=4939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DD9A012-FB8D-4146-AC9E-71FF393C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373" y="4437111"/>
            <a:ext cx="2462155" cy="6072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Survey 2018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N=2166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43DE6D4A-8626-4A98-BADD-CE15AC98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5445224"/>
            <a:ext cx="2462155" cy="607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Survey 2019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N=2722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8B3A557D-81B0-4073-B341-5DF06822D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3381834"/>
            <a:ext cx="2462155" cy="6072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Control: 16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N=5699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4158D1BE-67CA-429D-9A2B-C5347324C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437112"/>
            <a:ext cx="2462155" cy="607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Survey 2018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N=2252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B370CE4A-853C-4260-B57E-594B381D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5477664"/>
            <a:ext cx="2462155" cy="574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Survey 2019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N=2529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33" name="AutoShape 44">
            <a:extLst>
              <a:ext uri="{FF2B5EF4-FFF2-40B4-BE49-F238E27FC236}">
                <a16:creationId xmlns:a16="http://schemas.microsoft.com/office/drawing/2014/main" id="{514101E6-6729-4C9F-8BF2-951046940AA8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 flipH="1">
            <a:off x="4355975" y="2076459"/>
            <a:ext cx="1" cy="39282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36" name="AutoShape 44">
            <a:extLst>
              <a:ext uri="{FF2B5EF4-FFF2-40B4-BE49-F238E27FC236}">
                <a16:creationId xmlns:a16="http://schemas.microsoft.com/office/drawing/2014/main" id="{AD84523C-9F03-430B-8758-F9C6EA25EB1D}"/>
              </a:ext>
            </a:extLst>
          </p:cNvPr>
          <p:cNvCxnSpPr>
            <a:cxnSpLocks noChangeShapeType="1"/>
            <a:stCxn id="27" idx="2"/>
          </p:cNvCxnSpPr>
          <p:nvPr/>
        </p:nvCxnSpPr>
        <p:spPr bwMode="auto">
          <a:xfrm flipH="1">
            <a:off x="2125840" y="3989054"/>
            <a:ext cx="4830" cy="44805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39" name="AutoShape 44">
            <a:extLst>
              <a:ext uri="{FF2B5EF4-FFF2-40B4-BE49-F238E27FC236}">
                <a16:creationId xmlns:a16="http://schemas.microsoft.com/office/drawing/2014/main" id="{F92226D0-082F-4B5D-A2D7-6CBBFF2E76AB}"/>
              </a:ext>
            </a:extLst>
          </p:cNvPr>
          <p:cNvCxnSpPr>
            <a:cxnSpLocks noChangeShapeType="1"/>
            <a:stCxn id="28" idx="2"/>
          </p:cNvCxnSpPr>
          <p:nvPr/>
        </p:nvCxnSpPr>
        <p:spPr bwMode="auto">
          <a:xfrm flipH="1">
            <a:off x="2127955" y="5044330"/>
            <a:ext cx="3496" cy="4008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42" name="AutoShape 44">
            <a:extLst>
              <a:ext uri="{FF2B5EF4-FFF2-40B4-BE49-F238E27FC236}">
                <a16:creationId xmlns:a16="http://schemas.microsoft.com/office/drawing/2014/main" id="{6AC64514-AEE2-48E4-A0F1-30DCB2217D94}"/>
              </a:ext>
            </a:extLst>
          </p:cNvPr>
          <p:cNvCxnSpPr>
            <a:cxnSpLocks noChangeShapeType="1"/>
            <a:endCxn id="31" idx="0"/>
          </p:cNvCxnSpPr>
          <p:nvPr/>
        </p:nvCxnSpPr>
        <p:spPr bwMode="auto">
          <a:xfrm>
            <a:off x="6883196" y="3983911"/>
            <a:ext cx="2" cy="45320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46" name="AutoShape 44">
            <a:extLst>
              <a:ext uri="{FF2B5EF4-FFF2-40B4-BE49-F238E27FC236}">
                <a16:creationId xmlns:a16="http://schemas.microsoft.com/office/drawing/2014/main" id="{F0BDF811-1D0B-4AAE-93EE-2C57888643B8}"/>
              </a:ext>
            </a:extLst>
          </p:cNvPr>
          <p:cNvCxnSpPr>
            <a:cxnSpLocks noChangeShapeType="1"/>
            <a:stCxn id="31" idx="2"/>
            <a:endCxn id="32" idx="0"/>
          </p:cNvCxnSpPr>
          <p:nvPr/>
        </p:nvCxnSpPr>
        <p:spPr bwMode="auto">
          <a:xfrm>
            <a:off x="6883198" y="5044330"/>
            <a:ext cx="0" cy="43333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50" name="AutoShape 54">
            <a:extLst>
              <a:ext uri="{FF2B5EF4-FFF2-40B4-BE49-F238E27FC236}">
                <a16:creationId xmlns:a16="http://schemas.microsoft.com/office/drawing/2014/main" id="{A065AFE6-3EBC-432B-A8B6-68B4E50471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81213" y="2714836"/>
            <a:ext cx="131881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/>
        </p:spPr>
      </p:cxnSp>
      <p:cxnSp>
        <p:nvCxnSpPr>
          <p:cNvPr id="52" name="AutoShape 54">
            <a:extLst>
              <a:ext uri="{FF2B5EF4-FFF2-40B4-BE49-F238E27FC236}">
                <a16:creationId xmlns:a16="http://schemas.microsoft.com/office/drawing/2014/main" id="{6AB73480-8F0B-49B1-B34C-D3743063AC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0342" y="2696465"/>
            <a:ext cx="97455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/>
        </p:spPr>
      </p:cxnSp>
      <p:cxnSp>
        <p:nvCxnSpPr>
          <p:cNvPr id="57" name="AutoShape 44">
            <a:extLst>
              <a:ext uri="{FF2B5EF4-FFF2-40B4-BE49-F238E27FC236}">
                <a16:creationId xmlns:a16="http://schemas.microsoft.com/office/drawing/2014/main" id="{FF45C928-0A02-4D97-8342-A1506FE246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43397" y="2708528"/>
            <a:ext cx="6945" cy="66699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63" name="AutoShape 44">
            <a:extLst>
              <a:ext uri="{FF2B5EF4-FFF2-40B4-BE49-F238E27FC236}">
                <a16:creationId xmlns:a16="http://schemas.microsoft.com/office/drawing/2014/main" id="{645BB8E2-43A1-445A-A4A2-33DEB618EC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900023" y="2708528"/>
            <a:ext cx="6945" cy="66699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  <p:cxnSp>
        <p:nvCxnSpPr>
          <p:cNvPr id="65" name="AutoShape 46">
            <a:extLst>
              <a:ext uri="{FF2B5EF4-FFF2-40B4-BE49-F238E27FC236}">
                <a16:creationId xmlns:a16="http://schemas.microsoft.com/office/drawing/2014/main" id="{6C7659C3-6FB3-4EC1-95A4-C527F7CEB7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55974" y="2249790"/>
            <a:ext cx="1790085" cy="56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225504"/>
      </p:ext>
    </p:extLst>
  </p:cSld>
  <p:clrMapOvr>
    <a:masterClrMapping/>
  </p:clrMapOvr>
  <p:transition spd="med" advTm="3528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7546-780D-4B57-B2DC-C1931005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8307760" cy="809625"/>
          </a:xfrm>
        </p:spPr>
        <p:txBody>
          <a:bodyPr/>
          <a:lstStyle/>
          <a:p>
            <a:pPr lvl="0" eaLnBrk="0" hangingPunct="0"/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Malaria prevalence by village and study arm; baseline (2017)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2D4083-60CB-4B0D-9FFD-D062D6520BAD}"/>
              </a:ext>
            </a:extLst>
          </p:cNvPr>
          <p:cNvGrpSpPr/>
          <p:nvPr/>
        </p:nvGrpSpPr>
        <p:grpSpPr>
          <a:xfrm>
            <a:off x="611560" y="1628800"/>
            <a:ext cx="8153400" cy="4680520"/>
            <a:chOff x="395536" y="1628800"/>
            <a:chExt cx="8424936" cy="4707063"/>
          </a:xfrm>
          <a:noFill/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1C60D316-8A88-45AF-BD2F-02A9666F14C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3882879"/>
                </p:ext>
              </p:extLst>
            </p:nvPr>
          </p:nvGraphicFramePr>
          <p:xfrm>
            <a:off x="395536" y="1628800"/>
            <a:ext cx="8424936" cy="4707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918012-DB99-462F-9664-7AEEDB76FBA3}"/>
                </a:ext>
              </a:extLst>
            </p:cNvPr>
            <p:cNvSpPr txBox="1"/>
            <p:nvPr/>
          </p:nvSpPr>
          <p:spPr>
            <a:xfrm>
              <a:off x="1403648" y="1988840"/>
              <a:ext cx="2592288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Intervention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B4B7D8-7D9D-47CA-A525-5ACEBE4FD568}"/>
                </a:ext>
              </a:extLst>
            </p:cNvPr>
            <p:cNvSpPr txBox="1"/>
            <p:nvPr/>
          </p:nvSpPr>
          <p:spPr>
            <a:xfrm>
              <a:off x="4987884" y="1988840"/>
              <a:ext cx="2592288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Control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07B212-F2AF-4975-ACDB-5CA0FF0C1E98}"/>
                </a:ext>
              </a:extLst>
            </p:cNvPr>
            <p:cNvSpPr txBox="1"/>
            <p:nvPr/>
          </p:nvSpPr>
          <p:spPr>
            <a:xfrm>
              <a:off x="2181283" y="2366186"/>
              <a:ext cx="1440160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prstClr val="black"/>
                  </a:solidFill>
                </a:rPr>
                <a:t>16.1%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96355B-5F6D-469F-A366-B3A6D60D1DF9}"/>
                </a:ext>
              </a:extLst>
            </p:cNvPr>
            <p:cNvSpPr txBox="1"/>
            <p:nvPr/>
          </p:nvSpPr>
          <p:spPr>
            <a:xfrm>
              <a:off x="5859267" y="2362663"/>
              <a:ext cx="1440160" cy="553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prstClr val="black"/>
                  </a:solidFill>
                </a:rPr>
                <a:t>18.1</a:t>
              </a:r>
              <a:r>
                <a:rPr lang="en-US" sz="1050" dirty="0">
                  <a:solidFill>
                    <a:prstClr val="black"/>
                  </a:solidFill>
                </a:rPr>
                <a:t>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4CEA85-681C-4D5F-95D8-63E92495D5F4}"/>
              </a:ext>
            </a:extLst>
          </p:cNvPr>
          <p:cNvSpPr txBox="1"/>
          <p:nvPr/>
        </p:nvSpPr>
        <p:spPr>
          <a:xfrm>
            <a:off x="611560" y="149030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%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59999745"/>
      </p:ext>
    </p:extLst>
  </p:cSld>
  <p:clrMapOvr>
    <a:masterClrMapping/>
  </p:clrMapOvr>
  <p:transition spd="med" advTm="1332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C0E81D7-9B3C-49EE-8803-092087D4A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594102"/>
              </p:ext>
            </p:extLst>
          </p:nvPr>
        </p:nvGraphicFramePr>
        <p:xfrm>
          <a:off x="323528" y="1484784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205237-D694-4663-80D3-39C1863550FF}"/>
              </a:ext>
            </a:extLst>
          </p:cNvPr>
          <p:cNvCxnSpPr/>
          <p:nvPr/>
        </p:nvCxnSpPr>
        <p:spPr bwMode="auto">
          <a:xfrm>
            <a:off x="647564" y="2420888"/>
            <a:ext cx="784887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952984-90BD-4375-9ABB-B80B772390BA}"/>
              </a:ext>
            </a:extLst>
          </p:cNvPr>
          <p:cNvSpPr txBox="1"/>
          <p:nvPr/>
        </p:nvSpPr>
        <p:spPr>
          <a:xfrm>
            <a:off x="2249972" y="1700808"/>
            <a:ext cx="68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2018</a:t>
            </a: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0DCBD-D352-46B9-B0F8-E33700FBB929}"/>
              </a:ext>
            </a:extLst>
          </p:cNvPr>
          <p:cNvSpPr txBox="1"/>
          <p:nvPr/>
        </p:nvSpPr>
        <p:spPr>
          <a:xfrm>
            <a:off x="6498444" y="1700808"/>
            <a:ext cx="68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2019</a:t>
            </a: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3FEDE-BCD8-4FB6-98EB-F3A5793FA38A}"/>
              </a:ext>
            </a:extLst>
          </p:cNvPr>
          <p:cNvSpPr txBox="1"/>
          <p:nvPr/>
        </p:nvSpPr>
        <p:spPr>
          <a:xfrm>
            <a:off x="107734" y="147510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%</a:t>
            </a:r>
            <a:endParaRPr lang="en-GB" sz="11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C3B3C1-EA3A-448F-97B1-9224CAB96AD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484784"/>
            <a:ext cx="0" cy="4032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24C365-14FA-44B4-82BC-D5883FB0A2F5}"/>
              </a:ext>
            </a:extLst>
          </p:cNvPr>
          <p:cNvSpPr txBox="1">
            <a:spLocks/>
          </p:cNvSpPr>
          <p:nvPr/>
        </p:nvSpPr>
        <p:spPr>
          <a:xfrm>
            <a:off x="539552" y="541734"/>
            <a:ext cx="6115050" cy="607219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GB" b="1" kern="0" dirty="0"/>
              <a:t>MDA coverage by round and year</a:t>
            </a:r>
          </a:p>
        </p:txBody>
      </p:sp>
    </p:spTree>
    <p:extLst>
      <p:ext uri="{BB962C8B-B14F-4D97-AF65-F5344CB8AC3E}">
        <p14:creationId xmlns:p14="http://schemas.microsoft.com/office/powerpoint/2010/main" val="42420298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3BCD-91B6-44EB-937D-1A292223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/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Malaria prevalence by study arm, year and age group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90D622-C441-4830-8064-7910F43D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60677"/>
              </p:ext>
            </p:extLst>
          </p:nvPr>
        </p:nvGraphicFramePr>
        <p:xfrm>
          <a:off x="251520" y="1700808"/>
          <a:ext cx="8568952" cy="3312370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val="213385917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402935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10317606"/>
                    </a:ext>
                  </a:extLst>
                </a:gridCol>
                <a:gridCol w="1171486">
                  <a:extLst>
                    <a:ext uri="{9D8B030D-6E8A-4147-A177-3AD203B41FA5}">
                      <a16:colId xmlns:a16="http://schemas.microsoft.com/office/drawing/2014/main" val="1628440698"/>
                    </a:ext>
                  </a:extLst>
                </a:gridCol>
                <a:gridCol w="669403">
                  <a:extLst>
                    <a:ext uri="{9D8B030D-6E8A-4147-A177-3AD203B41FA5}">
                      <a16:colId xmlns:a16="http://schemas.microsoft.com/office/drawing/2014/main" val="4203948832"/>
                    </a:ext>
                  </a:extLst>
                </a:gridCol>
                <a:gridCol w="1111439">
                  <a:extLst>
                    <a:ext uri="{9D8B030D-6E8A-4147-A177-3AD203B41FA5}">
                      <a16:colId xmlns:a16="http://schemas.microsoft.com/office/drawing/2014/main" val="15229766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2766373"/>
                    </a:ext>
                  </a:extLst>
                </a:gridCol>
                <a:gridCol w="998460">
                  <a:extLst>
                    <a:ext uri="{9D8B030D-6E8A-4147-A177-3AD203B41FA5}">
                      <a16:colId xmlns:a16="http://schemas.microsoft.com/office/drawing/2014/main" val="1566890910"/>
                    </a:ext>
                  </a:extLst>
                </a:gridCol>
                <a:gridCol w="873748">
                  <a:extLst>
                    <a:ext uri="{9D8B030D-6E8A-4147-A177-3AD203B41FA5}">
                      <a16:colId xmlns:a16="http://schemas.microsoft.com/office/drawing/2014/main" val="478694193"/>
                    </a:ext>
                  </a:extLst>
                </a:gridCol>
              </a:tblGrid>
              <a:tr h="230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56" marR="58356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89790"/>
                  </a:ext>
                </a:extLst>
              </a:tr>
              <a:tr h="471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Group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[95%CI]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[95%CI]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979803"/>
                  </a:ext>
                </a:extLst>
              </a:tr>
              <a:tr h="630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(41/321)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(22/348)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[0.90, 4.94]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(19/477)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(56/511)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[0.13, 0.93]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923581"/>
                  </a:ext>
                </a:extLst>
              </a:tr>
              <a:tr h="554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(61/680)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(109/744)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[0.24, 0.95]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(46/948)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(109/883)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[0.14, 0.69]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39844"/>
                  </a:ext>
                </a:extLst>
              </a:tr>
              <a:tr h="712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(106/947)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(175/1060)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[0.34, 1.03]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(72/1200)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(159/1130)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[0.18, 0.64]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2081"/>
                  </a:ext>
                </a:extLst>
              </a:tr>
              <a:tr h="712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(245/2166)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(324/2252)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[0.36, 1.10]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(140/2722)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(324/2529)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[0.16, 0.59]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462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C9B661-D887-44F6-A4B8-81AC1597709D}"/>
              </a:ext>
            </a:extLst>
          </p:cNvPr>
          <p:cNvSpPr txBox="1"/>
          <p:nvPr/>
        </p:nvSpPr>
        <p:spPr>
          <a:xfrm>
            <a:off x="251520" y="537321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in years, LLIN use, Open eaves, Traveling, Antimalarial use, </a:t>
            </a:r>
          </a:p>
          <a:p>
            <a:r>
              <a:rPr lang="en-US" dirty="0"/>
              <a:t>Baseline prevalence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1CAD9-BC90-4858-967E-26809053AF23}"/>
              </a:ext>
            </a:extLst>
          </p:cNvPr>
          <p:cNvSpPr txBox="1"/>
          <p:nvPr/>
        </p:nvSpPr>
        <p:spPr>
          <a:xfrm>
            <a:off x="5220072" y="53732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OR: 0.28 [0.14,0.56]</a:t>
            </a:r>
          </a:p>
          <a:p>
            <a:r>
              <a:rPr lang="en-US" dirty="0"/>
              <a:t>p=0.000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0FDA57-2AA2-4027-9EE9-0BF258B2C0EC}"/>
              </a:ext>
            </a:extLst>
          </p:cNvPr>
          <p:cNvSpPr/>
          <p:nvPr/>
        </p:nvSpPr>
        <p:spPr bwMode="auto">
          <a:xfrm>
            <a:off x="6948264" y="4365104"/>
            <a:ext cx="1944216" cy="72008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878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bility xmlns="6a164dda-3779-4169-b957-e287451f6523">Internal</Visibil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E64501607064DBADCB5838C0D3185" ma:contentTypeVersion="14" ma:contentTypeDescription="Create a new document." ma:contentTypeScope="" ma:versionID="8b3977cc1ef5a9acf166fbd8f0f10f1e">
  <xsd:schema xmlns:xsd="http://www.w3.org/2001/XMLSchema" xmlns:xs="http://www.w3.org/2001/XMLSchema" xmlns:p="http://schemas.microsoft.com/office/2006/metadata/properties" xmlns:ns3="6a164dda-3779-4169-b957-e287451f6523" xmlns:ns4="9e672b26-9165-4ad7-bf2d-1e4318a83122" xmlns:ns5="a932bea3-e2c5-4107-938f-9c019e40812f" targetNamespace="http://schemas.microsoft.com/office/2006/metadata/properties" ma:root="true" ma:fieldsID="3e56b44f57e2bc79c08dcf868516b718" ns3:_="" ns4:_="" ns5:_="">
    <xsd:import namespace="6a164dda-3779-4169-b957-e287451f6523"/>
    <xsd:import namespace="9e672b26-9165-4ad7-bf2d-1e4318a83122"/>
    <xsd:import namespace="a932bea3-e2c5-4107-938f-9c019e40812f"/>
    <xsd:element name="properties">
      <xsd:complexType>
        <xsd:sequence>
          <xsd:element name="documentManagement">
            <xsd:complexType>
              <xsd:all>
                <xsd:element ref="ns3:Visibilit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Visibility" ma:index="2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72b26-9165-4ad7-bf2d-1e4318a83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2bea3-e2c5-4107-938f-9c019e4081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207403b-203c-4ed3-95cd-88a852189123" ContentTypeId="0x01" PreviousValue="false"/>
</file>

<file path=customXml/itemProps1.xml><?xml version="1.0" encoding="utf-8"?>
<ds:datastoreItem xmlns:ds="http://schemas.openxmlformats.org/officeDocument/2006/customXml" ds:itemID="{A8060B85-7C84-46B6-8335-9456755B2F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9245A-403B-47C9-A485-EB363B8E8C18}">
  <ds:schemaRefs>
    <ds:schemaRef ds:uri="http://schemas.microsoft.com/office/2006/metadata/properties"/>
    <ds:schemaRef ds:uri="http://schemas.microsoft.com/office/infopath/2007/PartnerControls"/>
    <ds:schemaRef ds:uri="6a164dda-3779-4169-b957-e287451f6523"/>
  </ds:schemaRefs>
</ds:datastoreItem>
</file>

<file path=customXml/itemProps3.xml><?xml version="1.0" encoding="utf-8"?>
<ds:datastoreItem xmlns:ds="http://schemas.openxmlformats.org/officeDocument/2006/customXml" ds:itemID="{4286A731-320E-42EE-AACB-81708E7C9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64dda-3779-4169-b957-e287451f6523"/>
    <ds:schemaRef ds:uri="9e672b26-9165-4ad7-bf2d-1e4318a83122"/>
    <ds:schemaRef ds:uri="a932bea3-e2c5-4107-938f-9c019e408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5235D06-FFFD-4AFC-9D5B-029AC478AF6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MRC_Unit_The Gambia_LSHTM_presentation2</Template>
  <TotalTime>0</TotalTime>
  <Words>1228</Words>
  <Application>Microsoft Office PowerPoint</Application>
  <PresentationFormat>On-screen Show (4:3)</PresentationFormat>
  <Paragraphs>418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Verdana</vt:lpstr>
      <vt:lpstr>EU WARM GRAY Powerpoint Template</vt:lpstr>
      <vt:lpstr>Office Theme</vt:lpstr>
      <vt:lpstr>MRC slides template</vt:lpstr>
      <vt:lpstr>PowerPoint Presentation</vt:lpstr>
      <vt:lpstr>Study objectives</vt:lpstr>
      <vt:lpstr>Cluster-randomized trial</vt:lpstr>
      <vt:lpstr>Study villages</vt:lpstr>
      <vt:lpstr>PowerPoint Presentation</vt:lpstr>
      <vt:lpstr>PowerPoint Presentation</vt:lpstr>
      <vt:lpstr>Malaria prevalence by village and study arm; baseline (2017)</vt:lpstr>
      <vt:lpstr>PowerPoint Presentation</vt:lpstr>
      <vt:lpstr>Malaria prevalence by study arm, year and age group</vt:lpstr>
      <vt:lpstr>Incidence of clinical malaria (2019)</vt:lpstr>
      <vt:lpstr>PowerPoint Presentation</vt:lpstr>
      <vt:lpstr>PowerPoint Presentation</vt:lpstr>
      <vt:lpstr>Vector density, sporozoite rate (CDC-LTC) and EIR by year and study group</vt:lpstr>
      <vt:lpstr>PowerPoint Presentation</vt:lpstr>
      <vt:lpstr>Conclusions</vt:lpstr>
      <vt:lpstr>Acknowledgments (Funding: JGHTS)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Dalessandro Umberto</dc:creator>
  <cp:lastModifiedBy>Eleanor  Martins</cp:lastModifiedBy>
  <cp:revision>51</cp:revision>
  <cp:lastPrinted>2002-07-16T15:27:40Z</cp:lastPrinted>
  <dcterms:created xsi:type="dcterms:W3CDTF">2018-02-11T16:18:38Z</dcterms:created>
  <dcterms:modified xsi:type="dcterms:W3CDTF">2022-03-15T07:56:24Z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0x0101006F2E64501607064DBADCB5838C0D3185</vt:lpwstr>
  </property>
</Properties>
</file>