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1"/>
  </p:sldMasterIdLst>
  <p:notesMasterIdLst>
    <p:notesMasterId r:id="rId10"/>
  </p:notesMasterIdLst>
  <p:sldIdLst>
    <p:sldId id="256" r:id="rId2"/>
    <p:sldId id="277" r:id="rId3"/>
    <p:sldId id="276" r:id="rId4"/>
    <p:sldId id="278" r:id="rId5"/>
    <p:sldId id="269" r:id="rId6"/>
    <p:sldId id="264" r:id="rId7"/>
    <p:sldId id="274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0"/>
    <p:restoredTop sz="95821"/>
  </p:normalViewPr>
  <p:slideViewPr>
    <p:cSldViewPr snapToGrid="0" snapToObjects="1">
      <p:cViewPr varScale="1">
        <p:scale>
          <a:sx n="67" d="100"/>
          <a:sy n="67" d="100"/>
        </p:scale>
        <p:origin x="436" y="44"/>
      </p:cViewPr>
      <p:guideLst>
        <p:guide orient="horz" pos="413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9BF07-D1AF-3F4B-A9EF-E01076DBAC3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826B6-0018-734D-8A17-C754F8FB0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9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Spend 30 seconds giving my personal history – detail time in Tanzania, I know collaborators well, published on the topic.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826B6-0018-734D-8A17-C754F8FB06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1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826B6-0018-734D-8A17-C754F8FB06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2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3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4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9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75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4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8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4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86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958B-ED6A-C843-A6CA-E6AE820D33C4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84D3-C354-B94A-9309-A713D2434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7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CE12-9B61-4640-839C-5246AD75E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71134"/>
            <a:ext cx="12192000" cy="1557866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Supported 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Diabetic Retinopathy Screening In Tanzania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E0BDD-8B29-D847-9762-3B0C0BFDB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34274"/>
            <a:ext cx="12192000" cy="2049550"/>
          </a:xfrm>
        </p:spPr>
        <p:txBody>
          <a:bodyPr>
            <a:normAutofit fontScale="92500" lnSpcReduction="10000"/>
          </a:bodyPr>
          <a:lstStyle/>
          <a:p>
            <a:endParaRPr lang="en-US" sz="3600" dirty="0"/>
          </a:p>
          <a:p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Dr Charles Cleland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Clinical Research Fellow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PhD Student, LSHTM</a:t>
            </a:r>
          </a:p>
          <a:p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1C5F1-2814-E34D-8AB8-388070E6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772630" cy="1557866"/>
          </a:xfrm>
          <a:prstGeom prst="rect">
            <a:avLst/>
          </a:prstGeom>
        </p:spPr>
      </p:pic>
      <p:pic>
        <p:nvPicPr>
          <p:cNvPr id="1026" name="Picture 2" descr="The School Seal | History | LSHTM">
            <a:extLst>
              <a:ext uri="{FF2B5EF4-FFF2-40B4-BE49-F238E27FC236}">
                <a16:creationId xmlns:a16="http://schemas.microsoft.com/office/drawing/2014/main" id="{376772BE-3CAE-8748-8FA9-DEB7DB72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629" y="17756"/>
            <a:ext cx="3198688" cy="15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ilimanjaro Christian Medical College, Moshi (KCMC) | MCDC">
            <a:extLst>
              <a:ext uri="{FF2B5EF4-FFF2-40B4-BE49-F238E27FC236}">
                <a16:creationId xmlns:a16="http://schemas.microsoft.com/office/drawing/2014/main" id="{D57AAE4C-102F-BD48-A114-B232B072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5" y="17756"/>
            <a:ext cx="2082548" cy="17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5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BF848-252B-5C47-97DB-04F6D075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4" name="Content Placeholder 3" descr="LL 2.jpg">
            <a:extLst>
              <a:ext uri="{FF2B5EF4-FFF2-40B4-BE49-F238E27FC236}">
                <a16:creationId xmlns:a16="http://schemas.microsoft.com/office/drawing/2014/main" id="{77F1F90F-88B3-A143-99E4-21478E1D1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55" y="1989255"/>
            <a:ext cx="4958399" cy="37264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E95CD-99A6-2145-8B93-352F094E6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"/>
          <a:stretch/>
        </p:blipFill>
        <p:spPr>
          <a:xfrm>
            <a:off x="6455764" y="1690688"/>
            <a:ext cx="4512955" cy="43235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B3B5BD-14EE-EC48-98EF-FDEAFD564E91}"/>
              </a:ext>
            </a:extLst>
          </p:cNvPr>
          <p:cNvSpPr txBox="1"/>
          <p:nvPr/>
        </p:nvSpPr>
        <p:spPr>
          <a:xfrm>
            <a:off x="6382072" y="5644895"/>
            <a:ext cx="458664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Retinal Photography for DR Screening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5B212-91F4-5945-BF84-B3812847FDBF}"/>
              </a:ext>
            </a:extLst>
          </p:cNvPr>
          <p:cNvSpPr txBox="1"/>
          <p:nvPr/>
        </p:nvSpPr>
        <p:spPr>
          <a:xfrm>
            <a:off x="487455" y="5346327"/>
            <a:ext cx="495839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Severe Proliferative DR with Retinal Detachment</a:t>
            </a:r>
          </a:p>
        </p:txBody>
      </p:sp>
    </p:spTree>
    <p:extLst>
      <p:ext uri="{BB962C8B-B14F-4D97-AF65-F5344CB8AC3E}">
        <p14:creationId xmlns:p14="http://schemas.microsoft.com/office/powerpoint/2010/main" val="1008798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31805-5954-DA46-AD4B-6A1478A2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3337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Diabetic Retinopathy Screening: Challenges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BFDBC4-2468-1046-A7FF-403F553F7C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93" y="4176540"/>
            <a:ext cx="5951339" cy="2365026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AE5D516-8772-BE46-AE05-C40F1537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93" y="1216372"/>
            <a:ext cx="5951339" cy="2365027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E55123-A341-CE4B-9186-5A4BC19496E8}"/>
              </a:ext>
            </a:extLst>
          </p:cNvPr>
          <p:cNvSpPr txBox="1"/>
          <p:nvPr/>
        </p:nvSpPr>
        <p:spPr>
          <a:xfrm>
            <a:off x="894958" y="2617085"/>
            <a:ext cx="4139968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Poor follow-up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21A83-2B30-E14B-8D05-47469D7978D2}"/>
              </a:ext>
            </a:extLst>
          </p:cNvPr>
          <p:cNvSpPr txBox="1"/>
          <p:nvPr/>
        </p:nvSpPr>
        <p:spPr>
          <a:xfrm>
            <a:off x="5637793" y="3119734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Blindness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09179-35D5-BD40-BE5E-47C2CF9DEBE6}"/>
              </a:ext>
            </a:extLst>
          </p:cNvPr>
          <p:cNvSpPr txBox="1"/>
          <p:nvPr/>
        </p:nvSpPr>
        <p:spPr>
          <a:xfrm>
            <a:off x="5637793" y="6062897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Ophthalmologists </a:t>
            </a:r>
          </a:p>
        </p:txBody>
      </p:sp>
    </p:spTree>
    <p:extLst>
      <p:ext uri="{BB962C8B-B14F-4D97-AF65-F5344CB8AC3E}">
        <p14:creationId xmlns:p14="http://schemas.microsoft.com/office/powerpoint/2010/main" val="363654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17BD-9349-5249-8C0A-179661AC1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16202-1B14-024D-A674-AB05A6A2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03" y="2604438"/>
            <a:ext cx="2927947" cy="1958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CD54D-1C90-C247-BF0E-53BCD520D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598" y="2500118"/>
            <a:ext cx="2900072" cy="2191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3641C-8599-B540-8610-571D17A09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929" y="1035639"/>
            <a:ext cx="1713862" cy="3288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9C204B-ABA4-3B4B-AD77-0B912490856F}"/>
              </a:ext>
            </a:extLst>
          </p:cNvPr>
          <p:cNvSpPr txBox="1"/>
          <p:nvPr/>
        </p:nvSpPr>
        <p:spPr>
          <a:xfrm>
            <a:off x="41118" y="3121834"/>
            <a:ext cx="1304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 DR screening pathway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F8B2-6B7C-5843-9D67-60E0E5F32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08" y="2870057"/>
            <a:ext cx="1727314" cy="1387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FC154-9368-B04A-AA91-3D6AFD4A4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942" y="2870057"/>
            <a:ext cx="1529660" cy="12714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C6F4CE-91B7-0748-980F-F904CD8F3264}"/>
              </a:ext>
            </a:extLst>
          </p:cNvPr>
          <p:cNvSpPr/>
          <p:nvPr/>
        </p:nvSpPr>
        <p:spPr>
          <a:xfrm>
            <a:off x="1370171" y="265538"/>
            <a:ext cx="2927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/>
              <a:t>Diabetics screened </a:t>
            </a:r>
          </a:p>
          <a:p>
            <a:pPr algn="ctr"/>
            <a:r>
              <a:rPr lang="en-US" sz="2400" b="1" dirty="0"/>
              <a:t>for DR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2217B0-A2E9-2B4A-93CB-B4326DDD8F13}"/>
              </a:ext>
            </a:extLst>
          </p:cNvPr>
          <p:cNvSpPr/>
          <p:nvPr/>
        </p:nvSpPr>
        <p:spPr>
          <a:xfrm>
            <a:off x="4867216" y="255581"/>
            <a:ext cx="2103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 </a:t>
            </a:r>
            <a:r>
              <a:rPr lang="en-US" sz="2400" b="1" dirty="0"/>
              <a:t>Referred from </a:t>
            </a:r>
          </a:p>
          <a:p>
            <a:pPr algn="ctr"/>
            <a:r>
              <a:rPr lang="en-US" sz="2400" b="1" dirty="0"/>
              <a:t>screening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ED8761-EBB4-2D48-89FF-550CDC6FADF9}"/>
              </a:ext>
            </a:extLst>
          </p:cNvPr>
          <p:cNvSpPr/>
          <p:nvPr/>
        </p:nvSpPr>
        <p:spPr>
          <a:xfrm>
            <a:off x="9513171" y="419058"/>
            <a:ext cx="1711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 </a:t>
            </a:r>
            <a:r>
              <a:rPr lang="en-US" sz="2400" b="1" dirty="0"/>
              <a:t>Attend eye </a:t>
            </a:r>
          </a:p>
          <a:p>
            <a:pPr algn="ctr"/>
            <a:r>
              <a:rPr lang="en-US" sz="2400" b="1" dirty="0"/>
              <a:t>clinic</a:t>
            </a:r>
          </a:p>
        </p:txBody>
      </p:sp>
    </p:spTree>
    <p:extLst>
      <p:ext uri="{BB962C8B-B14F-4D97-AF65-F5344CB8AC3E}">
        <p14:creationId xmlns:p14="http://schemas.microsoft.com/office/powerpoint/2010/main" val="15022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0040-2D0A-D74D-AAA5-5F127B8E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"/>
            <a:ext cx="12192000" cy="122817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Research Question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9EBDA-1AA2-F946-B7DD-85709B1C38B0}"/>
              </a:ext>
            </a:extLst>
          </p:cNvPr>
          <p:cNvSpPr/>
          <p:nvPr/>
        </p:nvSpPr>
        <p:spPr>
          <a:xfrm>
            <a:off x="436033" y="1237115"/>
            <a:ext cx="11331047" cy="1661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Does AI supported DR screening increase the proportion with true referable DR attending secondary ophthalmology clinic after screening – for assessment and treatment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3597E0-FD33-574F-938E-4AA2F655B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69" y="3194714"/>
            <a:ext cx="3873877" cy="3377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E4AA0-9F39-614C-9F7E-961E45D9664E}"/>
              </a:ext>
            </a:extLst>
          </p:cNvPr>
          <p:cNvSpPr txBox="1"/>
          <p:nvPr/>
        </p:nvSpPr>
        <p:spPr>
          <a:xfrm>
            <a:off x="7904269" y="6110585"/>
            <a:ext cx="2426305" cy="461665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Treatment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AC8AA4-DF7D-ED42-8771-291B5244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50" y="3011029"/>
            <a:ext cx="6501764" cy="37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5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71A1A-FAEE-8D47-9D88-73E2F884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5084956" cy="1215233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84B35-5511-3C4A-A04A-8DC2CDFA3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68A97-781E-1944-B848-643B6ED2A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"/>
          <a:stretch/>
        </p:blipFill>
        <p:spPr>
          <a:xfrm>
            <a:off x="1228278" y="1233488"/>
            <a:ext cx="2628399" cy="25180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D8FE1-AD2C-ED43-92FE-6B8582DDD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"/>
          <a:stretch/>
        </p:blipFill>
        <p:spPr>
          <a:xfrm>
            <a:off x="1229392" y="3956690"/>
            <a:ext cx="2628000" cy="27209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E822520-4053-984E-9789-5659A6554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930" y="79567"/>
            <a:ext cx="5272678" cy="65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5A29-0BA5-BD49-81C7-D339A2F37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95"/>
            <a:ext cx="12192000" cy="122259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Potential for Translation and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B8AB-ACA4-8343-BE02-FA72E7863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365" y="1469036"/>
            <a:ext cx="5099635" cy="3175486"/>
          </a:xfrm>
          <a:solidFill>
            <a:schemeClr val="accent4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>
              <a:spcBef>
                <a:spcPts val="2200"/>
              </a:spcBef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Reduce sight loss from diabetic retinopathy</a:t>
            </a:r>
          </a:p>
          <a:p>
            <a:pPr>
              <a:spcBef>
                <a:spcPts val="2200"/>
              </a:spcBef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Tanzanian Ministry of Health and DR-NET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5E0F3-6E42-3A41-AC0D-36E1D777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77" y="5405997"/>
            <a:ext cx="2116207" cy="1165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DF2C7-67E3-F648-8DAF-D43A1E5A1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857" y="5405996"/>
            <a:ext cx="1956227" cy="1099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4DFA1-0223-134E-9763-042997000A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086" y="1009104"/>
            <a:ext cx="2986292" cy="2986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0867773-63F5-BD4F-9B8C-57F451B24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322" y="4202223"/>
            <a:ext cx="3853726" cy="24075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437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1F9B-9E15-BE43-94F4-9869DDDB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2459B-21C2-DE4E-9166-2FEA64F58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80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Matthew Burton </a:t>
            </a:r>
          </a:p>
          <a:p>
            <a:r>
              <a:rPr lang="en-US" sz="2400" dirty="0"/>
              <a:t>Cova </a:t>
            </a:r>
            <a:r>
              <a:rPr lang="en-US" sz="2400" dirty="0" err="1"/>
              <a:t>Bascaran</a:t>
            </a:r>
            <a:endParaRPr lang="en-US" sz="2400" dirty="0"/>
          </a:p>
          <a:p>
            <a:r>
              <a:rPr lang="en-US" sz="2400" dirty="0"/>
              <a:t>David Macleod</a:t>
            </a:r>
          </a:p>
          <a:p>
            <a:r>
              <a:rPr lang="en-US" sz="2400" dirty="0"/>
              <a:t>William </a:t>
            </a:r>
            <a:r>
              <a:rPr lang="en-US" sz="2400" dirty="0" err="1"/>
              <a:t>Makupa</a:t>
            </a:r>
            <a:endParaRPr lang="en-US" sz="2400" dirty="0"/>
          </a:p>
          <a:p>
            <a:r>
              <a:rPr lang="en-US" sz="2400" dirty="0" err="1"/>
              <a:t>Bernadetha</a:t>
            </a:r>
            <a:r>
              <a:rPr lang="en-US" sz="2400" dirty="0"/>
              <a:t> </a:t>
            </a:r>
            <a:r>
              <a:rPr lang="en-US" sz="2400" dirty="0" err="1"/>
              <a:t>Shilio</a:t>
            </a:r>
            <a:endParaRPr lang="en-US" sz="2400" dirty="0"/>
          </a:p>
          <a:p>
            <a:r>
              <a:rPr lang="en-US" sz="2400" dirty="0"/>
              <a:t>Frank Sandi</a:t>
            </a:r>
          </a:p>
          <a:p>
            <a:r>
              <a:rPr lang="en-US" sz="2400" dirty="0"/>
              <a:t>Tara </a:t>
            </a:r>
            <a:r>
              <a:rPr lang="en-US" sz="2400" dirty="0" err="1"/>
              <a:t>Mtuy</a:t>
            </a:r>
            <a:endParaRPr lang="en-US" sz="2400" dirty="0"/>
          </a:p>
          <a:p>
            <a:r>
              <a:rPr lang="en-US" sz="2400" dirty="0"/>
              <a:t>Pearse Keane</a:t>
            </a:r>
          </a:p>
          <a:p>
            <a:r>
              <a:rPr lang="en-US" sz="2400" dirty="0"/>
              <a:t>Alastair Denniston</a:t>
            </a:r>
          </a:p>
          <a:p>
            <a:r>
              <a:rPr lang="en-US" sz="2400" dirty="0"/>
              <a:t>Adnan Tufail</a:t>
            </a:r>
          </a:p>
          <a:p>
            <a:r>
              <a:rPr lang="en-US" sz="2400" dirty="0"/>
              <a:t>Cathy Egan</a:t>
            </a:r>
          </a:p>
          <a:p>
            <a:r>
              <a:rPr lang="en-US" sz="2400" dirty="0"/>
              <a:t>Olvera Abraham</a:t>
            </a:r>
            <a:endParaRPr lang="en-US" dirty="0"/>
          </a:p>
        </p:txBody>
      </p:sp>
      <p:pic>
        <p:nvPicPr>
          <p:cNvPr id="1026" name="Picture 2" descr="INORMUS">
            <a:extLst>
              <a:ext uri="{FF2B5EF4-FFF2-40B4-BE49-F238E27FC236}">
                <a16:creationId xmlns:a16="http://schemas.microsoft.com/office/drawing/2014/main" id="{FC60A096-2D09-154B-817B-DEE46AAA4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155" y="2151063"/>
            <a:ext cx="4591401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3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160</Words>
  <Application>Microsoft Office PowerPoint</Application>
  <PresentationFormat>Widescreen</PresentationFormat>
  <Paragraphs>46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Artificial Intelligence Supported  Diabetic Retinopathy Screening In Tanzania</vt:lpstr>
      <vt:lpstr>Background</vt:lpstr>
      <vt:lpstr>Diabetic Retinopathy Screening: Challenges</vt:lpstr>
      <vt:lpstr>PowerPoint Presentation</vt:lpstr>
      <vt:lpstr>Research Question</vt:lpstr>
      <vt:lpstr>Study Design</vt:lpstr>
      <vt:lpstr>Potential for Translation and Impact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Cleland</dc:creator>
  <cp:lastModifiedBy>Eleanor  Martins</cp:lastModifiedBy>
  <cp:revision>136</cp:revision>
  <dcterms:created xsi:type="dcterms:W3CDTF">2019-11-05T14:10:48Z</dcterms:created>
  <dcterms:modified xsi:type="dcterms:W3CDTF">2022-03-15T16:30:25Z</dcterms:modified>
</cp:coreProperties>
</file>