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66" r:id="rId6"/>
    <p:sldId id="257" r:id="rId7"/>
    <p:sldId id="267" r:id="rId8"/>
    <p:sldId id="273" r:id="rId9"/>
    <p:sldId id="275" r:id="rId10"/>
    <p:sldId id="288" r:id="rId11"/>
    <p:sldId id="283" r:id="rId12"/>
    <p:sldId id="284" r:id="rId13"/>
    <p:sldId id="286" r:id="rId14"/>
    <p:sldId id="289" r:id="rId15"/>
    <p:sldId id="281" r:id="rId16"/>
    <p:sldId id="276" r:id="rId17"/>
    <p:sldId id="272" r:id="rId18"/>
    <p:sldId id="285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BF6F"/>
    <a:srgbClr val="C00000"/>
    <a:srgbClr val="00ABC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9"/>
    <p:restoredTop sz="87045" autoAdjust="0"/>
  </p:normalViewPr>
  <p:slideViewPr>
    <p:cSldViewPr snapToGrid="0" snapToObjects="1">
      <p:cViewPr varScale="1">
        <p:scale>
          <a:sx n="58" d="100"/>
          <a:sy n="58" d="100"/>
        </p:scale>
        <p:origin x="7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048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devsim\Documents\Covid19\ICAROZ\comorbidit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devsim\Documents\Covid19\ICAROZ\comorbidities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devsim\Documents\Covid19\ICAROZ\comorbidit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Sheet5!$C$3</c:f>
              <c:strCache>
                <c:ptCount val="1"/>
                <c:pt idx="0">
                  <c:v>HIV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F3-4A5C-A036-3EFACEAAFA6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Sheet5!$B$4:$B$8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60-77</c:v>
                </c:pt>
              </c:strCache>
            </c:strRef>
          </c:cat>
          <c:val>
            <c:numRef>
              <c:f>Sheet5!$C$4:$C$8</c:f>
              <c:numCache>
                <c:formatCode>General</c:formatCode>
                <c:ptCount val="5"/>
                <c:pt idx="0">
                  <c:v>5.6000000000000001E-2</c:v>
                </c:pt>
                <c:pt idx="1">
                  <c:v>5.7000000000000002E-2</c:v>
                </c:pt>
                <c:pt idx="2">
                  <c:v>0.14000000000000001</c:v>
                </c:pt>
                <c:pt idx="3">
                  <c:v>0.23699999999999999</c:v>
                </c:pt>
                <c:pt idx="4">
                  <c:v>0.11600000000000001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F3-4A5C-A036-3EFACEAAFA65}"/>
            </c:ext>
          </c:extLst>
        </c:ser>
        <c:ser>
          <c:idx val="1"/>
          <c:order val="1"/>
          <c:tx>
            <c:strRef>
              <c:f>Sheet5!$D$3</c:f>
              <c:strCache>
                <c:ptCount val="1"/>
                <c:pt idx="0">
                  <c:v>Hypertension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F3-4A5C-A036-3EFACEAAFA6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Sheet5!$B$4:$B$8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60-77</c:v>
                </c:pt>
              </c:strCache>
            </c:strRef>
          </c:cat>
          <c:val>
            <c:numRef>
              <c:f>Sheet5!$D$4:$D$8</c:f>
              <c:numCache>
                <c:formatCode>General</c:formatCode>
                <c:ptCount val="5"/>
                <c:pt idx="0">
                  <c:v>0.159</c:v>
                </c:pt>
                <c:pt idx="1">
                  <c:v>0.33700000000000002</c:v>
                </c:pt>
                <c:pt idx="2">
                  <c:v>0.5</c:v>
                </c:pt>
                <c:pt idx="3">
                  <c:v>0.68300000000000005</c:v>
                </c:pt>
                <c:pt idx="4">
                  <c:v>0.83299999999999996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F3-4A5C-A036-3EFACEAAFA65}"/>
            </c:ext>
          </c:extLst>
        </c:ser>
        <c:ser>
          <c:idx val="2"/>
          <c:order val="2"/>
          <c:tx>
            <c:strRef>
              <c:f>Sheet5!$E$3</c:f>
              <c:strCache>
                <c:ptCount val="1"/>
                <c:pt idx="0">
                  <c:v>Diabetes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F3-4A5C-A036-3EFACEAAFA6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Sheet5!$B$4:$B$8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60-77</c:v>
                </c:pt>
              </c:strCache>
            </c:strRef>
          </c:cat>
          <c:val>
            <c:numRef>
              <c:f>Sheet5!$E$4:$E$8</c:f>
              <c:numCache>
                <c:formatCode>General</c:formatCode>
                <c:ptCount val="5"/>
                <c:pt idx="0">
                  <c:v>3.1E-2</c:v>
                </c:pt>
                <c:pt idx="1">
                  <c:v>5.6000000000000001E-2</c:v>
                </c:pt>
                <c:pt idx="2">
                  <c:v>0.10299999999999999</c:v>
                </c:pt>
                <c:pt idx="3">
                  <c:v>0.17699999999999999</c:v>
                </c:pt>
                <c:pt idx="4">
                  <c:v>0.29699999999999999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F3-4A5C-A036-3EFACEAAF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634784"/>
        <c:axId val="916633952"/>
      </c:lineChart>
      <c:catAx>
        <c:axId val="916634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633952"/>
        <c:crosses val="autoZero"/>
        <c:auto val="1"/>
        <c:lblAlgn val="ctr"/>
        <c:lblOffset val="100"/>
        <c:noMultiLvlLbl val="0"/>
      </c:catAx>
      <c:valAx>
        <c:axId val="9166339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6347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HTN if HIV negative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D9DB-4C9E-8EEA-8C0205285BEB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DB-4C9E-8EEA-8C0205285BEB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D9DB-4C9E-8EEA-8C0205285BEB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9DB-4C9E-8EEA-8C0205285BEB}"/>
              </c:ext>
            </c:extLst>
          </c:dPt>
          <c:dPt>
            <c:idx val="6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9DB-4C9E-8EEA-8C0205285BEB}"/>
              </c:ext>
            </c:extLst>
          </c:dPt>
          <c:dPt>
            <c:idx val="7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9DB-4C9E-8EEA-8C0205285BEB}"/>
              </c:ext>
            </c:extLst>
          </c:dPt>
          <c:dPt>
            <c:idx val="9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9DB-4C9E-8EEA-8C0205285BEB}"/>
              </c:ext>
            </c:extLst>
          </c:dPt>
          <c:dPt>
            <c:idx val="10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9DB-4C9E-8EEA-8C0205285BEB}"/>
              </c:ext>
            </c:extLst>
          </c:dPt>
          <c:dPt>
            <c:idx val="12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9DB-4C9E-8EEA-8C0205285BEB}"/>
              </c:ext>
            </c:extLst>
          </c:dPt>
          <c:dPt>
            <c:idx val="13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9DB-4C9E-8EEA-8C0205285BEB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Sheet1!$H$4:$H$17</c:f>
                <c:numCache>
                  <c:formatCode>General</c:formatCode>
                  <c:ptCount val="14"/>
                  <c:pt idx="0">
                    <c:v>2.4999999999999994E-2</c:v>
                  </c:pt>
                  <c:pt idx="1">
                    <c:v>0.10199999999999999</c:v>
                  </c:pt>
                  <c:pt idx="3">
                    <c:v>2.3999999999999966E-2</c:v>
                  </c:pt>
                  <c:pt idx="4">
                    <c:v>0.10300000000000004</c:v>
                  </c:pt>
                  <c:pt idx="6">
                    <c:v>4.7000000000000042E-2</c:v>
                  </c:pt>
                  <c:pt idx="7">
                    <c:v>7.8000000000000014E-2</c:v>
                  </c:pt>
                  <c:pt idx="9">
                    <c:v>5.600000000000005E-2</c:v>
                  </c:pt>
                  <c:pt idx="10">
                    <c:v>8.8999999999999968E-2</c:v>
                  </c:pt>
                  <c:pt idx="12">
                    <c:v>0.48699999999999999</c:v>
                  </c:pt>
                  <c:pt idx="13">
                    <c:v>0.22299999999999998</c:v>
                  </c:pt>
                </c:numCache>
              </c:numRef>
            </c:plus>
            <c:minus>
              <c:numRef>
                <c:f>Sheet1!$G$4:$G$17</c:f>
                <c:numCache>
                  <c:formatCode>General</c:formatCode>
                  <c:ptCount val="14"/>
                  <c:pt idx="0">
                    <c:v>2.200000000000002E-2</c:v>
                  </c:pt>
                  <c:pt idx="1">
                    <c:v>5.7000000000000009E-2</c:v>
                  </c:pt>
                  <c:pt idx="3">
                    <c:v>2.200000000000002E-2</c:v>
                  </c:pt>
                  <c:pt idx="4">
                    <c:v>9.4999999999999973E-2</c:v>
                  </c:pt>
                  <c:pt idx="6">
                    <c:v>4.9999999999999933E-2</c:v>
                  </c:pt>
                  <c:pt idx="7">
                    <c:v>7.2999999999999954E-2</c:v>
                  </c:pt>
                  <c:pt idx="9">
                    <c:v>7.4999999999999956E-2</c:v>
                  </c:pt>
                  <c:pt idx="10">
                    <c:v>9.5999999999999974E-2</c:v>
                  </c:pt>
                  <c:pt idx="12">
                    <c:v>0.48699999999999999</c:v>
                  </c:pt>
                  <c:pt idx="13">
                    <c:v>0.27100000000000002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Sheet1!$E$4:$E$17</c:f>
              <c:strCache>
                <c:ptCount val="13"/>
                <c:pt idx="0">
                  <c:v>18-29</c:v>
                </c:pt>
                <c:pt idx="3">
                  <c:v>30-39</c:v>
                </c:pt>
                <c:pt idx="6">
                  <c:v>40-49</c:v>
                </c:pt>
                <c:pt idx="9">
                  <c:v>50-59</c:v>
                </c:pt>
                <c:pt idx="12">
                  <c:v>60-77</c:v>
                </c:pt>
              </c:strCache>
            </c:strRef>
          </c:cat>
          <c:val>
            <c:numRef>
              <c:f>Sheet1!$F$4:$F$17</c:f>
              <c:numCache>
                <c:formatCode>General</c:formatCode>
                <c:ptCount val="14"/>
                <c:pt idx="0" formatCode="0.0%">
                  <c:v>0.16300000000000001</c:v>
                </c:pt>
                <c:pt idx="1">
                  <c:v>8.5000000000000006E-2</c:v>
                </c:pt>
                <c:pt idx="3" formatCode="0.0%">
                  <c:v>0.33500000000000002</c:v>
                </c:pt>
                <c:pt idx="4">
                  <c:v>0.35099999999999998</c:v>
                </c:pt>
                <c:pt idx="6" formatCode="0.0%">
                  <c:v>0.69699999999999995</c:v>
                </c:pt>
                <c:pt idx="7">
                  <c:v>0.35199999999999998</c:v>
                </c:pt>
                <c:pt idx="9" formatCode="0.0%">
                  <c:v>0.86099999999999999</c:v>
                </c:pt>
                <c:pt idx="10">
                  <c:v>0.63700000000000001</c:v>
                </c:pt>
                <c:pt idx="12" formatCode="0.0%">
                  <c:v>0.5</c:v>
                </c:pt>
                <c:pt idx="13">
                  <c:v>0.625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DB-4C9E-8EEA-8C0205285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004944"/>
        <c:axId val="773005360"/>
      </c:lineChart>
      <c:catAx>
        <c:axId val="77300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005360"/>
        <c:crosses val="autoZero"/>
        <c:auto val="1"/>
        <c:lblAlgn val="ctr"/>
        <c:lblOffset val="100"/>
        <c:noMultiLvlLbl val="0"/>
      </c:catAx>
      <c:valAx>
        <c:axId val="773005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00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Sheet2!$F$3</c:f>
              <c:strCache>
                <c:ptCount val="1"/>
                <c:pt idx="0">
                  <c:v>Diabetes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B72-4DB4-AC43-B6C1B90E194F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B72-4DB4-AC43-B6C1B90E194F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B72-4DB4-AC43-B6C1B90E194F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B72-4DB4-AC43-B6C1B90E194F}"/>
              </c:ext>
            </c:extLst>
          </c:dPt>
          <c:dPt>
            <c:idx val="6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B72-4DB4-AC43-B6C1B90E194F}"/>
              </c:ext>
            </c:extLst>
          </c:dPt>
          <c:dPt>
            <c:idx val="7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B72-4DB4-AC43-B6C1B90E194F}"/>
              </c:ext>
            </c:extLst>
          </c:dPt>
          <c:dPt>
            <c:idx val="9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B72-4DB4-AC43-B6C1B90E194F}"/>
              </c:ext>
            </c:extLst>
          </c:dPt>
          <c:dPt>
            <c:idx val="10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B72-4DB4-AC43-B6C1B90E194F}"/>
              </c:ext>
            </c:extLst>
          </c:dPt>
          <c:dPt>
            <c:idx val="12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B72-4DB4-AC43-B6C1B90E194F}"/>
              </c:ext>
            </c:extLst>
          </c:dPt>
          <c:dPt>
            <c:idx val="13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B72-4DB4-AC43-B6C1B90E194F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Sheet2!$H$4:$H$17</c:f>
                <c:numCache>
                  <c:formatCode>General</c:formatCode>
                  <c:ptCount val="14"/>
                  <c:pt idx="0">
                    <c:v>1.2900000000000002E-2</c:v>
                  </c:pt>
                  <c:pt idx="1">
                    <c:v>7.4099999999999999E-2</c:v>
                  </c:pt>
                  <c:pt idx="3">
                    <c:v>1.2499999999999997E-2</c:v>
                  </c:pt>
                  <c:pt idx="4">
                    <c:v>5.6800000000000003E-2</c:v>
                  </c:pt>
                  <c:pt idx="6">
                    <c:v>4.36E-2</c:v>
                  </c:pt>
                  <c:pt idx="7">
                    <c:v>5.220000000000001E-2</c:v>
                  </c:pt>
                  <c:pt idx="9">
                    <c:v>9.0799999999999992E-2</c:v>
                  </c:pt>
                  <c:pt idx="10">
                    <c:v>8.0999999999999989E-2</c:v>
                  </c:pt>
                  <c:pt idx="12">
                    <c:v>5.8000000000000003E-2</c:v>
                  </c:pt>
                  <c:pt idx="13">
                    <c:v>0.23949999999999999</c:v>
                  </c:pt>
                </c:numCache>
              </c:numRef>
            </c:plus>
            <c:minus>
              <c:numRef>
                <c:f>Sheet2!$G$4:$G$17</c:f>
                <c:numCache>
                  <c:formatCode>General</c:formatCode>
                  <c:ptCount val="14"/>
                  <c:pt idx="0">
                    <c:v>1.0099999999999998E-2</c:v>
                  </c:pt>
                  <c:pt idx="1">
                    <c:v>1.2899999999999998E-2</c:v>
                  </c:pt>
                  <c:pt idx="3">
                    <c:v>1.1099999999999999E-2</c:v>
                  </c:pt>
                  <c:pt idx="4">
                    <c:v>2.4899999999999999E-2</c:v>
                  </c:pt>
                  <c:pt idx="6">
                    <c:v>3.8300000000000001E-2</c:v>
                  </c:pt>
                  <c:pt idx="7">
                    <c:v>3.6199999999999996E-2</c:v>
                  </c:pt>
                  <c:pt idx="9">
                    <c:v>8.2300000000000012E-2</c:v>
                  </c:pt>
                  <c:pt idx="10">
                    <c:v>6.2E-2</c:v>
                  </c:pt>
                  <c:pt idx="12">
                    <c:v>0</c:v>
                  </c:pt>
                  <c:pt idx="13">
                    <c:v>6.0900000000000003E-2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Sheet2!$E$4:$E$17</c:f>
              <c:strCache>
                <c:ptCount val="13"/>
                <c:pt idx="0">
                  <c:v>18-29</c:v>
                </c:pt>
                <c:pt idx="3">
                  <c:v>30-39</c:v>
                </c:pt>
                <c:pt idx="6">
                  <c:v>40-49</c:v>
                </c:pt>
                <c:pt idx="9">
                  <c:v>50-59</c:v>
                </c:pt>
                <c:pt idx="12">
                  <c:v>60-77</c:v>
                </c:pt>
              </c:strCache>
            </c:strRef>
          </c:cat>
          <c:val>
            <c:numRef>
              <c:f>Sheet2!$F$4:$F$17</c:f>
              <c:numCache>
                <c:formatCode>General</c:formatCode>
                <c:ptCount val="14"/>
                <c:pt idx="0" formatCode="0.0%">
                  <c:v>3.2099999999999997E-2</c:v>
                </c:pt>
                <c:pt idx="1">
                  <c:v>1.6899999999999998E-2</c:v>
                </c:pt>
                <c:pt idx="3" formatCode="0.0%">
                  <c:v>5.7099999999999998E-2</c:v>
                </c:pt>
                <c:pt idx="4">
                  <c:v>3.09E-2</c:v>
                </c:pt>
                <c:pt idx="6" formatCode="0.0%">
                  <c:v>0.18179999999999999</c:v>
                </c:pt>
                <c:pt idx="7">
                  <c:v>7.8799999999999995E-2</c:v>
                </c:pt>
                <c:pt idx="9" formatCode="0.0%">
                  <c:v>0.32790000000000002</c:v>
                </c:pt>
                <c:pt idx="10">
                  <c:v>0.159</c:v>
                </c:pt>
                <c:pt idx="12" formatCode="0.0%">
                  <c:v>0</c:v>
                </c:pt>
                <c:pt idx="13">
                  <c:v>6.25E-2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72-4DB4-AC43-B6C1B90E1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004944"/>
        <c:axId val="773005360"/>
      </c:lineChart>
      <c:catAx>
        <c:axId val="77300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005360"/>
        <c:crosses val="autoZero"/>
        <c:auto val="1"/>
        <c:lblAlgn val="ctr"/>
        <c:lblOffset val="100"/>
        <c:noMultiLvlLbl val="0"/>
      </c:catAx>
      <c:valAx>
        <c:axId val="77300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0049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Sheet3!$F$3</c:f>
              <c:strCache>
                <c:ptCount val="1"/>
                <c:pt idx="0">
                  <c:v>CMD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5E8F-4405-BFF1-62A3933951CD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E8F-4405-BFF1-62A3933951CD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E8F-4405-BFF1-62A3933951CD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E8F-4405-BFF1-62A3933951CD}"/>
              </c:ext>
            </c:extLst>
          </c:dPt>
          <c:dPt>
            <c:idx val="6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E8F-4405-BFF1-62A3933951CD}"/>
              </c:ext>
            </c:extLst>
          </c:dPt>
          <c:dPt>
            <c:idx val="7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E8F-4405-BFF1-62A3933951CD}"/>
              </c:ext>
            </c:extLst>
          </c:dPt>
          <c:dPt>
            <c:idx val="9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E8F-4405-BFF1-62A3933951CD}"/>
              </c:ext>
            </c:extLst>
          </c:dPt>
          <c:dPt>
            <c:idx val="10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E8F-4405-BFF1-62A3933951CD}"/>
              </c:ext>
            </c:extLst>
          </c:dPt>
          <c:dPt>
            <c:idx val="12"/>
            <c:marker>
              <c:symbol val="circle"/>
              <c:size val="15"/>
              <c:spPr>
                <a:solidFill>
                  <a:srgbClr val="0070C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E8F-4405-BFF1-62A3933951CD}"/>
              </c:ext>
            </c:extLst>
          </c:dPt>
          <c:dPt>
            <c:idx val="13"/>
            <c:marker>
              <c:symbol val="circle"/>
              <c:size val="15"/>
              <c:spPr>
                <a:solidFill>
                  <a:srgbClr val="FF0000"/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E8F-4405-BFF1-62A3933951CD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Sheet3!$H$4:$H$17</c:f>
                <c:numCache>
                  <c:formatCode>General</c:formatCode>
                  <c:ptCount val="14"/>
                  <c:pt idx="0">
                    <c:v>2.2999999999999993E-2</c:v>
                  </c:pt>
                  <c:pt idx="1">
                    <c:v>0.12400000000000001</c:v>
                  </c:pt>
                  <c:pt idx="3">
                    <c:v>1.7000000000000001E-2</c:v>
                  </c:pt>
                  <c:pt idx="4">
                    <c:v>9.600000000000003E-2</c:v>
                  </c:pt>
                  <c:pt idx="6">
                    <c:v>2.3000000000000007E-2</c:v>
                  </c:pt>
                  <c:pt idx="7">
                    <c:v>8.0999999999999989E-2</c:v>
                  </c:pt>
                  <c:pt idx="9">
                    <c:v>3.8999999999999993E-2</c:v>
                  </c:pt>
                  <c:pt idx="10">
                    <c:v>9.5000000000000029E-2</c:v>
                  </c:pt>
                  <c:pt idx="12">
                    <c:v>6.8999999999999992E-2</c:v>
                  </c:pt>
                  <c:pt idx="13">
                    <c:v>0.29499999999999998</c:v>
                  </c:pt>
                </c:numCache>
              </c:numRef>
            </c:plus>
            <c:minus>
              <c:numRef>
                <c:f>Sheet3!$G$4:$G$17</c:f>
                <c:numCache>
                  <c:formatCode>General</c:formatCode>
                  <c:ptCount val="14"/>
                  <c:pt idx="0">
                    <c:v>2.2000000000000006E-2</c:v>
                  </c:pt>
                  <c:pt idx="1">
                    <c:v>5.5999999999999994E-2</c:v>
                  </c:pt>
                  <c:pt idx="3">
                    <c:v>1.4999999999999999E-2</c:v>
                  </c:pt>
                  <c:pt idx="4">
                    <c:v>7.3999999999999996E-2</c:v>
                  </c:pt>
                  <c:pt idx="6">
                    <c:v>2.0000000000000004E-2</c:v>
                  </c:pt>
                  <c:pt idx="7">
                    <c:v>6.9000000000000006E-2</c:v>
                  </c:pt>
                  <c:pt idx="9">
                    <c:v>3.2000000000000001E-2</c:v>
                  </c:pt>
                  <c:pt idx="10">
                    <c:v>7.3999999999999996E-2</c:v>
                  </c:pt>
                  <c:pt idx="12">
                    <c:v>4.4000000000000004E-2</c:v>
                  </c:pt>
                  <c:pt idx="13">
                    <c:v>0.20199999999999996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Sheet3!$E$4:$E$17</c:f>
              <c:strCache>
                <c:ptCount val="13"/>
                <c:pt idx="0">
                  <c:v>18-29</c:v>
                </c:pt>
                <c:pt idx="3">
                  <c:v>30-39</c:v>
                </c:pt>
                <c:pt idx="6">
                  <c:v>40-49</c:v>
                </c:pt>
                <c:pt idx="9">
                  <c:v>50-59</c:v>
                </c:pt>
                <c:pt idx="12">
                  <c:v>60-77</c:v>
                </c:pt>
              </c:strCache>
            </c:strRef>
          </c:cat>
          <c:val>
            <c:numRef>
              <c:f>Sheet3!$F$4:$F$17</c:f>
              <c:numCache>
                <c:formatCode>General</c:formatCode>
                <c:ptCount val="14"/>
                <c:pt idx="0" formatCode="0.0%">
                  <c:v>0.13100000000000001</c:v>
                </c:pt>
                <c:pt idx="1">
                  <c:v>7.0999999999999994E-2</c:v>
                </c:pt>
                <c:pt idx="3" formatCode="0.0%">
                  <c:v>0.10199999999999999</c:v>
                </c:pt>
                <c:pt idx="4">
                  <c:v>0.182</c:v>
                </c:pt>
                <c:pt idx="6" formatCode="0.0%">
                  <c:v>0.11600000000000001</c:v>
                </c:pt>
                <c:pt idx="7">
                  <c:v>0.23300000000000001</c:v>
                </c:pt>
                <c:pt idx="9" formatCode="0.0%">
                  <c:v>0.114</c:v>
                </c:pt>
                <c:pt idx="10">
                  <c:v>0.18</c:v>
                </c:pt>
                <c:pt idx="12" formatCode="0.0%">
                  <c:v>8.3000000000000004E-2</c:v>
                </c:pt>
                <c:pt idx="13">
                  <c:v>0.28599999999999998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8F-4405-BFF1-62A393395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004944"/>
        <c:axId val="773005360"/>
      </c:lineChart>
      <c:catAx>
        <c:axId val="77300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005360"/>
        <c:crosses val="autoZero"/>
        <c:auto val="1"/>
        <c:lblAlgn val="ctr"/>
        <c:lblOffset val="100"/>
        <c:noMultiLvlLbl val="0"/>
      </c:catAx>
      <c:valAx>
        <c:axId val="77300536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0049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Prevalence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Sheet2!$E$4:$E$5</c:f>
                <c:numCache>
                  <c:formatCode>General</c:formatCode>
                  <c:ptCount val="2"/>
                  <c:pt idx="0">
                    <c:v>1</c:v>
                  </c:pt>
                  <c:pt idx="1">
                    <c:v>4.3</c:v>
                  </c:pt>
                </c:numCache>
              </c:numRef>
            </c:plus>
            <c:minus>
              <c:numRef>
                <c:f>Sheet2!$D$4:$D$5</c:f>
                <c:numCache>
                  <c:formatCode>General</c:formatCode>
                  <c:ptCount val="2"/>
                  <c:pt idx="0">
                    <c:v>1</c:v>
                  </c:pt>
                  <c:pt idx="1">
                    <c:v>3.8</c:v>
                  </c:pt>
                </c:numCache>
              </c:numRef>
            </c:minus>
            <c:spPr>
              <a:noFill/>
              <a:ln w="38100" cap="flat" cmpd="sng" algn="ctr">
                <a:solidFill>
                  <a:srgbClr val="00BF6F"/>
                </a:solidFill>
                <a:round/>
              </a:ln>
              <a:effectLst/>
            </c:spPr>
          </c:errBars>
          <c:cat>
            <c:strRef>
              <c:f>Sheet2!$B$4:$B$5</c:f>
              <c:strCache>
                <c:ptCount val="2"/>
                <c:pt idx="0">
                  <c:v>Paper</c:v>
                </c:pt>
                <c:pt idx="1">
                  <c:v>Audio</c:v>
                </c:pt>
              </c:strCache>
            </c:strRef>
          </c:cat>
          <c:val>
            <c:numRef>
              <c:f>Sheet2!$C$4:$C$5</c:f>
              <c:numCache>
                <c:formatCode>General</c:formatCode>
                <c:ptCount val="2"/>
                <c:pt idx="0">
                  <c:v>12</c:v>
                </c:pt>
                <c:pt idx="1">
                  <c:v>21.1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2E-4757-AC56-2940981B3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61952"/>
        <c:axId val="95961536"/>
      </c:lineChart>
      <c:catAx>
        <c:axId val="95961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961536"/>
        <c:crosses val="autoZero"/>
        <c:auto val="1"/>
        <c:lblAlgn val="ctr"/>
        <c:lblOffset val="100"/>
        <c:tickMarkSkip val="1"/>
        <c:noMultiLvlLbl val="0"/>
      </c:catAx>
      <c:valAx>
        <c:axId val="959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619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0.07519</cdr:x>
      <cdr:y>0.86158</cdr:y>
    </cdr:from>
    <cdr:to>
      <cdr:x>0.98496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93072F8-9D3F-4B32-828A-32A9DE98432D}"/>
            </a:ext>
          </a:extLst>
        </cdr:cNvPr>
        <cdr:cNvSpPr txBox="1"/>
      </cdr:nvSpPr>
      <cdr:spPr>
        <a:xfrm xmlns:a="http://schemas.openxmlformats.org/drawingml/2006/main">
          <a:off x="698500" y="4584968"/>
          <a:ext cx="8451998" cy="736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en-US" sz="2200" dirty="0"/>
            <a:t>  18 – 29               30 – 39                40 – 49              50 – 59              60 – 77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2200" b="1" dirty="0"/>
            <a:t>Age</a:t>
          </a:r>
          <a:endParaRPr lang="en-GB" sz="2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0.05546</cdr:x>
      <cdr:y>0.86667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3232001-767E-445D-AA8F-EA45171894F0}"/>
            </a:ext>
          </a:extLst>
        </cdr:cNvPr>
        <cdr:cNvSpPr txBox="1"/>
      </cdr:nvSpPr>
      <cdr:spPr>
        <a:xfrm xmlns:a="http://schemas.openxmlformats.org/drawingml/2006/main">
          <a:off x="503262" y="4439798"/>
          <a:ext cx="8571124" cy="6830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</a:pPr>
          <a:r>
            <a:rPr lang="en-US" sz="2000" dirty="0"/>
            <a:t>18 – 29                   30 – 39                 40 – 49                     50 – 59                   60 – 77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2000" b="1" dirty="0"/>
            <a:t>Age</a:t>
          </a:r>
          <a:endParaRPr lang="en-GB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B10B-99B7-4C00-B5B6-8E5B193798C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F9BC-6B7D-4350-9373-A662223D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78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3693C-8B6A-4603-B70E-59B550F9D39C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1" name="Notes Placeholder 10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BF7C7-580D-481F-82AA-E85D3568A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SSQ – developed and validated in Zimbabwe, 14 items each yes/no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F7C7-580D-481F-82AA-E85D3568AF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7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HIV is protective against hypertension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F7C7-580D-481F-82AA-E85D3568AF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46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SSQ 8+ on paper: 12.0% (95% CI 11.0-13.0) (496/4136) 27 Jul 2020 – 7 Oct 2021</a:t>
            </a:r>
          </a:p>
          <a:p>
            <a:r>
              <a:rPr lang="en-US" dirty="0"/>
              <a:t>SSQ 8+ on audio: 21.1% (95% CI 17.3-25.4) (87/412).  11 Oct 2021-11 Jan 2022</a:t>
            </a:r>
          </a:p>
          <a:p>
            <a:r>
              <a:rPr lang="en-GB" dirty="0"/>
              <a:t>Cluster-randomised trial, unit=day. Started 19 Feb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F7C7-580D-481F-82AA-E85D3568AF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36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F7C7-580D-481F-82AA-E85D3568AF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3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113243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104278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8085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open sans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open sans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1706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333333"/>
                </a:solidFill>
                <a:latin typeface="Open Sans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33333"/>
                </a:solidFill>
                <a:latin typeface="Open Sans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279132"/>
            <a:ext cx="947022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333333"/>
                </a:solidFill>
                <a:latin typeface="Open Sans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33333"/>
                </a:solidFill>
                <a:latin typeface="Open Sans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10195579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5A7D73-1176-374F-ACCC-867766060EB2}"/>
              </a:ext>
            </a:extLst>
          </p:cNvPr>
          <p:cNvSpPr txBox="1">
            <a:spLocks/>
          </p:cNvSpPr>
          <p:nvPr/>
        </p:nvSpPr>
        <p:spPr>
          <a:xfrm>
            <a:off x="1235034" y="1246272"/>
            <a:ext cx="9547761" cy="163301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Physical and mental multimorbidity prevalence in healthcare workers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7541065-FB8A-484C-970A-FB72A3B2320F}"/>
              </a:ext>
            </a:extLst>
          </p:cNvPr>
          <p:cNvSpPr txBox="1">
            <a:spLocks/>
          </p:cNvSpPr>
          <p:nvPr/>
        </p:nvSpPr>
        <p:spPr>
          <a:xfrm>
            <a:off x="2888503" y="3978714"/>
            <a:ext cx="6411817" cy="116879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Vicky Simms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MRC International Statistics and Epidemiology Group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Epidemiology and Population Health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@vickysimms_epi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59004-1BA3-5048-AF12-1CDF6D17F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3336" y="5474003"/>
            <a:ext cx="9715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ew logo MOHCC.PNG">
            <a:extLst>
              <a:ext uri="{FF2B5EF4-FFF2-40B4-BE49-F238E27FC236}">
                <a16:creationId xmlns:a16="http://schemas.microsoft.com/office/drawing/2014/main" id="{CBCB8420-776F-7741-ADD5-78322D327E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732" y="5474003"/>
            <a:ext cx="798163" cy="932400"/>
          </a:xfrm>
          <a:prstGeom prst="rect">
            <a:avLst/>
          </a:prstGeom>
        </p:spPr>
      </p:pic>
      <p:pic>
        <p:nvPicPr>
          <p:cNvPr id="8" name="Picture 7" descr="https://scontent.fhre2-1.fna.fbcdn.net/v/t1.0-9/1381377_520184648073921_798102842_n.jpg?_nc_cat=100&amp;ccb=2&amp;_nc_sid=09cbfe&amp;_nc_ohc=pu2ENEEtS60AX9rjoP5&amp;_nc_ht=scontent.fhre2-1.fna&amp;oh=8bdf9ca07dade59b61155f1899202a0d&amp;oe=5FF2739D">
            <a:extLst>
              <a:ext uri="{FF2B5EF4-FFF2-40B4-BE49-F238E27FC236}">
                <a16:creationId xmlns:a16="http://schemas.microsoft.com/office/drawing/2014/main" id="{7EF9FD43-370E-7943-BE48-9F439EC4F58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917" y="5464478"/>
            <a:ext cx="1131213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77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14F9-F06C-4D4A-AA84-7FF3BD7E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Depression/anxiety by age and HIV status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33AE47-E5FD-45F1-9ABC-9FBC01ADA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387221"/>
              </p:ext>
            </p:extLst>
          </p:nvPr>
        </p:nvGraphicFramePr>
        <p:xfrm>
          <a:off x="931610" y="1460501"/>
          <a:ext cx="8682290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9E91120-2CA6-413A-970E-7F2D5CF73C6F}"/>
              </a:ext>
            </a:extLst>
          </p:cNvPr>
          <p:cNvSpPr/>
          <p:nvPr/>
        </p:nvSpPr>
        <p:spPr>
          <a:xfrm>
            <a:off x="10326019" y="3720026"/>
            <a:ext cx="139700" cy="127000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02BC6A-7F75-48EE-BC27-FD3B878414A5}"/>
              </a:ext>
            </a:extLst>
          </p:cNvPr>
          <p:cNvSpPr/>
          <p:nvPr/>
        </p:nvSpPr>
        <p:spPr>
          <a:xfrm>
            <a:off x="10326019" y="3170664"/>
            <a:ext cx="139700" cy="12700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D99566-9134-4A5E-9490-07AF735010BA}"/>
              </a:ext>
            </a:extLst>
          </p:cNvPr>
          <p:cNvSpPr txBox="1"/>
          <p:nvPr/>
        </p:nvSpPr>
        <p:spPr>
          <a:xfrm>
            <a:off x="10484486" y="305966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HIV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33ED4-4425-40AB-8E95-300DDE7499E2}"/>
              </a:ext>
            </a:extLst>
          </p:cNvPr>
          <p:cNvSpPr txBox="1"/>
          <p:nvPr/>
        </p:nvSpPr>
        <p:spPr>
          <a:xfrm>
            <a:off x="10484486" y="3584482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HIV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CEECF-E0F5-4EF5-BCD1-EE0E365FFF58}"/>
              </a:ext>
            </a:extLst>
          </p:cNvPr>
          <p:cNvSpPr txBox="1"/>
          <p:nvPr/>
        </p:nvSpPr>
        <p:spPr>
          <a:xfrm>
            <a:off x="1549400" y="5640457"/>
            <a:ext cx="80645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18 – 29             30 – 39             40 – 49                50 – 59               60 – 77</a:t>
            </a:r>
          </a:p>
          <a:p>
            <a:pPr algn="ctr"/>
            <a:r>
              <a:rPr lang="en-US" sz="2000" b="1" dirty="0"/>
              <a:t>Age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67016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9694-3F15-4573-8F56-649EFCD2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D677BA6F-F1E6-4B2F-85D2-EF589E813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4887" y="1490060"/>
            <a:ext cx="4259070" cy="48688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7E2A73E-EBFF-4A2A-BD5E-1607E0B6AA01}"/>
              </a:ext>
            </a:extLst>
          </p:cNvPr>
          <p:cNvSpPr/>
          <p:nvPr/>
        </p:nvSpPr>
        <p:spPr>
          <a:xfrm>
            <a:off x="787706" y="4257787"/>
            <a:ext cx="4434289" cy="1949985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“When I would finish work and head for home, I was disgruntled a lot, I would be thinking I work around people with the virus so if I get home, I could infect my family. This made me think excessively.” (</a:t>
            </a:r>
            <a:r>
              <a:rPr lang="en-GB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painter, </a:t>
            </a:r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male, 63)</a:t>
            </a:r>
            <a:endParaRPr lang="en-GB" sz="16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209CC71-DBA2-4DB0-B25D-E15DC155D1BF}"/>
              </a:ext>
            </a:extLst>
          </p:cNvPr>
          <p:cNvSpPr/>
          <p:nvPr/>
        </p:nvSpPr>
        <p:spPr>
          <a:xfrm>
            <a:off x="2024152" y="1617785"/>
            <a:ext cx="4434289" cy="1949985"/>
          </a:xfrm>
          <a:prstGeom prst="wedgeRoundRect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 had that anxiety and I also was failing to sleep; at times I would actually go on my bed and I would be tossing and turning till it was the early morning hours like 4 o’clock and that is when I would start feeling sleepy.”</a:t>
            </a:r>
            <a:r>
              <a:rPr lang="en-GB" sz="1800" b="0" kern="1200" dirty="0">
                <a:solidFill>
                  <a:schemeClr val="tx1"/>
                </a:solidFill>
              </a:rPr>
              <a:t> (nurse, female, 59)</a:t>
            </a:r>
            <a:endParaRPr lang="en-GB" sz="18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0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A3EA-F090-4A1F-8E6A-E4F5EB11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27C1-5324-4296-90E5-6D250AEF0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Paper: July 2020-Oct 2021 (N=4136)</a:t>
            </a:r>
          </a:p>
          <a:p>
            <a:endParaRPr lang="en-US" dirty="0"/>
          </a:p>
          <a:p>
            <a:r>
              <a:rPr lang="en-US" dirty="0"/>
              <a:t>Audio: Oct 2021-Jan 2022 (N=412)</a:t>
            </a:r>
          </a:p>
          <a:p>
            <a:endParaRPr lang="en-US" dirty="0"/>
          </a:p>
        </p:txBody>
      </p:sp>
      <p:pic>
        <p:nvPicPr>
          <p:cNvPr id="5" name="Graphic 4" descr="Headphones with solid fill">
            <a:extLst>
              <a:ext uri="{FF2B5EF4-FFF2-40B4-BE49-F238E27FC236}">
                <a16:creationId xmlns:a16="http://schemas.microsoft.com/office/drawing/2014/main" id="{FA51701E-1582-453D-94D2-BA8516391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7094" y="5769539"/>
            <a:ext cx="1105111" cy="1105111"/>
          </a:xfrm>
          <a:prstGeom prst="rect">
            <a:avLst/>
          </a:prstGeom>
        </p:spPr>
      </p:pic>
      <p:pic>
        <p:nvPicPr>
          <p:cNvPr id="7" name="Graphic 6" descr="Clipboard Mixed with solid fill">
            <a:extLst>
              <a:ext uri="{FF2B5EF4-FFF2-40B4-BE49-F238E27FC236}">
                <a16:creationId xmlns:a16="http://schemas.microsoft.com/office/drawing/2014/main" id="{ABA8152B-47BE-4349-95A0-FD48D63FD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9778" y="5741492"/>
            <a:ext cx="1105111" cy="110511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292B7C5-1999-4089-9B14-A4AC583C97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18419"/>
              </p:ext>
            </p:extLst>
          </p:nvPr>
        </p:nvGraphicFramePr>
        <p:xfrm>
          <a:off x="6383868" y="1100667"/>
          <a:ext cx="5624064" cy="577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E852F3-37F6-4053-9F44-EB8E2C4ABEA3}"/>
              </a:ext>
            </a:extLst>
          </p:cNvPr>
          <p:cNvSpPr txBox="1"/>
          <p:nvPr/>
        </p:nvSpPr>
        <p:spPr>
          <a:xfrm>
            <a:off x="7822293" y="1278127"/>
            <a:ext cx="351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Depression/anxiety by data collection method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C45C9BC-8E5C-4E1A-BB45-DBEA521F1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829" y="3012657"/>
            <a:ext cx="2435256" cy="36526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BBCBE3-1E7E-40F8-B87B-D88BC737D434}"/>
              </a:ext>
            </a:extLst>
          </p:cNvPr>
          <p:cNvSpPr txBox="1"/>
          <p:nvPr/>
        </p:nvSpPr>
        <p:spPr>
          <a:xfrm>
            <a:off x="3313392" y="6068120"/>
            <a:ext cx="194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Claire Cullen</a:t>
            </a:r>
          </a:p>
          <a:p>
            <a:r>
              <a:rPr lang="en-GB" i="1" dirty="0"/>
              <a:t>mbrg.bsg.ox.ac.uk </a:t>
            </a:r>
          </a:p>
        </p:txBody>
      </p:sp>
    </p:spTree>
    <p:extLst>
      <p:ext uri="{BB962C8B-B14F-4D97-AF65-F5344CB8AC3E}">
        <p14:creationId xmlns:p14="http://schemas.microsoft.com/office/powerpoint/2010/main" val="33528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A3FC-5A48-4A31-91C3-D1A3BF7B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C1C84-6CCE-407F-BDF7-5962F349B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69" y="1477818"/>
            <a:ext cx="5982813" cy="4821382"/>
          </a:xfrm>
        </p:spPr>
        <p:txBody>
          <a:bodyPr/>
          <a:lstStyle/>
          <a:p>
            <a:r>
              <a:rPr lang="en-GB" sz="2000" dirty="0"/>
              <a:t>ICAROZ team</a:t>
            </a:r>
          </a:p>
          <a:p>
            <a:r>
              <a:rPr lang="en-GB" sz="2000" dirty="0"/>
              <a:t>Katharina Kranzer</a:t>
            </a:r>
          </a:p>
          <a:p>
            <a:r>
              <a:rPr lang="en-GB" sz="2000" dirty="0"/>
              <a:t>Edson </a:t>
            </a:r>
            <a:r>
              <a:rPr lang="en-GB" sz="2000" dirty="0" err="1"/>
              <a:t>Marambire</a:t>
            </a:r>
            <a:endParaRPr lang="en-GB" sz="2000" dirty="0"/>
          </a:p>
          <a:p>
            <a:r>
              <a:rPr lang="en-GB" sz="2000" dirty="0"/>
              <a:t>Bridget </a:t>
            </a:r>
            <a:r>
              <a:rPr lang="en-GB" sz="2000" dirty="0" err="1"/>
              <a:t>Kanengoni</a:t>
            </a:r>
            <a:endParaRPr lang="en-GB" sz="2000" dirty="0"/>
          </a:p>
          <a:p>
            <a:r>
              <a:rPr lang="en-GB" sz="2000" dirty="0" err="1"/>
              <a:t>Farrie</a:t>
            </a:r>
            <a:r>
              <a:rPr lang="en-GB" sz="2000" dirty="0"/>
              <a:t> </a:t>
            </a:r>
            <a:r>
              <a:rPr lang="en-GB" sz="2000" dirty="0" err="1"/>
              <a:t>Nzvere</a:t>
            </a:r>
            <a:endParaRPr lang="en-GB" sz="2000" dirty="0"/>
          </a:p>
          <a:p>
            <a:r>
              <a:rPr lang="en-GB" sz="2000" dirty="0"/>
              <a:t>Nicol </a:t>
            </a:r>
            <a:r>
              <a:rPr lang="en-GB" sz="2000" dirty="0" err="1"/>
              <a:t>Redzo</a:t>
            </a:r>
            <a:endParaRPr lang="en-GB" sz="2000" dirty="0"/>
          </a:p>
          <a:p>
            <a:r>
              <a:rPr lang="en-GB" sz="2000" dirty="0" err="1"/>
              <a:t>Rudo</a:t>
            </a:r>
            <a:r>
              <a:rPr lang="en-GB" sz="2000" dirty="0"/>
              <a:t> </a:t>
            </a:r>
            <a:r>
              <a:rPr lang="en-GB" sz="2000" dirty="0" err="1"/>
              <a:t>Chingono</a:t>
            </a:r>
            <a:endParaRPr lang="en-GB" sz="2000" dirty="0"/>
          </a:p>
          <a:p>
            <a:r>
              <a:rPr lang="en-GB" sz="2000" dirty="0"/>
              <a:t>Hannah Rickman</a:t>
            </a:r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8" name="Picture 7" descr="A group of people standing together outside&#10;&#10;Description automatically generated with medium confidence">
            <a:extLst>
              <a:ext uri="{FF2B5EF4-FFF2-40B4-BE49-F238E27FC236}">
                <a16:creationId xmlns:a16="http://schemas.microsoft.com/office/drawing/2014/main" id="{D44AEA80-E0A8-4CDA-B7F0-654FF9F68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0" y="1526620"/>
            <a:ext cx="4738379" cy="3193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38FB06FE-4376-43A5-A5FB-F4BE34AAA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7474" y="2999128"/>
            <a:ext cx="3767162" cy="2753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67591D-ABAF-458D-B605-27CDB34273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678" y="5331380"/>
            <a:ext cx="986576" cy="9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0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E47C-7611-4410-8AB1-4F830E11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4BAD9-AEA6-4E19-9138-3673CFEC5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1817782"/>
            <a:ext cx="10969943" cy="44814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burden of multimorbidity in older adults (&gt;40)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HIV appears protective against diabetes and hypertension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Healthy worker effect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Better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Mental health symptom collection needs privacy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25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93504F-9AD9-E14C-892C-234C69604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Hospitals and clinics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staff eligible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Screening and referral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July 2020 -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E5783-8201-384B-BA36-02EC60FB6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57" y="191911"/>
            <a:ext cx="6477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D564D8BD-4B48-4FC2-BCEA-ED0B2D16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45" y="279132"/>
            <a:ext cx="9114253" cy="623236"/>
          </a:xfrm>
        </p:spPr>
        <p:txBody>
          <a:bodyPr/>
          <a:lstStyle/>
          <a:p>
            <a:r>
              <a:rPr lang="en-GB" dirty="0"/>
              <a:t>ICAROZ occupational health screening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AC8CD-8068-40E9-B06A-49331693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45" y="4533146"/>
            <a:ext cx="5299754" cy="2024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615903-EA84-4EDC-AC58-CE0C3AC0F0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709" y="4610236"/>
            <a:ext cx="1941816" cy="5650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59D03FC4-B587-41A8-BD17-7DB79B9A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1" y="1657593"/>
            <a:ext cx="5949108" cy="44618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9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72DB-7B35-4B23-B0E1-D54C948B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Screening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4B44808-0584-4016-A62F-D6A4BFB64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08545"/>
              </p:ext>
            </p:extLst>
          </p:nvPr>
        </p:nvGraphicFramePr>
        <p:xfrm>
          <a:off x="688367" y="1640594"/>
          <a:ext cx="10891017" cy="27627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31420">
                  <a:extLst>
                    <a:ext uri="{9D8B030D-6E8A-4147-A177-3AD203B41FA5}">
                      <a16:colId xmlns:a16="http://schemas.microsoft.com/office/drawing/2014/main" val="1524861553"/>
                    </a:ext>
                  </a:extLst>
                </a:gridCol>
                <a:gridCol w="4909813">
                  <a:extLst>
                    <a:ext uri="{9D8B030D-6E8A-4147-A177-3AD203B41FA5}">
                      <a16:colId xmlns:a16="http://schemas.microsoft.com/office/drawing/2014/main" val="475473525"/>
                    </a:ext>
                  </a:extLst>
                </a:gridCol>
                <a:gridCol w="3349784">
                  <a:extLst>
                    <a:ext uri="{9D8B030D-6E8A-4147-A177-3AD203B41FA5}">
                      <a16:colId xmlns:a16="http://schemas.microsoft.com/office/drawing/2014/main" val="1816578808"/>
                    </a:ext>
                  </a:extLst>
                </a:gridCol>
              </a:tblGrid>
              <a:tr h="552549">
                <a:tc>
                  <a:txBody>
                    <a:bodyPr/>
                    <a:lstStyle/>
                    <a:p>
                      <a:r>
                        <a:rPr lang="en-GB" sz="2000" dirty="0"/>
                        <a:t>Condition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Definition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Measured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49827"/>
                  </a:ext>
                </a:extLst>
              </a:tr>
              <a:tr h="552549">
                <a:tc>
                  <a:txBody>
                    <a:bodyPr/>
                    <a:lstStyle/>
                    <a:p>
                      <a:r>
                        <a:rPr lang="en-GB" sz="2000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HBA1c&gt;6.5% or previous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Fingerprick</a:t>
                      </a:r>
                      <a:r>
                        <a:rPr lang="en-GB" sz="2000" dirty="0"/>
                        <a:t> and POC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09052"/>
                  </a:ext>
                </a:extLst>
              </a:tr>
              <a:tr h="552549">
                <a:tc>
                  <a:txBody>
                    <a:bodyPr/>
                    <a:lstStyle/>
                    <a:p>
                      <a:r>
                        <a:rPr lang="en-GB" sz="2000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BP≥140/90 or previous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 measurements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496416"/>
                  </a:ext>
                </a:extLst>
              </a:tr>
              <a:tr h="552549">
                <a:tc>
                  <a:txBody>
                    <a:bodyPr/>
                    <a:lstStyle/>
                    <a:p>
                      <a:r>
                        <a:rPr lang="en-GB" sz="2000" dirty="0"/>
                        <a:t>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Positive test result or previous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Blood based by nurse or OMT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7604"/>
                  </a:ext>
                </a:extLst>
              </a:tr>
              <a:tr h="552549">
                <a:tc>
                  <a:txBody>
                    <a:bodyPr/>
                    <a:lstStyle/>
                    <a:p>
                      <a:r>
                        <a:rPr lang="en-GB" sz="2000" dirty="0"/>
                        <a:t>Depression/anxiety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Shona Symptom Questionnaire (SSQ) ≥8/14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Self-complete on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251971"/>
                  </a:ext>
                </a:extLst>
              </a:tr>
            </a:tbl>
          </a:graphicData>
        </a:graphic>
      </p:graphicFrame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0E1B385-3484-4175-93EB-73119296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1437" y="4387733"/>
            <a:ext cx="3137722" cy="235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1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7FAB-9101-4FE0-B272-A49C65CE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68858"/>
            <a:ext cx="9480857" cy="623236"/>
          </a:xfrm>
        </p:spPr>
        <p:txBody>
          <a:bodyPr/>
          <a:lstStyle/>
          <a:p>
            <a:r>
              <a:rPr lang="en-GB" dirty="0"/>
              <a:t>Enrolment over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7A88EA-99F0-4FC4-BDDB-337A6D9770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100" y="1582220"/>
            <a:ext cx="9653633" cy="4996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C2E40B-974B-4C2C-AEB2-1ABF5D96AB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12" y="2360504"/>
            <a:ext cx="5457308" cy="12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7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C5B76-C9B0-40E3-9AD4-9CBFBAAF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Client characteristics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A2BDEB-7ED5-4B7F-89B6-6CC41B0B0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263855"/>
              </p:ext>
            </p:extLst>
          </p:nvPr>
        </p:nvGraphicFramePr>
        <p:xfrm>
          <a:off x="796886" y="2172025"/>
          <a:ext cx="10286083" cy="3566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61379">
                  <a:extLst>
                    <a:ext uri="{9D8B030D-6E8A-4147-A177-3AD203B41FA5}">
                      <a16:colId xmlns:a16="http://schemas.microsoft.com/office/drawing/2014/main" val="2277482787"/>
                    </a:ext>
                  </a:extLst>
                </a:gridCol>
                <a:gridCol w="1952090">
                  <a:extLst>
                    <a:ext uri="{9D8B030D-6E8A-4147-A177-3AD203B41FA5}">
                      <a16:colId xmlns:a16="http://schemas.microsoft.com/office/drawing/2014/main" val="199902390"/>
                    </a:ext>
                  </a:extLst>
                </a:gridCol>
                <a:gridCol w="1602769">
                  <a:extLst>
                    <a:ext uri="{9D8B030D-6E8A-4147-A177-3AD203B41FA5}">
                      <a16:colId xmlns:a16="http://schemas.microsoft.com/office/drawing/2014/main" val="4154279763"/>
                    </a:ext>
                  </a:extLst>
                </a:gridCol>
                <a:gridCol w="1746606">
                  <a:extLst>
                    <a:ext uri="{9D8B030D-6E8A-4147-A177-3AD203B41FA5}">
                      <a16:colId xmlns:a16="http://schemas.microsoft.com/office/drawing/2014/main" val="812589196"/>
                    </a:ext>
                  </a:extLst>
                </a:gridCol>
                <a:gridCol w="1508893">
                  <a:extLst>
                    <a:ext uri="{9D8B030D-6E8A-4147-A177-3AD203B41FA5}">
                      <a16:colId xmlns:a16="http://schemas.microsoft.com/office/drawing/2014/main" val="3621638761"/>
                    </a:ext>
                  </a:extLst>
                </a:gridCol>
                <a:gridCol w="1714346">
                  <a:extLst>
                    <a:ext uri="{9D8B030D-6E8A-4147-A177-3AD203B41FA5}">
                      <a16:colId xmlns:a16="http://schemas.microsoft.com/office/drawing/2014/main" val="305735165"/>
                    </a:ext>
                  </a:extLst>
                </a:gridCol>
              </a:tblGrid>
              <a:tr h="310562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Age ≤30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Age 31-40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Age &gt;40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1569854"/>
                  </a:ext>
                </a:extLst>
              </a:tr>
              <a:tr h="310562">
                <a:tc>
                  <a:txBody>
                    <a:bodyPr/>
                    <a:lstStyle/>
                    <a:p>
                      <a:r>
                        <a:rPr lang="en-GB" sz="2000" b="1" i="1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/>
                        <a:t>1178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/>
                        <a:t>1774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/>
                        <a:t>1606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/>
                        <a:t>4558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523154"/>
                  </a:ext>
                </a:extLst>
              </a:tr>
              <a:tr h="310562">
                <a:tc rowSpan="2">
                  <a:txBody>
                    <a:bodyPr/>
                    <a:lstStyle/>
                    <a:p>
                      <a:r>
                        <a:rPr lang="en-GB" sz="2000" b="1" dirty="0"/>
                        <a:t>Occupation </a:t>
                      </a:r>
                      <a:r>
                        <a:rPr lang="en-GB" sz="2000" b="0" dirty="0"/>
                        <a:t>(163 missing)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59.7%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65.7%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870167"/>
                  </a:ext>
                </a:extLst>
              </a:tr>
              <a:tr h="310562">
                <a:tc vMerge="1"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Non-clinical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33.7%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40.3%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34.3%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2971756"/>
                  </a:ext>
                </a:extLst>
              </a:tr>
              <a:tr h="310562">
                <a:tc>
                  <a:txBody>
                    <a:bodyPr/>
                    <a:lstStyle/>
                    <a:p>
                      <a:r>
                        <a:rPr lang="en-GB" sz="2000" b="1" dirty="0"/>
                        <a:t>Sex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21.1%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16.7%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22.7%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19.3%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702247"/>
                  </a:ext>
                </a:extLst>
              </a:tr>
              <a:tr h="310562">
                <a:tc>
                  <a:txBody>
                    <a:bodyPr/>
                    <a:lstStyle/>
                    <a:p>
                      <a:r>
                        <a:rPr lang="en-GB" sz="2000" b="1" dirty="0"/>
                        <a:t>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Post-secondary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46.8%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50.9%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46875302"/>
                  </a:ext>
                </a:extLst>
              </a:tr>
              <a:tr h="310562">
                <a:tc rowSpan="3">
                  <a:txBody>
                    <a:bodyPr/>
                    <a:lstStyle/>
                    <a:p>
                      <a:r>
                        <a:rPr lang="en-GB" sz="2000" b="1" dirty="0"/>
                        <a:t>BMI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&lt;25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61.5%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29.6%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26.6%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36.8%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034097"/>
                  </a:ext>
                </a:extLst>
              </a:tr>
              <a:tr h="310562">
                <a:tc vMerge="1"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25-&lt;30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24.1%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36.5%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31.3%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31.5%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730934"/>
                  </a:ext>
                </a:extLst>
              </a:tr>
              <a:tr h="310562">
                <a:tc vMerge="1"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30+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14.4%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33.8%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42.1%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31.7%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1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80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2005-3E7E-48BE-8F76-2C10548D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3 conditions</a:t>
            </a:r>
            <a:endParaRPr lang="en-GB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E2E0B3D-0F2E-4A8F-A6D0-ED05FF9B9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14161"/>
              </p:ext>
            </p:extLst>
          </p:nvPr>
        </p:nvGraphicFramePr>
        <p:xfrm>
          <a:off x="264405" y="2125782"/>
          <a:ext cx="6433849" cy="37829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20328">
                  <a:extLst>
                    <a:ext uri="{9D8B030D-6E8A-4147-A177-3AD203B41FA5}">
                      <a16:colId xmlns:a16="http://schemas.microsoft.com/office/drawing/2014/main" val="1524861553"/>
                    </a:ext>
                  </a:extLst>
                </a:gridCol>
                <a:gridCol w="1498294">
                  <a:extLst>
                    <a:ext uri="{9D8B030D-6E8A-4147-A177-3AD203B41FA5}">
                      <a16:colId xmlns:a16="http://schemas.microsoft.com/office/drawing/2014/main" val="475473525"/>
                    </a:ext>
                  </a:extLst>
                </a:gridCol>
                <a:gridCol w="1413618">
                  <a:extLst>
                    <a:ext uri="{9D8B030D-6E8A-4147-A177-3AD203B41FA5}">
                      <a16:colId xmlns:a16="http://schemas.microsoft.com/office/drawing/2014/main" val="1816578808"/>
                    </a:ext>
                  </a:extLst>
                </a:gridCol>
                <a:gridCol w="2001609">
                  <a:extLst>
                    <a:ext uri="{9D8B030D-6E8A-4147-A177-3AD203B41FA5}">
                      <a16:colId xmlns:a16="http://schemas.microsoft.com/office/drawing/2014/main" val="2151121163"/>
                    </a:ext>
                  </a:extLst>
                </a:gridCol>
              </a:tblGrid>
              <a:tr h="1045577">
                <a:tc>
                  <a:txBody>
                    <a:bodyPr/>
                    <a:lstStyle/>
                    <a:p>
                      <a:r>
                        <a:rPr lang="en-GB" sz="2000" dirty="0"/>
                        <a:t>Condition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Prevalence 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Prevalence of newly diagnosed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Proportion uncontrolled of previously diagnosed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49827"/>
                  </a:ext>
                </a:extLst>
              </a:tr>
              <a:tr h="824108">
                <a:tc>
                  <a:txBody>
                    <a:bodyPr/>
                    <a:lstStyle/>
                    <a:p>
                      <a:r>
                        <a:rPr lang="en-GB" sz="2000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8.1%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5.7%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67.8%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09052"/>
                  </a:ext>
                </a:extLst>
              </a:tr>
              <a:tr h="824108">
                <a:tc>
                  <a:txBody>
                    <a:bodyPr/>
                    <a:lstStyle/>
                    <a:p>
                      <a:r>
                        <a:rPr lang="en-GB" sz="2000" dirty="0"/>
                        <a:t>Hyper-tension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38.9%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26.6%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64.7%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496416"/>
                  </a:ext>
                </a:extLst>
              </a:tr>
              <a:tr h="824108">
                <a:tc>
                  <a:txBody>
                    <a:bodyPr/>
                    <a:lstStyle/>
                    <a:p>
                      <a:r>
                        <a:rPr lang="en-GB" sz="2000" dirty="0"/>
                        <a:t>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9.7%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7604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67758B-7B0D-4F16-9192-2E49D94A5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681322"/>
              </p:ext>
            </p:extLst>
          </p:nvPr>
        </p:nvGraphicFramePr>
        <p:xfrm>
          <a:off x="7017746" y="1762700"/>
          <a:ext cx="4906674" cy="481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34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3E62-9755-4D49-9076-CC28DD0C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Multimorbidity by age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E81D2-91C4-4DEF-BBCF-A4064F40AE45}"/>
              </a:ext>
            </a:extLst>
          </p:cNvPr>
          <p:cNvSpPr/>
          <p:nvPr/>
        </p:nvSpPr>
        <p:spPr>
          <a:xfrm>
            <a:off x="495315" y="1879736"/>
            <a:ext cx="5045725" cy="4327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ABC3E251-E8D3-4732-B59C-1228CE842B07}"/>
              </a:ext>
            </a:extLst>
          </p:cNvPr>
          <p:cNvSpPr/>
          <p:nvPr/>
        </p:nvSpPr>
        <p:spPr>
          <a:xfrm flipH="1">
            <a:off x="523070" y="5148129"/>
            <a:ext cx="5017966" cy="1059093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15%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B8AA8-2F90-4668-8F34-0CFB110F5EF0}"/>
              </a:ext>
            </a:extLst>
          </p:cNvPr>
          <p:cNvSpPr/>
          <p:nvPr/>
        </p:nvSpPr>
        <p:spPr>
          <a:xfrm>
            <a:off x="1409272" y="4753386"/>
            <a:ext cx="4143809" cy="623236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A29C50D-6271-476F-B2B6-EAA6403CFAAD}"/>
              </a:ext>
            </a:extLst>
          </p:cNvPr>
          <p:cNvSpPr/>
          <p:nvPr/>
        </p:nvSpPr>
        <p:spPr>
          <a:xfrm>
            <a:off x="535112" y="1879738"/>
            <a:ext cx="837282" cy="4327485"/>
          </a:xfrm>
          <a:prstGeom prst="rtTriangl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6D993-D375-401A-82A6-2205FD34B7D0}"/>
              </a:ext>
            </a:extLst>
          </p:cNvPr>
          <p:cNvSpPr txBox="1"/>
          <p:nvPr/>
        </p:nvSpPr>
        <p:spPr>
          <a:xfrm>
            <a:off x="3209978" y="260537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76%</a:t>
            </a:r>
            <a:endParaRPr lang="en-GB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FCD43-2CCE-4C98-8F7D-607DD471E922}"/>
              </a:ext>
            </a:extLst>
          </p:cNvPr>
          <p:cNvSpPr txBox="1"/>
          <p:nvPr/>
        </p:nvSpPr>
        <p:spPr>
          <a:xfrm>
            <a:off x="533124" y="4260353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7B3F7-6B14-44BF-86B3-9245CF63E0E6}"/>
              </a:ext>
            </a:extLst>
          </p:cNvPr>
          <p:cNvSpPr txBox="1"/>
          <p:nvPr/>
        </p:nvSpPr>
        <p:spPr>
          <a:xfrm>
            <a:off x="612634" y="557131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D14A8-A980-419E-8215-D4C8B53BDEA8}"/>
              </a:ext>
            </a:extLst>
          </p:cNvPr>
          <p:cNvSpPr txBox="1"/>
          <p:nvPr/>
        </p:nvSpPr>
        <p:spPr>
          <a:xfrm>
            <a:off x="4426444" y="4906729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5%</a:t>
            </a:r>
            <a:endParaRPr lang="en-GB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DB66F1-8D40-483B-B81D-0E8832BBD9FB}"/>
              </a:ext>
            </a:extLst>
          </p:cNvPr>
          <p:cNvSpPr txBox="1"/>
          <p:nvPr/>
        </p:nvSpPr>
        <p:spPr>
          <a:xfrm>
            <a:off x="4075796" y="6327927"/>
            <a:ext cx="1678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Hypertension</a:t>
            </a:r>
            <a:r>
              <a:rPr lang="en-US" sz="2000" b="1" dirty="0"/>
              <a:t> </a:t>
            </a:r>
            <a:endParaRPr lang="en-GB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E5220-2D22-4726-9212-C308B4DDED45}"/>
              </a:ext>
            </a:extLst>
          </p:cNvPr>
          <p:cNvSpPr txBox="1"/>
          <p:nvPr/>
        </p:nvSpPr>
        <p:spPr>
          <a:xfrm>
            <a:off x="5608152" y="4864949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HIV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C5D9D1-70AD-4ED3-9E5F-D2681E132A0D}"/>
              </a:ext>
            </a:extLst>
          </p:cNvPr>
          <p:cNvSpPr txBox="1"/>
          <p:nvPr/>
        </p:nvSpPr>
        <p:spPr>
          <a:xfrm>
            <a:off x="478543" y="1505160"/>
            <a:ext cx="1119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Diabetes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0B0B77-4655-4496-B95C-FDB97DF8F3E1}"/>
              </a:ext>
            </a:extLst>
          </p:cNvPr>
          <p:cNvSpPr/>
          <p:nvPr/>
        </p:nvSpPr>
        <p:spPr>
          <a:xfrm>
            <a:off x="6527797" y="1968637"/>
            <a:ext cx="5045725" cy="4327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20" name="Flowchart: Manual Input 19">
            <a:extLst>
              <a:ext uri="{FF2B5EF4-FFF2-40B4-BE49-F238E27FC236}">
                <a16:creationId xmlns:a16="http://schemas.microsoft.com/office/drawing/2014/main" id="{44EDC19B-7B00-4AED-BDFF-21FE5A7E969C}"/>
              </a:ext>
            </a:extLst>
          </p:cNvPr>
          <p:cNvSpPr/>
          <p:nvPr/>
        </p:nvSpPr>
        <p:spPr>
          <a:xfrm flipH="1">
            <a:off x="6527793" y="3891539"/>
            <a:ext cx="5045725" cy="2404585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42%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97E784-278F-49ED-9DD5-24B26B5F1B08}"/>
              </a:ext>
            </a:extLst>
          </p:cNvPr>
          <p:cNvSpPr/>
          <p:nvPr/>
        </p:nvSpPr>
        <p:spPr>
          <a:xfrm>
            <a:off x="6515754" y="3491429"/>
            <a:ext cx="5045725" cy="1057283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6E2E81-C79A-4FDD-9918-B6868CF7A89B}"/>
              </a:ext>
            </a:extLst>
          </p:cNvPr>
          <p:cNvSpPr/>
          <p:nvPr/>
        </p:nvSpPr>
        <p:spPr>
          <a:xfrm>
            <a:off x="6539275" y="1968637"/>
            <a:ext cx="547011" cy="4327485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B4ACC22E-35B5-4480-BACB-D15DEA1A3F44}"/>
              </a:ext>
            </a:extLst>
          </p:cNvPr>
          <p:cNvSpPr/>
          <p:nvPr/>
        </p:nvSpPr>
        <p:spPr>
          <a:xfrm>
            <a:off x="7076958" y="1968638"/>
            <a:ext cx="888810" cy="4327486"/>
          </a:xfrm>
          <a:prstGeom prst="rtTriangl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46574E-4F05-4F3C-82F4-A639A1CB0630}"/>
              </a:ext>
            </a:extLst>
          </p:cNvPr>
          <p:cNvSpPr txBox="1"/>
          <p:nvPr/>
        </p:nvSpPr>
        <p:spPr>
          <a:xfrm>
            <a:off x="9242460" y="2694275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28%</a:t>
            </a:r>
            <a:endParaRPr lang="en-GB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879807-0B1D-4DB8-9468-397D361EC5DC}"/>
              </a:ext>
            </a:extLst>
          </p:cNvPr>
          <p:cNvSpPr txBox="1"/>
          <p:nvPr/>
        </p:nvSpPr>
        <p:spPr>
          <a:xfrm>
            <a:off x="7784530" y="4101066"/>
            <a:ext cx="57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7%</a:t>
            </a:r>
            <a:endParaRPr lang="en-GB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B1B3BE-1409-4BFF-904E-1D52609B9307}"/>
              </a:ext>
            </a:extLst>
          </p:cNvPr>
          <p:cNvSpPr txBox="1"/>
          <p:nvPr/>
        </p:nvSpPr>
        <p:spPr>
          <a:xfrm>
            <a:off x="6589034" y="289720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5AB8C-F5E0-4C99-8879-340D64FD34A3}"/>
              </a:ext>
            </a:extLst>
          </p:cNvPr>
          <p:cNvSpPr txBox="1"/>
          <p:nvPr/>
        </p:nvSpPr>
        <p:spPr>
          <a:xfrm>
            <a:off x="6882813" y="567441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9%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20CA70-D5A7-45F3-B40D-568181D0B2E7}"/>
              </a:ext>
            </a:extLst>
          </p:cNvPr>
          <p:cNvSpPr txBox="1"/>
          <p:nvPr/>
        </p:nvSpPr>
        <p:spPr>
          <a:xfrm>
            <a:off x="6850878" y="3491429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7CC810-0513-45C0-ACF9-480C47BA0109}"/>
              </a:ext>
            </a:extLst>
          </p:cNvPr>
          <p:cNvSpPr txBox="1"/>
          <p:nvPr/>
        </p:nvSpPr>
        <p:spPr>
          <a:xfrm>
            <a:off x="6762005" y="4163531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1%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A545DD-B155-441B-AFB3-B52F38B5611F}"/>
              </a:ext>
            </a:extLst>
          </p:cNvPr>
          <p:cNvSpPr txBox="1"/>
          <p:nvPr/>
        </p:nvSpPr>
        <p:spPr>
          <a:xfrm>
            <a:off x="10496295" y="3584545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8%</a:t>
            </a:r>
            <a:endParaRPr lang="en-GB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95D8CA-B9A4-46ED-B077-281C2CD59E38}"/>
              </a:ext>
            </a:extLst>
          </p:cNvPr>
          <p:cNvSpPr txBox="1"/>
          <p:nvPr/>
        </p:nvSpPr>
        <p:spPr>
          <a:xfrm>
            <a:off x="10108278" y="6416828"/>
            <a:ext cx="1678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Hypertension</a:t>
            </a:r>
            <a:r>
              <a:rPr lang="en-US" sz="2000" b="1" dirty="0"/>
              <a:t> </a:t>
            </a:r>
            <a:endParaRPr lang="en-GB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1EAD8F-7EEA-4C72-982F-4FAE0E35222D}"/>
              </a:ext>
            </a:extLst>
          </p:cNvPr>
          <p:cNvSpPr txBox="1"/>
          <p:nvPr/>
        </p:nvSpPr>
        <p:spPr>
          <a:xfrm>
            <a:off x="5995678" y="1606460"/>
            <a:ext cx="1119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Diabetes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690713E3-FAEB-4700-B69F-9D8690B95109}"/>
              </a:ext>
            </a:extLst>
          </p:cNvPr>
          <p:cNvSpPr/>
          <p:nvPr/>
        </p:nvSpPr>
        <p:spPr>
          <a:xfrm rot="10800000">
            <a:off x="781751" y="4742795"/>
            <a:ext cx="627520" cy="623236"/>
          </a:xfrm>
          <a:prstGeom prst="rtTriangl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4BCB26-7DCE-4E76-BADE-674FBF1FEA3F}"/>
              </a:ext>
            </a:extLst>
          </p:cNvPr>
          <p:cNvSpPr txBox="1"/>
          <p:nvPr/>
        </p:nvSpPr>
        <p:spPr>
          <a:xfrm>
            <a:off x="11621041" y="3748493"/>
            <a:ext cx="56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HIV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77C1EE-E24E-4386-977A-6D52CC7184ED}"/>
              </a:ext>
            </a:extLst>
          </p:cNvPr>
          <p:cNvSpPr txBox="1"/>
          <p:nvPr/>
        </p:nvSpPr>
        <p:spPr>
          <a:xfrm>
            <a:off x="2538610" y="1235916"/>
            <a:ext cx="1376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Age ≤30</a:t>
            </a:r>
            <a:endParaRPr lang="en-GB" sz="28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D7252F-8510-4E2C-B88F-E0605634B397}"/>
              </a:ext>
            </a:extLst>
          </p:cNvPr>
          <p:cNvSpPr txBox="1"/>
          <p:nvPr/>
        </p:nvSpPr>
        <p:spPr>
          <a:xfrm>
            <a:off x="8458223" y="1237098"/>
            <a:ext cx="1376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Age &gt;40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475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B150-9DF9-425C-85E9-AFB55BAE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 by age and HIV status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95EA34-AE9C-43FF-B248-6CC3E313C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894435"/>
              </p:ext>
            </p:extLst>
          </p:nvPr>
        </p:nvGraphicFramePr>
        <p:xfrm>
          <a:off x="800100" y="1193800"/>
          <a:ext cx="9029700" cy="532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AE9FAACE-D25B-4FB7-866F-320FF4F03E42}"/>
              </a:ext>
            </a:extLst>
          </p:cNvPr>
          <p:cNvSpPr/>
          <p:nvPr/>
        </p:nvSpPr>
        <p:spPr>
          <a:xfrm>
            <a:off x="10326019" y="3731043"/>
            <a:ext cx="139700" cy="127000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35CD87-D672-47E6-BE97-66DE20BCEDFF}"/>
              </a:ext>
            </a:extLst>
          </p:cNvPr>
          <p:cNvSpPr/>
          <p:nvPr/>
        </p:nvSpPr>
        <p:spPr>
          <a:xfrm>
            <a:off x="10326019" y="3181681"/>
            <a:ext cx="139700" cy="12700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52D36-5F54-40A4-B25E-F39166E770D6}"/>
              </a:ext>
            </a:extLst>
          </p:cNvPr>
          <p:cNvSpPr txBox="1"/>
          <p:nvPr/>
        </p:nvSpPr>
        <p:spPr>
          <a:xfrm>
            <a:off x="10484486" y="3070685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HIV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74DE1A-C65B-45CB-B987-0EF6B239CEFB}"/>
              </a:ext>
            </a:extLst>
          </p:cNvPr>
          <p:cNvSpPr txBox="1"/>
          <p:nvPr/>
        </p:nvSpPr>
        <p:spPr>
          <a:xfrm>
            <a:off x="10484486" y="3595499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HIV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629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0EEEA6-B1C0-4F1B-A517-D8139E2FC41D}"/>
              </a:ext>
            </a:extLst>
          </p:cNvPr>
          <p:cNvSpPr txBox="1">
            <a:spLocks/>
          </p:cNvSpPr>
          <p:nvPr/>
        </p:nvSpPr>
        <p:spPr>
          <a:xfrm>
            <a:off x="609441" y="279132"/>
            <a:ext cx="948085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US" dirty="0"/>
              <a:t>Diabetes by age and HIV status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9950BF-C346-4BEE-BF94-B16B749E70CA}"/>
              </a:ext>
            </a:extLst>
          </p:cNvPr>
          <p:cNvSpPr/>
          <p:nvPr/>
        </p:nvSpPr>
        <p:spPr>
          <a:xfrm>
            <a:off x="10326019" y="3732726"/>
            <a:ext cx="139700" cy="127000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6CCBFF-DEC3-44E0-9F71-8C7DCECD4D00}"/>
              </a:ext>
            </a:extLst>
          </p:cNvPr>
          <p:cNvSpPr/>
          <p:nvPr/>
        </p:nvSpPr>
        <p:spPr>
          <a:xfrm>
            <a:off x="10326019" y="3183364"/>
            <a:ext cx="139700" cy="12700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90BC9-D1E5-46B4-AF3C-31B1F91E3588}"/>
              </a:ext>
            </a:extLst>
          </p:cNvPr>
          <p:cNvSpPr txBox="1"/>
          <p:nvPr/>
        </p:nvSpPr>
        <p:spPr>
          <a:xfrm>
            <a:off x="10484486" y="307236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HIV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51247-35AB-481E-9769-4A42BD4AE310}"/>
              </a:ext>
            </a:extLst>
          </p:cNvPr>
          <p:cNvSpPr txBox="1"/>
          <p:nvPr/>
        </p:nvSpPr>
        <p:spPr>
          <a:xfrm>
            <a:off x="10484486" y="3597182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HIV</a:t>
            </a:r>
            <a:endParaRPr lang="en-GB" sz="2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1237A2B-141E-4CC5-A1F9-BD0BF83594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389799"/>
              </p:ext>
            </p:extLst>
          </p:nvPr>
        </p:nvGraphicFramePr>
        <p:xfrm>
          <a:off x="609441" y="1377108"/>
          <a:ext cx="9074386" cy="512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9484688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207403b-203c-4ed3-95cd-88a852189123" ContentTypeId="0x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8C6E62334A94BB5CB813FB9F611CC" ma:contentTypeVersion="4" ma:contentTypeDescription="Create a new document." ma:contentTypeScope="" ma:versionID="9c29da23e5eda76eb0f4d79d2b64d808">
  <xsd:schema xmlns:xsd="http://www.w3.org/2001/XMLSchema" xmlns:xs="http://www.w3.org/2001/XMLSchema" xmlns:p="http://schemas.microsoft.com/office/2006/metadata/properties" xmlns:ns1="http://schemas.microsoft.com/sharepoint/v3" xmlns:ns2="6a164dda-3779-4169-b957-e287451f6523" xmlns:ns3="9bdb08a2-f062-45d7-99c0-a08565638663" targetNamespace="http://schemas.microsoft.com/office/2006/metadata/properties" ma:root="true" ma:fieldsID="a46dc9444dfd8e7063e48b25aff6a7b8" ns1:_="" ns2:_="" ns3:_="">
    <xsd:import namespace="http://schemas.microsoft.com/sharepoint/v3"/>
    <xsd:import namespace="6a164dda-3779-4169-b957-e287451f6523"/>
    <xsd:import namespace="9bdb08a2-f062-45d7-99c0-a0856563866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Visibility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4dda-3779-4169-b957-e287451f652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8207403b-203c-4ed3-95cd-88a85218912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f3ac801a-ce66-4776-b998-9c2b2735c52b}" ma:internalName="TaxCatchAll" ma:showField="CatchAllData" ma:web="36e303f3-9cf1-4416-91d7-d1ec012ee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f3ac801a-ce66-4776-b998-9c2b2735c52b}" ma:internalName="TaxCatchAllLabel" ma:readOnly="true" ma:showField="CatchAllDataLabel" ma:web="36e303f3-9cf1-4416-91d7-d1ec012ee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isibility" ma:index="14" nillable="true" ma:displayName="Visibility" ma:default="Internal" ma:description="Items that should be available externally should be marked &lt;strong&gt;External&lt;/strong&gt;" ma:format="RadioButtons" ma:internalName="Visibility">
      <xsd:simpleType>
        <xsd:restriction base="dms:Choice">
          <xsd:enumeration value="Internal"/>
          <xsd:enumeration value="Exter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b08a2-f062-45d7-99c0-a08565638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sibility xmlns="6a164dda-3779-4169-b957-e287451f6523">Internal</Visibility>
    <TaxCatchAll xmlns="6a164dda-3779-4169-b957-e287451f6523"/>
    <TaxKeywordTaxHTField xmlns="6a164dda-3779-4169-b957-e287451f6523">
      <Terms xmlns="http://schemas.microsoft.com/office/infopath/2007/PartnerControls"/>
    </TaxKeywordTaxHTField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A5FDE5-FECD-499D-B242-5E6FCA79D88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38FC234-CC34-4814-B5D9-E0AE3B3B9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164dda-3779-4169-b957-e287451f6523"/>
    <ds:schemaRef ds:uri="9bdb08a2-f062-45d7-99c0-a08565638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513035-4F64-41F5-A1DC-93225C49F12D}">
  <ds:schemaRefs>
    <ds:schemaRef ds:uri="http://schemas.microsoft.com/office/2006/metadata/properties"/>
    <ds:schemaRef ds:uri="http://schemas.microsoft.com/office/infopath/2007/PartnerControls"/>
    <ds:schemaRef ds:uri="6a164dda-3779-4169-b957-e287451f652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CCDB04BA-F4B5-4F3C-8180-535C8E6303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</TotalTime>
  <Words>624</Words>
  <Application>Microsoft Office PowerPoint</Application>
  <PresentationFormat>Custom</PresentationFormat>
  <Paragraphs>169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merriweather</vt:lpstr>
      <vt:lpstr>Open Sans</vt:lpstr>
      <vt:lpstr>Open Sans</vt:lpstr>
      <vt:lpstr>Times New Roman</vt:lpstr>
      <vt:lpstr>Main_Presentation_Title_Page</vt:lpstr>
      <vt:lpstr>PowerPoint Presentation</vt:lpstr>
      <vt:lpstr>ICAROZ occupational health screening</vt:lpstr>
      <vt:lpstr>Screening  </vt:lpstr>
      <vt:lpstr>Enrolment over time</vt:lpstr>
      <vt:lpstr>Client characteristics </vt:lpstr>
      <vt:lpstr>Prevalence of 3 conditions</vt:lpstr>
      <vt:lpstr>Multimorbidity by age </vt:lpstr>
      <vt:lpstr>Hypertension by age and HIV status</vt:lpstr>
      <vt:lpstr>PowerPoint Presentation</vt:lpstr>
      <vt:lpstr>Depression/anxiety by age and HIV status</vt:lpstr>
      <vt:lpstr>Mental health</vt:lpstr>
      <vt:lpstr>Mental health</vt:lpstr>
      <vt:lpstr>Acknowledgements 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Nick Smith</dc:creator>
  <cp:lastModifiedBy>Vicky  Simms</cp:lastModifiedBy>
  <cp:revision>186</cp:revision>
  <dcterms:created xsi:type="dcterms:W3CDTF">2017-08-07T14:02:54Z</dcterms:created>
  <dcterms:modified xsi:type="dcterms:W3CDTF">2022-03-30T10:13:45Z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0x010100D908C6E62334A94BB5CB813FB9F611CC</vt:lpwstr>
  </property>
  <property fmtid="{D5CDD505-2E9C-101B-9397-08002B2CF9AE}" pid="3" name="TaxKeyword">
    <vt:lpwstr/>
  </property>
</Properties>
</file>