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4"/>
  </p:notesMasterIdLst>
  <p:sldIdLst>
    <p:sldId id="271" r:id="rId3"/>
    <p:sldId id="362" r:id="rId4"/>
    <p:sldId id="395" r:id="rId5"/>
    <p:sldId id="396" r:id="rId6"/>
    <p:sldId id="389" r:id="rId7"/>
    <p:sldId id="326" r:id="rId8"/>
    <p:sldId id="376" r:id="rId9"/>
    <p:sldId id="384" r:id="rId10"/>
    <p:sldId id="385" r:id="rId11"/>
    <p:sldId id="394" r:id="rId12"/>
    <p:sldId id="319" r:id="rId13"/>
    <p:sldId id="386" r:id="rId14"/>
    <p:sldId id="388" r:id="rId15"/>
    <p:sldId id="390" r:id="rId16"/>
    <p:sldId id="387" r:id="rId17"/>
    <p:sldId id="369" r:id="rId18"/>
    <p:sldId id="364" r:id="rId19"/>
    <p:sldId id="378" r:id="rId20"/>
    <p:sldId id="382" r:id="rId21"/>
    <p:sldId id="391" r:id="rId22"/>
    <p:sldId id="392" r:id="rId23"/>
  </p:sldIdLst>
  <p:sldSz cx="9144000" cy="6858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432" autoAdjust="0"/>
  </p:normalViewPr>
  <p:slideViewPr>
    <p:cSldViewPr snapToGrid="0">
      <p:cViewPr varScale="1">
        <p:scale>
          <a:sx n="53" d="100"/>
          <a:sy n="53" d="100"/>
        </p:scale>
        <p:origin x="1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hD%20-%20LSHTM\Data%20collection\Scoping%20study\UNHCR%20refugee%20total%20registrants%20trend%20data_v0.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_a_i\Dropbox\PhD%20-%20LSHTM\Work%20package%203%20-%20vaccine%20system%20interventions%20review\Literature%20review%20component\Data%20extraction\Data%20extraction%20template_third%20run_v0.02_SHARIF%20FULL%20S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Density of registered refugees per 1,000 inhabitants at end-2018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AA-402F-8358-06303BB4C4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AA-402F-8358-06303BB4C4DF}"/>
              </c:ext>
            </c:extLst>
          </c:dPt>
          <c:cat>
            <c:strRef>
              <c:f>Sheet4!$A$2:$A$11</c:f>
              <c:strCache>
                <c:ptCount val="10"/>
                <c:pt idx="0">
                  <c:v>Djibouti</c:v>
                </c:pt>
                <c:pt idx="1">
                  <c:v>Malta</c:v>
                </c:pt>
                <c:pt idx="2">
                  <c:v>South Sudan</c:v>
                </c:pt>
                <c:pt idx="3">
                  <c:v>Sweden</c:v>
                </c:pt>
                <c:pt idx="4">
                  <c:v>Uganda</c:v>
                </c:pt>
                <c:pt idx="5">
                  <c:v>Sudan</c:v>
                </c:pt>
                <c:pt idx="6">
                  <c:v>Chad</c:v>
                </c:pt>
                <c:pt idx="7">
                  <c:v>Turkey</c:v>
                </c:pt>
                <c:pt idx="8">
                  <c:v>Jordan</c:v>
                </c:pt>
                <c:pt idx="9">
                  <c:v>Lebanon</c:v>
                </c:pt>
              </c:strCache>
            </c:strRef>
          </c:cat>
          <c:val>
            <c:numRef>
              <c:f>Sheet4!$B$2:$B$11</c:f>
              <c:numCache>
                <c:formatCode>General</c:formatCode>
                <c:ptCount val="10"/>
                <c:pt idx="0">
                  <c:v>19</c:v>
                </c:pt>
                <c:pt idx="1">
                  <c:v>20</c:v>
                </c:pt>
                <c:pt idx="2">
                  <c:v>23</c:v>
                </c:pt>
                <c:pt idx="3">
                  <c:v>25</c:v>
                </c:pt>
                <c:pt idx="4">
                  <c:v>26</c:v>
                </c:pt>
                <c:pt idx="5">
                  <c:v>26</c:v>
                </c:pt>
                <c:pt idx="6">
                  <c:v>29</c:v>
                </c:pt>
                <c:pt idx="7">
                  <c:v>45</c:v>
                </c:pt>
                <c:pt idx="8">
                  <c:v>72</c:v>
                </c:pt>
                <c:pt idx="9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AA-402F-8358-06303BB4C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6771408"/>
        <c:axId val="286767488"/>
      </c:barChart>
      <c:catAx>
        <c:axId val="286771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767488"/>
        <c:crosses val="autoZero"/>
        <c:auto val="1"/>
        <c:lblAlgn val="ctr"/>
        <c:lblOffset val="100"/>
        <c:noMultiLvlLbl val="0"/>
      </c:catAx>
      <c:valAx>
        <c:axId val="28676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Density of registered refugees per 1,000 inhabitants</a:t>
                </a:r>
              </a:p>
            </c:rich>
          </c:tx>
          <c:layout>
            <c:manualLayout>
              <c:xMode val="edge"/>
              <c:yMode val="edge"/>
              <c:x val="0.2350134475776926"/>
              <c:y val="0.869687775926847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77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Lebanon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Sheet3!$AX$1:$BJ$1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Sheet3!$AX$2:$BJ$2</c:f>
              <c:numCache>
                <c:formatCode>General</c:formatCode>
                <c:ptCount val="13"/>
                <c:pt idx="0">
                  <c:v>472602</c:v>
                </c:pt>
                <c:pt idx="1">
                  <c:v>476045</c:v>
                </c:pt>
                <c:pt idx="2">
                  <c:v>438131</c:v>
                </c:pt>
                <c:pt idx="3">
                  <c:v>445139</c:v>
                </c:pt>
                <c:pt idx="4">
                  <c:v>575465</c:v>
                </c:pt>
                <c:pt idx="5">
                  <c:v>1303867</c:v>
                </c:pt>
                <c:pt idx="6">
                  <c:v>1606698</c:v>
                </c:pt>
                <c:pt idx="7">
                  <c:v>1529213</c:v>
                </c:pt>
                <c:pt idx="8">
                  <c:v>1476623</c:v>
                </c:pt>
                <c:pt idx="9">
                  <c:v>1468431</c:v>
                </c:pt>
                <c:pt idx="10">
                  <c:v>1424728</c:v>
                </c:pt>
                <c:pt idx="11">
                  <c:v>1392174</c:v>
                </c:pt>
                <c:pt idx="12">
                  <c:v>1349955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4F-4EC7-B66F-34044E66970F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Uganda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Sheet3!$AX$1:$BJ$1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Sheet3!$AX$3:$BJ$3</c:f>
              <c:numCache>
                <c:formatCode>General</c:formatCode>
                <c:ptCount val="13"/>
                <c:pt idx="0">
                  <c:v>162132</c:v>
                </c:pt>
                <c:pt idx="1">
                  <c:v>127340</c:v>
                </c:pt>
                <c:pt idx="2">
                  <c:v>135799</c:v>
                </c:pt>
                <c:pt idx="3">
                  <c:v>139442</c:v>
                </c:pt>
                <c:pt idx="4">
                  <c:v>197872</c:v>
                </c:pt>
                <c:pt idx="5">
                  <c:v>220548</c:v>
                </c:pt>
                <c:pt idx="6">
                  <c:v>385503</c:v>
                </c:pt>
                <c:pt idx="7">
                  <c:v>477187</c:v>
                </c:pt>
                <c:pt idx="8">
                  <c:v>940825</c:v>
                </c:pt>
                <c:pt idx="9">
                  <c:v>1350495</c:v>
                </c:pt>
                <c:pt idx="10">
                  <c:v>1165646</c:v>
                </c:pt>
                <c:pt idx="11">
                  <c:v>1359458</c:v>
                </c:pt>
                <c:pt idx="12">
                  <c:v>1421133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4F-4EC7-B66F-34044E669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946927"/>
        <c:axId val="557947343"/>
      </c:lineChart>
      <c:catAx>
        <c:axId val="5579469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947343"/>
        <c:crosses val="autoZero"/>
        <c:auto val="1"/>
        <c:lblAlgn val="ctr"/>
        <c:lblOffset val="100"/>
        <c:noMultiLvlLbl val="0"/>
      </c:catAx>
      <c:valAx>
        <c:axId val="55794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number of registered refugees (000s)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946927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Sheet1!$A$15:$A$26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Sheet1!$B$15:$B$26</c:f>
              <c:numCache>
                <c:formatCode>General</c:formatCode>
                <c:ptCount val="12"/>
                <c:pt idx="0">
                  <c:v>22</c:v>
                </c:pt>
                <c:pt idx="1">
                  <c:v>12</c:v>
                </c:pt>
                <c:pt idx="2">
                  <c:v>9</c:v>
                </c:pt>
                <c:pt idx="3">
                  <c:v>9</c:v>
                </c:pt>
                <c:pt idx="4" formatCode="#,##0">
                  <c:v>1761</c:v>
                </c:pt>
                <c:pt idx="5">
                  <c:v>112</c:v>
                </c:pt>
                <c:pt idx="6">
                  <c:v>39</c:v>
                </c:pt>
                <c:pt idx="7">
                  <c:v>44</c:v>
                </c:pt>
                <c:pt idx="8">
                  <c:v>126</c:v>
                </c:pt>
                <c:pt idx="9">
                  <c:v>944</c:v>
                </c:pt>
                <c:pt idx="10" formatCode="#,##0">
                  <c:v>1047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8-437A-97C3-219B775C9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3130319"/>
        <c:axId val="2033136143"/>
      </c:barChart>
      <c:lineChart>
        <c:grouping val="standard"/>
        <c:varyColors val="0"/>
        <c:ser>
          <c:idx val="1"/>
          <c:order val="1"/>
          <c:tx>
            <c:strRef>
              <c:f>Sheet1!$C$5</c:f>
              <c:strCache>
                <c:ptCount val="1"/>
                <c:pt idx="0">
                  <c:v>MCV1 coverage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Sheet1!$A$15:$A$26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Sheet1!$C$15:$C$26</c:f>
              <c:numCache>
                <c:formatCode>0.00%</c:formatCode>
                <c:ptCount val="12"/>
                <c:pt idx="0" formatCode="0%">
                  <c:v>0.93</c:v>
                </c:pt>
                <c:pt idx="1">
                  <c:v>0.94879999999999998</c:v>
                </c:pt>
                <c:pt idx="2">
                  <c:v>0.97899999999999998</c:v>
                </c:pt>
                <c:pt idx="3">
                  <c:v>0.97699999999999998</c:v>
                </c:pt>
                <c:pt idx="4">
                  <c:v>0.99009999999999998</c:v>
                </c:pt>
                <c:pt idx="5">
                  <c:v>0.97499999999999998</c:v>
                </c:pt>
                <c:pt idx="6">
                  <c:v>0.90890000000000004</c:v>
                </c:pt>
                <c:pt idx="7" formatCode="0%">
                  <c:v>0.9</c:v>
                </c:pt>
                <c:pt idx="8">
                  <c:v>0.90510000000000002</c:v>
                </c:pt>
                <c:pt idx="9">
                  <c:v>0.92200000000000004</c:v>
                </c:pt>
                <c:pt idx="10">
                  <c:v>0.92930000000000001</c:v>
                </c:pt>
                <c:pt idx="11" formatCode="0%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58-437A-97C3-219B775C9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450847"/>
        <c:axId val="557952751"/>
      </c:lineChart>
      <c:catAx>
        <c:axId val="203313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136143"/>
        <c:crosses val="autoZero"/>
        <c:auto val="1"/>
        <c:lblAlgn val="ctr"/>
        <c:lblOffset val="100"/>
        <c:noMultiLvlLbl val="0"/>
      </c:catAx>
      <c:valAx>
        <c:axId val="2033136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Measles caseload (annual)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130319"/>
        <c:crosses val="autoZero"/>
        <c:crossBetween val="between"/>
      </c:valAx>
      <c:valAx>
        <c:axId val="557952751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MCV1 coverage (administrative estimate)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450847"/>
        <c:crosses val="max"/>
        <c:crossBetween val="between"/>
      </c:valAx>
      <c:catAx>
        <c:axId val="5584508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7952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extraction template_third run_v0.02_SHARIF FULL SET.xlsx]Sheet1!PivotTable1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Complex (multiple)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Sheet1!$A$5:$A$13</c:f>
              <c:strCache>
                <c:ptCount val="8"/>
                <c:pt idx="0">
                  <c:v>Health workforce</c:v>
                </c:pt>
                <c:pt idx="1">
                  <c:v>Governance and coordination</c:v>
                </c:pt>
                <c:pt idx="2">
                  <c:v>Health information and surveillance</c:v>
                </c:pt>
                <c:pt idx="3">
                  <c:v>Community engagement and mobilisation</c:v>
                </c:pt>
                <c:pt idx="4">
                  <c:v>Service integration</c:v>
                </c:pt>
                <c:pt idx="5">
                  <c:v>Health financing</c:v>
                </c:pt>
                <c:pt idx="6">
                  <c:v>Multi-dimensional</c:v>
                </c:pt>
                <c:pt idx="7">
                  <c:v>Campaign</c:v>
                </c:pt>
              </c:strCache>
            </c:strRef>
          </c:cat>
          <c:val>
            <c:numRef>
              <c:f>Sheet1!$B$5:$B$13</c:f>
              <c:numCache>
                <c:formatCode>General</c:formatCode>
                <c:ptCount val="8"/>
                <c:pt idx="1">
                  <c:v>1</c:v>
                </c:pt>
                <c:pt idx="2">
                  <c:v>1</c:v>
                </c:pt>
                <c:pt idx="4">
                  <c:v>2</c:v>
                </c:pt>
                <c:pt idx="6">
                  <c:v>3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F-438E-A063-2C5F1ABE9A1D}"/>
            </c:ext>
          </c:extLst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Conflict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Sheet1!$A$5:$A$13</c:f>
              <c:strCache>
                <c:ptCount val="8"/>
                <c:pt idx="0">
                  <c:v>Health workforce</c:v>
                </c:pt>
                <c:pt idx="1">
                  <c:v>Governance and coordination</c:v>
                </c:pt>
                <c:pt idx="2">
                  <c:v>Health information and surveillance</c:v>
                </c:pt>
                <c:pt idx="3">
                  <c:v>Community engagement and mobilisation</c:v>
                </c:pt>
                <c:pt idx="4">
                  <c:v>Service integration</c:v>
                </c:pt>
                <c:pt idx="5">
                  <c:v>Health financing</c:v>
                </c:pt>
                <c:pt idx="6">
                  <c:v>Multi-dimensional</c:v>
                </c:pt>
                <c:pt idx="7">
                  <c:v>Campaign</c:v>
                </c:pt>
              </c:strCache>
            </c:strRef>
          </c:cat>
          <c:val>
            <c:numRef>
              <c:f>Sheet1!$C$5:$C$13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F-438E-A063-2C5F1ABE9A1D}"/>
            </c:ext>
          </c:extLst>
        </c:ser>
        <c:ser>
          <c:idx val="2"/>
          <c:order val="2"/>
          <c:tx>
            <c:strRef>
              <c:f>Sheet1!$D$3:$D$4</c:f>
              <c:strCache>
                <c:ptCount val="1"/>
                <c:pt idx="0">
                  <c:v>Epidemic or pandemic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Sheet1!$A$5:$A$13</c:f>
              <c:strCache>
                <c:ptCount val="8"/>
                <c:pt idx="0">
                  <c:v>Health workforce</c:v>
                </c:pt>
                <c:pt idx="1">
                  <c:v>Governance and coordination</c:v>
                </c:pt>
                <c:pt idx="2">
                  <c:v>Health information and surveillance</c:v>
                </c:pt>
                <c:pt idx="3">
                  <c:v>Community engagement and mobilisation</c:v>
                </c:pt>
                <c:pt idx="4">
                  <c:v>Service integration</c:v>
                </c:pt>
                <c:pt idx="5">
                  <c:v>Health financing</c:v>
                </c:pt>
                <c:pt idx="6">
                  <c:v>Multi-dimensional</c:v>
                </c:pt>
                <c:pt idx="7">
                  <c:v>Campaign</c:v>
                </c:pt>
              </c:strCache>
            </c:strRef>
          </c:cat>
          <c:val>
            <c:numRef>
              <c:f>Sheet1!$D$5:$D$13</c:f>
              <c:numCache>
                <c:formatCode>General</c:formatCode>
                <c:ptCount val="8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1F-438E-A063-2C5F1ABE9A1D}"/>
            </c:ext>
          </c:extLst>
        </c:ser>
        <c:ser>
          <c:idx val="3"/>
          <c:order val="3"/>
          <c:tx>
            <c:strRef>
              <c:f>Sheet1!$E$3:$E$4</c:f>
              <c:strCache>
                <c:ptCount val="1"/>
                <c:pt idx="0">
                  <c:v>Natural disaster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Sheet1!$A$5:$A$13</c:f>
              <c:strCache>
                <c:ptCount val="8"/>
                <c:pt idx="0">
                  <c:v>Health workforce</c:v>
                </c:pt>
                <c:pt idx="1">
                  <c:v>Governance and coordination</c:v>
                </c:pt>
                <c:pt idx="2">
                  <c:v>Health information and surveillance</c:v>
                </c:pt>
                <c:pt idx="3">
                  <c:v>Community engagement and mobilisation</c:v>
                </c:pt>
                <c:pt idx="4">
                  <c:v>Service integration</c:v>
                </c:pt>
                <c:pt idx="5">
                  <c:v>Health financing</c:v>
                </c:pt>
                <c:pt idx="6">
                  <c:v>Multi-dimensional</c:v>
                </c:pt>
                <c:pt idx="7">
                  <c:v>Campaign</c:v>
                </c:pt>
              </c:strCache>
            </c:strRef>
          </c:cat>
          <c:val>
            <c:numRef>
              <c:f>Sheet1!$E$5:$E$13</c:f>
              <c:numCache>
                <c:formatCode>General</c:formatCode>
                <c:ptCount val="8"/>
                <c:pt idx="2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1F-438E-A063-2C5F1ABE9A1D}"/>
            </c:ext>
          </c:extLst>
        </c:ser>
        <c:ser>
          <c:idx val="4"/>
          <c:order val="4"/>
          <c:tx>
            <c:strRef>
              <c:f>Sheet1!$F$3:$F$4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Sheet1!$A$5:$A$13</c:f>
              <c:strCache>
                <c:ptCount val="8"/>
                <c:pt idx="0">
                  <c:v>Health workforce</c:v>
                </c:pt>
                <c:pt idx="1">
                  <c:v>Governance and coordination</c:v>
                </c:pt>
                <c:pt idx="2">
                  <c:v>Health information and surveillance</c:v>
                </c:pt>
                <c:pt idx="3">
                  <c:v>Community engagement and mobilisation</c:v>
                </c:pt>
                <c:pt idx="4">
                  <c:v>Service integration</c:v>
                </c:pt>
                <c:pt idx="5">
                  <c:v>Health financing</c:v>
                </c:pt>
                <c:pt idx="6">
                  <c:v>Multi-dimensional</c:v>
                </c:pt>
                <c:pt idx="7">
                  <c:v>Campaign</c:v>
                </c:pt>
              </c:strCache>
            </c:strRef>
          </c:cat>
          <c:val>
            <c:numRef>
              <c:f>Sheet1!$F$5:$F$13</c:f>
              <c:numCache>
                <c:formatCode>General</c:formatCode>
                <c:ptCount val="8"/>
                <c:pt idx="5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1F-438E-A063-2C5F1ABE9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7633408"/>
        <c:axId val="1477634240"/>
      </c:barChart>
      <c:catAx>
        <c:axId val="147763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Intervention</a:t>
                </a:r>
                <a:r>
                  <a:rPr lang="en-GB" baseline="0"/>
                  <a:t> class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7634240"/>
        <c:crosses val="autoZero"/>
        <c:auto val="1"/>
        <c:lblAlgn val="ctr"/>
        <c:lblOffset val="100"/>
        <c:noMultiLvlLbl val="0"/>
      </c:catAx>
      <c:valAx>
        <c:axId val="147763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Number of papers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7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0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5767AE4-5FFC-4CE2-A89A-6702B137CEB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00DFC90-212D-455F-B247-6EC432DAD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1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5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look at these questions in these settings?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FC90-212D-455F-B247-6EC432DAD1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Shock “entry points” into the system at different points – need to bear in mind multi-level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FC90-212D-455F-B247-6EC432DAD1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14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Law of unintended consequences – also seen at multiple 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FC90-212D-455F-B247-6EC432DAD1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58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4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7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2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19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40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8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138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4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203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697132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578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9132"/>
            <a:ext cx="6697133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15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98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A60D25-F41A-486F-9D9D-3E874729F7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85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A60D25-F41A-486F-9D9D-3E874729F7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438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D60B80-8683-4BC2-9AF9-5A0F53F5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6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45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1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8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4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8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1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7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A757C-2A4E-4D78-B361-49CF448A8F3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36045-75F3-441C-8DF4-D891255F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8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3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709" y="2884055"/>
            <a:ext cx="7471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2CAD6D"/>
                </a:solidFill>
                <a:latin typeface="Constantia" panose="02030602050306030303" pitchFamily="18" charset="0"/>
              </a:rPr>
              <a:t>Multi-level perspectives on health system resilience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709" y="4302369"/>
            <a:ext cx="7471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Insights from childhood vaccination delivery system responses to compound crises in Lebanon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3139" y="5445457"/>
            <a:ext cx="3944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Sharif Ismail</a:t>
            </a:r>
          </a:p>
          <a:p>
            <a:pPr algn="ctr"/>
            <a:r>
              <a:rPr lang="en-GB" sz="1600" dirty="0"/>
              <a:t>Clinical Research Training Fellow</a:t>
            </a:r>
          </a:p>
          <a:p>
            <a:pPr algn="ctr"/>
            <a:r>
              <a:rPr lang="en-GB" sz="1600" dirty="0"/>
              <a:t>15</a:t>
            </a:r>
            <a:r>
              <a:rPr lang="en-GB" sz="1600" baseline="30000" dirty="0"/>
              <a:t>th</a:t>
            </a:r>
            <a:r>
              <a:rPr lang="en-GB" sz="1600" dirty="0"/>
              <a:t> March 2022</a:t>
            </a:r>
          </a:p>
        </p:txBody>
      </p:sp>
    </p:spTree>
    <p:extLst>
      <p:ext uri="{BB962C8B-B14F-4D97-AF65-F5344CB8AC3E}">
        <p14:creationId xmlns:p14="http://schemas.microsoft.com/office/powerpoint/2010/main" val="227439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91A8D9-CF04-4D3E-8415-F44A1AE9E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13" t="23178" r="36989" b="10545"/>
          <a:stretch/>
        </p:blipFill>
        <p:spPr>
          <a:xfrm>
            <a:off x="1111536" y="1203160"/>
            <a:ext cx="6873377" cy="554655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92E330-8502-4BBA-9A1B-F17E0B17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Zooming in: facility-level dynamics</a:t>
            </a:r>
          </a:p>
        </p:txBody>
      </p:sp>
    </p:spTree>
    <p:extLst>
      <p:ext uri="{BB962C8B-B14F-4D97-AF65-F5344CB8AC3E}">
        <p14:creationId xmlns:p14="http://schemas.microsoft.com/office/powerpoint/2010/main" val="138183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Zooming out: resilience governance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E6475D-BDED-4D62-A64C-203EC56ADB6A}" type="slidenum">
              <a:rPr lang="en-GB" smtClean="0"/>
              <a:t>11</a:t>
            </a:fld>
            <a:endParaRPr lang="en-GB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49DDEAC-CFCA-4890-AD3A-E56BD2C6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81" y="1150681"/>
            <a:ext cx="4831637" cy="4556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297F90-46E5-46CC-AA20-73D6E66BB61D}"/>
              </a:ext>
            </a:extLst>
          </p:cNvPr>
          <p:cNvSpPr txBox="1"/>
          <p:nvPr/>
        </p:nvSpPr>
        <p:spPr>
          <a:xfrm>
            <a:off x="390525" y="5943600"/>
            <a:ext cx="83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Framework analysis triangulating findings from (</a:t>
            </a:r>
            <a:r>
              <a:rPr lang="en-GB" sz="1600" b="1" dirty="0" err="1"/>
              <a:t>i</a:t>
            </a:r>
            <a:r>
              <a:rPr lang="en-GB" sz="1600" b="1" dirty="0"/>
              <a:t>) 30 key informant interviews; (ii) meeting minutes spanning the period 2013-21; and (iii) strategy and operational documents.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EFBC1-F13E-4DDF-B9F0-2DD30CC92DD5}"/>
              </a:ext>
            </a:extLst>
          </p:cNvPr>
          <p:cNvSpPr txBox="1"/>
          <p:nvPr/>
        </p:nvSpPr>
        <p:spPr>
          <a:xfrm>
            <a:off x="7486650" y="2376544"/>
            <a:ext cx="13430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Blanchet K, Nam SL, Ramalingam B, </a:t>
            </a:r>
            <a:r>
              <a:rPr lang="en-GB" sz="1000" i="1" dirty="0" err="1"/>
              <a:t>Pozo</a:t>
            </a:r>
            <a:r>
              <a:rPr lang="en-GB" sz="1000" i="1" dirty="0"/>
              <a:t>-Martin F. Governance and capacity to manage resilience of health systems: towards a new conceptual framework. International journal of health policy and management. 2017;6(8):431.</a:t>
            </a:r>
          </a:p>
        </p:txBody>
      </p:sp>
    </p:spTree>
    <p:extLst>
      <p:ext uri="{BB962C8B-B14F-4D97-AF65-F5344CB8AC3E}">
        <p14:creationId xmlns:p14="http://schemas.microsoft.com/office/powerpoint/2010/main" val="140318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D756E-EB21-4D4B-8D23-66C5F8477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6610"/>
            <a:ext cx="8229600" cy="4542589"/>
          </a:xfrm>
        </p:spPr>
        <p:txBody>
          <a:bodyPr/>
          <a:lstStyle/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Inputs matter for governance effectiveness: predictable funding inflows; stability in project cycle lengths; workforce retention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Decentralisation can be a blessing and a curse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Shocks can fundamentally re-shape sectoral power dynamics (in ways that could promote better long-term health outcomes including UHC)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05C59B-4E2A-4331-94A3-5D63E043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Zooming out: resilience governance</a:t>
            </a:r>
          </a:p>
        </p:txBody>
      </p:sp>
    </p:spTree>
    <p:extLst>
      <p:ext uri="{BB962C8B-B14F-4D97-AF65-F5344CB8AC3E}">
        <p14:creationId xmlns:p14="http://schemas.microsoft.com/office/powerpoint/2010/main" val="276143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E22F79-D982-4A67-AC16-F3C395D86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591349"/>
              </p:ext>
            </p:extLst>
          </p:nvPr>
        </p:nvGraphicFramePr>
        <p:xfrm>
          <a:off x="324852" y="1995325"/>
          <a:ext cx="853039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48">
                  <a:extLst>
                    <a:ext uri="{9D8B030D-6E8A-4147-A177-3AD203B41FA5}">
                      <a16:colId xmlns:a16="http://schemas.microsoft.com/office/drawing/2014/main" val="1482888202"/>
                    </a:ext>
                  </a:extLst>
                </a:gridCol>
                <a:gridCol w="3592709">
                  <a:extLst>
                    <a:ext uri="{9D8B030D-6E8A-4147-A177-3AD203B41FA5}">
                      <a16:colId xmlns:a16="http://schemas.microsoft.com/office/drawing/2014/main" val="3359540440"/>
                    </a:ext>
                  </a:extLst>
                </a:gridCol>
                <a:gridCol w="3205133">
                  <a:extLst>
                    <a:ext uri="{9D8B030D-6E8A-4147-A177-3AD203B41FA5}">
                      <a16:colId xmlns:a16="http://schemas.microsoft.com/office/drawing/2014/main" val="2861116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Resilience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Mechanism(s) for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68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Absorptive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i="1" dirty="0"/>
                        <a:t>Changed service hours; workforce redeployment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0263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b="1" dirty="0"/>
                        <a:t>Adaptive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Service </a:t>
                      </a:r>
                      <a:r>
                        <a:rPr lang="en-GB" b="1" dirty="0"/>
                        <a:t>supply</a:t>
                      </a:r>
                      <a:r>
                        <a:rPr lang="en-GB" dirty="0"/>
                        <a:t>: campaigns, SIAs, mobile health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Multi-modal, but mainly collaterals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1633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Service </a:t>
                      </a:r>
                      <a:r>
                        <a:rPr lang="en-GB" b="1" dirty="0"/>
                        <a:t>integration</a:t>
                      </a:r>
                      <a:r>
                        <a:rPr lang="en-GB" dirty="0"/>
                        <a:t>: polio-routine </a:t>
                      </a:r>
                      <a:r>
                        <a:rPr lang="en-GB" dirty="0" err="1"/>
                        <a:t>imms</a:t>
                      </a:r>
                      <a:r>
                        <a:rPr lang="en-GB" dirty="0"/>
                        <a:t>; nutrition-routine </a:t>
                      </a:r>
                      <a:r>
                        <a:rPr lang="en-GB" dirty="0" err="1"/>
                        <a:t>imms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Resource pooling; collaterals; networking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961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Financing</a:t>
                      </a:r>
                      <a:r>
                        <a:rPr lang="en-GB" dirty="0"/>
                        <a:t>: P4P, private sector engagement, direct disbursement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Material and HR availability; speed of funding deployment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30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Workforce</a:t>
                      </a:r>
                      <a:r>
                        <a:rPr lang="en-GB" dirty="0"/>
                        <a:t>: surge technical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HR availability; networking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263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b="1" dirty="0"/>
                        <a:t>Transformative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Governance</a:t>
                      </a:r>
                      <a:r>
                        <a:rPr lang="en-GB" dirty="0"/>
                        <a:t>: civil-military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Material and HR availability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57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Integrated</a:t>
                      </a:r>
                      <a:r>
                        <a:rPr lang="en-GB" b="0" dirty="0"/>
                        <a:t>:</a:t>
                      </a:r>
                      <a:r>
                        <a:rPr lang="en-GB" b="1" dirty="0"/>
                        <a:t> </a:t>
                      </a:r>
                      <a:r>
                        <a:rPr lang="en-GB" b="0" dirty="0"/>
                        <a:t>m</a:t>
                      </a:r>
                      <a:r>
                        <a:rPr lang="en-GB" dirty="0"/>
                        <a:t>ulti-dimensional community mobilisation initiatives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 workforce capacities; networking; improved situational awareness; 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69643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D7383D5-46B7-477B-9335-EB6D2B85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Intervening to support system resilience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5A68E-5319-4E1F-87D6-88554F9724F5}"/>
              </a:ext>
            </a:extLst>
          </p:cNvPr>
          <p:cNvSpPr txBox="1"/>
          <p:nvPr/>
        </p:nvSpPr>
        <p:spPr>
          <a:xfrm>
            <a:off x="288757" y="1179094"/>
            <a:ext cx="853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Realist-informed systematic review: </a:t>
            </a:r>
            <a:r>
              <a:rPr lang="en-GB" sz="2000" dirty="0"/>
              <a:t>spanning peer-reviewed and grey literature on childhood vaccination delivery in protracted crisis settings</a:t>
            </a:r>
          </a:p>
        </p:txBody>
      </p:sp>
    </p:spTree>
    <p:extLst>
      <p:ext uri="{BB962C8B-B14F-4D97-AF65-F5344CB8AC3E}">
        <p14:creationId xmlns:p14="http://schemas.microsoft.com/office/powerpoint/2010/main" val="244649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5F6D17-8A48-4A29-962C-5E4C2061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6768"/>
            <a:ext cx="8229600" cy="44824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Shock responses are contingent on existing vulnerabilities, and play out at multiple levels within the vaccination delivery </a:t>
            </a:r>
            <a:r>
              <a:rPr lang="en-GB" dirty="0">
                <a:latin typeface="+mj-lt"/>
              </a:rPr>
              <a:t>system</a:t>
            </a:r>
            <a:endParaRPr lang="en-GB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Arial" panose="020B0604020202020204" pitchFamily="34" charset="0"/>
              </a:rPr>
              <a:t>Shocks can interact in unexpected ways to create new vulnerabilities or possibly tip systems over into new resilience states</a:t>
            </a:r>
            <a:endParaRPr lang="en-GB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Assessing system resilience likely depends on a combination of “hard” metrics, systems insights, and service-specific outcome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Intervention at multiple levels likely needed to boost vaccination delivery system resilience, but ground-up trust-building key in crisis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D6043D-AE5A-42EC-8300-75941FB4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all this telling us?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12E26-8ADA-4F94-A912-789F8AD8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E6475D-BDED-4D62-A64C-203EC56ADB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63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02CFBF-589F-47CE-B2ED-A5E7A750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“I started to get annoyed by the word resilience…at one point of time, resilience was a positive term in the Lebanese context. Now you are getting your knocks on the head in more frequent situations that you are no longer able to experience recovery in a way. This is only human, we cannot be supermen and women – after you get 2, 3, 4, 5 knocks same day or some moment, it is no more resilience it is either you die or you don’t die, it is survivorship”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3C184-B12F-4587-93E8-12031437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thought: the weight of language</a:t>
            </a:r>
          </a:p>
        </p:txBody>
      </p:sp>
    </p:spTree>
    <p:extLst>
      <p:ext uri="{BB962C8B-B14F-4D97-AF65-F5344CB8AC3E}">
        <p14:creationId xmlns:p14="http://schemas.microsoft.com/office/powerpoint/2010/main" val="3164705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E074F-7062-4D4F-97B9-3DEA6E6790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E6475D-BDED-4D62-A64C-203EC56ADB6A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89C1D-FD04-4C86-A471-2CFE73DBC756}"/>
              </a:ext>
            </a:extLst>
          </p:cNvPr>
          <p:cNvSpPr txBox="1"/>
          <p:nvPr/>
        </p:nvSpPr>
        <p:spPr>
          <a:xfrm>
            <a:off x="575353" y="2989780"/>
            <a:ext cx="3996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952823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4517-0423-461D-AE72-5BEB97A85A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E6475D-BDED-4D62-A64C-203EC56ADB6A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1267189-67E7-49F9-9E34-32FE24998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78"/>
            <a:ext cx="9144000" cy="66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6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E1BE-78DA-47A8-85C7-7FB78EF1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Classifying shocks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AEE95D-6955-49A7-BB6F-8524DFE8E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883059"/>
              </p:ext>
            </p:extLst>
          </p:nvPr>
        </p:nvGraphicFramePr>
        <p:xfrm>
          <a:off x="457200" y="1868381"/>
          <a:ext cx="8229600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63962022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1394984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48326999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5035091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88778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Shock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Scope (geo)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Scope (temp)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Demand?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Supply?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7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(Syrian) refugee influx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National but regional variations (border regions most affected initially)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Years (5+)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 but delayed and surge rather than decline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Months/years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66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Beirut 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Local but with national implications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Days/weeks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Geographically focused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 – with national knock-on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85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Economic crisis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National but regional variations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Years – but marked deterioration recently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 – but delayed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294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30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214E42-D3B3-4AF4-8F5D-93160D65B887}"/>
              </a:ext>
            </a:extLst>
          </p:cNvPr>
          <p:cNvSpPr/>
          <p:nvPr/>
        </p:nvSpPr>
        <p:spPr>
          <a:xfrm>
            <a:off x="3248025" y="2438399"/>
            <a:ext cx="1276347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MOPH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DD2E2-DDBE-47F5-BCA6-B8714912AA81}"/>
              </a:ext>
            </a:extLst>
          </p:cNvPr>
          <p:cNvSpPr/>
          <p:nvPr/>
        </p:nvSpPr>
        <p:spPr>
          <a:xfrm>
            <a:off x="2769393" y="5005389"/>
            <a:ext cx="223361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PHC network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6452E-43B0-41EE-9A8C-FF9AF85A6BA5}"/>
              </a:ext>
            </a:extLst>
          </p:cNvPr>
          <p:cNvSpPr/>
          <p:nvPr/>
        </p:nvSpPr>
        <p:spPr>
          <a:xfrm>
            <a:off x="552450" y="1104900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Donors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501E3-C890-4591-BEAD-E875AA1AC55A}"/>
              </a:ext>
            </a:extLst>
          </p:cNvPr>
          <p:cNvSpPr/>
          <p:nvPr/>
        </p:nvSpPr>
        <p:spPr>
          <a:xfrm>
            <a:off x="3524250" y="1104899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Technical agencies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C238D-3F32-4C9F-BEF0-E3814427458D}"/>
              </a:ext>
            </a:extLst>
          </p:cNvPr>
          <p:cNvSpPr/>
          <p:nvPr/>
        </p:nvSpPr>
        <p:spPr>
          <a:xfrm>
            <a:off x="1200150" y="3006059"/>
            <a:ext cx="1212049" cy="220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Partner NGOs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B28A17-86A4-4677-ACD2-FD7D7DF70AC4}"/>
              </a:ext>
            </a:extLst>
          </p:cNvPr>
          <p:cNvSpPr/>
          <p:nvPr/>
        </p:nvSpPr>
        <p:spPr>
          <a:xfrm>
            <a:off x="5679285" y="2438399"/>
            <a:ext cx="1123951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A3DD3B-8C2F-417F-98AE-C4DC0AAE2E28}"/>
              </a:ext>
            </a:extLst>
          </p:cNvPr>
          <p:cNvSpPr/>
          <p:nvPr/>
        </p:nvSpPr>
        <p:spPr>
          <a:xfrm>
            <a:off x="5679286" y="5005389"/>
            <a:ext cx="11239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SDCs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192AE2-751B-44FD-89CD-8797D0D997AE}"/>
              </a:ext>
            </a:extLst>
          </p:cNvPr>
          <p:cNvSpPr/>
          <p:nvPr/>
        </p:nvSpPr>
        <p:spPr>
          <a:xfrm>
            <a:off x="7358067" y="5005389"/>
            <a:ext cx="15716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Private clinics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A0D7161-4CFE-4853-B47E-4545B50ADC21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5400000">
            <a:off x="3812381" y="1826417"/>
            <a:ext cx="685800" cy="5381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B96B4AA-FC4A-4764-8950-D12E77BAAA74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16200000" flipH="1">
            <a:off x="1002640" y="2202523"/>
            <a:ext cx="1253459" cy="3536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5FFE9FD-52C3-47F6-A728-3246526B38B9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2352675" y="1428749"/>
            <a:ext cx="1171575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CF75A9E-711F-4759-B50B-6E84C2975A14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2412199" y="2852737"/>
            <a:ext cx="835826" cy="12553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05B60D-204D-4C4A-B423-F37096B7815E}"/>
              </a:ext>
            </a:extLst>
          </p:cNvPr>
          <p:cNvCxnSpPr>
            <a:cxnSpLocks/>
            <a:stCxn id="8" idx="2"/>
            <a:endCxn id="5" idx="1"/>
          </p:cNvCxnSpPr>
          <p:nvPr/>
        </p:nvCxnSpPr>
        <p:spPr>
          <a:xfrm>
            <a:off x="1806175" y="5210175"/>
            <a:ext cx="963218" cy="119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86B6823-19A7-4490-9A09-32E945853240}"/>
              </a:ext>
            </a:extLst>
          </p:cNvPr>
          <p:cNvCxnSpPr>
            <a:stCxn id="4" idx="3"/>
            <a:endCxn id="10" idx="1"/>
          </p:cNvCxnSpPr>
          <p:nvPr/>
        </p:nvCxnSpPr>
        <p:spPr>
          <a:xfrm>
            <a:off x="4524372" y="2852737"/>
            <a:ext cx="1154914" cy="24765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A08C3F-AAA1-470C-B271-E7C86A73C0DB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6241261" y="3267074"/>
            <a:ext cx="0" cy="173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98683C-2425-49D3-AFB1-0185CA0EEF97}"/>
              </a:ext>
            </a:extLst>
          </p:cNvPr>
          <p:cNvCxnSpPr>
            <a:stCxn id="4" idx="3"/>
            <a:endCxn id="11" idx="0"/>
          </p:cNvCxnSpPr>
          <p:nvPr/>
        </p:nvCxnSpPr>
        <p:spPr>
          <a:xfrm>
            <a:off x="4524372" y="2852737"/>
            <a:ext cx="3619508" cy="2152652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C7925D8-AC40-4355-8CC3-A96EE86E683E}"/>
              </a:ext>
            </a:extLst>
          </p:cNvPr>
          <p:cNvSpPr txBox="1"/>
          <p:nvPr/>
        </p:nvSpPr>
        <p:spPr>
          <a:xfrm>
            <a:off x="223828" y="219908"/>
            <a:ext cx="51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Notional vaccination delivery organogram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37BCF7E-0231-457E-BB0C-A6D77FD500C4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3886199" y="3267074"/>
            <a:ext cx="0" cy="17383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836AFA7-B69D-4DFF-84B5-6FB414D9A9C4}"/>
              </a:ext>
            </a:extLst>
          </p:cNvPr>
          <p:cNvSpPr/>
          <p:nvPr/>
        </p:nvSpPr>
        <p:spPr>
          <a:xfrm>
            <a:off x="3038475" y="5857875"/>
            <a:ext cx="5457825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Dispensaries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FC312E-A1CC-47BB-BBCF-ADEDD362B149}"/>
              </a:ext>
            </a:extLst>
          </p:cNvPr>
          <p:cNvSpPr/>
          <p:nvPr/>
        </p:nvSpPr>
        <p:spPr>
          <a:xfrm>
            <a:off x="438150" y="971550"/>
            <a:ext cx="6477000" cy="24574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AD838384-7A35-4796-B8D2-0C93390A161F}"/>
              </a:ext>
            </a:extLst>
          </p:cNvPr>
          <p:cNvCxnSpPr>
            <a:cxnSpLocks/>
            <a:stCxn id="6" idx="0"/>
            <a:endCxn id="9" idx="0"/>
          </p:cNvCxnSpPr>
          <p:nvPr/>
        </p:nvCxnSpPr>
        <p:spPr>
          <a:xfrm rot="16200000" flipH="1">
            <a:off x="3180162" y="-622700"/>
            <a:ext cx="1333499" cy="4788698"/>
          </a:xfrm>
          <a:prstGeom prst="bentConnector3">
            <a:avLst>
              <a:gd name="adj1" fmla="val -171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942F557D-9FC8-4237-B487-A683EBAB67B7}"/>
              </a:ext>
            </a:extLst>
          </p:cNvPr>
          <p:cNvSpPr/>
          <p:nvPr/>
        </p:nvSpPr>
        <p:spPr>
          <a:xfrm>
            <a:off x="2938462" y="3931444"/>
            <a:ext cx="3864774" cy="40481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Regional tier structures…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EF0BA77-B7B4-4E67-8809-7C274D9F4E8D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flipH="1">
            <a:off x="1806175" y="1428749"/>
            <a:ext cx="1718075" cy="1577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416E173-3AE7-47A4-B917-CC4F9889A09B}"/>
              </a:ext>
            </a:extLst>
          </p:cNvPr>
          <p:cNvSpPr txBox="1"/>
          <p:nvPr/>
        </p:nvSpPr>
        <p:spPr>
          <a:xfrm>
            <a:off x="7543800" y="1104899"/>
            <a:ext cx="144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Supra-national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8C54E90-7E2C-42F0-A763-B80A81549A36}"/>
              </a:ext>
            </a:extLst>
          </p:cNvPr>
          <p:cNvSpPr txBox="1"/>
          <p:nvPr/>
        </p:nvSpPr>
        <p:spPr>
          <a:xfrm>
            <a:off x="7553322" y="2636727"/>
            <a:ext cx="14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National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46E29B-0021-4449-B8AC-089AAEC0623F}"/>
              </a:ext>
            </a:extLst>
          </p:cNvPr>
          <p:cNvSpPr txBox="1"/>
          <p:nvPr/>
        </p:nvSpPr>
        <p:spPr>
          <a:xfrm>
            <a:off x="7543800" y="3922900"/>
            <a:ext cx="14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Regional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46B26F2-5361-48A4-9547-D16D135CAFE3}"/>
              </a:ext>
            </a:extLst>
          </p:cNvPr>
          <p:cNvSpPr txBox="1"/>
          <p:nvPr/>
        </p:nvSpPr>
        <p:spPr>
          <a:xfrm>
            <a:off x="7577139" y="6392439"/>
            <a:ext cx="14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Local</a:t>
            </a:r>
          </a:p>
        </p:txBody>
      </p:sp>
      <p:sp>
        <p:nvSpPr>
          <p:cNvPr id="77" name="Footer Placeholder 76">
            <a:extLst>
              <a:ext uri="{FF2B5EF4-FFF2-40B4-BE49-F238E27FC236}">
                <a16:creationId xmlns:a16="http://schemas.microsoft.com/office/drawing/2014/main" id="{6B7745B2-5FE0-42D5-B55E-EA9B591588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Sharif Ismail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8951896B-CFDD-4466-B714-6C6F64A8CF29}"/>
              </a:ext>
            </a:extLst>
          </p:cNvPr>
          <p:cNvSpPr/>
          <p:nvPr/>
        </p:nvSpPr>
        <p:spPr>
          <a:xfrm>
            <a:off x="2693183" y="2386012"/>
            <a:ext cx="2357452" cy="34230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0A6C60-2BBF-420B-B536-B0697A16A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0" t="16471" r="43450" b="20305"/>
          <a:stretch/>
        </p:blipFill>
        <p:spPr>
          <a:xfrm>
            <a:off x="457201" y="2723682"/>
            <a:ext cx="2539857" cy="16696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27B80E-4E96-4CB2-BE5E-71991976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8726E-E7AB-4DE9-A5A5-C1C85CCDC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E6475D-BDED-4D62-A64C-203EC56ADB6A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F3E7C-8C1E-466D-A39C-4D35435C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84" y="1135011"/>
            <a:ext cx="2952750" cy="1552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E54661-A837-497A-8717-C15D740BB4D2}"/>
              </a:ext>
            </a:extLst>
          </p:cNvPr>
          <p:cNvSpPr txBox="1"/>
          <p:nvPr/>
        </p:nvSpPr>
        <p:spPr>
          <a:xfrm>
            <a:off x="4380429" y="1145440"/>
            <a:ext cx="47192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Supervisors: </a:t>
            </a:r>
          </a:p>
          <a:p>
            <a:r>
              <a:rPr lang="en-GB" sz="1600" b="1" dirty="0"/>
              <a:t>Jo Borghi, Sadie Bell (LSHTM)</a:t>
            </a:r>
          </a:p>
          <a:p>
            <a:r>
              <a:rPr lang="en-GB" sz="1600" b="1" dirty="0"/>
              <a:t>Karl Blanchet (UNIGE Geneva)</a:t>
            </a:r>
          </a:p>
          <a:p>
            <a:endParaRPr lang="en-GB" sz="1600" b="1" dirty="0"/>
          </a:p>
          <a:p>
            <a:r>
              <a:rPr lang="en-GB" sz="1600" i="1" dirty="0"/>
              <a:t>Advisory committee:</a:t>
            </a:r>
          </a:p>
          <a:p>
            <a:r>
              <a:rPr lang="en-GB" sz="1600" b="1" dirty="0"/>
              <a:t>Andrada </a:t>
            </a:r>
            <a:r>
              <a:rPr lang="en-GB" sz="1600" b="1" dirty="0" err="1"/>
              <a:t>Tomoia-Cotisel</a:t>
            </a:r>
            <a:r>
              <a:rPr lang="en-GB" sz="1600" b="1" dirty="0"/>
              <a:t> (RAND Corp – US)</a:t>
            </a:r>
          </a:p>
          <a:p>
            <a:r>
              <a:rPr lang="en-GB" sz="1600" dirty="0"/>
              <a:t>Diane Duclos (LSHTM)</a:t>
            </a:r>
          </a:p>
          <a:p>
            <a:r>
              <a:rPr lang="en-GB" sz="1600" dirty="0"/>
              <a:t>Karin Diaconu (QMU Edinburgh)</a:t>
            </a:r>
          </a:p>
          <a:p>
            <a:endParaRPr lang="en-GB" sz="1600" dirty="0"/>
          </a:p>
          <a:p>
            <a:r>
              <a:rPr lang="en-GB" sz="1600" i="1" dirty="0"/>
              <a:t>Collaborators:</a:t>
            </a:r>
          </a:p>
          <a:p>
            <a:r>
              <a:rPr lang="en-GB" sz="1600" b="1" dirty="0"/>
              <a:t>Fouad M. Fouad and Aya Noubani (AUB, Lebanon)</a:t>
            </a:r>
          </a:p>
          <a:p>
            <a:r>
              <a:rPr lang="en-GB" sz="1600" dirty="0"/>
              <a:t>Janet Seeley (LSHTM/MRC-U)</a:t>
            </a:r>
          </a:p>
          <a:p>
            <a:r>
              <a:rPr lang="en-GB" sz="1600" dirty="0"/>
              <a:t>Reinhard </a:t>
            </a:r>
            <a:r>
              <a:rPr lang="en-GB" sz="1600" dirty="0" err="1"/>
              <a:t>Mechler</a:t>
            </a:r>
            <a:r>
              <a:rPr lang="en-GB" sz="1600" dirty="0"/>
              <a:t> (IIASA, Austria)</a:t>
            </a:r>
          </a:p>
          <a:p>
            <a:r>
              <a:rPr lang="en-GB" sz="1600" dirty="0"/>
              <a:t>Walter Lam (Natl </a:t>
            </a:r>
            <a:r>
              <a:rPr lang="en-GB" sz="1600" dirty="0" err="1"/>
              <a:t>Univ</a:t>
            </a:r>
            <a:r>
              <a:rPr lang="en-GB" sz="1600" dirty="0"/>
              <a:t> Singapore)</a:t>
            </a:r>
          </a:p>
          <a:p>
            <a:r>
              <a:rPr lang="en-GB" sz="1600" dirty="0"/>
              <a:t>Zaid Chalabi (UCL)</a:t>
            </a:r>
          </a:p>
          <a:p>
            <a:endParaRPr lang="en-GB" sz="1600" dirty="0"/>
          </a:p>
          <a:p>
            <a:r>
              <a:rPr lang="en-GB" sz="1600" i="1" dirty="0"/>
              <a:t>In-country support:</a:t>
            </a:r>
          </a:p>
          <a:p>
            <a:r>
              <a:rPr lang="en-GB" sz="1600" b="1" dirty="0"/>
              <a:t>Randa Hamadeh and Wafaa Kanaan, </a:t>
            </a:r>
            <a:r>
              <a:rPr lang="en-GB" sz="1600" b="1" dirty="0" err="1"/>
              <a:t>MoPH</a:t>
            </a:r>
            <a:endParaRPr lang="en-GB" sz="1600" b="1" dirty="0"/>
          </a:p>
          <a:p>
            <a:endParaRPr lang="en-GB" sz="1600" i="1" dirty="0"/>
          </a:p>
          <a:p>
            <a:r>
              <a:rPr lang="en-GB" sz="1600" i="1" dirty="0"/>
              <a:t>Methodological support/advice: </a:t>
            </a:r>
          </a:p>
          <a:p>
            <a:r>
              <a:rPr lang="en-GB" sz="1600" dirty="0"/>
              <a:t>David Anderson, George P. Richardson (U. Albany, US), Rachel Cassidy (LSHTM)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7B5395-9698-4493-970C-C7D4FB80A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09" y="5971188"/>
            <a:ext cx="3449171" cy="448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6BFF9-4FA1-497C-A079-F8CA30CA7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9" y="4605389"/>
            <a:ext cx="28575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7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55C2-C646-4522-A1B8-665419C7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review approach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F7AA1B5E-7E30-489B-A81A-52762051C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44" t="20879" r="30867" b="10381"/>
          <a:stretch/>
        </p:blipFill>
        <p:spPr bwMode="auto">
          <a:xfrm>
            <a:off x="457201" y="1116207"/>
            <a:ext cx="8307761" cy="5597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5947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80B790-CE2E-47AA-B3D2-4F6EEA8B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review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9B314-2A0B-41BF-A850-23B352DB3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E6475D-BDED-4D62-A64C-203EC56ADB6A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6172D4-953D-414B-B7CD-7DAE297FE0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77963"/>
          <a:ext cx="8229600" cy="48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04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18D01-6BCF-4484-B86C-6289D8C6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4894"/>
            <a:ext cx="8229600" cy="4434305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800" i="1" dirty="0"/>
              <a:t>“The capacity of a health system to absorb, adapt or transform when exposed to a shock…and still retain the same control over its structure and functions”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00CCEA-0F1E-44B0-A6B7-F35171AF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classical definition of resilience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045F9-F0DD-4A1F-AB35-3E3C494AF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E6475D-BDED-4D62-A64C-203EC56ADB6A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6E506-442D-4231-9364-815D7818C53B}"/>
              </a:ext>
            </a:extLst>
          </p:cNvPr>
          <p:cNvSpPr txBox="1"/>
          <p:nvPr/>
        </p:nvSpPr>
        <p:spPr>
          <a:xfrm>
            <a:off x="457200" y="597969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Blanchet K, Nam SL, Ramalingam B, </a:t>
            </a:r>
            <a:r>
              <a:rPr lang="en-GB" sz="1200" dirty="0" err="1"/>
              <a:t>Pozo</a:t>
            </a:r>
            <a:r>
              <a:rPr lang="en-GB" sz="1200" dirty="0"/>
              <a:t>-Martin F. Governance and capacity to manage resilience of health systems: towards a new conceptual framework. International journal of health policy and management. 2017;6(8):431</a:t>
            </a:r>
          </a:p>
        </p:txBody>
      </p:sp>
    </p:spTree>
    <p:extLst>
      <p:ext uri="{BB962C8B-B14F-4D97-AF65-F5344CB8AC3E}">
        <p14:creationId xmlns:p14="http://schemas.microsoft.com/office/powerpoint/2010/main" val="238751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18D01-6BCF-4484-B86C-6289D8C6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4894"/>
            <a:ext cx="8229600" cy="4434305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800" i="1" dirty="0"/>
              <a:t>“The capacity of a health system to </a:t>
            </a:r>
            <a:r>
              <a:rPr lang="en-GB" sz="2800" b="1" i="1" dirty="0">
                <a:solidFill>
                  <a:srgbClr val="FF0000"/>
                </a:solidFill>
              </a:rPr>
              <a:t>absorb, adapt or transform </a:t>
            </a:r>
            <a:r>
              <a:rPr lang="en-GB" sz="2800" i="1" dirty="0"/>
              <a:t>when exposed to a shock…and still retain the same control over its structure and functions”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00CCEA-0F1E-44B0-A6B7-F35171AF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classical definition of resilience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045F9-F0DD-4A1F-AB35-3E3C494AF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E6475D-BDED-4D62-A64C-203EC56ADB6A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6E506-442D-4231-9364-815D7818C53B}"/>
              </a:ext>
            </a:extLst>
          </p:cNvPr>
          <p:cNvSpPr txBox="1"/>
          <p:nvPr/>
        </p:nvSpPr>
        <p:spPr>
          <a:xfrm>
            <a:off x="457200" y="597969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Blanchet K, Nam SL, Ramalingam B, </a:t>
            </a:r>
            <a:r>
              <a:rPr lang="en-GB" sz="1200" dirty="0" err="1"/>
              <a:t>Pozo</a:t>
            </a:r>
            <a:r>
              <a:rPr lang="en-GB" sz="1200" dirty="0"/>
              <a:t>-Martin F. Governance and capacity to manage resilience of health systems: towards a new conceptual framework. International journal of health policy and management. 2017;6(8):431</a:t>
            </a:r>
          </a:p>
        </p:txBody>
      </p:sp>
    </p:spTree>
    <p:extLst>
      <p:ext uri="{BB962C8B-B14F-4D97-AF65-F5344CB8AC3E}">
        <p14:creationId xmlns:p14="http://schemas.microsoft.com/office/powerpoint/2010/main" val="84473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213C1-1823-4E06-9022-5F343F18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3968"/>
            <a:ext cx="8229600" cy="40252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do vaccination delivery systems respond to shocks in humanitarian settings and what does this tell us about resilience?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might we go about measuring system resilience in a meaningful way?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could be done to help reinforce systems against the effects of future shocks in these contexts?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5C6113-C792-4FF8-8F30-99E48E0D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182"/>
            <a:ext cx="6705600" cy="623236"/>
          </a:xfrm>
        </p:spPr>
        <p:txBody>
          <a:bodyPr/>
          <a:lstStyle/>
          <a:p>
            <a:r>
              <a:rPr lang="en-GB" dirty="0"/>
              <a:t>Three focal questions for the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362D-9BF5-401C-8DFB-C6C87E017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E6475D-BDED-4D62-A64C-203EC56ADB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8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06258" y="1576200"/>
          <a:ext cx="4301890" cy="469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study settings: population displacement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475D-BDED-4D62-A64C-203EC56ADB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271738"/>
            <a:ext cx="72469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Source: UNHCR data hub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A27071A-C10B-423D-9C80-B49A0E8D1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34799"/>
              </p:ext>
            </p:extLst>
          </p:nvPr>
        </p:nvGraphicFramePr>
        <p:xfrm>
          <a:off x="4533112" y="1576200"/>
          <a:ext cx="4301890" cy="469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353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8D5A64-4A0C-4509-BAEA-9B09AA12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study settings: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2981-DA7E-46BD-A1FB-BA29958BE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E6475D-BDED-4D62-A64C-203EC56ADB6A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4B0C07-FEE6-4D17-994C-BFE548B853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511687"/>
              </p:ext>
            </p:extLst>
          </p:nvPr>
        </p:nvGraphicFramePr>
        <p:xfrm>
          <a:off x="1099458" y="1724711"/>
          <a:ext cx="6945084" cy="445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0116DC-7504-4BB9-9DE8-72743C0AFFEF}"/>
              </a:ext>
            </a:extLst>
          </p:cNvPr>
          <p:cNvCxnSpPr/>
          <p:nvPr/>
        </p:nvCxnSpPr>
        <p:spPr>
          <a:xfrm>
            <a:off x="3688422" y="1724711"/>
            <a:ext cx="4109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5BF393-E0B5-45B6-8EF0-9CEB77E034C4}"/>
              </a:ext>
            </a:extLst>
          </p:cNvPr>
          <p:cNvCxnSpPr/>
          <p:nvPr/>
        </p:nvCxnSpPr>
        <p:spPr>
          <a:xfrm>
            <a:off x="6457950" y="1724711"/>
            <a:ext cx="4976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30D43D-A717-4476-B6C4-9665E01D0DC6}"/>
              </a:ext>
            </a:extLst>
          </p:cNvPr>
          <p:cNvSpPr txBox="1"/>
          <p:nvPr/>
        </p:nvSpPr>
        <p:spPr>
          <a:xfrm>
            <a:off x="3554858" y="1355379"/>
            <a:ext cx="87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Influx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6DCB1-B560-4C38-815A-012DC40ADC8B}"/>
              </a:ext>
            </a:extLst>
          </p:cNvPr>
          <p:cNvSpPr txBox="1"/>
          <p:nvPr/>
        </p:nvSpPr>
        <p:spPr>
          <a:xfrm>
            <a:off x="5763803" y="1355379"/>
            <a:ext cx="174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Compound crisis</a:t>
            </a:r>
          </a:p>
        </p:txBody>
      </p:sp>
    </p:spTree>
    <p:extLst>
      <p:ext uri="{BB962C8B-B14F-4D97-AF65-F5344CB8AC3E}">
        <p14:creationId xmlns:p14="http://schemas.microsoft.com/office/powerpoint/2010/main" val="77085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B89E0-B447-4BC9-AD90-8C01A93B9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75" t="20059" r="34942" b="9766"/>
          <a:stretch/>
        </p:blipFill>
        <p:spPr>
          <a:xfrm>
            <a:off x="1684422" y="1737102"/>
            <a:ext cx="6172200" cy="50044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B1290D-8AD1-489F-B4B0-8F9AFA99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Shock-related dynamics: bird’s-eye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DCD4A-1F5B-48BC-8970-EA5B956CC738}"/>
              </a:ext>
            </a:extLst>
          </p:cNvPr>
          <p:cNvSpPr txBox="1"/>
          <p:nvPr/>
        </p:nvSpPr>
        <p:spPr>
          <a:xfrm>
            <a:off x="288757" y="1179094"/>
            <a:ext cx="853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Qualitative system dynamics modelling: </a:t>
            </a:r>
            <a:r>
              <a:rPr lang="en-GB" sz="2000" dirty="0"/>
              <a:t>causal loop diagram developed from 38 stakeholder interviews, analysed using purposive text analysis</a:t>
            </a:r>
          </a:p>
        </p:txBody>
      </p:sp>
    </p:spTree>
    <p:extLst>
      <p:ext uri="{BB962C8B-B14F-4D97-AF65-F5344CB8AC3E}">
        <p14:creationId xmlns:p14="http://schemas.microsoft.com/office/powerpoint/2010/main" val="76562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CF68F2-90E7-4A28-A033-95E2DBFF8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666" t="23471" r="37135" b="11550"/>
          <a:stretch/>
        </p:blipFill>
        <p:spPr>
          <a:xfrm>
            <a:off x="1113213" y="1139867"/>
            <a:ext cx="7029694" cy="556172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CE7ED0-4EEE-4CB8-95A9-E1A55CF6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Zooming in: facility-level dynamics</a:t>
            </a:r>
          </a:p>
        </p:txBody>
      </p:sp>
    </p:spTree>
    <p:extLst>
      <p:ext uri="{BB962C8B-B14F-4D97-AF65-F5344CB8AC3E}">
        <p14:creationId xmlns:p14="http://schemas.microsoft.com/office/powerpoint/2010/main" val="884424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6886</TotalTime>
  <Words>1051</Words>
  <Application>Microsoft Office PowerPoint</Application>
  <PresentationFormat>On-screen Show (4:3)</PresentationFormat>
  <Paragraphs>174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Constantia</vt:lpstr>
      <vt:lpstr>Corbel</vt:lpstr>
      <vt:lpstr>merriweather</vt:lpstr>
      <vt:lpstr>open sans</vt:lpstr>
      <vt:lpstr>Office Theme</vt:lpstr>
      <vt:lpstr>Main_Presentation_Title_Page</vt:lpstr>
      <vt:lpstr>PowerPoint Presentation</vt:lpstr>
      <vt:lpstr>Acknowledgements</vt:lpstr>
      <vt:lpstr>The classical definition of resilience</vt:lpstr>
      <vt:lpstr>The classical definition of resilience</vt:lpstr>
      <vt:lpstr>Three focal questions for the project</vt:lpstr>
      <vt:lpstr>The study settings: population displacement</vt:lpstr>
      <vt:lpstr>The study settings: outcomes</vt:lpstr>
      <vt:lpstr>Shock-related dynamics: bird’s-eye view</vt:lpstr>
      <vt:lpstr>Zooming in: facility-level dynamics</vt:lpstr>
      <vt:lpstr>Zooming in: facility-level dynamics</vt:lpstr>
      <vt:lpstr>Zooming out: resilience governance</vt:lpstr>
      <vt:lpstr>Zooming out: resilience governance</vt:lpstr>
      <vt:lpstr>Intervening to support system resilience</vt:lpstr>
      <vt:lpstr>What is all this telling us?</vt:lpstr>
      <vt:lpstr>Final thought: the weight of language</vt:lpstr>
      <vt:lpstr>PowerPoint Presentation</vt:lpstr>
      <vt:lpstr>PowerPoint Presentation</vt:lpstr>
      <vt:lpstr>Classifying shocks</vt:lpstr>
      <vt:lpstr>PowerPoint Presentation</vt:lpstr>
      <vt:lpstr>Systematic review approach</vt:lpstr>
      <vt:lpstr>Systematic review 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Sharif Ismail</dc:creator>
  <cp:lastModifiedBy>Sharif Ismail</cp:lastModifiedBy>
  <cp:revision>82</cp:revision>
  <cp:lastPrinted>2022-03-12T23:33:54Z</cp:lastPrinted>
  <dcterms:created xsi:type="dcterms:W3CDTF">2020-12-15T10:19:38Z</dcterms:created>
  <dcterms:modified xsi:type="dcterms:W3CDTF">2022-03-14T07:25:39Z</dcterms:modified>
</cp:coreProperties>
</file>