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3" r:id="rId1"/>
  </p:sldMasterIdLst>
  <p:notesMasterIdLst>
    <p:notesMasterId r:id="rId14"/>
  </p:notesMasterIdLst>
  <p:sldIdLst>
    <p:sldId id="270" r:id="rId2"/>
    <p:sldId id="259" r:id="rId3"/>
    <p:sldId id="267" r:id="rId4"/>
    <p:sldId id="268" r:id="rId5"/>
    <p:sldId id="272" r:id="rId6"/>
    <p:sldId id="287" r:id="rId7"/>
    <p:sldId id="278" r:id="rId8"/>
    <p:sldId id="281" r:id="rId9"/>
    <p:sldId id="282" r:id="rId10"/>
    <p:sldId id="279" r:id="rId11"/>
    <p:sldId id="288" r:id="rId12"/>
    <p:sldId id="280"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3A2"/>
    <a:srgbClr val="2BA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4"/>
    <p:restoredTop sz="78169"/>
  </p:normalViewPr>
  <p:slideViewPr>
    <p:cSldViewPr snapToGrid="0" snapToObjects="1">
      <p:cViewPr varScale="1">
        <p:scale>
          <a:sx n="95" d="100"/>
          <a:sy n="95" d="100"/>
        </p:scale>
        <p:origin x="632"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BDFB2-D1C6-4244-910D-576234F5BCF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AB030C40-F733-AB4D-AC70-24041B6958BC}">
      <dgm:prSet phldrT="[Text]"/>
      <dgm:spPr>
        <a:solidFill>
          <a:schemeClr val="accent6"/>
        </a:solidFill>
      </dgm:spPr>
      <dgm:t>
        <a:bodyPr/>
        <a:lstStyle/>
        <a:p>
          <a:r>
            <a:rPr lang="en-GB" dirty="0">
              <a:latin typeface="Corbel" panose="020B0503020204020204" pitchFamily="34" charset="0"/>
            </a:rPr>
            <a:t>Fewer intravenous doses</a:t>
          </a:r>
        </a:p>
      </dgm:t>
    </dgm:pt>
    <dgm:pt modelId="{72D9F5A3-851D-6F40-91FF-6FAC19FF29D1}" type="parTrans" cxnId="{38CB95D0-BF9F-D249-AAE2-7620B05586AE}">
      <dgm:prSet/>
      <dgm:spPr/>
      <dgm:t>
        <a:bodyPr/>
        <a:lstStyle/>
        <a:p>
          <a:endParaRPr lang="en-GB">
            <a:latin typeface="Corbel" panose="020B0503020204020204" pitchFamily="34" charset="0"/>
          </a:endParaRPr>
        </a:p>
      </dgm:t>
    </dgm:pt>
    <dgm:pt modelId="{8E7621DA-350C-CB47-BE60-B8912766A1A1}" type="sibTrans" cxnId="{38CB95D0-BF9F-D249-AAE2-7620B05586AE}">
      <dgm:prSet/>
      <dgm:spPr/>
      <dgm:t>
        <a:bodyPr/>
        <a:lstStyle/>
        <a:p>
          <a:endParaRPr lang="en-GB">
            <a:latin typeface="Corbel" panose="020B0503020204020204" pitchFamily="34" charset="0"/>
          </a:endParaRPr>
        </a:p>
      </dgm:t>
    </dgm:pt>
    <dgm:pt modelId="{26613422-830E-C84F-B81D-9D2AF0B45BD0}">
      <dgm:prSet phldrT="[Text]"/>
      <dgm:spPr>
        <a:solidFill>
          <a:schemeClr val="accent6"/>
        </a:solidFill>
      </dgm:spPr>
      <dgm:t>
        <a:bodyPr/>
        <a:lstStyle/>
        <a:p>
          <a:r>
            <a:rPr lang="en-GB" dirty="0">
              <a:latin typeface="Corbel" panose="020B0503020204020204" pitchFamily="34" charset="0"/>
            </a:rPr>
            <a:t>Don’t doubt the single dose</a:t>
          </a:r>
        </a:p>
      </dgm:t>
    </dgm:pt>
    <dgm:pt modelId="{28F142A4-DA03-0146-9021-4F992EEB2F38}" type="parTrans" cxnId="{E457CA24-5992-8749-A216-22F60E16A6A9}">
      <dgm:prSet/>
      <dgm:spPr/>
      <dgm:t>
        <a:bodyPr/>
        <a:lstStyle/>
        <a:p>
          <a:endParaRPr lang="en-GB">
            <a:latin typeface="Corbel" panose="020B0503020204020204" pitchFamily="34" charset="0"/>
          </a:endParaRPr>
        </a:p>
      </dgm:t>
    </dgm:pt>
    <dgm:pt modelId="{1BA08A58-0E39-FA41-8D51-DA3501C2178E}" type="sibTrans" cxnId="{E457CA24-5992-8749-A216-22F60E16A6A9}">
      <dgm:prSet/>
      <dgm:spPr/>
      <dgm:t>
        <a:bodyPr/>
        <a:lstStyle/>
        <a:p>
          <a:endParaRPr lang="en-GB">
            <a:latin typeface="Corbel" panose="020B0503020204020204" pitchFamily="34" charset="0"/>
          </a:endParaRPr>
        </a:p>
      </dgm:t>
    </dgm:pt>
    <dgm:pt modelId="{AE341AFD-372B-E24B-AF2A-4AEFF558AFAC}">
      <dgm:prSet phldrT="[Text]"/>
      <dgm:spPr>
        <a:solidFill>
          <a:schemeClr val="accent2"/>
        </a:solidFill>
      </dgm:spPr>
      <dgm:t>
        <a:bodyPr/>
        <a:lstStyle/>
        <a:p>
          <a:r>
            <a:rPr lang="en-GB" dirty="0">
              <a:latin typeface="Corbel" panose="020B0503020204020204" pitchFamily="34" charset="0"/>
            </a:rPr>
            <a:t>Want to be out of hospital</a:t>
          </a:r>
        </a:p>
      </dgm:t>
    </dgm:pt>
    <dgm:pt modelId="{99AABCD7-27EB-ED4B-B69A-E2940777693E}" type="parTrans" cxnId="{84769AAD-0006-EE4E-BBA5-D2A3329CD7D7}">
      <dgm:prSet/>
      <dgm:spPr/>
      <dgm:t>
        <a:bodyPr/>
        <a:lstStyle/>
        <a:p>
          <a:endParaRPr lang="en-GB">
            <a:latin typeface="Corbel" panose="020B0503020204020204" pitchFamily="34" charset="0"/>
          </a:endParaRPr>
        </a:p>
      </dgm:t>
    </dgm:pt>
    <dgm:pt modelId="{80DB90A0-98E9-4D45-9ABF-62989FE225C2}" type="sibTrans" cxnId="{84769AAD-0006-EE4E-BBA5-D2A3329CD7D7}">
      <dgm:prSet/>
      <dgm:spPr/>
      <dgm:t>
        <a:bodyPr/>
        <a:lstStyle/>
        <a:p>
          <a:endParaRPr lang="en-GB">
            <a:latin typeface="Corbel" panose="020B0503020204020204" pitchFamily="34" charset="0"/>
          </a:endParaRPr>
        </a:p>
      </dgm:t>
    </dgm:pt>
    <dgm:pt modelId="{7355F604-C074-EE4B-A40A-F6C7F783AEE3}">
      <dgm:prSet phldrT="[Text]"/>
      <dgm:spPr>
        <a:solidFill>
          <a:schemeClr val="accent2"/>
        </a:solidFill>
      </dgm:spPr>
      <dgm:t>
        <a:bodyPr/>
        <a:lstStyle/>
        <a:p>
          <a:r>
            <a:rPr lang="en-GB" dirty="0">
              <a:latin typeface="Corbel" panose="020B0503020204020204" pitchFamily="34" charset="0"/>
            </a:rPr>
            <a:t>Back to work</a:t>
          </a:r>
        </a:p>
      </dgm:t>
    </dgm:pt>
    <dgm:pt modelId="{58DE8816-A84B-AC4C-B077-A7B0137396A8}" type="parTrans" cxnId="{5EBB7C3A-74FC-9D46-8BEB-5EBC03AC832B}">
      <dgm:prSet/>
      <dgm:spPr/>
      <dgm:t>
        <a:bodyPr/>
        <a:lstStyle/>
        <a:p>
          <a:endParaRPr lang="en-GB">
            <a:latin typeface="Corbel" panose="020B0503020204020204" pitchFamily="34" charset="0"/>
          </a:endParaRPr>
        </a:p>
      </dgm:t>
    </dgm:pt>
    <dgm:pt modelId="{9A5EB664-22A7-DE4C-AC89-7D010B78D216}" type="sibTrans" cxnId="{5EBB7C3A-74FC-9D46-8BEB-5EBC03AC832B}">
      <dgm:prSet/>
      <dgm:spPr/>
      <dgm:t>
        <a:bodyPr/>
        <a:lstStyle/>
        <a:p>
          <a:endParaRPr lang="en-GB">
            <a:latin typeface="Corbel" panose="020B0503020204020204" pitchFamily="34" charset="0"/>
          </a:endParaRPr>
        </a:p>
      </dgm:t>
    </dgm:pt>
    <dgm:pt modelId="{3BC10953-F01F-5B44-A944-A7D3A769B3D1}">
      <dgm:prSet phldrT="[Text]"/>
      <dgm:spPr>
        <a:solidFill>
          <a:srgbClr val="C00000"/>
        </a:solidFill>
      </dgm:spPr>
      <dgm:t>
        <a:bodyPr/>
        <a:lstStyle/>
        <a:p>
          <a:r>
            <a:rPr lang="en-GB" dirty="0">
              <a:latin typeface="Corbel" panose="020B0503020204020204" pitchFamily="34" charset="0"/>
            </a:rPr>
            <a:t>‘Experimental’ arm</a:t>
          </a:r>
        </a:p>
      </dgm:t>
    </dgm:pt>
    <dgm:pt modelId="{227022DD-ADAA-ED41-A50E-310CBC73C776}" type="parTrans" cxnId="{3DBA7701-8350-954E-BC73-3EC7FC943E3A}">
      <dgm:prSet/>
      <dgm:spPr/>
      <dgm:t>
        <a:bodyPr/>
        <a:lstStyle/>
        <a:p>
          <a:endParaRPr lang="en-GB">
            <a:latin typeface="Corbel" panose="020B0503020204020204" pitchFamily="34" charset="0"/>
          </a:endParaRPr>
        </a:p>
      </dgm:t>
    </dgm:pt>
    <dgm:pt modelId="{465E0ECD-DB8A-BE4D-9E4E-C9EDB8412DFC}" type="sibTrans" cxnId="{3DBA7701-8350-954E-BC73-3EC7FC943E3A}">
      <dgm:prSet/>
      <dgm:spPr/>
      <dgm:t>
        <a:bodyPr/>
        <a:lstStyle/>
        <a:p>
          <a:endParaRPr lang="en-GB">
            <a:latin typeface="Corbel" panose="020B0503020204020204" pitchFamily="34" charset="0"/>
          </a:endParaRPr>
        </a:p>
      </dgm:t>
    </dgm:pt>
    <dgm:pt modelId="{78ABB538-0322-F640-A437-EB8AA77790A8}" type="pres">
      <dgm:prSet presAssocID="{651BDFB2-D1C6-4244-910D-576234F5BCF8}" presName="diagram" presStyleCnt="0">
        <dgm:presLayoutVars>
          <dgm:dir/>
          <dgm:resizeHandles val="exact"/>
        </dgm:presLayoutVars>
      </dgm:prSet>
      <dgm:spPr/>
    </dgm:pt>
    <dgm:pt modelId="{197B8E7D-46C4-0C42-ADCB-93BB7D12B1D6}" type="pres">
      <dgm:prSet presAssocID="{AB030C40-F733-AB4D-AC70-24041B6958BC}" presName="node" presStyleLbl="node1" presStyleIdx="0" presStyleCnt="5">
        <dgm:presLayoutVars>
          <dgm:bulletEnabled val="1"/>
        </dgm:presLayoutVars>
      </dgm:prSet>
      <dgm:spPr/>
    </dgm:pt>
    <dgm:pt modelId="{9B57097C-3F35-6E4D-A499-FEEF00CEFA05}" type="pres">
      <dgm:prSet presAssocID="{8E7621DA-350C-CB47-BE60-B8912766A1A1}" presName="sibTrans" presStyleCnt="0"/>
      <dgm:spPr/>
    </dgm:pt>
    <dgm:pt modelId="{EA852B80-64EA-4647-911D-2CB0917B441B}" type="pres">
      <dgm:prSet presAssocID="{26613422-830E-C84F-B81D-9D2AF0B45BD0}" presName="node" presStyleLbl="node1" presStyleIdx="1" presStyleCnt="5">
        <dgm:presLayoutVars>
          <dgm:bulletEnabled val="1"/>
        </dgm:presLayoutVars>
      </dgm:prSet>
      <dgm:spPr/>
    </dgm:pt>
    <dgm:pt modelId="{620BC210-1D2F-3C40-9652-403C78929FD3}" type="pres">
      <dgm:prSet presAssocID="{1BA08A58-0E39-FA41-8D51-DA3501C2178E}" presName="sibTrans" presStyleCnt="0"/>
      <dgm:spPr/>
    </dgm:pt>
    <dgm:pt modelId="{393E0D64-B422-0543-8494-5E76ABE36C62}" type="pres">
      <dgm:prSet presAssocID="{AE341AFD-372B-E24B-AF2A-4AEFF558AFAC}" presName="node" presStyleLbl="node1" presStyleIdx="2" presStyleCnt="5">
        <dgm:presLayoutVars>
          <dgm:bulletEnabled val="1"/>
        </dgm:presLayoutVars>
      </dgm:prSet>
      <dgm:spPr/>
    </dgm:pt>
    <dgm:pt modelId="{ED8660BA-42B4-B64D-B731-8FC380C9A734}" type="pres">
      <dgm:prSet presAssocID="{80DB90A0-98E9-4D45-9ABF-62989FE225C2}" presName="sibTrans" presStyleCnt="0"/>
      <dgm:spPr/>
    </dgm:pt>
    <dgm:pt modelId="{BDEBAC7D-A556-414F-ABFF-527393D57E30}" type="pres">
      <dgm:prSet presAssocID="{7355F604-C074-EE4B-A40A-F6C7F783AEE3}" presName="node" presStyleLbl="node1" presStyleIdx="3" presStyleCnt="5">
        <dgm:presLayoutVars>
          <dgm:bulletEnabled val="1"/>
        </dgm:presLayoutVars>
      </dgm:prSet>
      <dgm:spPr/>
    </dgm:pt>
    <dgm:pt modelId="{7BE8A116-D7EC-6E4B-97D3-772ABF4076D8}" type="pres">
      <dgm:prSet presAssocID="{9A5EB664-22A7-DE4C-AC89-7D010B78D216}" presName="sibTrans" presStyleCnt="0"/>
      <dgm:spPr/>
    </dgm:pt>
    <dgm:pt modelId="{CD8B172F-F488-6E4A-A58B-FE3F66787143}" type="pres">
      <dgm:prSet presAssocID="{3BC10953-F01F-5B44-A944-A7D3A769B3D1}" presName="node" presStyleLbl="node1" presStyleIdx="4" presStyleCnt="5">
        <dgm:presLayoutVars>
          <dgm:bulletEnabled val="1"/>
        </dgm:presLayoutVars>
      </dgm:prSet>
      <dgm:spPr/>
    </dgm:pt>
  </dgm:ptLst>
  <dgm:cxnLst>
    <dgm:cxn modelId="{3DBA7701-8350-954E-BC73-3EC7FC943E3A}" srcId="{651BDFB2-D1C6-4244-910D-576234F5BCF8}" destId="{3BC10953-F01F-5B44-A944-A7D3A769B3D1}" srcOrd="4" destOrd="0" parTransId="{227022DD-ADAA-ED41-A50E-310CBC73C776}" sibTransId="{465E0ECD-DB8A-BE4D-9E4E-C9EDB8412DFC}"/>
    <dgm:cxn modelId="{1F9C3315-9539-8B41-AD41-AF0DC03A4FF2}" type="presOf" srcId="{AE341AFD-372B-E24B-AF2A-4AEFF558AFAC}" destId="{393E0D64-B422-0543-8494-5E76ABE36C62}" srcOrd="0" destOrd="0" presId="urn:microsoft.com/office/officeart/2005/8/layout/default"/>
    <dgm:cxn modelId="{E457CA24-5992-8749-A216-22F60E16A6A9}" srcId="{651BDFB2-D1C6-4244-910D-576234F5BCF8}" destId="{26613422-830E-C84F-B81D-9D2AF0B45BD0}" srcOrd="1" destOrd="0" parTransId="{28F142A4-DA03-0146-9021-4F992EEB2F38}" sibTransId="{1BA08A58-0E39-FA41-8D51-DA3501C2178E}"/>
    <dgm:cxn modelId="{C65AEF34-557A-5D48-8967-658A0F1E6079}" type="presOf" srcId="{651BDFB2-D1C6-4244-910D-576234F5BCF8}" destId="{78ABB538-0322-F640-A437-EB8AA77790A8}" srcOrd="0" destOrd="0" presId="urn:microsoft.com/office/officeart/2005/8/layout/default"/>
    <dgm:cxn modelId="{5EBB7C3A-74FC-9D46-8BEB-5EBC03AC832B}" srcId="{651BDFB2-D1C6-4244-910D-576234F5BCF8}" destId="{7355F604-C074-EE4B-A40A-F6C7F783AEE3}" srcOrd="3" destOrd="0" parTransId="{58DE8816-A84B-AC4C-B077-A7B0137396A8}" sibTransId="{9A5EB664-22A7-DE4C-AC89-7D010B78D216}"/>
    <dgm:cxn modelId="{19C16A76-EEC6-774D-A3C7-3C0F3E2C41A1}" type="presOf" srcId="{3BC10953-F01F-5B44-A944-A7D3A769B3D1}" destId="{CD8B172F-F488-6E4A-A58B-FE3F66787143}" srcOrd="0" destOrd="0" presId="urn:microsoft.com/office/officeart/2005/8/layout/default"/>
    <dgm:cxn modelId="{83990190-91A6-6D44-98FD-057E3C8FDAAD}" type="presOf" srcId="{AB030C40-F733-AB4D-AC70-24041B6958BC}" destId="{197B8E7D-46C4-0C42-ADCB-93BB7D12B1D6}" srcOrd="0" destOrd="0" presId="urn:microsoft.com/office/officeart/2005/8/layout/default"/>
    <dgm:cxn modelId="{64D15C93-F19E-8347-9143-1A0FF78A74B4}" type="presOf" srcId="{26613422-830E-C84F-B81D-9D2AF0B45BD0}" destId="{EA852B80-64EA-4647-911D-2CB0917B441B}" srcOrd="0" destOrd="0" presId="urn:microsoft.com/office/officeart/2005/8/layout/default"/>
    <dgm:cxn modelId="{84769AAD-0006-EE4E-BBA5-D2A3329CD7D7}" srcId="{651BDFB2-D1C6-4244-910D-576234F5BCF8}" destId="{AE341AFD-372B-E24B-AF2A-4AEFF558AFAC}" srcOrd="2" destOrd="0" parTransId="{99AABCD7-27EB-ED4B-B69A-E2940777693E}" sibTransId="{80DB90A0-98E9-4D45-9ABF-62989FE225C2}"/>
    <dgm:cxn modelId="{38CB95D0-BF9F-D249-AAE2-7620B05586AE}" srcId="{651BDFB2-D1C6-4244-910D-576234F5BCF8}" destId="{AB030C40-F733-AB4D-AC70-24041B6958BC}" srcOrd="0" destOrd="0" parTransId="{72D9F5A3-851D-6F40-91FF-6FAC19FF29D1}" sibTransId="{8E7621DA-350C-CB47-BE60-B8912766A1A1}"/>
    <dgm:cxn modelId="{AB6860DC-5CA6-9B4A-A135-B72287DEE37F}" type="presOf" srcId="{7355F604-C074-EE4B-A40A-F6C7F783AEE3}" destId="{BDEBAC7D-A556-414F-ABFF-527393D57E30}" srcOrd="0" destOrd="0" presId="urn:microsoft.com/office/officeart/2005/8/layout/default"/>
    <dgm:cxn modelId="{AF5406D0-004F-D143-B436-2F63E7218D27}" type="presParOf" srcId="{78ABB538-0322-F640-A437-EB8AA77790A8}" destId="{197B8E7D-46C4-0C42-ADCB-93BB7D12B1D6}" srcOrd="0" destOrd="0" presId="urn:microsoft.com/office/officeart/2005/8/layout/default"/>
    <dgm:cxn modelId="{81131B9B-EA1D-0344-88ED-654492CF1DDC}" type="presParOf" srcId="{78ABB538-0322-F640-A437-EB8AA77790A8}" destId="{9B57097C-3F35-6E4D-A499-FEEF00CEFA05}" srcOrd="1" destOrd="0" presId="urn:microsoft.com/office/officeart/2005/8/layout/default"/>
    <dgm:cxn modelId="{5FE450FD-606B-6545-875E-C2E42BFF9050}" type="presParOf" srcId="{78ABB538-0322-F640-A437-EB8AA77790A8}" destId="{EA852B80-64EA-4647-911D-2CB0917B441B}" srcOrd="2" destOrd="0" presId="urn:microsoft.com/office/officeart/2005/8/layout/default"/>
    <dgm:cxn modelId="{687B6AD3-D2A7-0C4F-BF24-22233D1D00DD}" type="presParOf" srcId="{78ABB538-0322-F640-A437-EB8AA77790A8}" destId="{620BC210-1D2F-3C40-9652-403C78929FD3}" srcOrd="3" destOrd="0" presId="urn:microsoft.com/office/officeart/2005/8/layout/default"/>
    <dgm:cxn modelId="{F0D95260-E5FF-F740-9DF5-A1E0DE1258A3}" type="presParOf" srcId="{78ABB538-0322-F640-A437-EB8AA77790A8}" destId="{393E0D64-B422-0543-8494-5E76ABE36C62}" srcOrd="4" destOrd="0" presId="urn:microsoft.com/office/officeart/2005/8/layout/default"/>
    <dgm:cxn modelId="{2A54518F-CA06-0A4B-87A4-9627E3050D70}" type="presParOf" srcId="{78ABB538-0322-F640-A437-EB8AA77790A8}" destId="{ED8660BA-42B4-B64D-B731-8FC380C9A734}" srcOrd="5" destOrd="0" presId="urn:microsoft.com/office/officeart/2005/8/layout/default"/>
    <dgm:cxn modelId="{8B2AEB65-8A0A-8144-8692-94282BC0EB6A}" type="presParOf" srcId="{78ABB538-0322-F640-A437-EB8AA77790A8}" destId="{BDEBAC7D-A556-414F-ABFF-527393D57E30}" srcOrd="6" destOrd="0" presId="urn:microsoft.com/office/officeart/2005/8/layout/default"/>
    <dgm:cxn modelId="{93E8FA28-04A7-7644-A956-C14BAE97BF9C}" type="presParOf" srcId="{78ABB538-0322-F640-A437-EB8AA77790A8}" destId="{7BE8A116-D7EC-6E4B-97D3-772ABF4076D8}" srcOrd="7" destOrd="0" presId="urn:microsoft.com/office/officeart/2005/8/layout/default"/>
    <dgm:cxn modelId="{C7D3F5FB-A9CD-8F4F-B317-943F7E2AC34E}" type="presParOf" srcId="{78ABB538-0322-F640-A437-EB8AA77790A8}" destId="{CD8B172F-F488-6E4A-A58B-FE3F66787143}"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D2FFD-2D60-5E4C-9808-A0AEF2072A16}"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BAF04D91-B49F-E543-A851-033355F3A332}">
      <dgm:prSet phldrT="[Text]" custT="1"/>
      <dgm:spPr/>
      <dgm:t>
        <a:bodyPr/>
        <a:lstStyle/>
        <a:p>
          <a:r>
            <a:rPr lang="en-GB" sz="2300" dirty="0">
              <a:latin typeface="+mn-lt"/>
            </a:rPr>
            <a:t>Single dose</a:t>
          </a:r>
        </a:p>
      </dgm:t>
    </dgm:pt>
    <dgm:pt modelId="{DB0EDB36-4795-3145-8AFA-7155BCEC8A41}" type="parTrans" cxnId="{A8B95B48-67C8-4549-9E26-DCD6717758A2}">
      <dgm:prSet/>
      <dgm:spPr/>
      <dgm:t>
        <a:bodyPr/>
        <a:lstStyle/>
        <a:p>
          <a:endParaRPr lang="en-GB" sz="2300">
            <a:latin typeface="+mn-lt"/>
          </a:endParaRPr>
        </a:p>
      </dgm:t>
    </dgm:pt>
    <dgm:pt modelId="{6F26D006-555A-6C44-8F50-FADF8092E09F}" type="sibTrans" cxnId="{A8B95B48-67C8-4549-9E26-DCD6717758A2}">
      <dgm:prSet/>
      <dgm:spPr/>
      <dgm:t>
        <a:bodyPr/>
        <a:lstStyle/>
        <a:p>
          <a:endParaRPr lang="en-GB" sz="2300">
            <a:latin typeface="+mn-lt"/>
          </a:endParaRPr>
        </a:p>
      </dgm:t>
    </dgm:pt>
    <dgm:pt modelId="{D96ECCCF-6160-1944-B8F4-BFACA87C5355}">
      <dgm:prSet phldrT="[Text]" custT="1"/>
      <dgm:spPr/>
      <dgm:t>
        <a:bodyPr/>
        <a:lstStyle/>
        <a:p>
          <a:endParaRPr lang="en-GB" sz="2000" dirty="0">
            <a:latin typeface="+mn-lt"/>
          </a:endParaRPr>
        </a:p>
      </dgm:t>
    </dgm:pt>
    <dgm:pt modelId="{D7470736-86EB-E142-A702-89ED5BA38897}" type="parTrans" cxnId="{E92F8248-27D9-6944-AFF0-6D31997ADEAC}">
      <dgm:prSet/>
      <dgm:spPr/>
      <dgm:t>
        <a:bodyPr/>
        <a:lstStyle/>
        <a:p>
          <a:endParaRPr lang="en-GB" sz="2300">
            <a:latin typeface="+mn-lt"/>
          </a:endParaRPr>
        </a:p>
      </dgm:t>
    </dgm:pt>
    <dgm:pt modelId="{54DFCEC6-7261-5341-B908-1E78051E5218}" type="sibTrans" cxnId="{E92F8248-27D9-6944-AFF0-6D31997ADEAC}">
      <dgm:prSet/>
      <dgm:spPr/>
      <dgm:t>
        <a:bodyPr/>
        <a:lstStyle/>
        <a:p>
          <a:endParaRPr lang="en-GB" sz="2300">
            <a:latin typeface="+mn-lt"/>
          </a:endParaRPr>
        </a:p>
      </dgm:t>
    </dgm:pt>
    <dgm:pt modelId="{A4E4338D-4E37-1B4F-903C-0A6ECD582D8C}">
      <dgm:prSet phldrT="[Text]" custT="1"/>
      <dgm:spPr/>
      <dgm:t>
        <a:bodyPr/>
        <a:lstStyle/>
        <a:p>
          <a:r>
            <a:rPr lang="en-GB" sz="2300" dirty="0">
              <a:latin typeface="+mn-lt"/>
            </a:rPr>
            <a:t>Control</a:t>
          </a:r>
        </a:p>
      </dgm:t>
    </dgm:pt>
    <dgm:pt modelId="{1310FB4E-7258-2649-9B10-B24E17DBED66}" type="parTrans" cxnId="{D142A5FA-6D8D-2840-88C2-93245C429B74}">
      <dgm:prSet/>
      <dgm:spPr/>
      <dgm:t>
        <a:bodyPr/>
        <a:lstStyle/>
        <a:p>
          <a:endParaRPr lang="en-GB" sz="2300">
            <a:latin typeface="+mn-lt"/>
          </a:endParaRPr>
        </a:p>
      </dgm:t>
    </dgm:pt>
    <dgm:pt modelId="{2FB456E6-6FA4-4B45-A7C1-E419D9C55E58}" type="sibTrans" cxnId="{D142A5FA-6D8D-2840-88C2-93245C429B74}">
      <dgm:prSet/>
      <dgm:spPr/>
      <dgm:t>
        <a:bodyPr/>
        <a:lstStyle/>
        <a:p>
          <a:endParaRPr lang="en-GB" sz="2300">
            <a:latin typeface="+mn-lt"/>
          </a:endParaRPr>
        </a:p>
      </dgm:t>
    </dgm:pt>
    <dgm:pt modelId="{B575B8E6-F113-854C-9157-2632903C1091}">
      <dgm:prSet phldrT="[Text]" custT="1"/>
      <dgm:spPr/>
      <dgm:t>
        <a:bodyPr/>
        <a:lstStyle/>
        <a:p>
          <a:r>
            <a:rPr lang="en-GB" sz="1700" dirty="0">
              <a:latin typeface="+mn-lt"/>
            </a:rPr>
            <a:t>Patients become aware of the drug toxicity</a:t>
          </a:r>
        </a:p>
      </dgm:t>
    </dgm:pt>
    <dgm:pt modelId="{CFE1B9CD-771F-3147-A5E4-E1C8CB212DDF}" type="parTrans" cxnId="{B329C803-E6AD-F14E-96F9-46A5C6D0B761}">
      <dgm:prSet/>
      <dgm:spPr/>
      <dgm:t>
        <a:bodyPr/>
        <a:lstStyle/>
        <a:p>
          <a:endParaRPr lang="en-GB" sz="2300">
            <a:latin typeface="+mn-lt"/>
          </a:endParaRPr>
        </a:p>
      </dgm:t>
    </dgm:pt>
    <dgm:pt modelId="{902337DE-4D3A-2C4F-B37C-E91A2047CBD2}" type="sibTrans" cxnId="{B329C803-E6AD-F14E-96F9-46A5C6D0B761}">
      <dgm:prSet/>
      <dgm:spPr/>
      <dgm:t>
        <a:bodyPr/>
        <a:lstStyle/>
        <a:p>
          <a:endParaRPr lang="en-GB" sz="2300">
            <a:latin typeface="+mn-lt"/>
          </a:endParaRPr>
        </a:p>
      </dgm:t>
    </dgm:pt>
    <dgm:pt modelId="{3B62FB03-19A4-3B43-BAC8-BB205959B53B}">
      <dgm:prSet phldrT="[Text]" custT="1"/>
      <dgm:spPr/>
      <dgm:t>
        <a:bodyPr/>
        <a:lstStyle/>
        <a:p>
          <a:r>
            <a:rPr lang="en-GB" sz="1700" dirty="0">
              <a:latin typeface="+mn-lt"/>
            </a:rPr>
            <a:t>Clear preference for the single-dose arm</a:t>
          </a:r>
        </a:p>
      </dgm:t>
    </dgm:pt>
    <dgm:pt modelId="{E34BE7E1-E38A-5743-9C0F-BBCA9B72EBDC}" type="parTrans" cxnId="{FA5EE511-BDB8-EB47-B1BE-9DDE39B81B21}">
      <dgm:prSet/>
      <dgm:spPr/>
      <dgm:t>
        <a:bodyPr/>
        <a:lstStyle/>
        <a:p>
          <a:endParaRPr lang="en-GB" sz="2300">
            <a:latin typeface="+mn-lt"/>
          </a:endParaRPr>
        </a:p>
      </dgm:t>
    </dgm:pt>
    <dgm:pt modelId="{639DEED0-8F15-E241-B4BE-FC64A9D753A5}" type="sibTrans" cxnId="{FA5EE511-BDB8-EB47-B1BE-9DDE39B81B21}">
      <dgm:prSet/>
      <dgm:spPr/>
      <dgm:t>
        <a:bodyPr/>
        <a:lstStyle/>
        <a:p>
          <a:endParaRPr lang="en-GB" sz="2300">
            <a:latin typeface="+mn-lt"/>
          </a:endParaRPr>
        </a:p>
      </dgm:t>
    </dgm:pt>
    <dgm:pt modelId="{31F47FEA-BBAA-5042-9271-173E702CD8A1}">
      <dgm:prSet phldrT="[Text]" custT="1"/>
      <dgm:spPr/>
      <dgm:t>
        <a:bodyPr/>
        <a:lstStyle/>
        <a:p>
          <a:endParaRPr lang="en-GB" sz="2300" dirty="0">
            <a:latin typeface="+mn-lt"/>
          </a:endParaRPr>
        </a:p>
      </dgm:t>
    </dgm:pt>
    <dgm:pt modelId="{A141744A-2441-974C-B689-16E5016BFDCE}" type="parTrans" cxnId="{EE05087A-3C12-8448-9684-67C0F0E07F79}">
      <dgm:prSet/>
      <dgm:spPr/>
      <dgm:t>
        <a:bodyPr/>
        <a:lstStyle/>
        <a:p>
          <a:endParaRPr lang="en-GB" sz="2300">
            <a:latin typeface="+mn-lt"/>
          </a:endParaRPr>
        </a:p>
      </dgm:t>
    </dgm:pt>
    <dgm:pt modelId="{19E403EC-DB07-EB47-88DA-B0E63813B888}" type="sibTrans" cxnId="{EE05087A-3C12-8448-9684-67C0F0E07F79}">
      <dgm:prSet/>
      <dgm:spPr/>
      <dgm:t>
        <a:bodyPr/>
        <a:lstStyle/>
        <a:p>
          <a:endParaRPr lang="en-GB" sz="2300">
            <a:latin typeface="+mn-lt"/>
          </a:endParaRPr>
        </a:p>
      </dgm:t>
    </dgm:pt>
    <dgm:pt modelId="{90148D13-D94F-C543-8039-6814A0F8C476}">
      <dgm:prSet phldrT="[Text]" custT="1"/>
      <dgm:spPr/>
      <dgm:t>
        <a:bodyPr/>
        <a:lstStyle/>
        <a:p>
          <a:r>
            <a:rPr lang="en-GB" sz="1700" dirty="0">
              <a:latin typeface="+mn-lt"/>
            </a:rPr>
            <a:t>Less drug-induced toxicity</a:t>
          </a:r>
        </a:p>
      </dgm:t>
    </dgm:pt>
    <dgm:pt modelId="{930B0222-8126-314C-B85B-6425FC583B85}" type="parTrans" cxnId="{59F574CA-78A7-0745-96A6-FEF8B351B4B2}">
      <dgm:prSet/>
      <dgm:spPr/>
      <dgm:t>
        <a:bodyPr/>
        <a:lstStyle/>
        <a:p>
          <a:endParaRPr lang="en-GB" sz="2300">
            <a:latin typeface="+mn-lt"/>
          </a:endParaRPr>
        </a:p>
      </dgm:t>
    </dgm:pt>
    <dgm:pt modelId="{59AAD8FC-1B03-CF42-B353-0643B487D849}" type="sibTrans" cxnId="{59F574CA-78A7-0745-96A6-FEF8B351B4B2}">
      <dgm:prSet/>
      <dgm:spPr/>
      <dgm:t>
        <a:bodyPr/>
        <a:lstStyle/>
        <a:p>
          <a:endParaRPr lang="en-GB" sz="2300">
            <a:latin typeface="+mn-lt"/>
          </a:endParaRPr>
        </a:p>
      </dgm:t>
    </dgm:pt>
    <dgm:pt modelId="{405164DB-826B-BA4E-BDAE-1B4E6179C47A}">
      <dgm:prSet phldrT="[Text]" custT="1"/>
      <dgm:spPr/>
      <dgm:t>
        <a:bodyPr/>
        <a:lstStyle/>
        <a:p>
          <a:r>
            <a:rPr lang="en-GB" sz="1700" dirty="0">
              <a:latin typeface="+mn-lt"/>
            </a:rPr>
            <a:t>Fewer monitoring bloods as a result</a:t>
          </a:r>
        </a:p>
      </dgm:t>
    </dgm:pt>
    <dgm:pt modelId="{F0864414-BB7C-644B-ADF8-4F2C871F66FD}" type="parTrans" cxnId="{44262CA1-490F-7F44-B81B-0881A432E197}">
      <dgm:prSet/>
      <dgm:spPr/>
      <dgm:t>
        <a:bodyPr/>
        <a:lstStyle/>
        <a:p>
          <a:endParaRPr lang="en-GB" sz="2300">
            <a:latin typeface="+mn-lt"/>
          </a:endParaRPr>
        </a:p>
      </dgm:t>
    </dgm:pt>
    <dgm:pt modelId="{D5698BEF-42A5-AF4B-8CFE-318A2FCA3A8E}" type="sibTrans" cxnId="{44262CA1-490F-7F44-B81B-0881A432E197}">
      <dgm:prSet/>
      <dgm:spPr/>
      <dgm:t>
        <a:bodyPr/>
        <a:lstStyle/>
        <a:p>
          <a:endParaRPr lang="en-GB" sz="2300">
            <a:latin typeface="+mn-lt"/>
          </a:endParaRPr>
        </a:p>
      </dgm:t>
    </dgm:pt>
    <dgm:pt modelId="{05FD452F-2027-A646-B367-DF323153707E}">
      <dgm:prSet phldrT="[Text]" custT="1"/>
      <dgm:spPr/>
      <dgm:t>
        <a:bodyPr/>
        <a:lstStyle/>
        <a:p>
          <a:r>
            <a:rPr lang="en-GB" sz="1700" dirty="0">
              <a:latin typeface="+mn-lt"/>
            </a:rPr>
            <a:t>Some asking why they did not get the single dose</a:t>
          </a:r>
        </a:p>
      </dgm:t>
    </dgm:pt>
    <dgm:pt modelId="{18BEE2AA-B531-7A49-875A-C5B10CD6BA91}" type="parTrans" cxnId="{13655ECE-6A63-A543-9DED-B804E72D2042}">
      <dgm:prSet/>
      <dgm:spPr/>
      <dgm:t>
        <a:bodyPr/>
        <a:lstStyle/>
        <a:p>
          <a:endParaRPr lang="en-GB" sz="2300">
            <a:latin typeface="+mn-lt"/>
          </a:endParaRPr>
        </a:p>
      </dgm:t>
    </dgm:pt>
    <dgm:pt modelId="{EA26DCBE-B1DC-C643-8D38-1593CE5E91E2}" type="sibTrans" cxnId="{13655ECE-6A63-A543-9DED-B804E72D2042}">
      <dgm:prSet/>
      <dgm:spPr/>
      <dgm:t>
        <a:bodyPr/>
        <a:lstStyle/>
        <a:p>
          <a:endParaRPr lang="en-GB" sz="2300">
            <a:latin typeface="+mn-lt"/>
          </a:endParaRPr>
        </a:p>
      </dgm:t>
    </dgm:pt>
    <dgm:pt modelId="{3C831052-45BF-1847-A81F-D1754AFB7B35}">
      <dgm:prSet phldrT="[Text]" custT="1"/>
      <dgm:spPr/>
      <dgm:t>
        <a:bodyPr/>
        <a:lstStyle/>
        <a:p>
          <a:r>
            <a:rPr lang="en-GB" sz="1700" dirty="0">
              <a:latin typeface="+mn-lt"/>
            </a:rPr>
            <a:t>Quicker to reconstitute but overall a lot more work</a:t>
          </a:r>
        </a:p>
      </dgm:t>
    </dgm:pt>
    <dgm:pt modelId="{A17A9B2D-2F4C-F54B-B6CC-36207DA14FD0}" type="parTrans" cxnId="{25E65C40-6896-B240-B984-A678D9F5EA00}">
      <dgm:prSet/>
      <dgm:spPr/>
      <dgm:t>
        <a:bodyPr/>
        <a:lstStyle/>
        <a:p>
          <a:endParaRPr lang="en-GB" sz="2300">
            <a:latin typeface="+mn-lt"/>
          </a:endParaRPr>
        </a:p>
      </dgm:t>
    </dgm:pt>
    <dgm:pt modelId="{CBFF9D9C-0BE3-F14C-BD11-04B45A462D60}" type="sibTrans" cxnId="{25E65C40-6896-B240-B984-A678D9F5EA00}">
      <dgm:prSet/>
      <dgm:spPr/>
      <dgm:t>
        <a:bodyPr/>
        <a:lstStyle/>
        <a:p>
          <a:endParaRPr lang="en-GB" sz="2300">
            <a:latin typeface="+mn-lt"/>
          </a:endParaRPr>
        </a:p>
      </dgm:t>
    </dgm:pt>
    <dgm:pt modelId="{5944AA6F-BD5A-B644-8627-DDFCB9D42885}">
      <dgm:prSet phldrT="[Text]" custT="1"/>
      <dgm:spPr/>
      <dgm:t>
        <a:bodyPr/>
        <a:lstStyle/>
        <a:p>
          <a:r>
            <a:rPr lang="en-GB" sz="1700" dirty="0">
              <a:latin typeface="+mn-lt"/>
            </a:rPr>
            <a:t>Difficult to access blood transfusions</a:t>
          </a:r>
        </a:p>
      </dgm:t>
    </dgm:pt>
    <dgm:pt modelId="{ED7B0B3E-1D00-6B4B-81A2-3176647A120B}" type="parTrans" cxnId="{EF80335F-2A8F-2448-8870-BEFB7FE21006}">
      <dgm:prSet/>
      <dgm:spPr/>
      <dgm:t>
        <a:bodyPr/>
        <a:lstStyle/>
        <a:p>
          <a:endParaRPr lang="en-GB" sz="2300">
            <a:latin typeface="+mn-lt"/>
          </a:endParaRPr>
        </a:p>
      </dgm:t>
    </dgm:pt>
    <dgm:pt modelId="{799BD4D7-6367-734E-8EB0-3A132C915243}" type="sibTrans" cxnId="{EF80335F-2A8F-2448-8870-BEFB7FE21006}">
      <dgm:prSet/>
      <dgm:spPr/>
      <dgm:t>
        <a:bodyPr/>
        <a:lstStyle/>
        <a:p>
          <a:endParaRPr lang="en-GB" sz="2300">
            <a:latin typeface="+mn-lt"/>
          </a:endParaRPr>
        </a:p>
      </dgm:t>
    </dgm:pt>
    <dgm:pt modelId="{3FC7D4B6-745A-C546-A318-53E2CCCA0D18}">
      <dgm:prSet phldrT="[Text]" custT="1"/>
      <dgm:spPr/>
      <dgm:t>
        <a:bodyPr/>
        <a:lstStyle/>
        <a:p>
          <a:r>
            <a:rPr lang="en-GB" sz="1700" dirty="0">
              <a:latin typeface="+mn-lt"/>
            </a:rPr>
            <a:t>Lots more cannulae required</a:t>
          </a:r>
        </a:p>
      </dgm:t>
    </dgm:pt>
    <dgm:pt modelId="{331AEC02-A473-6D41-A320-58A7690794D3}" type="parTrans" cxnId="{138A0C01-3BEF-834D-9F55-0E452F9D32A0}">
      <dgm:prSet/>
      <dgm:spPr/>
      <dgm:t>
        <a:bodyPr/>
        <a:lstStyle/>
        <a:p>
          <a:endParaRPr lang="en-GB">
            <a:latin typeface="+mn-lt"/>
          </a:endParaRPr>
        </a:p>
      </dgm:t>
    </dgm:pt>
    <dgm:pt modelId="{55E4F1AD-C9D6-1642-94B9-93232F77F509}" type="sibTrans" cxnId="{138A0C01-3BEF-834D-9F55-0E452F9D32A0}">
      <dgm:prSet/>
      <dgm:spPr/>
      <dgm:t>
        <a:bodyPr/>
        <a:lstStyle/>
        <a:p>
          <a:endParaRPr lang="en-GB">
            <a:latin typeface="+mn-lt"/>
          </a:endParaRPr>
        </a:p>
      </dgm:t>
    </dgm:pt>
    <dgm:pt modelId="{32F842D6-E2B2-AD48-BFD0-5DE7C24104DB}">
      <dgm:prSet phldrT="[Text]" custT="1"/>
      <dgm:spPr/>
      <dgm:t>
        <a:bodyPr/>
        <a:lstStyle/>
        <a:p>
          <a:r>
            <a:rPr lang="en-GB" sz="1700" dirty="0">
              <a:latin typeface="+mn-lt"/>
            </a:rPr>
            <a:t>More time consuming</a:t>
          </a:r>
        </a:p>
      </dgm:t>
    </dgm:pt>
    <dgm:pt modelId="{5B8A7135-10A4-FD49-A363-964611DD8A9D}" type="parTrans" cxnId="{B1350F4A-94D9-8244-B601-8896666A557E}">
      <dgm:prSet/>
      <dgm:spPr/>
      <dgm:t>
        <a:bodyPr/>
        <a:lstStyle/>
        <a:p>
          <a:endParaRPr lang="en-GB">
            <a:latin typeface="+mn-lt"/>
          </a:endParaRPr>
        </a:p>
      </dgm:t>
    </dgm:pt>
    <dgm:pt modelId="{CDEEDB6C-DBA2-CF4F-B970-6D1CC52EAA4C}" type="sibTrans" cxnId="{B1350F4A-94D9-8244-B601-8896666A557E}">
      <dgm:prSet/>
      <dgm:spPr/>
      <dgm:t>
        <a:bodyPr/>
        <a:lstStyle/>
        <a:p>
          <a:endParaRPr lang="en-GB">
            <a:latin typeface="+mn-lt"/>
          </a:endParaRPr>
        </a:p>
      </dgm:t>
    </dgm:pt>
    <dgm:pt modelId="{3FEFD48E-5E8A-E84D-B4AA-BE9FDE47F43A}">
      <dgm:prSet phldrT="[Text]" custT="1"/>
      <dgm:spPr/>
      <dgm:t>
        <a:bodyPr/>
        <a:lstStyle/>
        <a:p>
          <a:r>
            <a:rPr lang="en-GB" sz="1700" dirty="0">
              <a:latin typeface="+mn-lt"/>
            </a:rPr>
            <a:t>‘Worth the investment’</a:t>
          </a:r>
        </a:p>
      </dgm:t>
    </dgm:pt>
    <dgm:pt modelId="{455D26DF-B042-8E4C-BB19-BBDE197328F4}" type="parTrans" cxnId="{881193E8-4ABD-0149-88A8-277336E7A3B0}">
      <dgm:prSet/>
      <dgm:spPr/>
      <dgm:t>
        <a:bodyPr/>
        <a:lstStyle/>
        <a:p>
          <a:endParaRPr lang="en-GB">
            <a:latin typeface="+mn-lt"/>
          </a:endParaRPr>
        </a:p>
      </dgm:t>
    </dgm:pt>
    <dgm:pt modelId="{B9569A55-3EDC-6545-90C9-8B1432DE9C58}" type="sibTrans" cxnId="{881193E8-4ABD-0149-88A8-277336E7A3B0}">
      <dgm:prSet/>
      <dgm:spPr/>
      <dgm:t>
        <a:bodyPr/>
        <a:lstStyle/>
        <a:p>
          <a:endParaRPr lang="en-GB">
            <a:latin typeface="+mn-lt"/>
          </a:endParaRPr>
        </a:p>
      </dgm:t>
    </dgm:pt>
    <dgm:pt modelId="{E9E39CF5-EE65-AE44-AB55-35C589B57E26}">
      <dgm:prSet phldrT="[Text]" custT="1"/>
      <dgm:spPr/>
      <dgm:t>
        <a:bodyPr/>
        <a:lstStyle/>
        <a:p>
          <a:r>
            <a:rPr lang="en-GB" sz="1700" dirty="0">
              <a:latin typeface="+mn-lt"/>
            </a:rPr>
            <a:t>Fewer days of additional hydration</a:t>
          </a:r>
        </a:p>
      </dgm:t>
    </dgm:pt>
    <dgm:pt modelId="{88429E81-6D03-E841-8BE4-6DD9F56A56F8}" type="parTrans" cxnId="{53ED9071-EAE9-DC49-9A82-39AACE7B95FE}">
      <dgm:prSet/>
      <dgm:spPr/>
      <dgm:t>
        <a:bodyPr/>
        <a:lstStyle/>
        <a:p>
          <a:endParaRPr lang="en-GB">
            <a:latin typeface="+mn-lt"/>
          </a:endParaRPr>
        </a:p>
      </dgm:t>
    </dgm:pt>
    <dgm:pt modelId="{CBEB8CFB-8316-C34F-BAE0-1061C568E0DF}" type="sibTrans" cxnId="{53ED9071-EAE9-DC49-9A82-39AACE7B95FE}">
      <dgm:prSet/>
      <dgm:spPr/>
      <dgm:t>
        <a:bodyPr/>
        <a:lstStyle/>
        <a:p>
          <a:endParaRPr lang="en-GB">
            <a:latin typeface="+mn-lt"/>
          </a:endParaRPr>
        </a:p>
      </dgm:t>
    </dgm:pt>
    <dgm:pt modelId="{DEF4AC08-1FF4-4441-ABA2-50BA6FCF795F}">
      <dgm:prSet phldrT="[Text]" custT="1"/>
      <dgm:spPr/>
      <dgm:t>
        <a:bodyPr/>
        <a:lstStyle/>
        <a:p>
          <a:r>
            <a:rPr lang="en-GB" sz="1700" dirty="0">
              <a:latin typeface="+mn-lt"/>
            </a:rPr>
            <a:t>Fewer tissued cannulae</a:t>
          </a:r>
        </a:p>
      </dgm:t>
    </dgm:pt>
    <dgm:pt modelId="{5E989CF1-6393-0448-8B6B-A44E9D916C0F}" type="parTrans" cxnId="{0E89AB4C-1512-F846-982E-D23499E948D7}">
      <dgm:prSet/>
      <dgm:spPr/>
      <dgm:t>
        <a:bodyPr/>
        <a:lstStyle/>
        <a:p>
          <a:endParaRPr lang="en-GB">
            <a:latin typeface="+mn-lt"/>
          </a:endParaRPr>
        </a:p>
      </dgm:t>
    </dgm:pt>
    <dgm:pt modelId="{C30D736A-F99D-404E-B072-09104F7EA194}" type="sibTrans" cxnId="{0E89AB4C-1512-F846-982E-D23499E948D7}">
      <dgm:prSet/>
      <dgm:spPr/>
      <dgm:t>
        <a:bodyPr/>
        <a:lstStyle/>
        <a:p>
          <a:endParaRPr lang="en-GB">
            <a:latin typeface="+mn-lt"/>
          </a:endParaRPr>
        </a:p>
      </dgm:t>
    </dgm:pt>
    <dgm:pt modelId="{6E2E6083-FAB5-CC48-9D86-71412FD2A569}">
      <dgm:prSet phldrT="[Text]" custT="1"/>
      <dgm:spPr/>
      <dgm:t>
        <a:bodyPr/>
        <a:lstStyle/>
        <a:p>
          <a:r>
            <a:rPr lang="en-GB" sz="1700" dirty="0">
              <a:latin typeface="+mn-lt"/>
            </a:rPr>
            <a:t>Rigors less common</a:t>
          </a:r>
        </a:p>
      </dgm:t>
    </dgm:pt>
    <dgm:pt modelId="{6CF71463-EC41-9647-BCB5-9E4BD8AE3788}" type="parTrans" cxnId="{8D253E46-E31D-B348-B2F6-A7311B720430}">
      <dgm:prSet/>
      <dgm:spPr/>
      <dgm:t>
        <a:bodyPr/>
        <a:lstStyle/>
        <a:p>
          <a:endParaRPr lang="en-GB">
            <a:latin typeface="+mn-lt"/>
          </a:endParaRPr>
        </a:p>
      </dgm:t>
    </dgm:pt>
    <dgm:pt modelId="{0808F69F-D991-4E42-A0C9-CA6209AEB4A8}" type="sibTrans" cxnId="{8D253E46-E31D-B348-B2F6-A7311B720430}">
      <dgm:prSet/>
      <dgm:spPr/>
      <dgm:t>
        <a:bodyPr/>
        <a:lstStyle/>
        <a:p>
          <a:endParaRPr lang="en-GB">
            <a:latin typeface="+mn-lt"/>
          </a:endParaRPr>
        </a:p>
      </dgm:t>
    </dgm:pt>
    <dgm:pt modelId="{B56B385B-DD36-9941-9241-DF7FB769CD66}">
      <dgm:prSet phldrT="[Text]" custT="1"/>
      <dgm:spPr/>
      <dgm:t>
        <a:bodyPr/>
        <a:lstStyle/>
        <a:p>
          <a:r>
            <a:rPr lang="en-GB" sz="1700" dirty="0">
              <a:latin typeface="+mn-lt"/>
            </a:rPr>
            <a:t>Only seven days of flucytosine which is difficult, particularly at night</a:t>
          </a:r>
        </a:p>
      </dgm:t>
    </dgm:pt>
    <dgm:pt modelId="{576F494B-D0F2-2C45-A3EB-EC556A6FC2EF}" type="parTrans" cxnId="{CCBEE778-853B-8748-9F8F-A011A8A0FC1B}">
      <dgm:prSet/>
      <dgm:spPr/>
      <dgm:t>
        <a:bodyPr/>
        <a:lstStyle/>
        <a:p>
          <a:endParaRPr lang="en-GB">
            <a:latin typeface="+mn-lt"/>
          </a:endParaRPr>
        </a:p>
      </dgm:t>
    </dgm:pt>
    <dgm:pt modelId="{BDDED599-A565-8240-A86E-CC27197D4B8E}" type="sibTrans" cxnId="{CCBEE778-853B-8748-9F8F-A011A8A0FC1B}">
      <dgm:prSet/>
      <dgm:spPr/>
      <dgm:t>
        <a:bodyPr/>
        <a:lstStyle/>
        <a:p>
          <a:endParaRPr lang="en-GB">
            <a:latin typeface="+mn-lt"/>
          </a:endParaRPr>
        </a:p>
      </dgm:t>
    </dgm:pt>
    <dgm:pt modelId="{F6A750A8-8553-A048-9F4D-085806C73511}">
      <dgm:prSet phldrT="[Text]" custT="1"/>
      <dgm:spPr/>
      <dgm:t>
        <a:bodyPr/>
        <a:lstStyle/>
        <a:p>
          <a:r>
            <a:rPr lang="en-GB" sz="1700" dirty="0">
              <a:latin typeface="+mn-lt"/>
            </a:rPr>
            <a:t>Thrombophlebitis more common</a:t>
          </a:r>
        </a:p>
      </dgm:t>
    </dgm:pt>
    <dgm:pt modelId="{9C7C945D-CC64-E442-B181-F09A7F1A53FB}" type="parTrans" cxnId="{910F38BE-6825-304B-A567-BD06AFD66A96}">
      <dgm:prSet/>
      <dgm:spPr/>
      <dgm:t>
        <a:bodyPr/>
        <a:lstStyle/>
        <a:p>
          <a:endParaRPr lang="en-GB">
            <a:latin typeface="+mn-lt"/>
          </a:endParaRPr>
        </a:p>
      </dgm:t>
    </dgm:pt>
    <dgm:pt modelId="{3CB968A2-EFD4-3F4E-A6C5-56F8886C6993}" type="sibTrans" cxnId="{910F38BE-6825-304B-A567-BD06AFD66A96}">
      <dgm:prSet/>
      <dgm:spPr/>
      <dgm:t>
        <a:bodyPr/>
        <a:lstStyle/>
        <a:p>
          <a:endParaRPr lang="en-GB">
            <a:latin typeface="+mn-lt"/>
          </a:endParaRPr>
        </a:p>
      </dgm:t>
    </dgm:pt>
    <dgm:pt modelId="{EB9D94E2-161E-8F46-8F64-A69898CB5F9A}" type="pres">
      <dgm:prSet presAssocID="{6B1D2FFD-2D60-5E4C-9808-A0AEF2072A16}" presName="Name0" presStyleCnt="0">
        <dgm:presLayoutVars>
          <dgm:dir/>
          <dgm:animLvl val="lvl"/>
          <dgm:resizeHandles val="exact"/>
        </dgm:presLayoutVars>
      </dgm:prSet>
      <dgm:spPr/>
    </dgm:pt>
    <dgm:pt modelId="{2874EFCE-AFDD-6E4B-8049-E0BC99BA62D3}" type="pres">
      <dgm:prSet presAssocID="{BAF04D91-B49F-E543-A851-033355F3A332}" presName="linNode" presStyleCnt="0"/>
      <dgm:spPr/>
    </dgm:pt>
    <dgm:pt modelId="{19B05B6B-64AF-0D40-9E49-622BF17D1EC2}" type="pres">
      <dgm:prSet presAssocID="{BAF04D91-B49F-E543-A851-033355F3A332}" presName="parentText" presStyleLbl="node1" presStyleIdx="0" presStyleCnt="2" custScaleX="33316" custScaleY="81080" custLinFactNeighborX="-153" custLinFactNeighborY="294">
        <dgm:presLayoutVars>
          <dgm:chMax val="1"/>
          <dgm:bulletEnabled val="1"/>
        </dgm:presLayoutVars>
      </dgm:prSet>
      <dgm:spPr/>
    </dgm:pt>
    <dgm:pt modelId="{3402C00E-6019-684E-A25D-C14C244BCD9E}" type="pres">
      <dgm:prSet presAssocID="{BAF04D91-B49F-E543-A851-033355F3A332}" presName="descendantText" presStyleLbl="alignAccFollowNode1" presStyleIdx="0" presStyleCnt="2" custScaleX="92862">
        <dgm:presLayoutVars>
          <dgm:bulletEnabled val="1"/>
        </dgm:presLayoutVars>
      </dgm:prSet>
      <dgm:spPr/>
    </dgm:pt>
    <dgm:pt modelId="{B128A405-DE5C-C244-AF52-DADAEF10E1AF}" type="pres">
      <dgm:prSet presAssocID="{6F26D006-555A-6C44-8F50-FADF8092E09F}" presName="sp" presStyleCnt="0"/>
      <dgm:spPr/>
    </dgm:pt>
    <dgm:pt modelId="{088FCE4B-710C-FA4F-8C2C-61C1AF5D1CC9}" type="pres">
      <dgm:prSet presAssocID="{A4E4338D-4E37-1B4F-903C-0A6ECD582D8C}" presName="linNode" presStyleCnt="0"/>
      <dgm:spPr/>
    </dgm:pt>
    <dgm:pt modelId="{EDC767A9-28D8-EE43-B02B-9AE23CF2F919}" type="pres">
      <dgm:prSet presAssocID="{A4E4338D-4E37-1B4F-903C-0A6ECD582D8C}" presName="parentText" presStyleLbl="node1" presStyleIdx="1" presStyleCnt="2" custScaleX="32773" custScaleY="83965">
        <dgm:presLayoutVars>
          <dgm:chMax val="1"/>
          <dgm:bulletEnabled val="1"/>
        </dgm:presLayoutVars>
      </dgm:prSet>
      <dgm:spPr/>
    </dgm:pt>
    <dgm:pt modelId="{63E96512-8838-0A46-82F2-7EB2BA25C662}" type="pres">
      <dgm:prSet presAssocID="{A4E4338D-4E37-1B4F-903C-0A6ECD582D8C}" presName="descendantText" presStyleLbl="alignAccFollowNode1" presStyleIdx="1" presStyleCnt="2" custScaleX="93167">
        <dgm:presLayoutVars>
          <dgm:bulletEnabled val="1"/>
        </dgm:presLayoutVars>
      </dgm:prSet>
      <dgm:spPr/>
    </dgm:pt>
  </dgm:ptLst>
  <dgm:cxnLst>
    <dgm:cxn modelId="{138A0C01-3BEF-834D-9F55-0E452F9D32A0}" srcId="{A4E4338D-4E37-1B4F-903C-0A6ECD582D8C}" destId="{3FC7D4B6-745A-C546-A318-53E2CCCA0D18}" srcOrd="3" destOrd="0" parTransId="{331AEC02-A473-6D41-A320-58A7690794D3}" sibTransId="{55E4F1AD-C9D6-1642-94B9-93232F77F509}"/>
    <dgm:cxn modelId="{B329C803-E6AD-F14E-96F9-46A5C6D0B761}" srcId="{A4E4338D-4E37-1B4F-903C-0A6ECD582D8C}" destId="{B575B8E6-F113-854C-9157-2632903C1091}" srcOrd="5" destOrd="0" parTransId="{CFE1B9CD-771F-3147-A5E4-E1C8CB212DDF}" sibTransId="{902337DE-4D3A-2C4F-B37C-E91A2047CBD2}"/>
    <dgm:cxn modelId="{FA5EE511-BDB8-EB47-B1BE-9DDE39B81B21}" srcId="{BAF04D91-B49F-E543-A851-033355F3A332}" destId="{3B62FB03-19A4-3B43-BAC8-BB205959B53B}" srcOrd="1" destOrd="0" parTransId="{E34BE7E1-E38A-5743-9C0F-BBCA9B72EBDC}" sibTransId="{639DEED0-8F15-E241-B4BE-FC64A9D753A5}"/>
    <dgm:cxn modelId="{79AB3420-0615-714A-8E8E-3C5FA3825851}" type="presOf" srcId="{6E2E6083-FAB5-CC48-9D86-71412FD2A569}" destId="{3402C00E-6019-684E-A25D-C14C244BCD9E}" srcOrd="0" destOrd="5" presId="urn:microsoft.com/office/officeart/2005/8/layout/vList5"/>
    <dgm:cxn modelId="{D8703435-6E97-EC48-8513-679339E1762D}" type="presOf" srcId="{E9E39CF5-EE65-AE44-AB55-35C589B57E26}" destId="{3402C00E-6019-684E-A25D-C14C244BCD9E}" srcOrd="0" destOrd="3" presId="urn:microsoft.com/office/officeart/2005/8/layout/vList5"/>
    <dgm:cxn modelId="{25E65C40-6896-B240-B984-A678D9F5EA00}" srcId="{A4E4338D-4E37-1B4F-903C-0A6ECD582D8C}" destId="{3C831052-45BF-1847-A81F-D1754AFB7B35}" srcOrd="0" destOrd="0" parTransId="{A17A9B2D-2F4C-F54B-B6CC-36207DA14FD0}" sibTransId="{CBFF9D9C-0BE3-F14C-BD11-04B45A462D60}"/>
    <dgm:cxn modelId="{8D253E46-E31D-B348-B2F6-A7311B720430}" srcId="{BAF04D91-B49F-E543-A851-033355F3A332}" destId="{6E2E6083-FAB5-CC48-9D86-71412FD2A569}" srcOrd="5" destOrd="0" parTransId="{6CF71463-EC41-9647-BCB5-9E4BD8AE3788}" sibTransId="{0808F69F-D991-4E42-A0C9-CA6209AEB4A8}"/>
    <dgm:cxn modelId="{A8B95B48-67C8-4549-9E26-DCD6717758A2}" srcId="{6B1D2FFD-2D60-5E4C-9808-A0AEF2072A16}" destId="{BAF04D91-B49F-E543-A851-033355F3A332}" srcOrd="0" destOrd="0" parTransId="{DB0EDB36-4795-3145-8AFA-7155BCEC8A41}" sibTransId="{6F26D006-555A-6C44-8F50-FADF8092E09F}"/>
    <dgm:cxn modelId="{E92F8248-27D9-6944-AFF0-6D31997ADEAC}" srcId="{BAF04D91-B49F-E543-A851-033355F3A332}" destId="{D96ECCCF-6160-1944-B8F4-BFACA87C5355}" srcOrd="0" destOrd="0" parTransId="{D7470736-86EB-E142-A702-89ED5BA38897}" sibTransId="{54DFCEC6-7261-5341-B908-1E78051E5218}"/>
    <dgm:cxn modelId="{B1350F4A-94D9-8244-B601-8896666A557E}" srcId="{A4E4338D-4E37-1B4F-903C-0A6ECD582D8C}" destId="{32F842D6-E2B2-AD48-BFD0-5DE7C24104DB}" srcOrd="4" destOrd="0" parTransId="{5B8A7135-10A4-FD49-A363-964611DD8A9D}" sibTransId="{CDEEDB6C-DBA2-CF4F-B970-6D1CC52EAA4C}"/>
    <dgm:cxn modelId="{0E89AB4C-1512-F846-982E-D23499E948D7}" srcId="{BAF04D91-B49F-E543-A851-033355F3A332}" destId="{DEF4AC08-1FF4-4441-ABA2-50BA6FCF795F}" srcOrd="4" destOrd="0" parTransId="{5E989CF1-6393-0448-8B6B-A44E9D916C0F}" sibTransId="{C30D736A-F99D-404E-B072-09104F7EA194}"/>
    <dgm:cxn modelId="{EF80335F-2A8F-2448-8870-BEFB7FE21006}" srcId="{A4E4338D-4E37-1B4F-903C-0A6ECD582D8C}" destId="{5944AA6F-BD5A-B644-8627-DDFCB9D42885}" srcOrd="7" destOrd="0" parTransId="{ED7B0B3E-1D00-6B4B-81A2-3176647A120B}" sibTransId="{799BD4D7-6367-734E-8EB0-3A132C915243}"/>
    <dgm:cxn modelId="{BAE34761-7934-CD4B-ABA5-1BF8194B8C44}" type="presOf" srcId="{3C831052-45BF-1847-A81F-D1754AFB7B35}" destId="{63E96512-8838-0A46-82F2-7EB2BA25C662}" srcOrd="0" destOrd="0" presId="urn:microsoft.com/office/officeart/2005/8/layout/vList5"/>
    <dgm:cxn modelId="{5AC9D161-C403-2A47-A14F-C728EFEE7754}" type="presOf" srcId="{3B62FB03-19A4-3B43-BAC8-BB205959B53B}" destId="{3402C00E-6019-684E-A25D-C14C244BCD9E}" srcOrd="0" destOrd="1" presId="urn:microsoft.com/office/officeart/2005/8/layout/vList5"/>
    <dgm:cxn modelId="{53ED9071-EAE9-DC49-9A82-39AACE7B95FE}" srcId="{BAF04D91-B49F-E543-A851-033355F3A332}" destId="{E9E39CF5-EE65-AE44-AB55-35C589B57E26}" srcOrd="3" destOrd="0" parTransId="{88429E81-6D03-E841-8BE4-6DD9F56A56F8}" sibTransId="{CBEB8CFB-8316-C34F-BAE0-1061C568E0DF}"/>
    <dgm:cxn modelId="{BED62875-BA16-CC46-8E6D-7F0ABCED6CFE}" type="presOf" srcId="{F6A750A8-8553-A048-9F4D-085806C73511}" destId="{63E96512-8838-0A46-82F2-7EB2BA25C662}" srcOrd="0" destOrd="2" presId="urn:microsoft.com/office/officeart/2005/8/layout/vList5"/>
    <dgm:cxn modelId="{CCBEE778-853B-8748-9F8F-A011A8A0FC1B}" srcId="{A4E4338D-4E37-1B4F-903C-0A6ECD582D8C}" destId="{B56B385B-DD36-9941-9241-DF7FB769CD66}" srcOrd="1" destOrd="0" parTransId="{576F494B-D0F2-2C45-A3EB-EC556A6FC2EF}" sibTransId="{BDDED599-A565-8240-A86E-CC27197D4B8E}"/>
    <dgm:cxn modelId="{EE05087A-3C12-8448-9684-67C0F0E07F79}" srcId="{BAF04D91-B49F-E543-A851-033355F3A332}" destId="{31F47FEA-BBAA-5042-9271-173E702CD8A1}" srcOrd="8" destOrd="0" parTransId="{A141744A-2441-974C-B689-16E5016BFDCE}" sibTransId="{19E403EC-DB07-EB47-88DA-B0E63813B888}"/>
    <dgm:cxn modelId="{5EDDBB7D-4A6A-7E4F-9372-D370EF094B89}" type="presOf" srcId="{05FD452F-2027-A646-B367-DF323153707E}" destId="{63E96512-8838-0A46-82F2-7EB2BA25C662}" srcOrd="0" destOrd="6" presId="urn:microsoft.com/office/officeart/2005/8/layout/vList5"/>
    <dgm:cxn modelId="{0E1C3C8D-15AB-7145-B3C3-560FBECE3F5B}" type="presOf" srcId="{405164DB-826B-BA4E-BDAE-1B4E6179C47A}" destId="{3402C00E-6019-684E-A25D-C14C244BCD9E}" srcOrd="0" destOrd="7" presId="urn:microsoft.com/office/officeart/2005/8/layout/vList5"/>
    <dgm:cxn modelId="{360F8490-E625-8F4E-9AD0-A2610B6EA904}" type="presOf" srcId="{A4E4338D-4E37-1B4F-903C-0A6ECD582D8C}" destId="{EDC767A9-28D8-EE43-B02B-9AE23CF2F919}" srcOrd="0" destOrd="0" presId="urn:microsoft.com/office/officeart/2005/8/layout/vList5"/>
    <dgm:cxn modelId="{F10C059B-E64A-F34F-AE6F-145DCBD11319}" type="presOf" srcId="{6B1D2FFD-2D60-5E4C-9808-A0AEF2072A16}" destId="{EB9D94E2-161E-8F46-8F64-A69898CB5F9A}" srcOrd="0" destOrd="0" presId="urn:microsoft.com/office/officeart/2005/8/layout/vList5"/>
    <dgm:cxn modelId="{44262CA1-490F-7F44-B81B-0881A432E197}" srcId="{BAF04D91-B49F-E543-A851-033355F3A332}" destId="{405164DB-826B-BA4E-BDAE-1B4E6179C47A}" srcOrd="7" destOrd="0" parTransId="{F0864414-BB7C-644B-ADF8-4F2C871F66FD}" sibTransId="{D5698BEF-42A5-AF4B-8CFE-318A2FCA3A8E}"/>
    <dgm:cxn modelId="{714CCEA6-F96C-A341-B508-3E624B782C98}" type="presOf" srcId="{B575B8E6-F113-854C-9157-2632903C1091}" destId="{63E96512-8838-0A46-82F2-7EB2BA25C662}" srcOrd="0" destOrd="5" presId="urn:microsoft.com/office/officeart/2005/8/layout/vList5"/>
    <dgm:cxn modelId="{22B20AA8-29AA-C64E-8B00-E9E1A66FB46F}" type="presOf" srcId="{B56B385B-DD36-9941-9241-DF7FB769CD66}" destId="{63E96512-8838-0A46-82F2-7EB2BA25C662}" srcOrd="0" destOrd="1" presId="urn:microsoft.com/office/officeart/2005/8/layout/vList5"/>
    <dgm:cxn modelId="{B19A2AB0-C998-7044-A360-08BE6DFAA7D7}" type="presOf" srcId="{DEF4AC08-1FF4-4441-ABA2-50BA6FCF795F}" destId="{3402C00E-6019-684E-A25D-C14C244BCD9E}" srcOrd="0" destOrd="4" presId="urn:microsoft.com/office/officeart/2005/8/layout/vList5"/>
    <dgm:cxn modelId="{441ED4B6-1AEA-5F48-B548-766BD8627990}" type="presOf" srcId="{90148D13-D94F-C543-8039-6814A0F8C476}" destId="{3402C00E-6019-684E-A25D-C14C244BCD9E}" srcOrd="0" destOrd="6" presId="urn:microsoft.com/office/officeart/2005/8/layout/vList5"/>
    <dgm:cxn modelId="{8572C6BB-64C6-544C-8F04-259752EF6918}" type="presOf" srcId="{31F47FEA-BBAA-5042-9271-173E702CD8A1}" destId="{3402C00E-6019-684E-A25D-C14C244BCD9E}" srcOrd="0" destOrd="8" presId="urn:microsoft.com/office/officeart/2005/8/layout/vList5"/>
    <dgm:cxn modelId="{910F38BE-6825-304B-A567-BD06AFD66A96}" srcId="{A4E4338D-4E37-1B4F-903C-0A6ECD582D8C}" destId="{F6A750A8-8553-A048-9F4D-085806C73511}" srcOrd="2" destOrd="0" parTransId="{9C7C945D-CC64-E442-B181-F09A7F1A53FB}" sibTransId="{3CB968A2-EFD4-3F4E-A6C5-56F8886C6993}"/>
    <dgm:cxn modelId="{AC3468C2-646E-DB49-9A08-22EC4D6C9455}" type="presOf" srcId="{5944AA6F-BD5A-B644-8627-DDFCB9D42885}" destId="{63E96512-8838-0A46-82F2-7EB2BA25C662}" srcOrd="0" destOrd="7" presId="urn:microsoft.com/office/officeart/2005/8/layout/vList5"/>
    <dgm:cxn modelId="{3E6A82C4-77DC-8B40-B9C2-3A560A5A7C1D}" type="presOf" srcId="{BAF04D91-B49F-E543-A851-033355F3A332}" destId="{19B05B6B-64AF-0D40-9E49-622BF17D1EC2}" srcOrd="0" destOrd="0" presId="urn:microsoft.com/office/officeart/2005/8/layout/vList5"/>
    <dgm:cxn modelId="{59F574CA-78A7-0745-96A6-FEF8B351B4B2}" srcId="{BAF04D91-B49F-E543-A851-033355F3A332}" destId="{90148D13-D94F-C543-8039-6814A0F8C476}" srcOrd="6" destOrd="0" parTransId="{930B0222-8126-314C-B85B-6425FC583B85}" sibTransId="{59AAD8FC-1B03-CF42-B353-0643B487D849}"/>
    <dgm:cxn modelId="{13655ECE-6A63-A543-9DED-B804E72D2042}" srcId="{A4E4338D-4E37-1B4F-903C-0A6ECD582D8C}" destId="{05FD452F-2027-A646-B367-DF323153707E}" srcOrd="6" destOrd="0" parTransId="{18BEE2AA-B531-7A49-875A-C5B10CD6BA91}" sibTransId="{EA26DCBE-B1DC-C643-8D38-1593CE5E91E2}"/>
    <dgm:cxn modelId="{2B2ED3D3-2AD4-C94E-9663-AC2CCA758536}" type="presOf" srcId="{3FC7D4B6-745A-C546-A318-53E2CCCA0D18}" destId="{63E96512-8838-0A46-82F2-7EB2BA25C662}" srcOrd="0" destOrd="3" presId="urn:microsoft.com/office/officeart/2005/8/layout/vList5"/>
    <dgm:cxn modelId="{0E0D57DB-45B1-4E48-9E68-A54FE8160BE5}" type="presOf" srcId="{32F842D6-E2B2-AD48-BFD0-5DE7C24104DB}" destId="{63E96512-8838-0A46-82F2-7EB2BA25C662}" srcOrd="0" destOrd="4" presId="urn:microsoft.com/office/officeart/2005/8/layout/vList5"/>
    <dgm:cxn modelId="{881193E8-4ABD-0149-88A8-277336E7A3B0}" srcId="{BAF04D91-B49F-E543-A851-033355F3A332}" destId="{3FEFD48E-5E8A-E84D-B4AA-BE9FDE47F43A}" srcOrd="2" destOrd="0" parTransId="{455D26DF-B042-8E4C-BB19-BBDE197328F4}" sibTransId="{B9569A55-3EDC-6545-90C9-8B1432DE9C58}"/>
    <dgm:cxn modelId="{052A98EE-3059-9A4D-B2A6-4180FE80C553}" type="presOf" srcId="{D96ECCCF-6160-1944-B8F4-BFACA87C5355}" destId="{3402C00E-6019-684E-A25D-C14C244BCD9E}" srcOrd="0" destOrd="0" presId="urn:microsoft.com/office/officeart/2005/8/layout/vList5"/>
    <dgm:cxn modelId="{D142A5FA-6D8D-2840-88C2-93245C429B74}" srcId="{6B1D2FFD-2D60-5E4C-9808-A0AEF2072A16}" destId="{A4E4338D-4E37-1B4F-903C-0A6ECD582D8C}" srcOrd="1" destOrd="0" parTransId="{1310FB4E-7258-2649-9B10-B24E17DBED66}" sibTransId="{2FB456E6-6FA4-4B45-A7C1-E419D9C55E58}"/>
    <dgm:cxn modelId="{EF41B5FB-9869-4847-91AA-58CC1009ADAC}" type="presOf" srcId="{3FEFD48E-5E8A-E84D-B4AA-BE9FDE47F43A}" destId="{3402C00E-6019-684E-A25D-C14C244BCD9E}" srcOrd="0" destOrd="2" presId="urn:microsoft.com/office/officeart/2005/8/layout/vList5"/>
    <dgm:cxn modelId="{C88D4D29-7D9B-0945-A4EB-6975A02E971E}" type="presParOf" srcId="{EB9D94E2-161E-8F46-8F64-A69898CB5F9A}" destId="{2874EFCE-AFDD-6E4B-8049-E0BC99BA62D3}" srcOrd="0" destOrd="0" presId="urn:microsoft.com/office/officeart/2005/8/layout/vList5"/>
    <dgm:cxn modelId="{E6037841-4838-8F4B-AAF4-1906FE2C26E2}" type="presParOf" srcId="{2874EFCE-AFDD-6E4B-8049-E0BC99BA62D3}" destId="{19B05B6B-64AF-0D40-9E49-622BF17D1EC2}" srcOrd="0" destOrd="0" presId="urn:microsoft.com/office/officeart/2005/8/layout/vList5"/>
    <dgm:cxn modelId="{FFF60D36-DC3E-3241-B598-45BB3D6623DB}" type="presParOf" srcId="{2874EFCE-AFDD-6E4B-8049-E0BC99BA62D3}" destId="{3402C00E-6019-684E-A25D-C14C244BCD9E}" srcOrd="1" destOrd="0" presId="urn:microsoft.com/office/officeart/2005/8/layout/vList5"/>
    <dgm:cxn modelId="{7EB87C7A-FC86-364C-92E9-CBFFE63C1082}" type="presParOf" srcId="{EB9D94E2-161E-8F46-8F64-A69898CB5F9A}" destId="{B128A405-DE5C-C244-AF52-DADAEF10E1AF}" srcOrd="1" destOrd="0" presId="urn:microsoft.com/office/officeart/2005/8/layout/vList5"/>
    <dgm:cxn modelId="{E426E0D3-E584-2141-8566-5578CC83131D}" type="presParOf" srcId="{EB9D94E2-161E-8F46-8F64-A69898CB5F9A}" destId="{088FCE4B-710C-FA4F-8C2C-61C1AF5D1CC9}" srcOrd="2" destOrd="0" presId="urn:microsoft.com/office/officeart/2005/8/layout/vList5"/>
    <dgm:cxn modelId="{F911CA57-CDA9-B34B-8E65-0244FEB64950}" type="presParOf" srcId="{088FCE4B-710C-FA4F-8C2C-61C1AF5D1CC9}" destId="{EDC767A9-28D8-EE43-B02B-9AE23CF2F919}" srcOrd="0" destOrd="0" presId="urn:microsoft.com/office/officeart/2005/8/layout/vList5"/>
    <dgm:cxn modelId="{03D58406-E879-2340-B78D-A6072A77387C}" type="presParOf" srcId="{088FCE4B-710C-FA4F-8C2C-61C1AF5D1CC9}" destId="{63E96512-8838-0A46-82F2-7EB2BA25C66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8E7D-46C4-0C42-ADCB-93BB7D12B1D6}">
      <dsp:nvSpPr>
        <dsp:cNvPr id="0" name=""/>
        <dsp:cNvSpPr/>
      </dsp:nvSpPr>
      <dsp:spPr>
        <a:xfrm>
          <a:off x="1221659" y="2645"/>
          <a:ext cx="2705982" cy="162358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orbel" panose="020B0503020204020204" pitchFamily="34" charset="0"/>
            </a:rPr>
            <a:t>Fewer intravenous doses</a:t>
          </a:r>
        </a:p>
      </dsp:txBody>
      <dsp:txXfrm>
        <a:off x="1221659" y="2645"/>
        <a:ext cx="2705982" cy="1623589"/>
      </dsp:txXfrm>
    </dsp:sp>
    <dsp:sp modelId="{EA852B80-64EA-4647-911D-2CB0917B441B}">
      <dsp:nvSpPr>
        <dsp:cNvPr id="0" name=""/>
        <dsp:cNvSpPr/>
      </dsp:nvSpPr>
      <dsp:spPr>
        <a:xfrm>
          <a:off x="4198240" y="2645"/>
          <a:ext cx="2705982" cy="162358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orbel" panose="020B0503020204020204" pitchFamily="34" charset="0"/>
            </a:rPr>
            <a:t>Don’t doubt the single dose</a:t>
          </a:r>
        </a:p>
      </dsp:txBody>
      <dsp:txXfrm>
        <a:off x="4198240" y="2645"/>
        <a:ext cx="2705982" cy="1623589"/>
      </dsp:txXfrm>
    </dsp:sp>
    <dsp:sp modelId="{393E0D64-B422-0543-8494-5E76ABE36C62}">
      <dsp:nvSpPr>
        <dsp:cNvPr id="0" name=""/>
        <dsp:cNvSpPr/>
      </dsp:nvSpPr>
      <dsp:spPr>
        <a:xfrm>
          <a:off x="1221659" y="1896833"/>
          <a:ext cx="2705982" cy="162358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orbel" panose="020B0503020204020204" pitchFamily="34" charset="0"/>
            </a:rPr>
            <a:t>Want to be out of hospital</a:t>
          </a:r>
        </a:p>
      </dsp:txBody>
      <dsp:txXfrm>
        <a:off x="1221659" y="1896833"/>
        <a:ext cx="2705982" cy="1623589"/>
      </dsp:txXfrm>
    </dsp:sp>
    <dsp:sp modelId="{BDEBAC7D-A556-414F-ABFF-527393D57E30}">
      <dsp:nvSpPr>
        <dsp:cNvPr id="0" name=""/>
        <dsp:cNvSpPr/>
      </dsp:nvSpPr>
      <dsp:spPr>
        <a:xfrm>
          <a:off x="4198240" y="1896833"/>
          <a:ext cx="2705982" cy="162358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orbel" panose="020B0503020204020204" pitchFamily="34" charset="0"/>
            </a:rPr>
            <a:t>Back to work</a:t>
          </a:r>
        </a:p>
      </dsp:txBody>
      <dsp:txXfrm>
        <a:off x="4198240" y="1896833"/>
        <a:ext cx="2705982" cy="1623589"/>
      </dsp:txXfrm>
    </dsp:sp>
    <dsp:sp modelId="{CD8B172F-F488-6E4A-A58B-FE3F66787143}">
      <dsp:nvSpPr>
        <dsp:cNvPr id="0" name=""/>
        <dsp:cNvSpPr/>
      </dsp:nvSpPr>
      <dsp:spPr>
        <a:xfrm>
          <a:off x="2709950" y="3791021"/>
          <a:ext cx="2705982" cy="162358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orbel" panose="020B0503020204020204" pitchFamily="34" charset="0"/>
            </a:rPr>
            <a:t>‘Experimental’ arm</a:t>
          </a:r>
        </a:p>
      </dsp:txBody>
      <dsp:txXfrm>
        <a:off x="2709950" y="3791021"/>
        <a:ext cx="2705982" cy="1623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2C00E-6019-684E-A25D-C14C244BCD9E}">
      <dsp:nvSpPr>
        <dsp:cNvPr id="0" name=""/>
        <dsp:cNvSpPr/>
      </dsp:nvSpPr>
      <dsp:spPr>
        <a:xfrm rot="5400000">
          <a:off x="5049611" y="-2063725"/>
          <a:ext cx="2547803" cy="67113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GB" sz="2000" kern="1200" dirty="0">
            <a:latin typeface="+mn-lt"/>
          </a:endParaRPr>
        </a:p>
        <a:p>
          <a:pPr marL="171450" lvl="1" indent="-171450" algn="l" defTabSz="755650">
            <a:lnSpc>
              <a:spcPct val="90000"/>
            </a:lnSpc>
            <a:spcBef>
              <a:spcPct val="0"/>
            </a:spcBef>
            <a:spcAft>
              <a:spcPct val="15000"/>
            </a:spcAft>
            <a:buChar char="•"/>
          </a:pPr>
          <a:r>
            <a:rPr lang="en-GB" sz="1700" kern="1200" dirty="0">
              <a:latin typeface="+mn-lt"/>
            </a:rPr>
            <a:t>Clear preference for the single-dose arm</a:t>
          </a:r>
        </a:p>
        <a:p>
          <a:pPr marL="171450" lvl="1" indent="-171450" algn="l" defTabSz="755650">
            <a:lnSpc>
              <a:spcPct val="90000"/>
            </a:lnSpc>
            <a:spcBef>
              <a:spcPct val="0"/>
            </a:spcBef>
            <a:spcAft>
              <a:spcPct val="15000"/>
            </a:spcAft>
            <a:buChar char="•"/>
          </a:pPr>
          <a:r>
            <a:rPr lang="en-GB" sz="1700" kern="1200" dirty="0">
              <a:latin typeface="+mn-lt"/>
            </a:rPr>
            <a:t>‘Worth the investment’</a:t>
          </a:r>
        </a:p>
        <a:p>
          <a:pPr marL="171450" lvl="1" indent="-171450" algn="l" defTabSz="755650">
            <a:lnSpc>
              <a:spcPct val="90000"/>
            </a:lnSpc>
            <a:spcBef>
              <a:spcPct val="0"/>
            </a:spcBef>
            <a:spcAft>
              <a:spcPct val="15000"/>
            </a:spcAft>
            <a:buChar char="•"/>
          </a:pPr>
          <a:r>
            <a:rPr lang="en-GB" sz="1700" kern="1200" dirty="0">
              <a:latin typeface="+mn-lt"/>
            </a:rPr>
            <a:t>Fewer days of additional hydration</a:t>
          </a:r>
        </a:p>
        <a:p>
          <a:pPr marL="171450" lvl="1" indent="-171450" algn="l" defTabSz="755650">
            <a:lnSpc>
              <a:spcPct val="90000"/>
            </a:lnSpc>
            <a:spcBef>
              <a:spcPct val="0"/>
            </a:spcBef>
            <a:spcAft>
              <a:spcPct val="15000"/>
            </a:spcAft>
            <a:buChar char="•"/>
          </a:pPr>
          <a:r>
            <a:rPr lang="en-GB" sz="1700" kern="1200" dirty="0">
              <a:latin typeface="+mn-lt"/>
            </a:rPr>
            <a:t>Fewer tissued cannulae</a:t>
          </a:r>
        </a:p>
        <a:p>
          <a:pPr marL="171450" lvl="1" indent="-171450" algn="l" defTabSz="755650">
            <a:lnSpc>
              <a:spcPct val="90000"/>
            </a:lnSpc>
            <a:spcBef>
              <a:spcPct val="0"/>
            </a:spcBef>
            <a:spcAft>
              <a:spcPct val="15000"/>
            </a:spcAft>
            <a:buChar char="•"/>
          </a:pPr>
          <a:r>
            <a:rPr lang="en-GB" sz="1700" kern="1200" dirty="0">
              <a:latin typeface="+mn-lt"/>
            </a:rPr>
            <a:t>Rigors less common</a:t>
          </a:r>
        </a:p>
        <a:p>
          <a:pPr marL="171450" lvl="1" indent="-171450" algn="l" defTabSz="755650">
            <a:lnSpc>
              <a:spcPct val="90000"/>
            </a:lnSpc>
            <a:spcBef>
              <a:spcPct val="0"/>
            </a:spcBef>
            <a:spcAft>
              <a:spcPct val="15000"/>
            </a:spcAft>
            <a:buChar char="•"/>
          </a:pPr>
          <a:r>
            <a:rPr lang="en-GB" sz="1700" kern="1200" dirty="0">
              <a:latin typeface="+mn-lt"/>
            </a:rPr>
            <a:t>Less drug-induced toxicity</a:t>
          </a:r>
        </a:p>
        <a:p>
          <a:pPr marL="171450" lvl="1" indent="-171450" algn="l" defTabSz="755650">
            <a:lnSpc>
              <a:spcPct val="90000"/>
            </a:lnSpc>
            <a:spcBef>
              <a:spcPct val="0"/>
            </a:spcBef>
            <a:spcAft>
              <a:spcPct val="15000"/>
            </a:spcAft>
            <a:buChar char="•"/>
          </a:pPr>
          <a:r>
            <a:rPr lang="en-GB" sz="1700" kern="1200" dirty="0">
              <a:latin typeface="+mn-lt"/>
            </a:rPr>
            <a:t>Fewer monitoring bloods as a result</a:t>
          </a:r>
        </a:p>
        <a:p>
          <a:pPr marL="228600" lvl="1" indent="-228600" algn="l" defTabSz="1022350">
            <a:lnSpc>
              <a:spcPct val="90000"/>
            </a:lnSpc>
            <a:spcBef>
              <a:spcPct val="0"/>
            </a:spcBef>
            <a:spcAft>
              <a:spcPct val="15000"/>
            </a:spcAft>
            <a:buChar char="•"/>
          </a:pPr>
          <a:endParaRPr lang="en-GB" sz="2300" kern="1200" dirty="0">
            <a:latin typeface="+mn-lt"/>
          </a:endParaRPr>
        </a:p>
      </dsp:txBody>
      <dsp:txXfrm rot="-5400000">
        <a:off x="2967818" y="142441"/>
        <a:ext cx="6587018" cy="2299057"/>
      </dsp:txXfrm>
    </dsp:sp>
    <dsp:sp modelId="{19B05B6B-64AF-0D40-9E49-622BF17D1EC2}">
      <dsp:nvSpPr>
        <dsp:cNvPr id="0" name=""/>
        <dsp:cNvSpPr/>
      </dsp:nvSpPr>
      <dsp:spPr>
        <a:xfrm>
          <a:off x="1602349" y="10233"/>
          <a:ext cx="1354409" cy="25821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Single dose</a:t>
          </a:r>
        </a:p>
      </dsp:txBody>
      <dsp:txXfrm>
        <a:off x="1668466" y="76350"/>
        <a:ext cx="1222175" cy="2449964"/>
      </dsp:txXfrm>
    </dsp:sp>
    <dsp:sp modelId="{63E96512-8838-0A46-82F2-7EB2BA25C662}">
      <dsp:nvSpPr>
        <dsp:cNvPr id="0" name=""/>
        <dsp:cNvSpPr/>
      </dsp:nvSpPr>
      <dsp:spPr>
        <a:xfrm rot="5400000">
          <a:off x="5038557" y="712628"/>
          <a:ext cx="2547803" cy="67334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n-lt"/>
            </a:rPr>
            <a:t>Quicker to reconstitute but overall a lot more work</a:t>
          </a:r>
        </a:p>
        <a:p>
          <a:pPr marL="171450" lvl="1" indent="-171450" algn="l" defTabSz="755650">
            <a:lnSpc>
              <a:spcPct val="90000"/>
            </a:lnSpc>
            <a:spcBef>
              <a:spcPct val="0"/>
            </a:spcBef>
            <a:spcAft>
              <a:spcPct val="15000"/>
            </a:spcAft>
            <a:buChar char="•"/>
          </a:pPr>
          <a:r>
            <a:rPr lang="en-GB" sz="1700" kern="1200" dirty="0">
              <a:latin typeface="+mn-lt"/>
            </a:rPr>
            <a:t>Only seven days of flucytosine which is difficult, particularly at night</a:t>
          </a:r>
        </a:p>
        <a:p>
          <a:pPr marL="171450" lvl="1" indent="-171450" algn="l" defTabSz="755650">
            <a:lnSpc>
              <a:spcPct val="90000"/>
            </a:lnSpc>
            <a:spcBef>
              <a:spcPct val="0"/>
            </a:spcBef>
            <a:spcAft>
              <a:spcPct val="15000"/>
            </a:spcAft>
            <a:buChar char="•"/>
          </a:pPr>
          <a:r>
            <a:rPr lang="en-GB" sz="1700" kern="1200" dirty="0">
              <a:latin typeface="+mn-lt"/>
            </a:rPr>
            <a:t>Thrombophlebitis more common</a:t>
          </a:r>
        </a:p>
        <a:p>
          <a:pPr marL="171450" lvl="1" indent="-171450" algn="l" defTabSz="755650">
            <a:lnSpc>
              <a:spcPct val="90000"/>
            </a:lnSpc>
            <a:spcBef>
              <a:spcPct val="0"/>
            </a:spcBef>
            <a:spcAft>
              <a:spcPct val="15000"/>
            </a:spcAft>
            <a:buChar char="•"/>
          </a:pPr>
          <a:r>
            <a:rPr lang="en-GB" sz="1700" kern="1200" dirty="0">
              <a:latin typeface="+mn-lt"/>
            </a:rPr>
            <a:t>Lots more cannulae required</a:t>
          </a:r>
        </a:p>
        <a:p>
          <a:pPr marL="171450" lvl="1" indent="-171450" algn="l" defTabSz="755650">
            <a:lnSpc>
              <a:spcPct val="90000"/>
            </a:lnSpc>
            <a:spcBef>
              <a:spcPct val="0"/>
            </a:spcBef>
            <a:spcAft>
              <a:spcPct val="15000"/>
            </a:spcAft>
            <a:buChar char="•"/>
          </a:pPr>
          <a:r>
            <a:rPr lang="en-GB" sz="1700" kern="1200" dirty="0">
              <a:latin typeface="+mn-lt"/>
            </a:rPr>
            <a:t>More time consuming</a:t>
          </a:r>
        </a:p>
        <a:p>
          <a:pPr marL="171450" lvl="1" indent="-171450" algn="l" defTabSz="755650">
            <a:lnSpc>
              <a:spcPct val="90000"/>
            </a:lnSpc>
            <a:spcBef>
              <a:spcPct val="0"/>
            </a:spcBef>
            <a:spcAft>
              <a:spcPct val="15000"/>
            </a:spcAft>
            <a:buChar char="•"/>
          </a:pPr>
          <a:r>
            <a:rPr lang="en-GB" sz="1700" kern="1200" dirty="0">
              <a:latin typeface="+mn-lt"/>
            </a:rPr>
            <a:t>Patients become aware of the drug toxicity</a:t>
          </a:r>
        </a:p>
        <a:p>
          <a:pPr marL="171450" lvl="1" indent="-171450" algn="l" defTabSz="755650">
            <a:lnSpc>
              <a:spcPct val="90000"/>
            </a:lnSpc>
            <a:spcBef>
              <a:spcPct val="0"/>
            </a:spcBef>
            <a:spcAft>
              <a:spcPct val="15000"/>
            </a:spcAft>
            <a:buChar char="•"/>
          </a:pPr>
          <a:r>
            <a:rPr lang="en-GB" sz="1700" kern="1200" dirty="0">
              <a:latin typeface="+mn-lt"/>
            </a:rPr>
            <a:t>Some asking why they did not get the single dose</a:t>
          </a:r>
        </a:p>
        <a:p>
          <a:pPr marL="171450" lvl="1" indent="-171450" algn="l" defTabSz="755650">
            <a:lnSpc>
              <a:spcPct val="90000"/>
            </a:lnSpc>
            <a:spcBef>
              <a:spcPct val="0"/>
            </a:spcBef>
            <a:spcAft>
              <a:spcPct val="15000"/>
            </a:spcAft>
            <a:buChar char="•"/>
          </a:pPr>
          <a:r>
            <a:rPr lang="en-GB" sz="1700" kern="1200" dirty="0">
              <a:latin typeface="+mn-lt"/>
            </a:rPr>
            <a:t>Difficult to access blood transfusions</a:t>
          </a:r>
        </a:p>
      </dsp:txBody>
      <dsp:txXfrm rot="-5400000">
        <a:off x="2945742" y="2929817"/>
        <a:ext cx="6609061" cy="2299057"/>
      </dsp:txXfrm>
    </dsp:sp>
    <dsp:sp modelId="{EDC767A9-28D8-EE43-B02B-9AE23CF2F919}">
      <dsp:nvSpPr>
        <dsp:cNvPr id="0" name=""/>
        <dsp:cNvSpPr/>
      </dsp:nvSpPr>
      <dsp:spPr>
        <a:xfrm>
          <a:off x="1613407" y="2742306"/>
          <a:ext cx="1332334" cy="2674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n-lt"/>
            </a:rPr>
            <a:t>Control</a:t>
          </a:r>
        </a:p>
      </dsp:txBody>
      <dsp:txXfrm>
        <a:off x="1678446" y="2807345"/>
        <a:ext cx="1202256" cy="254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CE98-3B20-4F4A-9B9C-E43A6F42C307}" type="datetimeFigureOut">
              <a:rPr lang="en-US" smtClean="0"/>
              <a:t>3/14/22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7398D-A3C2-2D4A-BB3F-7B427B5B3260}" type="slidenum">
              <a:rPr lang="en-US" smtClean="0"/>
              <a:t>‹#›</a:t>
            </a:fld>
            <a:endParaRPr lang="en-US"/>
          </a:p>
        </p:txBody>
      </p:sp>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I’m David Lawrence. I worked as the Lead Clinician for the AMBITION trial and was based in Botswana throughout. In addition to my role overseeing the trial I was also involved in a number of sub-studies including a qualitative study called LEOPARD which is the subject of my on-going part-time PhD. </a:t>
            </a:r>
          </a:p>
        </p:txBody>
      </p:sp>
      <p:sp>
        <p:nvSpPr>
          <p:cNvPr id="4" name="Slide Number Placeholder 3"/>
          <p:cNvSpPr>
            <a:spLocks noGrp="1"/>
          </p:cNvSpPr>
          <p:nvPr>
            <p:ph type="sldNum" sz="quarter" idx="5"/>
          </p:nvPr>
        </p:nvSpPr>
        <p:spPr/>
        <p:txBody>
          <a:bodyPr/>
          <a:lstStyle/>
          <a:p>
            <a:fld id="{07C7398D-A3C2-2D4A-BB3F-7B427B5B3260}" type="slidenum">
              <a:rPr lang="en-US" smtClean="0"/>
              <a:t>0</a:t>
            </a:fld>
            <a:endParaRPr lang="en-US"/>
          </a:p>
        </p:txBody>
      </p:sp>
    </p:spTree>
    <p:extLst>
      <p:ext uri="{BB962C8B-B14F-4D97-AF65-F5344CB8AC3E}">
        <p14:creationId xmlns:p14="http://schemas.microsoft.com/office/powerpoint/2010/main" val="217279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described the protracted pathways to care for CM which should identify areas for intervention to avert AHD and severe CM. There was limited understanding around the trial and there is a need to increase public awareness and understanding of research. The consent process is overly complex and should be tailored to the setting and the illness under investigation. The decision making in the trial was largely based on trust and an expectation of high-quality care. And the AMBITION regimen was highly acceptable from both patient and provider perspective.</a:t>
            </a:r>
          </a:p>
        </p:txBody>
      </p:sp>
      <p:sp>
        <p:nvSpPr>
          <p:cNvPr id="4" name="Slide Number Placeholder 3"/>
          <p:cNvSpPr>
            <a:spLocks noGrp="1"/>
          </p:cNvSpPr>
          <p:nvPr>
            <p:ph type="sldNum" sz="quarter" idx="5"/>
          </p:nvPr>
        </p:nvSpPr>
        <p:spPr/>
        <p:txBody>
          <a:bodyPr/>
          <a:lstStyle/>
          <a:p>
            <a:fld id="{07C7398D-A3C2-2D4A-BB3F-7B427B5B3260}" type="slidenum">
              <a:rPr lang="en-US" smtClean="0"/>
              <a:t>9</a:t>
            </a:fld>
            <a:endParaRPr lang="en-US"/>
          </a:p>
        </p:txBody>
      </p:sp>
    </p:spTree>
    <p:extLst>
      <p:ext uri="{BB962C8B-B14F-4D97-AF65-F5344CB8AC3E}">
        <p14:creationId xmlns:p14="http://schemas.microsoft.com/office/powerpoint/2010/main" val="45057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next steps, there is still a great deal to do. I was very thrilled to have the chance to present some of these data to the WHO CM guidelines writing committee who have integrated this into the new recommendations. Further analyses are planned with a focus on this issue of contrasting standards of care, the informed consent documents and process and the transnational research partnership. I am already using these data to work with researchers conducting trials for life-threatening illnesses to improve their processes. I will also be able to lead on further qualitative work within our ongoing CM research portfolio. And at some stage I do promise to submit my PhD.</a:t>
            </a:r>
          </a:p>
        </p:txBody>
      </p:sp>
      <p:sp>
        <p:nvSpPr>
          <p:cNvPr id="4" name="Slide Number Placeholder 3"/>
          <p:cNvSpPr>
            <a:spLocks noGrp="1"/>
          </p:cNvSpPr>
          <p:nvPr>
            <p:ph type="sldNum" sz="quarter" idx="5"/>
          </p:nvPr>
        </p:nvSpPr>
        <p:spPr/>
        <p:txBody>
          <a:bodyPr/>
          <a:lstStyle/>
          <a:p>
            <a:fld id="{07C7398D-A3C2-2D4A-BB3F-7B427B5B3260}" type="slidenum">
              <a:rPr lang="en-US" smtClean="0"/>
              <a:t>10</a:t>
            </a:fld>
            <a:endParaRPr lang="en-US"/>
          </a:p>
        </p:txBody>
      </p:sp>
    </p:spTree>
    <p:extLst>
      <p:ext uri="{BB962C8B-B14F-4D97-AF65-F5344CB8AC3E}">
        <p14:creationId xmlns:p14="http://schemas.microsoft.com/office/powerpoint/2010/main" val="297195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the immense contribution of our participants and the input of the wider team and funders. Thank you.</a:t>
            </a:r>
          </a:p>
        </p:txBody>
      </p:sp>
      <p:sp>
        <p:nvSpPr>
          <p:cNvPr id="4" name="Slide Number Placeholder 3"/>
          <p:cNvSpPr>
            <a:spLocks noGrp="1"/>
          </p:cNvSpPr>
          <p:nvPr>
            <p:ph type="sldNum" sz="quarter" idx="5"/>
          </p:nvPr>
        </p:nvSpPr>
        <p:spPr/>
        <p:txBody>
          <a:bodyPr/>
          <a:lstStyle/>
          <a:p>
            <a:fld id="{07C7398D-A3C2-2D4A-BB3F-7B427B5B3260}" type="slidenum">
              <a:rPr lang="en-US" smtClean="0"/>
              <a:t>11</a:t>
            </a:fld>
            <a:endParaRPr lang="en-US"/>
          </a:p>
        </p:txBody>
      </p:sp>
    </p:spTree>
    <p:extLst>
      <p:ext uri="{BB962C8B-B14F-4D97-AF65-F5344CB8AC3E}">
        <p14:creationId xmlns:p14="http://schemas.microsoft.com/office/powerpoint/2010/main" val="416881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AMBITION trial presents a rich context for anthropological enquiry which really amplifies some of the aspects of global health research which are increasingly the subject of discussion. First, individuals diagnosed with HIV-associated cryptococcal meningitis are extremely immunosuppressed with very advanced HIV disease and are already a long way into a difficult journey which may involve delayed testing for HIV but more commonly disengagement from care and poor adherence with antiretroviral therapy. Despite this there are no published qualitative data eliciting the lived experience of patients diagnosed with CM in Africa. Second, when approached to join the trial their decision to </a:t>
            </a:r>
            <a:r>
              <a:rPr lang="en-US" dirty="0" err="1"/>
              <a:t>enrol</a:t>
            </a:r>
            <a:r>
              <a:rPr lang="en-US" dirty="0"/>
              <a:t> is made during the early stages of an emergency hospital admission. Our own work, including a critical interpretive synthesis of published qualitative data, has highlighted that when faced with a life-threatening illness the severity of the underlying condition impacts participants ability to understand and retain the critical information that is required to make an informed decision. Third, as Prof Jarvis has outlined, the trial itself offered a higher standard of care than would be routinely available in most of the trial sites, both in terms of the antifungal medication offered but also the clinical care and management of drug-related toxicities and raised intracranial pressure. Finally, the trial was conducted within a transnational research partnership, a common mechanism within global health research and one which has been subject to increasing scrutiny in recent years.</a:t>
            </a:r>
          </a:p>
        </p:txBody>
      </p:sp>
      <p:sp>
        <p:nvSpPr>
          <p:cNvPr id="4" name="Slide Number Placeholder 3"/>
          <p:cNvSpPr>
            <a:spLocks noGrp="1"/>
          </p:cNvSpPr>
          <p:nvPr>
            <p:ph type="sldNum" sz="quarter" idx="5"/>
          </p:nvPr>
        </p:nvSpPr>
        <p:spPr/>
        <p:txBody>
          <a:bodyPr/>
          <a:lstStyle/>
          <a:p>
            <a:fld id="{07C7398D-A3C2-2D4A-BB3F-7B427B5B3260}" type="slidenum">
              <a:rPr lang="en-US" smtClean="0"/>
              <a:t>1</a:t>
            </a:fld>
            <a:endParaRPr lang="en-US"/>
          </a:p>
        </p:txBody>
      </p:sp>
    </p:spTree>
    <p:extLst>
      <p:ext uri="{BB962C8B-B14F-4D97-AF65-F5344CB8AC3E}">
        <p14:creationId xmlns:p14="http://schemas.microsoft.com/office/powerpoint/2010/main" val="216321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therefore performed an in-depth ethnographic study within the AMBITION trial at the Gaborone and Kampala sites. The broad aim of the study was to begin to understand the experience of participants, surrogate decision makers and researchers involved in the trial. We conduced in-depth interviews with trial participants, surrogate decision makers and researchers working on the trial. Interviews with participants and surrogate decision makers took place at least six weeks into the ten week trial. Participants were interviewed again after they had completed the trial but SDMs were only interviewed once. Researchers from both sites were interviewed once during the trial. I also conducted direct observation of the research process, including the informed consent process and the administration of study drugs. Interviews were transcribed and translated and field notes were made. These data were then analysed using thematic analysis in Nvivo12. Thematic analysis is a well established methodology in the social sciences.</a:t>
            </a:r>
          </a:p>
        </p:txBody>
      </p:sp>
      <p:sp>
        <p:nvSpPr>
          <p:cNvPr id="4" name="Slide Number Placeholder 3"/>
          <p:cNvSpPr>
            <a:spLocks noGrp="1"/>
          </p:cNvSpPr>
          <p:nvPr>
            <p:ph type="sldNum" sz="quarter" idx="5"/>
          </p:nvPr>
        </p:nvSpPr>
        <p:spPr/>
        <p:txBody>
          <a:bodyPr/>
          <a:lstStyle/>
          <a:p>
            <a:fld id="{07C7398D-A3C2-2D4A-BB3F-7B427B5B3260}" type="slidenum">
              <a:rPr lang="en-US" smtClean="0"/>
              <a:t>2</a:t>
            </a:fld>
            <a:endParaRPr lang="en-US"/>
          </a:p>
        </p:txBody>
      </p:sp>
    </p:spTree>
    <p:extLst>
      <p:ext uri="{BB962C8B-B14F-4D97-AF65-F5344CB8AC3E}">
        <p14:creationId xmlns:p14="http://schemas.microsoft.com/office/powerpoint/2010/main" val="10157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January 2020 and June 2021 we interviewed 38 trial participants: 20 in Kampala and 18 in Gaborone. Follow-up interviews were conducted with 29 of these. 55% of participants were male and half had severe cryptococcal meningitis defined by abnormal mental status at baseline. All had of course regained decision making capacity when participating in the interviews. We also interviewed 20 surrogate decision makers: 11 in Kampala and 9 in Gaborone. In addition we interviewed 31 researchers from across the trial consortium.  I will now try and give you a high level overview of a few of our analyses to date – living with CM, decision making and the acceptability of the AMBITION regimen.</a:t>
            </a:r>
          </a:p>
        </p:txBody>
      </p:sp>
      <p:sp>
        <p:nvSpPr>
          <p:cNvPr id="4" name="Slide Number Placeholder 3"/>
          <p:cNvSpPr>
            <a:spLocks noGrp="1"/>
          </p:cNvSpPr>
          <p:nvPr>
            <p:ph type="sldNum" sz="quarter" idx="5"/>
          </p:nvPr>
        </p:nvSpPr>
        <p:spPr/>
        <p:txBody>
          <a:bodyPr/>
          <a:lstStyle/>
          <a:p>
            <a:fld id="{07C7398D-A3C2-2D4A-BB3F-7B427B5B3260}" type="slidenum">
              <a:rPr lang="en-US" smtClean="0"/>
              <a:t>3</a:t>
            </a:fld>
            <a:endParaRPr lang="en-US"/>
          </a:p>
        </p:txBody>
      </p:sp>
    </p:spTree>
    <p:extLst>
      <p:ext uri="{BB962C8B-B14F-4D97-AF65-F5344CB8AC3E}">
        <p14:creationId xmlns:p14="http://schemas.microsoft.com/office/powerpoint/2010/main" val="3030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looked at the experience of suffering with CM. Most participants had long, convoluted pathways through care leading to their diagnosis of CM. The majority had a headache and they had often navigated through multiple healthcare facilities prior to reaching the AMBITION site hospital. During this time they had experienced a gradual deterioration in health and mental status as well as, in some cases, seizures, reduced consciousness and disturbing hallucinations. These data really situate the potential participants as we approach them to join our trials and </a:t>
            </a:r>
            <a:r>
              <a:rPr lang="en-US" dirty="0" err="1"/>
              <a:t>emphasise</a:t>
            </a:r>
            <a:r>
              <a:rPr lang="en-US" dirty="0"/>
              <a:t> what we all already know which is that CM is a truly devastating infection.</a:t>
            </a:r>
          </a:p>
        </p:txBody>
      </p:sp>
      <p:sp>
        <p:nvSpPr>
          <p:cNvPr id="4" name="Slide Number Placeholder 3"/>
          <p:cNvSpPr>
            <a:spLocks noGrp="1"/>
          </p:cNvSpPr>
          <p:nvPr>
            <p:ph type="sldNum" sz="quarter" idx="5"/>
          </p:nvPr>
        </p:nvSpPr>
        <p:spPr/>
        <p:txBody>
          <a:bodyPr/>
          <a:lstStyle/>
          <a:p>
            <a:fld id="{07C7398D-A3C2-2D4A-BB3F-7B427B5B3260}" type="slidenum">
              <a:rPr lang="en-US" smtClean="0"/>
              <a:t>4</a:t>
            </a:fld>
            <a:endParaRPr lang="en-US"/>
          </a:p>
        </p:txBody>
      </p:sp>
    </p:spTree>
    <p:extLst>
      <p:ext uri="{BB962C8B-B14F-4D97-AF65-F5344CB8AC3E}">
        <p14:creationId xmlns:p14="http://schemas.microsoft.com/office/powerpoint/2010/main" val="122385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although long, this quote gives you an insight into the rich data we were privileged to collect QUOTE – 45 seconds</a:t>
            </a:r>
          </a:p>
        </p:txBody>
      </p:sp>
      <p:sp>
        <p:nvSpPr>
          <p:cNvPr id="4" name="Slide Number Placeholder 3"/>
          <p:cNvSpPr>
            <a:spLocks noGrp="1"/>
          </p:cNvSpPr>
          <p:nvPr>
            <p:ph type="sldNum" sz="quarter" idx="5"/>
          </p:nvPr>
        </p:nvSpPr>
        <p:spPr/>
        <p:txBody>
          <a:bodyPr/>
          <a:lstStyle/>
          <a:p>
            <a:fld id="{07C7398D-A3C2-2D4A-BB3F-7B427B5B3260}" type="slidenum">
              <a:rPr lang="en-US" smtClean="0"/>
              <a:t>5</a:t>
            </a:fld>
            <a:endParaRPr lang="en-US"/>
          </a:p>
        </p:txBody>
      </p:sp>
    </p:spTree>
    <p:extLst>
      <p:ext uri="{BB962C8B-B14F-4D97-AF65-F5344CB8AC3E}">
        <p14:creationId xmlns:p14="http://schemas.microsoft.com/office/powerpoint/2010/main" val="425228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focusing on decision-making around the trial. Potential participants were severely unwell and themselves and their SDMs had considerable concerns and fears around the disease which they appreciated could be fatal. Participants and surrogate decision makers found it difficult to disentangle the different parts of their treatment and it was clear that the levels of comprehension around the trial aims and design such as randomisation were relatively low. We found that the decision to </a:t>
            </a:r>
            <a:r>
              <a:rPr lang="en-US" dirty="0" err="1"/>
              <a:t>enrol</a:t>
            </a:r>
            <a:r>
              <a:rPr lang="en-US" dirty="0"/>
              <a:t> in the trial was predominantly motivated by fear of death and trust in the research teams, rather than an appreciation of the nuance of the antifungal drugs on offer. In addition, we did not find evidence of individuals being motivated by any financial component such as out of pocket expenses and transport reimbursements. Finally, the informed consent documents were rarely referred back too and were too complex, particularly as some participants were illiterate.</a:t>
            </a:r>
          </a:p>
        </p:txBody>
      </p:sp>
      <p:sp>
        <p:nvSpPr>
          <p:cNvPr id="4" name="Slide Number Placeholder 3"/>
          <p:cNvSpPr>
            <a:spLocks noGrp="1"/>
          </p:cNvSpPr>
          <p:nvPr>
            <p:ph type="sldNum" sz="quarter" idx="5"/>
          </p:nvPr>
        </p:nvSpPr>
        <p:spPr/>
        <p:txBody>
          <a:bodyPr/>
          <a:lstStyle/>
          <a:p>
            <a:fld id="{07C7398D-A3C2-2D4A-BB3F-7B427B5B3260}" type="slidenum">
              <a:rPr lang="en-US" smtClean="0"/>
              <a:t>6</a:t>
            </a:fld>
            <a:endParaRPr lang="en-US"/>
          </a:p>
        </p:txBody>
      </p:sp>
    </p:spTree>
    <p:extLst>
      <p:ext uri="{BB962C8B-B14F-4D97-AF65-F5344CB8AC3E}">
        <p14:creationId xmlns:p14="http://schemas.microsoft.com/office/powerpoint/2010/main" val="287822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acceptability of the regimen from the patient and provider perspective. Given what I have just said there was limited data to extract from participants themselves in terms of acceptability and of course they only experienced one arm of the trial. </a:t>
            </a:r>
          </a:p>
          <a:p>
            <a:endParaRPr lang="en-US" dirty="0"/>
          </a:p>
          <a:p>
            <a:r>
              <a:rPr lang="en-US" dirty="0"/>
              <a:t>However where we did have fata we found a general preference for the single dose arm, simply due to an aversion to having multiple intravenous doses. Although more related to the trial itself than implementation, when asked if there were any patients who were concerned about only getting one dose versus the seven offered in the control arm, albeit of a different formulation, there was one mention of potential concerns with it being described as the ‘experimental arm’ but most participants asked did no doubt the single dose. Although the trial itself did not find a difference in the duration of hospitalisation between arms, it seemed that participants were highly motivated by the prospect of shorter admissions so they could get out of hospital and get back to work and/or other household responsibilities. This may be relevant if real-world implementation results in a shorter duration of hospital admission.</a:t>
            </a:r>
          </a:p>
        </p:txBody>
      </p:sp>
      <p:sp>
        <p:nvSpPr>
          <p:cNvPr id="4" name="Slide Number Placeholder 3"/>
          <p:cNvSpPr>
            <a:spLocks noGrp="1"/>
          </p:cNvSpPr>
          <p:nvPr>
            <p:ph type="sldNum" sz="quarter" idx="5"/>
          </p:nvPr>
        </p:nvSpPr>
        <p:spPr/>
        <p:txBody>
          <a:bodyPr/>
          <a:lstStyle/>
          <a:p>
            <a:fld id="{07C7398D-A3C2-2D4A-BB3F-7B427B5B3260}" type="slidenum">
              <a:rPr lang="en-US" smtClean="0"/>
              <a:t>7</a:t>
            </a:fld>
            <a:endParaRPr lang="en-US"/>
          </a:p>
        </p:txBody>
      </p:sp>
    </p:spTree>
    <p:extLst>
      <p:ext uri="{BB962C8B-B14F-4D97-AF65-F5344CB8AC3E}">
        <p14:creationId xmlns:p14="http://schemas.microsoft.com/office/powerpoint/2010/main" val="306271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to </a:t>
            </a:r>
            <a:r>
              <a:rPr lang="en-US" dirty="0" err="1"/>
              <a:t>summarise</a:t>
            </a:r>
            <a:r>
              <a:rPr lang="en-US" dirty="0"/>
              <a:t> the acceptability of the AMBITION regimen from the perspective of the researchers. In short, there was a clear preference for the single-dose which took around 30 minutes to reconstitute but was worth the investment compared to the 5-10 minutes required to prepare the amphotericin B. There was reduced amphotericin induced rigors, fewer problems with thrombophlebitis and IV lines in general, and much easier management of toxicity which was particularly valuable when access to blood transfusions was limited. In fact some control arm participants on open wards had noticed these side effects and lamented that they wished they had received the single dose.</a:t>
            </a:r>
          </a:p>
        </p:txBody>
      </p:sp>
      <p:sp>
        <p:nvSpPr>
          <p:cNvPr id="4" name="Slide Number Placeholder 3"/>
          <p:cNvSpPr>
            <a:spLocks noGrp="1"/>
          </p:cNvSpPr>
          <p:nvPr>
            <p:ph type="sldNum" sz="quarter" idx="5"/>
          </p:nvPr>
        </p:nvSpPr>
        <p:spPr/>
        <p:txBody>
          <a:bodyPr/>
          <a:lstStyle/>
          <a:p>
            <a:fld id="{07C7398D-A3C2-2D4A-BB3F-7B427B5B3260}" type="slidenum">
              <a:rPr lang="en-US" smtClean="0"/>
              <a:t>8</a:t>
            </a:fld>
            <a:endParaRPr lang="en-US"/>
          </a:p>
        </p:txBody>
      </p:sp>
    </p:spTree>
    <p:extLst>
      <p:ext uri="{BB962C8B-B14F-4D97-AF65-F5344CB8AC3E}">
        <p14:creationId xmlns:p14="http://schemas.microsoft.com/office/powerpoint/2010/main" val="276697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B409-8193-B24E-9FCE-CA2CD8A35B20}"/>
              </a:ext>
            </a:extLst>
          </p:cNvPr>
          <p:cNvSpPr>
            <a:spLocks noGrp="1"/>
          </p:cNvSpPr>
          <p:nvPr>
            <p:ph type="ctrTitle"/>
          </p:nvPr>
        </p:nvSpPr>
        <p:spPr>
          <a:xfrm>
            <a:off x="1523603" y="1122363"/>
            <a:ext cx="9141619" cy="2387600"/>
          </a:xfrm>
        </p:spPr>
        <p:txBody>
          <a:bodyPr anchor="b"/>
          <a:lstStyle>
            <a:lvl1pPr algn="ctr">
              <a:defRPr sz="5998"/>
            </a:lvl1pPr>
          </a:lstStyle>
          <a:p>
            <a:r>
              <a:rPr lang="en-GB"/>
              <a:t>Click to edit Master title style</a:t>
            </a:r>
          </a:p>
        </p:txBody>
      </p:sp>
      <p:sp>
        <p:nvSpPr>
          <p:cNvPr id="3" name="Subtitle 2">
            <a:extLst>
              <a:ext uri="{FF2B5EF4-FFF2-40B4-BE49-F238E27FC236}">
                <a16:creationId xmlns:a16="http://schemas.microsoft.com/office/drawing/2014/main" id="{169433ED-B9E3-EE4E-950A-A4364D8DA339}"/>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CD6A5A4-B6EB-3E4C-BDAC-57FA62CF611B}"/>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7130D1D8-0578-8E4C-94E4-88F635E419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81650-509D-6544-AB1E-87DB707F8227}"/>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17233748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7393-28A8-ED48-9BE1-48916BE1E98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12C470E-B303-F64C-8372-372288BEF2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954A82-DDDC-2744-8837-D40C586C84EF}"/>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6F931F40-5E22-304B-B5C2-F7716189A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E9F6C-9ED4-7747-83DF-B0723C65188E}"/>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17506706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C0918-2CFC-024A-AF6D-AD45040C1490}"/>
              </a:ext>
            </a:extLst>
          </p:cNvPr>
          <p:cNvSpPr>
            <a:spLocks noGrp="1"/>
          </p:cNvSpPr>
          <p:nvPr>
            <p:ph type="title" orient="vert"/>
          </p:nvPr>
        </p:nvSpPr>
        <p:spPr>
          <a:xfrm>
            <a:off x="8722628" y="365125"/>
            <a:ext cx="262821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426B627-6C6A-E44C-9DA7-4CCEB5F075B1}"/>
              </a:ext>
            </a:extLst>
          </p:cNvPr>
          <p:cNvSpPr>
            <a:spLocks noGrp="1"/>
          </p:cNvSpPr>
          <p:nvPr>
            <p:ph type="body" orient="vert" idx="1"/>
          </p:nvPr>
        </p:nvSpPr>
        <p:spPr>
          <a:xfrm>
            <a:off x="837982" y="365125"/>
            <a:ext cx="7732286"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6CA901-A886-514E-ADB8-A48D86BCA612}"/>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5C26360E-F911-C443-B7BF-A7CC64586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FCBFE7-C6B2-EA4E-B89F-535DD2E8FFB0}"/>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34668911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5" name="Title 1"/>
          <p:cNvSpPr>
            <a:spLocks noGrp="1"/>
          </p:cNvSpPr>
          <p:nvPr>
            <p:ph type="title" hasCustomPrompt="1"/>
          </p:nvPr>
        </p:nvSpPr>
        <p:spPr>
          <a:xfrm>
            <a:off x="609441" y="279132"/>
            <a:ext cx="9417061"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6820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2" y="279132"/>
            <a:ext cx="9470224"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872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1" y="279132"/>
            <a:ext cx="10195579"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6272-B565-CA48-AFB9-C8DF0A28CA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33DB1C-5156-294D-95B7-248F6A0317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86E48A-FA5C-9A49-9040-DEB69395C44A}"/>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7135DCED-3069-4B4D-A1C9-56222D0CB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A8D43-AF6E-3140-A006-E778D3FCA8A6}"/>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6135576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5500-DCB6-CC46-BB43-86BBE4785D23}"/>
              </a:ext>
            </a:extLst>
          </p:cNvPr>
          <p:cNvSpPr>
            <a:spLocks noGrp="1"/>
          </p:cNvSpPr>
          <p:nvPr>
            <p:ph type="title"/>
          </p:nvPr>
        </p:nvSpPr>
        <p:spPr>
          <a:xfrm>
            <a:off x="831633" y="1709739"/>
            <a:ext cx="10512862" cy="2852737"/>
          </a:xfrm>
        </p:spPr>
        <p:txBody>
          <a:bodyPr anchor="b"/>
          <a:lstStyle>
            <a:lvl1pPr>
              <a:defRPr sz="5998"/>
            </a:lvl1pPr>
          </a:lstStyle>
          <a:p>
            <a:r>
              <a:rPr lang="en-GB"/>
              <a:t>Click to edit Master title style</a:t>
            </a:r>
          </a:p>
        </p:txBody>
      </p:sp>
      <p:sp>
        <p:nvSpPr>
          <p:cNvPr id="3" name="Text Placeholder 2">
            <a:extLst>
              <a:ext uri="{FF2B5EF4-FFF2-40B4-BE49-F238E27FC236}">
                <a16:creationId xmlns:a16="http://schemas.microsoft.com/office/drawing/2014/main" id="{4455548A-AA6B-1149-A535-202BB97DF050}"/>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385566-C1FD-2F43-BC70-5FA61B9CF37F}"/>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10B3F933-4896-6D4E-B59C-B2DB14A4A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DE4F8-C427-4640-A374-0411E7BBD602}"/>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13559096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081F-A0D9-2349-830F-98A309B23EC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C857B75-62E2-084F-B1E8-BC97BB5F96DA}"/>
              </a:ext>
            </a:extLst>
          </p:cNvPr>
          <p:cNvSpPr>
            <a:spLocks noGrp="1"/>
          </p:cNvSpPr>
          <p:nvPr>
            <p:ph sz="half" idx="1"/>
          </p:nvPr>
        </p:nvSpPr>
        <p:spPr>
          <a:xfrm>
            <a:off x="837982" y="1825625"/>
            <a:ext cx="518025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CFB806-FBE8-8E4A-B9DF-9C3F5E729327}"/>
              </a:ext>
            </a:extLst>
          </p:cNvPr>
          <p:cNvSpPr>
            <a:spLocks noGrp="1"/>
          </p:cNvSpPr>
          <p:nvPr>
            <p:ph sz="half" idx="2"/>
          </p:nvPr>
        </p:nvSpPr>
        <p:spPr>
          <a:xfrm>
            <a:off x="6170592" y="1825625"/>
            <a:ext cx="518025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CD06682-E0BD-3843-9CBD-DAFC7D9119C2}"/>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6" name="Footer Placeholder 5">
            <a:extLst>
              <a:ext uri="{FF2B5EF4-FFF2-40B4-BE49-F238E27FC236}">
                <a16:creationId xmlns:a16="http://schemas.microsoft.com/office/drawing/2014/main" id="{7519F382-8793-BC47-A412-436B177CD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0006FB-CC46-8B4A-85FC-69407DFE3467}"/>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25893419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7A3B-1775-AE4E-962C-7FC98C06549A}"/>
              </a:ext>
            </a:extLst>
          </p:cNvPr>
          <p:cNvSpPr>
            <a:spLocks noGrp="1"/>
          </p:cNvSpPr>
          <p:nvPr>
            <p:ph type="title"/>
          </p:nvPr>
        </p:nvSpPr>
        <p:spPr>
          <a:xfrm>
            <a:off x="839569" y="365126"/>
            <a:ext cx="10512862"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8A851D-042C-DD43-AFF5-2AE1B469CE8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786E69-B09F-8B47-A11B-67FBFFF53AC0}"/>
              </a:ext>
            </a:extLst>
          </p:cNvPr>
          <p:cNvSpPr>
            <a:spLocks noGrp="1"/>
          </p:cNvSpPr>
          <p:nvPr>
            <p:ph sz="half" idx="2"/>
          </p:nvPr>
        </p:nvSpPr>
        <p:spPr>
          <a:xfrm>
            <a:off x="839570" y="2505075"/>
            <a:ext cx="515644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E669B3E-F379-594B-BA54-395EBF763D3E}"/>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6523D2-AB52-414F-BB97-C4533C6DDAD7}"/>
              </a:ext>
            </a:extLst>
          </p:cNvPr>
          <p:cNvSpPr>
            <a:spLocks noGrp="1"/>
          </p:cNvSpPr>
          <p:nvPr>
            <p:ph sz="quarter" idx="4"/>
          </p:nvPr>
        </p:nvSpPr>
        <p:spPr>
          <a:xfrm>
            <a:off x="6170593" y="2505075"/>
            <a:ext cx="518183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9AE0CC7-11E4-0847-8EE0-9D83A47F2207}"/>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8" name="Footer Placeholder 7">
            <a:extLst>
              <a:ext uri="{FF2B5EF4-FFF2-40B4-BE49-F238E27FC236}">
                <a16:creationId xmlns:a16="http://schemas.microsoft.com/office/drawing/2014/main" id="{4DCA4414-63E3-3549-BCCB-D2FB630354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623805-A2F0-A047-9147-122C28544D55}"/>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10971425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5220-CB92-3A42-A611-7A586564C74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2D7C23A-9123-264E-A530-BD5BF975113E}"/>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4" name="Footer Placeholder 3">
            <a:extLst>
              <a:ext uri="{FF2B5EF4-FFF2-40B4-BE49-F238E27FC236}">
                <a16:creationId xmlns:a16="http://schemas.microsoft.com/office/drawing/2014/main" id="{C87952EC-C2E6-CF45-B89D-42E182A09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807D0-E185-6048-A44D-5783A58576F3}"/>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36962178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94700-304F-A14C-9607-FEEAA91382AC}"/>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3" name="Footer Placeholder 2">
            <a:extLst>
              <a:ext uri="{FF2B5EF4-FFF2-40B4-BE49-F238E27FC236}">
                <a16:creationId xmlns:a16="http://schemas.microsoft.com/office/drawing/2014/main" id="{432DFE98-93CC-EC4A-B6B9-10EBD18536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C8BFE2-8577-C543-8380-B02E940DF60C}"/>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35065110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FCBF-BA9E-E246-A348-B962632C0A0A}"/>
              </a:ext>
            </a:extLst>
          </p:cNvPr>
          <p:cNvSpPr>
            <a:spLocks noGrp="1"/>
          </p:cNvSpPr>
          <p:nvPr>
            <p:ph type="title"/>
          </p:nvPr>
        </p:nvSpPr>
        <p:spPr>
          <a:xfrm>
            <a:off x="839570" y="457200"/>
            <a:ext cx="3931213" cy="1600200"/>
          </a:xfrm>
        </p:spPr>
        <p:txBody>
          <a:bodyPr anchor="b"/>
          <a:lstStyle>
            <a:lvl1pPr>
              <a:defRPr sz="3199"/>
            </a:lvl1pPr>
          </a:lstStyle>
          <a:p>
            <a:r>
              <a:rPr lang="en-GB"/>
              <a:t>Click to edit Master title style</a:t>
            </a:r>
          </a:p>
        </p:txBody>
      </p:sp>
      <p:sp>
        <p:nvSpPr>
          <p:cNvPr id="3" name="Content Placeholder 2">
            <a:extLst>
              <a:ext uri="{FF2B5EF4-FFF2-40B4-BE49-F238E27FC236}">
                <a16:creationId xmlns:a16="http://schemas.microsoft.com/office/drawing/2014/main" id="{0FEF095D-74E8-A046-8669-5FB884FFFEC7}"/>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4F087F9-92BF-DB47-9A63-72FF32170D4F}"/>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1E8C72-EC30-4241-B764-04258A7FE19E}"/>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6" name="Footer Placeholder 5">
            <a:extLst>
              <a:ext uri="{FF2B5EF4-FFF2-40B4-BE49-F238E27FC236}">
                <a16:creationId xmlns:a16="http://schemas.microsoft.com/office/drawing/2014/main" id="{E96ABF7D-6C9D-7446-8908-84D8C35CC7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B9F553-A82D-0048-86FA-95482FE79FF4}"/>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14488264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AED7-5364-FC4B-A41D-3535CFE24ED0}"/>
              </a:ext>
            </a:extLst>
          </p:cNvPr>
          <p:cNvSpPr>
            <a:spLocks noGrp="1"/>
          </p:cNvSpPr>
          <p:nvPr>
            <p:ph type="title"/>
          </p:nvPr>
        </p:nvSpPr>
        <p:spPr>
          <a:xfrm>
            <a:off x="839570" y="457200"/>
            <a:ext cx="3931213" cy="1600200"/>
          </a:xfrm>
        </p:spPr>
        <p:txBody>
          <a:bodyPr anchor="b"/>
          <a:lstStyle>
            <a:lvl1pPr>
              <a:defRPr sz="3199"/>
            </a:lvl1pPr>
          </a:lstStyle>
          <a:p>
            <a:r>
              <a:rPr lang="en-GB"/>
              <a:t>Click to edit Master title style</a:t>
            </a:r>
          </a:p>
        </p:txBody>
      </p:sp>
      <p:sp>
        <p:nvSpPr>
          <p:cNvPr id="3" name="Picture Placeholder 2">
            <a:extLst>
              <a:ext uri="{FF2B5EF4-FFF2-40B4-BE49-F238E27FC236}">
                <a16:creationId xmlns:a16="http://schemas.microsoft.com/office/drawing/2014/main" id="{E8632DC8-E07F-8043-9F04-BA4453EE54B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8B040C72-E6CB-0D4C-9449-7E2F1BB0748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CBCE93-07C0-B74A-8C73-E823DB89D4BE}"/>
              </a:ext>
            </a:extLst>
          </p:cNvPr>
          <p:cNvSpPr>
            <a:spLocks noGrp="1"/>
          </p:cNvSpPr>
          <p:nvPr>
            <p:ph type="dt" sz="half" idx="10"/>
          </p:nvPr>
        </p:nvSpPr>
        <p:spPr/>
        <p:txBody>
          <a:bodyPr/>
          <a:lstStyle/>
          <a:p>
            <a:fld id="{69FA67BB-B94E-5143-861A-A32936189BB6}" type="datetimeFigureOut">
              <a:rPr lang="en-GB" smtClean="0"/>
              <a:t>14/03/2022</a:t>
            </a:fld>
            <a:endParaRPr lang="en-GB"/>
          </a:p>
        </p:txBody>
      </p:sp>
      <p:sp>
        <p:nvSpPr>
          <p:cNvPr id="6" name="Footer Placeholder 5">
            <a:extLst>
              <a:ext uri="{FF2B5EF4-FFF2-40B4-BE49-F238E27FC236}">
                <a16:creationId xmlns:a16="http://schemas.microsoft.com/office/drawing/2014/main" id="{C46D0F3E-FE82-9740-8845-CB59C905B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FAECF9-A3A0-2444-AE0F-13453941BCB1}"/>
              </a:ext>
            </a:extLst>
          </p:cNvPr>
          <p:cNvSpPr>
            <a:spLocks noGrp="1"/>
          </p:cNvSpPr>
          <p:nvPr>
            <p:ph type="sldNum" sz="quarter" idx="12"/>
          </p:nvPr>
        </p:nvSpPr>
        <p:spPr/>
        <p:txBody>
          <a:bodyPr/>
          <a:lstStyle/>
          <a:p>
            <a:fld id="{C2ABF6C7-934C-AB47-988C-464A43F7720F}" type="slidenum">
              <a:rPr lang="en-GB" smtClean="0"/>
              <a:t>‹#›</a:t>
            </a:fld>
            <a:endParaRPr lang="en-GB"/>
          </a:p>
        </p:txBody>
      </p:sp>
    </p:spTree>
    <p:extLst>
      <p:ext uri="{BB962C8B-B14F-4D97-AF65-F5344CB8AC3E}">
        <p14:creationId xmlns:p14="http://schemas.microsoft.com/office/powerpoint/2010/main" val="30184818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E633A-D5C3-024B-8478-B2244BD5ADB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2AC2946-4AF9-F940-9F3A-484FFD1C89AE}"/>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145826-F09F-874B-A7D7-8D5E6BF41820}"/>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A67BB-B94E-5143-861A-A32936189BB6}" type="datetimeFigureOut">
              <a:rPr lang="en-GB" smtClean="0"/>
              <a:t>14/03/2022</a:t>
            </a:fld>
            <a:endParaRPr lang="en-GB"/>
          </a:p>
        </p:txBody>
      </p:sp>
      <p:sp>
        <p:nvSpPr>
          <p:cNvPr id="5" name="Footer Placeholder 4">
            <a:extLst>
              <a:ext uri="{FF2B5EF4-FFF2-40B4-BE49-F238E27FC236}">
                <a16:creationId xmlns:a16="http://schemas.microsoft.com/office/drawing/2014/main" id="{7C2BA79A-4258-8549-B654-FD112E37538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358974-981F-D343-9407-5C6F49AC7220}"/>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BF6C7-934C-AB47-988C-464A43F7720F}" type="slidenum">
              <a:rPr lang="en-GB" smtClean="0"/>
              <a:t>‹#›</a:t>
            </a:fld>
            <a:endParaRPr lang="en-GB"/>
          </a:p>
        </p:txBody>
      </p:sp>
    </p:spTree>
    <p:extLst>
      <p:ext uri="{BB962C8B-B14F-4D97-AF65-F5344CB8AC3E}">
        <p14:creationId xmlns:p14="http://schemas.microsoft.com/office/powerpoint/2010/main" val="39121863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64" r:id="rId13"/>
    <p:sldLayoutId id="2147483656" r:id="rId14"/>
    <p:sldLayoutId id="2147483665" r:id="rId15"/>
  </p:sldLayoutIdLs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jpe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4.pn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jpg"/><Relationship Id="rId7"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jpg"/><Relationship Id="rId7"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diagramDrawing" Target="../diagrams/drawing2.xml"/><Relationship Id="rId5" Type="http://schemas.openxmlformats.org/officeDocument/2006/relationships/image" Target="../media/image6.jpeg"/><Relationship Id="rId10" Type="http://schemas.openxmlformats.org/officeDocument/2006/relationships/diagramColors" Target="../diagrams/colors2.xml"/><Relationship Id="rId4" Type="http://schemas.openxmlformats.org/officeDocument/2006/relationships/image" Target="../media/image5.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9B6ED4-7CFA-C649-A283-7307AF42AC54}"/>
              </a:ext>
            </a:extLst>
          </p:cNvPr>
          <p:cNvPicPr>
            <a:picLocks noChangeAspect="1"/>
          </p:cNvPicPr>
          <p:nvPr/>
        </p:nvPicPr>
        <p:blipFill rotWithShape="1">
          <a:blip r:embed="rId3"/>
          <a:srcRect l="8232" r="8492"/>
          <a:stretch/>
        </p:blipFill>
        <p:spPr>
          <a:xfrm>
            <a:off x="522634" y="1813483"/>
            <a:ext cx="2955562" cy="2990154"/>
          </a:xfrm>
          <a:prstGeom prst="rect">
            <a:avLst/>
          </a:prstGeom>
        </p:spPr>
      </p:pic>
      <p:sp>
        <p:nvSpPr>
          <p:cNvPr id="2" name="TextBox 1">
            <a:extLst>
              <a:ext uri="{FF2B5EF4-FFF2-40B4-BE49-F238E27FC236}">
                <a16:creationId xmlns:a16="http://schemas.microsoft.com/office/drawing/2014/main" id="{B1691BEE-7072-8D44-8368-78D4D584E5D0}"/>
              </a:ext>
            </a:extLst>
          </p:cNvPr>
          <p:cNvSpPr txBox="1"/>
          <p:nvPr/>
        </p:nvSpPr>
        <p:spPr>
          <a:xfrm>
            <a:off x="436420" y="381127"/>
            <a:ext cx="10775911" cy="1446550"/>
          </a:xfrm>
          <a:prstGeom prst="rect">
            <a:avLst/>
          </a:prstGeom>
          <a:noFill/>
        </p:spPr>
        <p:txBody>
          <a:bodyPr wrap="square" rtlCol="0">
            <a:spAutoFit/>
          </a:bodyPr>
          <a:lstStyle/>
          <a:p>
            <a:pPr algn="ctr"/>
            <a:r>
              <a:rPr lang="en-GB" sz="4400" dirty="0">
                <a:solidFill>
                  <a:srgbClr val="00B050"/>
                </a:solidFill>
                <a:latin typeface="Constantia" panose="02030602050306030303" pitchFamily="18" charset="0"/>
              </a:rPr>
              <a:t>The Lived Experience of Participants in an African Randomised Trial (LEOPARD)</a:t>
            </a:r>
            <a:endParaRPr lang="en-GB" sz="3600" dirty="0">
              <a:solidFill>
                <a:srgbClr val="00B050"/>
              </a:solidFill>
              <a:latin typeface="Constantia" panose="02030602050306030303" pitchFamily="18" charset="0"/>
            </a:endParaRPr>
          </a:p>
        </p:txBody>
      </p:sp>
      <p:sp>
        <p:nvSpPr>
          <p:cNvPr id="3" name="TextBox 2">
            <a:extLst>
              <a:ext uri="{FF2B5EF4-FFF2-40B4-BE49-F238E27FC236}">
                <a16:creationId xmlns:a16="http://schemas.microsoft.com/office/drawing/2014/main" id="{BD730FEA-305B-3D40-ACE4-74624CC3E9CE}"/>
              </a:ext>
            </a:extLst>
          </p:cNvPr>
          <p:cNvSpPr txBox="1"/>
          <p:nvPr/>
        </p:nvSpPr>
        <p:spPr>
          <a:xfrm>
            <a:off x="925112" y="3268395"/>
            <a:ext cx="10623468" cy="1384995"/>
          </a:xfrm>
          <a:prstGeom prst="rect">
            <a:avLst/>
          </a:prstGeom>
          <a:noFill/>
        </p:spPr>
        <p:txBody>
          <a:bodyPr wrap="square" rtlCol="0">
            <a:spAutoFit/>
          </a:bodyPr>
          <a:lstStyle/>
          <a:p>
            <a:pPr algn="r"/>
            <a:r>
              <a:rPr lang="en-GB" sz="2800" dirty="0">
                <a:latin typeface="Corbel" panose="020B0503020204020204" pitchFamily="34" charset="0"/>
              </a:rPr>
              <a:t>Dr David Lawrence</a:t>
            </a:r>
          </a:p>
          <a:p>
            <a:pPr algn="r"/>
            <a:r>
              <a:rPr lang="en-GB" sz="2800" dirty="0">
                <a:latin typeface="Corbel" panose="020B0503020204020204" pitchFamily="34" charset="0"/>
              </a:rPr>
              <a:t>The London School of Hygiene and Tropical Medicine</a:t>
            </a:r>
          </a:p>
          <a:p>
            <a:pPr algn="r"/>
            <a:r>
              <a:rPr lang="en-GB" sz="2800" dirty="0">
                <a:latin typeface="Corbel" panose="020B0503020204020204" pitchFamily="34" charset="0"/>
              </a:rPr>
              <a:t>Botswana Harvard AIDS Institute Partnership</a:t>
            </a:r>
          </a:p>
        </p:txBody>
      </p:sp>
      <p:pic>
        <p:nvPicPr>
          <p:cNvPr id="4" name="Content Placeholder 4" descr="A picture containing text, sign, close&#10;&#10;Description automatically generated">
            <a:extLst>
              <a:ext uri="{FF2B5EF4-FFF2-40B4-BE49-F238E27FC236}">
                <a16:creationId xmlns:a16="http://schemas.microsoft.com/office/drawing/2014/main" id="{564EAA1F-4A0A-1E40-9381-A1AA47CE6C2F}"/>
              </a:ext>
            </a:extLst>
          </p:cNvPr>
          <p:cNvPicPr>
            <a:picLocks noChangeAspect="1"/>
          </p:cNvPicPr>
          <p:nvPr/>
        </p:nvPicPr>
        <p:blipFill>
          <a:blip r:embed="rId4"/>
          <a:stretch>
            <a:fillRect/>
          </a:stretch>
        </p:blipFill>
        <p:spPr>
          <a:xfrm>
            <a:off x="10317525" y="4851790"/>
            <a:ext cx="1602021" cy="615177"/>
          </a:xfrm>
          <a:prstGeom prst="rect">
            <a:avLst/>
          </a:prstGeom>
        </p:spPr>
      </p:pic>
      <p:pic>
        <p:nvPicPr>
          <p:cNvPr id="5" name="Picture 2" descr="Africa establishment logos - About us - Medical Research Council">
            <a:extLst>
              <a:ext uri="{FF2B5EF4-FFF2-40B4-BE49-F238E27FC236}">
                <a16:creationId xmlns:a16="http://schemas.microsoft.com/office/drawing/2014/main" id="{9A278176-7F44-3B4E-8F48-E83A8E03D1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8465976" y="5934679"/>
            <a:ext cx="2374339" cy="668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fectious Diseases Institute | DolPHIN2">
            <a:extLst>
              <a:ext uri="{FF2B5EF4-FFF2-40B4-BE49-F238E27FC236}">
                <a16:creationId xmlns:a16="http://schemas.microsoft.com/office/drawing/2014/main" id="{97DF5D48-653D-AD4C-A4EF-F21C19067F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1378" y="5592635"/>
            <a:ext cx="1008168" cy="1010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10;&#10;Description automatically generated with medium confidence">
            <a:extLst>
              <a:ext uri="{FF2B5EF4-FFF2-40B4-BE49-F238E27FC236}">
                <a16:creationId xmlns:a16="http://schemas.microsoft.com/office/drawing/2014/main" id="{DD3CDE3E-7C4C-DD4E-B812-9A093A3F0775}"/>
              </a:ext>
            </a:extLst>
          </p:cNvPr>
          <p:cNvPicPr>
            <a:picLocks noChangeAspect="1"/>
          </p:cNvPicPr>
          <p:nvPr/>
        </p:nvPicPr>
        <p:blipFill>
          <a:blip r:embed="rId7"/>
          <a:stretch>
            <a:fillRect/>
          </a:stretch>
        </p:blipFill>
        <p:spPr>
          <a:xfrm>
            <a:off x="360892" y="4803637"/>
            <a:ext cx="3279047" cy="737786"/>
          </a:xfrm>
          <a:prstGeom prst="rect">
            <a:avLst/>
          </a:prstGeom>
        </p:spPr>
      </p:pic>
      <p:pic>
        <p:nvPicPr>
          <p:cNvPr id="8" name="Picture 7" descr="Logo, company name&#10;&#10;Description automatically generated">
            <a:extLst>
              <a:ext uri="{FF2B5EF4-FFF2-40B4-BE49-F238E27FC236}">
                <a16:creationId xmlns:a16="http://schemas.microsoft.com/office/drawing/2014/main" id="{3243A3A8-F5B9-1545-8B27-786EF5E4479F}"/>
              </a:ext>
            </a:extLst>
          </p:cNvPr>
          <p:cNvPicPr>
            <a:picLocks noChangeAspect="1"/>
          </p:cNvPicPr>
          <p:nvPr/>
        </p:nvPicPr>
        <p:blipFill>
          <a:blip r:embed="rId8"/>
          <a:stretch>
            <a:fillRect/>
          </a:stretch>
        </p:blipFill>
        <p:spPr>
          <a:xfrm>
            <a:off x="3182776" y="5979307"/>
            <a:ext cx="5283200" cy="749300"/>
          </a:xfrm>
          <a:prstGeom prst="rect">
            <a:avLst/>
          </a:prstGeom>
        </p:spPr>
      </p:pic>
      <p:pic>
        <p:nvPicPr>
          <p:cNvPr id="9" name="Picture 4" descr="Our visual identity | NIHR">
            <a:extLst>
              <a:ext uri="{FF2B5EF4-FFF2-40B4-BE49-F238E27FC236}">
                <a16:creationId xmlns:a16="http://schemas.microsoft.com/office/drawing/2014/main" id="{2C254B87-84DE-B24D-8291-B3867544D2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290" y="5823051"/>
            <a:ext cx="2949486" cy="74140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School Seal | History | LSHTM">
            <a:extLst>
              <a:ext uri="{FF2B5EF4-FFF2-40B4-BE49-F238E27FC236}">
                <a16:creationId xmlns:a16="http://schemas.microsoft.com/office/drawing/2014/main" id="{479257EE-A640-5247-B941-B26965570B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8886" y="4851790"/>
            <a:ext cx="1597244" cy="76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1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366660" cy="5346967"/>
          </a:xfrm>
        </p:spPr>
        <p:txBody>
          <a:bodyPr>
            <a:normAutofit/>
          </a:bodyPr>
          <a:lstStyle/>
          <a:p>
            <a:pPr marL="342900" indent="-342900">
              <a:buFont typeface="Arial" panose="020B0604020202020204" pitchFamily="34" charset="0"/>
              <a:buChar char="•"/>
            </a:pPr>
            <a:r>
              <a:rPr lang="en-US" dirty="0"/>
              <a:t>Long, convoluted pathways to care among patients with CM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Need to increase public awareness and understanding of research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Informed consent processes need to be tailored to the setting and the illness under investigation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Decision-making was largely based on trust and an expectation of high-quality care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The AMBITION regimen was highly acceptable from both patient and provider perspective</a:t>
            </a:r>
          </a:p>
          <a:p>
            <a:pPr marL="342900" indent="-342900">
              <a:buFont typeface="Arial" panose="020B0604020202020204" pitchFamily="34" charset="0"/>
              <a:buChar char="•"/>
            </a:pPr>
            <a:endParaRPr lang="en-US" dirty="0"/>
          </a:p>
        </p:txBody>
      </p:sp>
      <p:sp>
        <p:nvSpPr>
          <p:cNvPr id="4" name="Title 1"/>
          <p:cNvSpPr>
            <a:spLocks noGrp="1"/>
          </p:cNvSpPr>
          <p:nvPr>
            <p:ph type="title"/>
          </p:nvPr>
        </p:nvSpPr>
        <p:spPr>
          <a:xfrm>
            <a:off x="609441" y="279132"/>
            <a:ext cx="9388669" cy="623236"/>
          </a:xfrm>
        </p:spPr>
        <p:txBody>
          <a:bodyPr/>
          <a:lstStyle/>
          <a:p>
            <a:r>
              <a:rPr lang="en-US" b="1" dirty="0"/>
              <a:t>Summary</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4839"/>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366660" cy="5346967"/>
          </a:xfrm>
        </p:spPr>
        <p:txBody>
          <a:bodyPr>
            <a:normAutofit/>
          </a:bodyPr>
          <a:lstStyle/>
          <a:p>
            <a:pPr marL="342900" indent="-342900">
              <a:buFont typeface="Arial" panose="020B0604020202020204" pitchFamily="34" charset="0"/>
              <a:buChar char="•"/>
            </a:pPr>
            <a:r>
              <a:rPr lang="en-US" dirty="0"/>
              <a:t>Acceptability data integrated into new WHO guidelines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Additional analyses:</a:t>
            </a:r>
          </a:p>
          <a:p>
            <a:pPr marL="1028494" lvl="1" indent="-342900"/>
            <a:r>
              <a:rPr lang="en-US" dirty="0"/>
              <a:t>Standard of care</a:t>
            </a:r>
          </a:p>
          <a:p>
            <a:pPr marL="1028494" lvl="1" indent="-342900"/>
            <a:r>
              <a:rPr lang="en-US" dirty="0"/>
              <a:t>Informed consent documents and process</a:t>
            </a:r>
          </a:p>
          <a:p>
            <a:pPr marL="1028494" lvl="1" indent="-342900"/>
            <a:r>
              <a:rPr lang="en-US" dirty="0"/>
              <a:t>Transnational research partnership</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Advocacy to improve future trials for life-threatening illnesses</a:t>
            </a:r>
          </a:p>
          <a:p>
            <a:endParaRPr lang="en-US" sz="2000" dirty="0"/>
          </a:p>
          <a:p>
            <a:pPr marL="342900" indent="-342900">
              <a:buFont typeface="Arial" panose="020B0604020202020204" pitchFamily="34" charset="0"/>
              <a:buChar char="•"/>
            </a:pPr>
            <a:r>
              <a:rPr lang="en-US" dirty="0"/>
              <a:t>Further qualitative research into Advanced HIV Disease as part of ongoing CM work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PhD submission…!</a:t>
            </a:r>
          </a:p>
        </p:txBody>
      </p:sp>
      <p:sp>
        <p:nvSpPr>
          <p:cNvPr id="4" name="Title 1"/>
          <p:cNvSpPr>
            <a:spLocks noGrp="1"/>
          </p:cNvSpPr>
          <p:nvPr>
            <p:ph type="title"/>
          </p:nvPr>
        </p:nvSpPr>
        <p:spPr>
          <a:xfrm>
            <a:off x="609441" y="279132"/>
            <a:ext cx="9388669" cy="623236"/>
          </a:xfrm>
        </p:spPr>
        <p:txBody>
          <a:bodyPr/>
          <a:lstStyle/>
          <a:p>
            <a:r>
              <a:rPr lang="en-US" b="1" dirty="0"/>
              <a:t>Next steps</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52802"/>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442" y="279132"/>
            <a:ext cx="4029794" cy="623236"/>
          </a:xfrm>
        </p:spPr>
        <p:txBody>
          <a:bodyPr/>
          <a:lstStyle/>
          <a:p>
            <a:r>
              <a:rPr lang="en-US" b="1" dirty="0"/>
              <a:t>Acknowledgements</a:t>
            </a:r>
          </a:p>
        </p:txBody>
      </p:sp>
      <p:sp>
        <p:nvSpPr>
          <p:cNvPr id="9" name="TextBox 8">
            <a:extLst>
              <a:ext uri="{FF2B5EF4-FFF2-40B4-BE49-F238E27FC236}">
                <a16:creationId xmlns:a16="http://schemas.microsoft.com/office/drawing/2014/main" id="{5AFFEA99-1A9E-0D45-B3DD-A0B804817AC4}"/>
              </a:ext>
            </a:extLst>
          </p:cNvPr>
          <p:cNvSpPr txBox="1"/>
          <p:nvPr/>
        </p:nvSpPr>
        <p:spPr>
          <a:xfrm>
            <a:off x="313267" y="1210733"/>
            <a:ext cx="11624733" cy="5078313"/>
          </a:xfrm>
          <a:prstGeom prst="rect">
            <a:avLst/>
          </a:prstGeom>
          <a:noFill/>
        </p:spPr>
        <p:txBody>
          <a:bodyPr wrap="square" numCol="2" rtlCol="0">
            <a:spAutoFit/>
          </a:bodyPr>
          <a:lstStyle/>
          <a:p>
            <a:r>
              <a:rPr lang="en-GB" b="1" u="sng" dirty="0"/>
              <a:t>ALL PARTICIPANTS</a:t>
            </a:r>
          </a:p>
          <a:p>
            <a:endParaRPr lang="en-GB" b="1" u="sng" dirty="0"/>
          </a:p>
          <a:p>
            <a:r>
              <a:rPr lang="en-GB" b="1" u="sng" dirty="0"/>
              <a:t>COMMUNITY ADVISORY BOARD MEMBERS</a:t>
            </a:r>
          </a:p>
          <a:p>
            <a:endParaRPr lang="en-GB" b="1" u="sng" dirty="0"/>
          </a:p>
          <a:p>
            <a:r>
              <a:rPr lang="en-GB" b="1" u="sng" dirty="0"/>
              <a:t>PATIENT ADVOCATES</a:t>
            </a:r>
          </a:p>
          <a:p>
            <a:endParaRPr lang="en-GB" dirty="0"/>
          </a:p>
          <a:p>
            <a:r>
              <a:rPr lang="en-GB" b="1" u="sng" dirty="0"/>
              <a:t>LSHTM</a:t>
            </a:r>
          </a:p>
          <a:p>
            <a:r>
              <a:rPr lang="en-GB" dirty="0"/>
              <a:t>Joe Jarvis</a:t>
            </a:r>
          </a:p>
          <a:p>
            <a:r>
              <a:rPr lang="en-GB" dirty="0"/>
              <a:t>Janet Seeley</a:t>
            </a:r>
          </a:p>
          <a:p>
            <a:endParaRPr lang="en-GB" dirty="0"/>
          </a:p>
          <a:p>
            <a:r>
              <a:rPr lang="en-GB" b="1" u="sng" dirty="0"/>
              <a:t>Botswana Harvard AIDS Institute Partnership</a:t>
            </a:r>
          </a:p>
          <a:p>
            <a:r>
              <a:rPr lang="en-GB" dirty="0"/>
              <a:t>Neo </a:t>
            </a:r>
            <a:r>
              <a:rPr lang="en-GB" dirty="0" err="1"/>
              <a:t>Moshashane</a:t>
            </a:r>
            <a:endParaRPr lang="en-GB" dirty="0"/>
          </a:p>
          <a:p>
            <a:r>
              <a:rPr lang="en-GB" dirty="0"/>
              <a:t>Lebogang </a:t>
            </a:r>
            <a:r>
              <a:rPr lang="en-GB" dirty="0" err="1"/>
              <a:t>Maphane</a:t>
            </a:r>
            <a:endParaRPr lang="en-GB" dirty="0"/>
          </a:p>
          <a:p>
            <a:r>
              <a:rPr lang="en-GB" dirty="0"/>
              <a:t>Katlego Tsholo</a:t>
            </a:r>
          </a:p>
          <a:p>
            <a:endParaRPr lang="en-GB" dirty="0"/>
          </a:p>
          <a:p>
            <a:r>
              <a:rPr lang="en-GB" b="1" u="sng" dirty="0"/>
              <a:t>MRC/UVRI/LSHTM Uganda Research Unit</a:t>
            </a:r>
          </a:p>
          <a:p>
            <a:r>
              <a:rPr lang="en-GB" dirty="0"/>
              <a:t>Georgina </a:t>
            </a:r>
            <a:r>
              <a:rPr lang="en-GB" dirty="0" err="1"/>
              <a:t>Nabaggala</a:t>
            </a:r>
            <a:endParaRPr lang="en-GB" dirty="0"/>
          </a:p>
          <a:p>
            <a:r>
              <a:rPr lang="en-GB" dirty="0"/>
              <a:t>Agnes </a:t>
            </a:r>
            <a:r>
              <a:rPr lang="en-GB" dirty="0" err="1"/>
              <a:t>Ssali</a:t>
            </a:r>
            <a:endParaRPr lang="en-GB" dirty="0"/>
          </a:p>
          <a:p>
            <a:r>
              <a:rPr lang="en-GB" b="1" u="sng" dirty="0"/>
              <a:t>Infectious Diseases Institute</a:t>
            </a:r>
          </a:p>
          <a:p>
            <a:r>
              <a:rPr lang="en-GB" dirty="0"/>
              <a:t>David </a:t>
            </a:r>
            <a:r>
              <a:rPr lang="en-GB" dirty="0" err="1"/>
              <a:t>Meya</a:t>
            </a:r>
            <a:endParaRPr lang="en-GB" dirty="0"/>
          </a:p>
          <a:p>
            <a:r>
              <a:rPr lang="en-GB" dirty="0"/>
              <a:t>Laura </a:t>
            </a:r>
            <a:r>
              <a:rPr lang="en-GB" dirty="0" err="1"/>
              <a:t>Nsangi</a:t>
            </a:r>
            <a:endParaRPr lang="en-GB" dirty="0"/>
          </a:p>
          <a:p>
            <a:endParaRPr lang="en-GB" b="1" u="sng" dirty="0"/>
          </a:p>
          <a:p>
            <a:r>
              <a:rPr lang="en-GB" b="1" u="sng" dirty="0"/>
              <a:t>St George’s University, London</a:t>
            </a:r>
          </a:p>
          <a:p>
            <a:r>
              <a:rPr lang="en-GB" dirty="0"/>
              <a:t>Prof Tom Harrison</a:t>
            </a:r>
          </a:p>
          <a:p>
            <a:endParaRPr lang="en-GB" dirty="0"/>
          </a:p>
          <a:p>
            <a:r>
              <a:rPr lang="en-GB" b="1" u="sng" dirty="0"/>
              <a:t>ADVISORS</a:t>
            </a:r>
          </a:p>
          <a:p>
            <a:r>
              <a:rPr lang="en-GB" dirty="0" err="1"/>
              <a:t>Chiratidzo</a:t>
            </a:r>
            <a:r>
              <a:rPr lang="en-GB" dirty="0"/>
              <a:t> Ndhlovu</a:t>
            </a:r>
          </a:p>
          <a:p>
            <a:r>
              <a:rPr lang="en-GB" dirty="0" err="1"/>
              <a:t>Zivai</a:t>
            </a:r>
            <a:r>
              <a:rPr lang="en-GB" dirty="0"/>
              <a:t> </a:t>
            </a:r>
            <a:r>
              <a:rPr lang="en-GB" dirty="0" err="1"/>
              <a:t>Mupambireyi</a:t>
            </a:r>
            <a:endParaRPr lang="en-GB" dirty="0"/>
          </a:p>
          <a:p>
            <a:r>
              <a:rPr lang="en-GB" dirty="0"/>
              <a:t>Graeme </a:t>
            </a:r>
            <a:r>
              <a:rPr lang="en-GB" dirty="0" err="1"/>
              <a:t>Hoddinott</a:t>
            </a:r>
            <a:endParaRPr lang="en-GB" dirty="0"/>
          </a:p>
          <a:p>
            <a:r>
              <a:rPr lang="en-GB" dirty="0"/>
              <a:t>Deborah Nyirenda</a:t>
            </a:r>
          </a:p>
          <a:p>
            <a:r>
              <a:rPr lang="en-GB" dirty="0"/>
              <a:t>Agatha Bula</a:t>
            </a:r>
          </a:p>
          <a:p>
            <a:endParaRPr lang="en-GB" b="1" u="sng" dirty="0"/>
          </a:p>
          <a:p>
            <a:r>
              <a:rPr lang="en-GB" b="1" u="sng" dirty="0"/>
              <a:t>FUNDERS</a:t>
            </a:r>
          </a:p>
          <a:p>
            <a:endParaRPr lang="en-GB" dirty="0"/>
          </a:p>
          <a:p>
            <a:endParaRPr lang="en-GB" dirty="0"/>
          </a:p>
        </p:txBody>
      </p:sp>
      <p:pic>
        <p:nvPicPr>
          <p:cNvPr id="11" name="Picture 2" descr="Africa establishment logos - About us - Medical Research Council">
            <a:extLst>
              <a:ext uri="{FF2B5EF4-FFF2-40B4-BE49-F238E27FC236}">
                <a16:creationId xmlns:a16="http://schemas.microsoft.com/office/drawing/2014/main" id="{2CE57F8A-3625-7749-8A09-882D4A011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69" t="10915" r="5649" b="18452"/>
          <a:stretch/>
        </p:blipFill>
        <p:spPr bwMode="auto">
          <a:xfrm>
            <a:off x="2732083" y="5699692"/>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fectious Diseases Institute | DolPHIN2">
            <a:extLst>
              <a:ext uri="{FF2B5EF4-FFF2-40B4-BE49-F238E27FC236}">
                <a16:creationId xmlns:a16="http://schemas.microsoft.com/office/drawing/2014/main" id="{03DADD87-B619-174B-92F6-94DC5E677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7268" y="1272170"/>
            <a:ext cx="840842" cy="842623"/>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4" descr="A picture containing text, sign, close&#10;&#10;Description automatically generated">
            <a:extLst>
              <a:ext uri="{FF2B5EF4-FFF2-40B4-BE49-F238E27FC236}">
                <a16:creationId xmlns:a16="http://schemas.microsoft.com/office/drawing/2014/main" id="{798F0CD3-3BA6-9C48-ACCB-F1767D3CD421}"/>
              </a:ext>
            </a:extLst>
          </p:cNvPr>
          <p:cNvPicPr>
            <a:picLocks noChangeAspect="1"/>
          </p:cNvPicPr>
          <p:nvPr/>
        </p:nvPicPr>
        <p:blipFill>
          <a:blip r:embed="rId6"/>
          <a:stretch>
            <a:fillRect/>
          </a:stretch>
        </p:blipFill>
        <p:spPr>
          <a:xfrm>
            <a:off x="2732083" y="4397422"/>
            <a:ext cx="1766773" cy="678441"/>
          </a:xfrm>
          <a:prstGeom prst="rect">
            <a:avLst/>
          </a:prstGeom>
        </p:spPr>
      </p:pic>
      <p:pic>
        <p:nvPicPr>
          <p:cNvPr id="14" name="Picture 2" descr="The School Seal | History | LSHTM">
            <a:extLst>
              <a:ext uri="{FF2B5EF4-FFF2-40B4-BE49-F238E27FC236}">
                <a16:creationId xmlns:a16="http://schemas.microsoft.com/office/drawing/2014/main" id="{6D463504-1DBF-354F-A765-8E00A5BA09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2083" y="2941439"/>
            <a:ext cx="1445512" cy="6938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885315E-5851-BB42-87A1-7C68810405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731" y="2288966"/>
            <a:ext cx="1368749" cy="6524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A4FF6FE9-8BD9-F042-9667-5823FFDB5363}"/>
              </a:ext>
            </a:extLst>
          </p:cNvPr>
          <p:cNvPicPr>
            <a:picLocks noChangeAspect="1"/>
          </p:cNvPicPr>
          <p:nvPr/>
        </p:nvPicPr>
        <p:blipFill>
          <a:blip r:embed="rId9"/>
          <a:stretch>
            <a:fillRect/>
          </a:stretch>
        </p:blipFill>
        <p:spPr>
          <a:xfrm>
            <a:off x="5967258" y="5957779"/>
            <a:ext cx="5764299" cy="817533"/>
          </a:xfrm>
          <a:prstGeom prst="rect">
            <a:avLst/>
          </a:prstGeom>
        </p:spPr>
      </p:pic>
      <p:pic>
        <p:nvPicPr>
          <p:cNvPr id="17" name="Picture 4" descr="Our visual identity | NIHR">
            <a:extLst>
              <a:ext uri="{FF2B5EF4-FFF2-40B4-BE49-F238E27FC236}">
                <a16:creationId xmlns:a16="http://schemas.microsoft.com/office/drawing/2014/main" id="{2FF542EB-E9C2-7747-8062-73E1D4ED5A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4412" y="5407564"/>
            <a:ext cx="2324304" cy="5842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32BFCE4-412A-F94B-AEE8-7A4D1F02DB83}"/>
              </a:ext>
            </a:extLst>
          </p:cNvPr>
          <p:cNvSpPr/>
          <p:nvPr/>
        </p:nvSpPr>
        <p:spPr>
          <a:xfrm>
            <a:off x="10175132" y="136187"/>
            <a:ext cx="1556425" cy="836579"/>
          </a:xfrm>
          <a:prstGeom prst="rect">
            <a:avLst/>
          </a:prstGeom>
          <a:solidFill>
            <a:srgbClr val="2BAC6D"/>
          </a:solidFill>
          <a:ln>
            <a:solidFill>
              <a:srgbClr val="2BA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088F78D7-DF07-5A47-8DE6-57D2ED3E4FA7}"/>
              </a:ext>
            </a:extLst>
          </p:cNvPr>
          <p:cNvPicPr>
            <a:picLocks noChangeAspect="1"/>
          </p:cNvPicPr>
          <p:nvPr/>
        </p:nvPicPr>
        <p:blipFill rotWithShape="1">
          <a:blip r:embed="rId11"/>
          <a:srcRect l="8232" r="8492"/>
          <a:stretch/>
        </p:blipFill>
        <p:spPr>
          <a:xfrm>
            <a:off x="8911041" y="3123763"/>
            <a:ext cx="1786405" cy="1807313"/>
          </a:xfrm>
          <a:prstGeom prst="rect">
            <a:avLst/>
          </a:prstGeom>
        </p:spPr>
      </p:pic>
      <p:sp>
        <p:nvSpPr>
          <p:cNvPr id="20" name="Title 1">
            <a:extLst>
              <a:ext uri="{FF2B5EF4-FFF2-40B4-BE49-F238E27FC236}">
                <a16:creationId xmlns:a16="http://schemas.microsoft.com/office/drawing/2014/main" id="{19950A00-268F-DE4A-BAAF-0860500F7F2F}"/>
              </a:ext>
            </a:extLst>
          </p:cNvPr>
          <p:cNvSpPr txBox="1">
            <a:spLocks/>
          </p:cNvSpPr>
          <p:nvPr/>
        </p:nvSpPr>
        <p:spPr>
          <a:xfrm>
            <a:off x="6720739" y="136187"/>
            <a:ext cx="5254624" cy="914863"/>
          </a:xfrm>
          <a:prstGeom prst="rect">
            <a:avLst/>
          </a:prstGeom>
        </p:spPr>
        <p:txBody>
          <a:bodyPr vert="horz" lIns="91440" tIns="45720" rIns="91440" bIns="45720" rtlCol="0" anchor="ctr">
            <a:normAutofit fontScale="85000" lnSpcReduction="10000"/>
          </a:bodyPr>
          <a:lstStyle>
            <a:lvl1pPr algn="l" defTabSz="914126" rtl="0" eaLnBrk="1" latinLnBrk="0" hangingPunct="1">
              <a:lnSpc>
                <a:spcPct val="90000"/>
              </a:lnSpc>
              <a:spcBef>
                <a:spcPct val="0"/>
              </a:spcBef>
              <a:buNone/>
              <a:defRPr sz="3200" kern="1200" baseline="0">
                <a:solidFill>
                  <a:schemeClr val="bg1"/>
                </a:solidFill>
                <a:latin typeface="Constantia" panose="02030602050306030303" pitchFamily="18" charset="0"/>
                <a:ea typeface="+mj-ea"/>
                <a:cs typeface="+mj-cs"/>
              </a:defRPr>
            </a:lvl1pPr>
          </a:lstStyle>
          <a:p>
            <a:pPr algn="r"/>
            <a:r>
              <a:rPr lang="en-US" b="1" dirty="0"/>
              <a:t>david.s.lawrence@lshtm.ac.uk</a:t>
            </a:r>
          </a:p>
          <a:p>
            <a:pPr algn="r"/>
            <a:r>
              <a:rPr lang="en-US" b="1" dirty="0"/>
              <a:t>@</a:t>
            </a:r>
            <a:r>
              <a:rPr lang="en-US" b="1" dirty="0" err="1"/>
              <a:t>drdavidlawrence</a:t>
            </a:r>
            <a:endParaRPr lang="en-US" b="1" dirty="0"/>
          </a:p>
        </p:txBody>
      </p:sp>
      <p:pic>
        <p:nvPicPr>
          <p:cNvPr id="6" name="Picture 5" descr="Icon&#10;&#10;Description automatically generated">
            <a:extLst>
              <a:ext uri="{FF2B5EF4-FFF2-40B4-BE49-F238E27FC236}">
                <a16:creationId xmlns:a16="http://schemas.microsoft.com/office/drawing/2014/main" id="{2EFC35A3-F806-AA45-B017-9382044CAFF6}"/>
              </a:ext>
            </a:extLst>
          </p:cNvPr>
          <p:cNvPicPr>
            <a:picLocks noChangeAspect="1"/>
          </p:cNvPicPr>
          <p:nvPr/>
        </p:nvPicPr>
        <p:blipFill>
          <a:blip r:embed="rId12"/>
          <a:stretch>
            <a:fillRect/>
          </a:stretch>
        </p:blipFill>
        <p:spPr>
          <a:xfrm>
            <a:off x="8312729" y="546638"/>
            <a:ext cx="536678" cy="467535"/>
          </a:xfrm>
          <a:prstGeom prst="rect">
            <a:avLst/>
          </a:prstGeom>
        </p:spPr>
      </p:pic>
    </p:spTree>
    <p:extLst>
      <p:ext uri="{BB962C8B-B14F-4D97-AF65-F5344CB8AC3E}">
        <p14:creationId xmlns:p14="http://schemas.microsoft.com/office/powerpoint/2010/main" val="1240444762"/>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0" y="1345004"/>
            <a:ext cx="11366660" cy="5233863"/>
          </a:xfrm>
        </p:spPr>
        <p:txBody>
          <a:bodyPr>
            <a:normAutofit/>
          </a:bodyPr>
          <a:lstStyle/>
          <a:p>
            <a:pPr marL="342900" indent="-342900">
              <a:buFont typeface="Arial" panose="020B0604020202020204" pitchFamily="34" charset="0"/>
              <a:buChar char="•"/>
            </a:pPr>
            <a:r>
              <a:rPr lang="en-US" dirty="0"/>
              <a:t>The AMBITION trial presents a rich context for anthropological enquiry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Individuals diagnosed with HIV-associated cryptococcal meningitis have advanced HIV disease but qualitative data around this condition are lacking</a:t>
            </a:r>
            <a:r>
              <a:rPr lang="en-US" baseline="30000" dirty="0"/>
              <a:t>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Decisions around the trial are made during an emergency presentation and when faced with a life-threatening illness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The pharmacological and clinical standard of care offered in the trial is higher than that offered in routine care and outcomes are often better in CM trials</a:t>
            </a:r>
            <a:r>
              <a:rPr lang="en-US" baseline="30000" dirty="0"/>
              <a:t>2</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The trial is conducted within a transnational research partnership</a:t>
            </a:r>
            <a:r>
              <a:rPr lang="en-US" baseline="30000" dirty="0"/>
              <a:t>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p:cNvSpPr>
            <a:spLocks noGrp="1"/>
          </p:cNvSpPr>
          <p:nvPr>
            <p:ph type="title"/>
          </p:nvPr>
        </p:nvSpPr>
        <p:spPr>
          <a:xfrm>
            <a:off x="407735" y="280548"/>
            <a:ext cx="9388669" cy="623236"/>
          </a:xfrm>
        </p:spPr>
        <p:txBody>
          <a:bodyPr/>
          <a:lstStyle/>
          <a:p>
            <a:r>
              <a:rPr lang="en-US" b="1" dirty="0"/>
              <a:t>Background</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fectious Diseases Institute | DolPHIN2">
            <a:extLst>
              <a:ext uri="{FF2B5EF4-FFF2-40B4-BE49-F238E27FC236}">
                <a16:creationId xmlns:a16="http://schemas.microsoft.com/office/drawing/2014/main" id="{23241B9B-760E-B44D-9825-B47D259B3D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9D3F9C-730F-2548-9CFA-977BCE33BD70}"/>
              </a:ext>
            </a:extLst>
          </p:cNvPr>
          <p:cNvSpPr txBox="1"/>
          <p:nvPr/>
        </p:nvSpPr>
        <p:spPr>
          <a:xfrm>
            <a:off x="94127" y="6488668"/>
            <a:ext cx="9265025" cy="307777"/>
          </a:xfrm>
          <a:prstGeom prst="rect">
            <a:avLst/>
          </a:prstGeom>
          <a:noFill/>
        </p:spPr>
        <p:txBody>
          <a:bodyPr wrap="square" rtlCol="0">
            <a:spAutoFit/>
          </a:bodyPr>
          <a:lstStyle/>
          <a:p>
            <a:r>
              <a:rPr lang="en-GB" sz="1400" baseline="30000" dirty="0"/>
              <a:t>1</a:t>
            </a:r>
            <a:r>
              <a:rPr lang="en-GB" sz="1400" dirty="0"/>
              <a:t>Lawrence et al 2020 </a:t>
            </a:r>
            <a:r>
              <a:rPr lang="en-GB" sz="1400" i="1" dirty="0" err="1"/>
              <a:t>PLoS</a:t>
            </a:r>
            <a:r>
              <a:rPr lang="en-GB" sz="1400" i="1" dirty="0"/>
              <a:t> NTD</a:t>
            </a:r>
            <a:r>
              <a:rPr lang="en-GB" sz="1400" dirty="0"/>
              <a:t>	</a:t>
            </a:r>
            <a:r>
              <a:rPr lang="en-GB" sz="1400" baseline="30000" dirty="0"/>
              <a:t>2</a:t>
            </a:r>
            <a:r>
              <a:rPr lang="en-GB" sz="1400" dirty="0"/>
              <a:t>Tenforde et al 2020 </a:t>
            </a:r>
            <a:r>
              <a:rPr lang="en-GB" sz="1400" i="1" dirty="0"/>
              <a:t>JAIDS</a:t>
            </a:r>
            <a:r>
              <a:rPr lang="en-GB" sz="1400" dirty="0"/>
              <a:t>	</a:t>
            </a:r>
            <a:r>
              <a:rPr lang="en-GB" sz="1400" baseline="30000" dirty="0"/>
              <a:t>3</a:t>
            </a:r>
            <a:r>
              <a:rPr lang="en-GB" sz="1400" dirty="0"/>
              <a:t>Lawrence &amp; Hirsch 2020 </a:t>
            </a:r>
            <a:r>
              <a:rPr lang="en-GB" sz="1400" i="1" dirty="0"/>
              <a:t>International Health</a:t>
            </a:r>
          </a:p>
        </p:txBody>
      </p:sp>
    </p:spTree>
    <p:extLst>
      <p:ext uri="{BB962C8B-B14F-4D97-AF65-F5344CB8AC3E}">
        <p14:creationId xmlns:p14="http://schemas.microsoft.com/office/powerpoint/2010/main" val="1307907552"/>
      </p:ext>
    </p:extLst>
  </p:cSld>
  <p:clrMapOvr>
    <a:masterClrMapping/>
  </p:clrMapOvr>
  <mc:AlternateContent xmlns:mc="http://schemas.openxmlformats.org/markup-compatibility/2006" xmlns:p14="http://schemas.microsoft.com/office/powerpoint/2010/main">
    <mc:Choice Requires="p14">
      <p:transition spd="slow" p14:dur="2000" advTm="51216"/>
    </mc:Choice>
    <mc:Fallback xmlns="">
      <p:transition spd="slow" advTm="512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0" y="1350973"/>
            <a:ext cx="11366660" cy="4834082"/>
          </a:xfrm>
        </p:spPr>
        <p:txBody>
          <a:bodyPr>
            <a:normAutofit/>
          </a:bodyPr>
          <a:lstStyle/>
          <a:p>
            <a:pPr marL="342900" indent="-342900">
              <a:buFont typeface="Arial" panose="020B0604020202020204" pitchFamily="34" charset="0"/>
              <a:buChar char="•"/>
            </a:pPr>
            <a:r>
              <a:rPr lang="en-GB" dirty="0"/>
              <a:t>An in-depth ethnographic study embedded with the AMBITION trial at the Gaborone and Kampala sites</a:t>
            </a:r>
            <a:r>
              <a:rPr lang="en-GB" baseline="30000" dirty="0"/>
              <a:t>1</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dirty="0"/>
              <a:t>In-depth interviews with participants, surrogate decision makers and researchers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dirty="0"/>
              <a:t>Direct observation of the research process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dirty="0"/>
              <a:t>Interviews were transcribed and translated and field notes were made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dirty="0"/>
              <a:t>Data underwent thematic analysis in NVivo12</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GB" dirty="0"/>
          </a:p>
        </p:txBody>
      </p:sp>
      <p:sp>
        <p:nvSpPr>
          <p:cNvPr id="4" name="Title 1"/>
          <p:cNvSpPr>
            <a:spLocks noGrp="1"/>
          </p:cNvSpPr>
          <p:nvPr>
            <p:ph type="title"/>
          </p:nvPr>
        </p:nvSpPr>
        <p:spPr>
          <a:xfrm>
            <a:off x="407736" y="279132"/>
            <a:ext cx="9388669" cy="623236"/>
          </a:xfrm>
        </p:spPr>
        <p:txBody>
          <a:bodyPr/>
          <a:lstStyle/>
          <a:p>
            <a:r>
              <a:rPr lang="en-US" b="1" dirty="0"/>
              <a:t>Methods</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nfectious Diseases Institute | DolPHIN2">
            <a:extLst>
              <a:ext uri="{FF2B5EF4-FFF2-40B4-BE49-F238E27FC236}">
                <a16:creationId xmlns:a16="http://schemas.microsoft.com/office/drawing/2014/main" id="{14772F0C-E5EA-2344-B067-FB5EA2FF6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EA507C-70F4-6A41-91E0-C84A07005FC6}"/>
              </a:ext>
            </a:extLst>
          </p:cNvPr>
          <p:cNvSpPr txBox="1"/>
          <p:nvPr/>
        </p:nvSpPr>
        <p:spPr>
          <a:xfrm>
            <a:off x="94127" y="6488668"/>
            <a:ext cx="9265025" cy="307777"/>
          </a:xfrm>
          <a:prstGeom prst="rect">
            <a:avLst/>
          </a:prstGeom>
          <a:noFill/>
        </p:spPr>
        <p:txBody>
          <a:bodyPr wrap="square" rtlCol="0">
            <a:spAutoFit/>
          </a:bodyPr>
          <a:lstStyle/>
          <a:p>
            <a:r>
              <a:rPr lang="en-GB" sz="1400" baseline="30000" dirty="0"/>
              <a:t>1</a:t>
            </a:r>
            <a:r>
              <a:rPr lang="en-GB" sz="1400" dirty="0"/>
              <a:t>Lawrence et al 2020 </a:t>
            </a:r>
            <a:r>
              <a:rPr lang="en-GB" sz="1400" i="1" dirty="0"/>
              <a:t>BMJ Open</a:t>
            </a:r>
          </a:p>
        </p:txBody>
      </p:sp>
    </p:spTree>
    <p:extLst>
      <p:ext uri="{BB962C8B-B14F-4D97-AF65-F5344CB8AC3E}">
        <p14:creationId xmlns:p14="http://schemas.microsoft.com/office/powerpoint/2010/main" val="1295589716"/>
      </p:ext>
    </p:extLst>
  </p:cSld>
  <p:clrMapOvr>
    <a:masterClrMapping/>
  </p:clrMapOvr>
  <mc:AlternateContent xmlns:mc="http://schemas.openxmlformats.org/markup-compatibility/2006" xmlns:p14="http://schemas.microsoft.com/office/powerpoint/2010/main">
    <mc:Choice Requires="p14">
      <p:transition spd="slow" p14:dur="2000" advTm="113476"/>
    </mc:Choice>
    <mc:Fallback xmlns="">
      <p:transition spd="slow" advTm="1134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366660" cy="5346967"/>
          </a:xfrm>
        </p:spPr>
        <p:txBody>
          <a:bodyPr>
            <a:normAutofit/>
          </a:bodyPr>
          <a:lstStyle/>
          <a:p>
            <a:pPr marL="342900" indent="-342900">
              <a:buFont typeface="Arial" panose="020B0604020202020204" pitchFamily="34" charset="0"/>
              <a:buChar char="•"/>
            </a:pPr>
            <a:r>
              <a:rPr lang="en-US" dirty="0"/>
              <a:t>January 2020 to June 2021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38 trial participants:</a:t>
            </a:r>
          </a:p>
          <a:p>
            <a:pPr marL="1028494" lvl="1" indent="-342900"/>
            <a:r>
              <a:rPr lang="en-US" dirty="0"/>
              <a:t>20 in Kampala, 18 in Gaborone</a:t>
            </a:r>
          </a:p>
          <a:p>
            <a:pPr marL="1028494" lvl="1" indent="-342900"/>
            <a:r>
              <a:rPr lang="en-US" dirty="0"/>
              <a:t>Follow-up interviews with 29/38</a:t>
            </a:r>
          </a:p>
          <a:p>
            <a:pPr marL="1028494" lvl="1" indent="-342900"/>
            <a:r>
              <a:rPr lang="en-US" dirty="0"/>
              <a:t>55% male</a:t>
            </a:r>
          </a:p>
          <a:p>
            <a:pPr marL="1028494" lvl="1" indent="-342900"/>
            <a:r>
              <a:rPr lang="en-US" dirty="0"/>
              <a:t>50% confused at baseline</a:t>
            </a:r>
          </a:p>
          <a:p>
            <a:pPr marL="1028494" lvl="1" indent="-342900"/>
            <a:endParaRPr lang="en-US" sz="2000" dirty="0"/>
          </a:p>
          <a:p>
            <a:pPr marL="342900" indent="-342900">
              <a:buFont typeface="Arial" panose="020B0604020202020204" pitchFamily="34" charset="0"/>
              <a:buChar char="•"/>
            </a:pPr>
            <a:r>
              <a:rPr lang="en-US" dirty="0"/>
              <a:t>20 surrogate decision makers:</a:t>
            </a:r>
          </a:p>
          <a:p>
            <a:pPr marL="1028494" lvl="1" indent="-342900"/>
            <a:r>
              <a:rPr lang="en-US" dirty="0"/>
              <a:t>11 in Kampala, 9 in Gaborone</a:t>
            </a:r>
          </a:p>
          <a:p>
            <a:pPr marL="1028494" lvl="1" indent="-342900"/>
            <a:endParaRPr lang="en-US" sz="2000" dirty="0"/>
          </a:p>
          <a:p>
            <a:pPr marL="342900" indent="-342900">
              <a:buFont typeface="Arial" panose="020B0604020202020204" pitchFamily="34" charset="0"/>
              <a:buChar char="•"/>
            </a:pPr>
            <a:r>
              <a:rPr lang="en-US" dirty="0"/>
              <a:t>31 researchers</a:t>
            </a:r>
          </a:p>
          <a:p>
            <a:pPr marL="342900" indent="-342900">
              <a:buFont typeface="Arial" panose="020B0604020202020204" pitchFamily="34" charset="0"/>
              <a:buChar char="•"/>
            </a:pPr>
            <a:endParaRPr lang="en-US" dirty="0"/>
          </a:p>
        </p:txBody>
      </p:sp>
      <p:sp>
        <p:nvSpPr>
          <p:cNvPr id="4" name="Title 1"/>
          <p:cNvSpPr>
            <a:spLocks noGrp="1"/>
          </p:cNvSpPr>
          <p:nvPr>
            <p:ph type="title"/>
          </p:nvPr>
        </p:nvSpPr>
        <p:spPr>
          <a:xfrm>
            <a:off x="394289" y="279132"/>
            <a:ext cx="9388669" cy="623236"/>
          </a:xfrm>
        </p:spPr>
        <p:txBody>
          <a:bodyPr/>
          <a:lstStyle/>
          <a:p>
            <a:r>
              <a:rPr lang="en-US" b="1" dirty="0"/>
              <a:t>Results</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16586"/>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366660" cy="5346967"/>
          </a:xfrm>
        </p:spPr>
        <p:txBody>
          <a:bodyPr>
            <a:normAutofit/>
          </a:bodyPr>
          <a:lstStyle/>
          <a:p>
            <a:pPr marL="342900" indent="-342900">
              <a:buFont typeface="Arial" panose="020B0604020202020204" pitchFamily="34" charset="0"/>
              <a:buChar char="•"/>
            </a:pPr>
            <a:r>
              <a:rPr lang="en-US" dirty="0"/>
              <a:t>Long journeys leading up to diagnosis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Majority had headache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Multiple healthcare facilities prior to hospital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Accompanied by gradual deterioration in health and mental status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Seizures, reduced consciousness and disturbing hallucinations</a:t>
            </a:r>
          </a:p>
          <a:p>
            <a:pPr marL="342900" indent="-342900">
              <a:buFont typeface="Arial" panose="020B0604020202020204" pitchFamily="34" charset="0"/>
              <a:buChar char="•"/>
            </a:pPr>
            <a:endParaRPr lang="en-US" dirty="0"/>
          </a:p>
        </p:txBody>
      </p:sp>
      <p:sp>
        <p:nvSpPr>
          <p:cNvPr id="4" name="Title 1"/>
          <p:cNvSpPr>
            <a:spLocks noGrp="1"/>
          </p:cNvSpPr>
          <p:nvPr>
            <p:ph type="title"/>
          </p:nvPr>
        </p:nvSpPr>
        <p:spPr>
          <a:xfrm>
            <a:off x="407736" y="279132"/>
            <a:ext cx="9388669" cy="623236"/>
          </a:xfrm>
        </p:spPr>
        <p:txBody>
          <a:bodyPr/>
          <a:lstStyle/>
          <a:p>
            <a:r>
              <a:rPr lang="en-US" b="1" dirty="0"/>
              <a:t>Living with CM</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21342"/>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366660" cy="5346967"/>
          </a:xfrm>
        </p:spPr>
        <p:txBody>
          <a:bodyPr>
            <a:normAutofit/>
          </a:bodyPr>
          <a:lstStyle/>
          <a:p>
            <a:pPr algn="just"/>
            <a:r>
              <a:rPr lang="en-GB" sz="2800" i="1" dirty="0"/>
              <a:t>‘I used to see the ward in which I was as a small round yellow circle which I thought in my mind to be a mortuary in which they had put us. For the whole week I used to see that building as having been thatched with grass from bottom to top but on top of it, there was burning fire and I used to wonder whether the fire would not burn us… I used to dream finding myself in my village standing amidst dead bodies or I would dream seeing wild animals chasing me or snakes. There was one time when I dreamt falling down in a deep pit, then I would suddenly wake up in terror … I never saw a corner in the ward I was sleeping in, instead I used to see a round, small sort of building so I asked my sister whether they had brought me into a traditional healer’s shrine. She would keep silent, maybe she knew the state of my mind.’</a:t>
            </a:r>
            <a:endParaRPr lang="en-GB" sz="2800" dirty="0"/>
          </a:p>
          <a:p>
            <a:pPr algn="r"/>
            <a:r>
              <a:rPr lang="en-GB" sz="2800" i="1" dirty="0"/>
              <a:t>Disorientated male participant, Kampala</a:t>
            </a:r>
            <a:endParaRPr lang="en-GB" sz="2800" dirty="0"/>
          </a:p>
          <a:p>
            <a:pPr marL="342900" indent="-342900">
              <a:buFont typeface="Arial" panose="020B0604020202020204" pitchFamily="34" charset="0"/>
              <a:buChar char="•"/>
            </a:pPr>
            <a:endParaRPr lang="en-US" dirty="0"/>
          </a:p>
        </p:txBody>
      </p:sp>
      <p:sp>
        <p:nvSpPr>
          <p:cNvPr id="4" name="Title 1"/>
          <p:cNvSpPr>
            <a:spLocks noGrp="1"/>
          </p:cNvSpPr>
          <p:nvPr>
            <p:ph type="title"/>
          </p:nvPr>
        </p:nvSpPr>
        <p:spPr>
          <a:xfrm>
            <a:off x="407736" y="279132"/>
            <a:ext cx="9388669" cy="623236"/>
          </a:xfrm>
        </p:spPr>
        <p:txBody>
          <a:bodyPr/>
          <a:lstStyle/>
          <a:p>
            <a:r>
              <a:rPr lang="en-US" b="1" dirty="0"/>
              <a:t>Living with CM</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87914"/>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3EB921F-0A55-1347-9592-3128EC1F5929}"/>
              </a:ext>
            </a:extLst>
          </p:cNvPr>
          <p:cNvSpPr>
            <a:spLocks noGrp="1"/>
          </p:cNvSpPr>
          <p:nvPr>
            <p:ph idx="1"/>
          </p:nvPr>
        </p:nvSpPr>
        <p:spPr>
          <a:xfrm>
            <a:off x="609441" y="1312717"/>
            <a:ext cx="11439124" cy="5545283"/>
          </a:xfrm>
        </p:spPr>
        <p:txBody>
          <a:bodyPr>
            <a:normAutofit/>
          </a:bodyPr>
          <a:lstStyle/>
          <a:p>
            <a:pPr marL="342900" indent="-342900">
              <a:buFont typeface="Arial" panose="020B0604020202020204" pitchFamily="34" charset="0"/>
              <a:buChar char="•"/>
            </a:pPr>
            <a:r>
              <a:rPr lang="en-US" dirty="0"/>
              <a:t>Individuals were severely unwell and had considerable concerns about the disease which they appreciated could be fatal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Concerns around lumbar punctures potentially causing death and disability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Difficult to disentangle different parts of the treatment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Level of comprehension around trial aims and design were low</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The decision to </a:t>
            </a:r>
            <a:r>
              <a:rPr lang="en-US" dirty="0" err="1"/>
              <a:t>enrol</a:t>
            </a:r>
            <a:r>
              <a:rPr lang="en-US" dirty="0"/>
              <a:t> was motivated by trust in healthcare professionals and an expectation of good care compared to what was routinely available in the facilities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dirty="0"/>
              <a:t>The informed consent documents were rarely referred back too and were too complex</a:t>
            </a:r>
          </a:p>
          <a:p>
            <a:endParaRPr lang="en-US" sz="2000" dirty="0"/>
          </a:p>
        </p:txBody>
      </p:sp>
      <p:sp>
        <p:nvSpPr>
          <p:cNvPr id="4" name="Title 1"/>
          <p:cNvSpPr>
            <a:spLocks noGrp="1"/>
          </p:cNvSpPr>
          <p:nvPr>
            <p:ph type="title"/>
          </p:nvPr>
        </p:nvSpPr>
        <p:spPr>
          <a:xfrm>
            <a:off x="407736" y="279132"/>
            <a:ext cx="9388669" cy="623236"/>
          </a:xfrm>
        </p:spPr>
        <p:txBody>
          <a:bodyPr/>
          <a:lstStyle/>
          <a:p>
            <a:r>
              <a:rPr lang="en-US" b="1" dirty="0"/>
              <a:t>Decision making</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32145"/>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736" y="279132"/>
            <a:ext cx="9388669" cy="623236"/>
          </a:xfrm>
        </p:spPr>
        <p:txBody>
          <a:bodyPr>
            <a:normAutofit/>
          </a:bodyPr>
          <a:lstStyle/>
          <a:p>
            <a:r>
              <a:rPr lang="en-US" sz="2800" b="1" dirty="0"/>
              <a:t>Acceptability: Participants</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a:extLst>
              <a:ext uri="{FF2B5EF4-FFF2-40B4-BE49-F238E27FC236}">
                <a16:creationId xmlns:a16="http://schemas.microsoft.com/office/drawing/2014/main" id="{59E89175-8015-7544-B46C-CF46442C3F31}"/>
              </a:ext>
            </a:extLst>
          </p:cNvPr>
          <p:cNvGraphicFramePr/>
          <p:nvPr>
            <p:extLst>
              <p:ext uri="{D42A27DB-BD31-4B8C-83A1-F6EECF244321}">
                <p14:modId xmlns:p14="http://schemas.microsoft.com/office/powerpoint/2010/main" val="3471025195"/>
              </p:ext>
            </p:extLst>
          </p:nvPr>
        </p:nvGraphicFramePr>
        <p:xfrm>
          <a:off x="2031470" y="1242429"/>
          <a:ext cx="8125883" cy="541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9059292"/>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736" y="279132"/>
            <a:ext cx="9388669" cy="623236"/>
          </a:xfrm>
        </p:spPr>
        <p:txBody>
          <a:bodyPr>
            <a:normAutofit/>
          </a:bodyPr>
          <a:lstStyle/>
          <a:p>
            <a:r>
              <a:rPr lang="en-US" sz="2800" b="1" dirty="0"/>
              <a:t>Acceptability: Researchers</a:t>
            </a:r>
          </a:p>
        </p:txBody>
      </p:sp>
      <p:pic>
        <p:nvPicPr>
          <p:cNvPr id="5" name="Content Placeholder 4" descr="A picture containing text, sign, close&#10;&#10;Description automatically generated">
            <a:extLst>
              <a:ext uri="{FF2B5EF4-FFF2-40B4-BE49-F238E27FC236}">
                <a16:creationId xmlns:a16="http://schemas.microsoft.com/office/drawing/2014/main" id="{D8A50D86-9819-824F-AF37-72C6DF81E00F}"/>
              </a:ext>
            </a:extLst>
          </p:cNvPr>
          <p:cNvPicPr>
            <a:picLocks noChangeAspect="1"/>
          </p:cNvPicPr>
          <p:nvPr/>
        </p:nvPicPr>
        <p:blipFill>
          <a:blip r:embed="rId4"/>
          <a:stretch>
            <a:fillRect/>
          </a:stretch>
        </p:blipFill>
        <p:spPr>
          <a:xfrm>
            <a:off x="8273882" y="198315"/>
            <a:ext cx="1766773" cy="678441"/>
          </a:xfrm>
          <a:prstGeom prst="rect">
            <a:avLst/>
          </a:prstGeom>
        </p:spPr>
      </p:pic>
      <p:pic>
        <p:nvPicPr>
          <p:cNvPr id="6" name="Picture 2" descr="Africa establishment logos - About us - Medical Research Council">
            <a:extLst>
              <a:ext uri="{FF2B5EF4-FFF2-40B4-BE49-F238E27FC236}">
                <a16:creationId xmlns:a16="http://schemas.microsoft.com/office/drawing/2014/main" id="{DFD440FA-522C-CF49-A13B-7961CA71E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69" t="10915" r="5649" b="18452"/>
          <a:stretch/>
        </p:blipFill>
        <p:spPr bwMode="auto">
          <a:xfrm>
            <a:off x="5967258" y="264123"/>
            <a:ext cx="2093984" cy="58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fectious Diseases Institute | DolPHIN2">
            <a:extLst>
              <a:ext uri="{FF2B5EF4-FFF2-40B4-BE49-F238E27FC236}">
                <a16:creationId xmlns:a16="http://schemas.microsoft.com/office/drawing/2014/main" id="{2AA6DEA2-89B5-154E-A835-DA2ED7316F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029" y="264123"/>
            <a:ext cx="588108" cy="589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C840247D-82D4-364A-817D-DDFF31D336FE}"/>
              </a:ext>
            </a:extLst>
          </p:cNvPr>
          <p:cNvGraphicFramePr/>
          <p:nvPr>
            <p:extLst>
              <p:ext uri="{D42A27DB-BD31-4B8C-83A1-F6EECF244321}">
                <p14:modId xmlns:p14="http://schemas.microsoft.com/office/powerpoint/2010/main" val="3263277974"/>
              </p:ext>
            </p:extLst>
          </p:nvPr>
        </p:nvGraphicFramePr>
        <p:xfrm>
          <a:off x="448104" y="1242429"/>
          <a:ext cx="11292616" cy="541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1126598"/>
      </p:ext>
    </p:extLst>
  </p:cSld>
  <p:clrMapOvr>
    <a:masterClrMapping/>
  </p:clrMapOvr>
  <mc:AlternateContent xmlns:mc="http://schemas.openxmlformats.org/markup-compatibility/2006" xmlns:p14="http://schemas.microsoft.com/office/powerpoint/2010/main">
    <mc:Choice Requires="p14">
      <p:transition spd="slow" p14:dur="2000" advTm="97639"/>
    </mc:Choice>
    <mc:Fallback xmlns="">
      <p:transition spd="slow" advTm="9763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5732</TotalTime>
  <Words>2300</Words>
  <Application>Microsoft Macintosh PowerPoint</Application>
  <PresentationFormat>Custom</PresentationFormat>
  <Paragraphs>175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Constantia</vt:lpstr>
      <vt:lpstr>Corbel</vt:lpstr>
      <vt:lpstr>open sans</vt:lpstr>
      <vt:lpstr>Office Theme</vt:lpstr>
      <vt:lpstr>PowerPoint Presentation</vt:lpstr>
      <vt:lpstr>Background</vt:lpstr>
      <vt:lpstr>Methods</vt:lpstr>
      <vt:lpstr>Results</vt:lpstr>
      <vt:lpstr>Living with CM</vt:lpstr>
      <vt:lpstr>Living with CM</vt:lpstr>
      <vt:lpstr>Decision making</vt:lpstr>
      <vt:lpstr>Acceptability: Participants</vt:lpstr>
      <vt:lpstr>Acceptability: Researchers</vt:lpstr>
      <vt:lpstr>Summary</vt:lpstr>
      <vt:lpstr>Next steps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School of Hygiene  &amp; Tropical Medicine</dc:title>
  <dc:creator>Nick Smith</dc:creator>
  <cp:lastModifiedBy>David Lawrence</cp:lastModifiedBy>
  <cp:revision>93</cp:revision>
  <dcterms:created xsi:type="dcterms:W3CDTF">2017-08-07T14:02:54Z</dcterms:created>
  <dcterms:modified xsi:type="dcterms:W3CDTF">2022-03-14T10:00:48Z</dcterms:modified>
</cp:coreProperties>
</file>