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31"/>
  </p:notesMasterIdLst>
  <p:sldIdLst>
    <p:sldId id="256" r:id="rId2"/>
    <p:sldId id="552" r:id="rId3"/>
    <p:sldId id="563" r:id="rId4"/>
    <p:sldId id="557" r:id="rId5"/>
    <p:sldId id="579" r:id="rId6"/>
    <p:sldId id="543" r:id="rId7"/>
    <p:sldId id="293" r:id="rId8"/>
    <p:sldId id="313" r:id="rId9"/>
    <p:sldId id="341" r:id="rId10"/>
    <p:sldId id="302" r:id="rId11"/>
    <p:sldId id="298" r:id="rId12"/>
    <p:sldId id="299" r:id="rId13"/>
    <p:sldId id="312" r:id="rId14"/>
    <p:sldId id="303" r:id="rId15"/>
    <p:sldId id="308" r:id="rId16"/>
    <p:sldId id="309" r:id="rId17"/>
    <p:sldId id="310" r:id="rId18"/>
    <p:sldId id="553" r:id="rId19"/>
    <p:sldId id="554" r:id="rId20"/>
    <p:sldId id="586" r:id="rId21"/>
    <p:sldId id="584" r:id="rId22"/>
    <p:sldId id="474" r:id="rId23"/>
    <p:sldId id="581" r:id="rId24"/>
    <p:sldId id="582" r:id="rId25"/>
    <p:sldId id="583" r:id="rId26"/>
    <p:sldId id="587" r:id="rId27"/>
    <p:sldId id="588" r:id="rId28"/>
    <p:sldId id="589" r:id="rId29"/>
    <p:sldId id="580" r:id="rId3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05" autoAdjust="0"/>
    <p:restoredTop sz="82303"/>
  </p:normalViewPr>
  <p:slideViewPr>
    <p:cSldViewPr>
      <p:cViewPr varScale="1">
        <p:scale>
          <a:sx n="126" d="100"/>
          <a:sy n="126" d="100"/>
        </p:scale>
        <p:origin x="760" y="192"/>
      </p:cViewPr>
      <p:guideLst>
        <p:guide orient="horz" pos="1620"/>
        <p:guide pos="2880"/>
      </p:guideLst>
    </p:cSldViewPr>
  </p:slideViewPr>
  <p:notesTextViewPr>
    <p:cViewPr>
      <p:scale>
        <a:sx n="100" d="100"/>
        <a:sy n="100" d="100"/>
      </p:scale>
      <p:origin x="0" y="0"/>
    </p:cViewPr>
  </p:notesTextViewPr>
  <p:sorterViewPr>
    <p:cViewPr>
      <p:scale>
        <a:sx n="66" d="100"/>
        <a:sy n="66" d="100"/>
      </p:scale>
      <p:origin x="0" y="1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99D9B8-6301-D749-B79A-DADD136CFFE6}" type="datetimeFigureOut">
              <a:rPr lang="en-US" smtClean="0"/>
              <a:t>3/14/22</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8BC8C40-68CD-D54F-B360-F11AF85A9EDD}" type="slidenum">
              <a:rPr lang="en-US" smtClean="0"/>
              <a:t>‹#›</a:t>
            </a:fld>
            <a:endParaRPr lang="en-US" dirty="0"/>
          </a:p>
        </p:txBody>
      </p:sp>
    </p:spTree>
    <p:extLst>
      <p:ext uri="{BB962C8B-B14F-4D97-AF65-F5344CB8AC3E}">
        <p14:creationId xmlns:p14="http://schemas.microsoft.com/office/powerpoint/2010/main" val="367733767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Thank you very much for inviting me to talk about the Ambition trial today.  </a:t>
            </a:r>
          </a:p>
        </p:txBody>
      </p:sp>
      <p:sp>
        <p:nvSpPr>
          <p:cNvPr id="4" name="Slide Number Placeholder 3"/>
          <p:cNvSpPr>
            <a:spLocks noGrp="1"/>
          </p:cNvSpPr>
          <p:nvPr>
            <p:ph type="sldNum" sz="quarter" idx="10"/>
          </p:nvPr>
        </p:nvSpPr>
        <p:spPr/>
        <p:txBody>
          <a:bodyPr/>
          <a:lstStyle/>
          <a:p>
            <a:fld id="{68BC8C40-68CD-D54F-B360-F11AF85A9EDD}" type="slidenum">
              <a:rPr lang="en-US" smtClean="0"/>
              <a:t>1</a:t>
            </a:fld>
            <a:endParaRPr lang="en-US" dirty="0"/>
          </a:p>
        </p:txBody>
      </p:sp>
    </p:spTree>
    <p:extLst>
      <p:ext uri="{BB962C8B-B14F-4D97-AF65-F5344CB8AC3E}">
        <p14:creationId xmlns:p14="http://schemas.microsoft.com/office/powerpoint/2010/main" val="39524659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These primary outcome data are visualised here. The risk difference of each analysis is shown with the two-sided 90% confidence intervals. Across all analyses: intention-to-treat, per-protocol, unadjusted, and adjusted, the upper bound of the confidence intervals is well below the pre-specified non-inferiority margin of 10%.</a:t>
            </a:r>
          </a:p>
          <a:p>
            <a:endParaRPr lang="en-GB" dirty="0"/>
          </a:p>
        </p:txBody>
      </p:sp>
      <p:sp>
        <p:nvSpPr>
          <p:cNvPr id="4" name="Slide Number Placeholder 3"/>
          <p:cNvSpPr>
            <a:spLocks noGrp="1"/>
          </p:cNvSpPr>
          <p:nvPr>
            <p:ph type="sldNum" sz="quarter" idx="5"/>
          </p:nvPr>
        </p:nvSpPr>
        <p:spPr/>
        <p:txBody>
          <a:bodyPr/>
          <a:lstStyle/>
          <a:p>
            <a:fld id="{F6DADB82-A706-4784-AE8E-3965AD040C7C}" type="slidenum">
              <a:rPr lang="de-DE" smtClean="0"/>
              <a:t>12</a:t>
            </a:fld>
            <a:endParaRPr lang="de-DE"/>
          </a:p>
        </p:txBody>
      </p:sp>
    </p:spTree>
    <p:extLst>
      <p:ext uri="{BB962C8B-B14F-4D97-AF65-F5344CB8AC3E}">
        <p14:creationId xmlns:p14="http://schemas.microsoft.com/office/powerpoint/2010/main" val="36313303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Finally, the safety data for all individuals who were randomised and received any study drug. </a:t>
            </a:r>
            <a:endParaRPr lang="en-GB" dirty="0"/>
          </a:p>
        </p:txBody>
      </p:sp>
      <p:sp>
        <p:nvSpPr>
          <p:cNvPr id="4" name="Slide Number Placeholder 3"/>
          <p:cNvSpPr>
            <a:spLocks noGrp="1"/>
          </p:cNvSpPr>
          <p:nvPr>
            <p:ph type="sldNum" sz="quarter" idx="5"/>
          </p:nvPr>
        </p:nvSpPr>
        <p:spPr/>
        <p:txBody>
          <a:bodyPr/>
          <a:lstStyle/>
          <a:p>
            <a:fld id="{F6DADB82-A706-4784-AE8E-3965AD040C7C}" type="slidenum">
              <a:rPr lang="de-DE" smtClean="0"/>
              <a:t>13</a:t>
            </a:fld>
            <a:endParaRPr lang="de-DE"/>
          </a:p>
        </p:txBody>
      </p:sp>
    </p:spTree>
    <p:extLst>
      <p:ext uri="{BB962C8B-B14F-4D97-AF65-F5344CB8AC3E}">
        <p14:creationId xmlns:p14="http://schemas.microsoft.com/office/powerpoint/2010/main" val="23830982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Within the first 21 days after randomisation, grade 3 or 4 adverse events occurred more frequently in the control arm. </a:t>
            </a:r>
            <a:endParaRPr lang="en-GB" dirty="0"/>
          </a:p>
        </p:txBody>
      </p:sp>
      <p:sp>
        <p:nvSpPr>
          <p:cNvPr id="4" name="Slide Number Placeholder 3"/>
          <p:cNvSpPr>
            <a:spLocks noGrp="1"/>
          </p:cNvSpPr>
          <p:nvPr>
            <p:ph type="sldNum" sz="quarter" idx="5"/>
          </p:nvPr>
        </p:nvSpPr>
        <p:spPr/>
        <p:txBody>
          <a:bodyPr/>
          <a:lstStyle/>
          <a:p>
            <a:fld id="{F6DADB82-A706-4784-AE8E-3965AD040C7C}" type="slidenum">
              <a:rPr lang="de-DE" smtClean="0"/>
              <a:t>14</a:t>
            </a:fld>
            <a:endParaRPr lang="de-DE"/>
          </a:p>
        </p:txBody>
      </p:sp>
    </p:spTree>
    <p:extLst>
      <p:ext uri="{BB962C8B-B14F-4D97-AF65-F5344CB8AC3E}">
        <p14:creationId xmlns:p14="http://schemas.microsoft.com/office/powerpoint/2010/main" val="31212215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Grade 3 or 4 </a:t>
            </a:r>
            <a:r>
              <a:rPr lang="en-US" sz="1200" kern="1200" dirty="0" err="1">
                <a:solidFill>
                  <a:schemeClr val="tx1"/>
                </a:solidFill>
                <a:effectLst/>
                <a:latin typeface="+mn-lt"/>
                <a:ea typeface="+mn-ea"/>
                <a:cs typeface="+mn-cs"/>
              </a:rPr>
              <a:t>anaemia</a:t>
            </a:r>
            <a:r>
              <a:rPr lang="en-US" sz="1200" kern="1200" dirty="0">
                <a:solidFill>
                  <a:schemeClr val="tx1"/>
                </a:solidFill>
                <a:effectLst/>
                <a:latin typeface="+mn-lt"/>
                <a:ea typeface="+mn-ea"/>
                <a:cs typeface="+mn-cs"/>
              </a:rPr>
              <a:t> was significantly less frequent in the AmBisome arm, occurring in 13% of participants compared to 41% in the control arm. The mean decrease in hemoglobin over the first week was 0.3g/dL in the AmBisome arm and 1.9g/dL in the control arm. 8% of participants in the AmBisome arm received a blood transfusion compared to 18% of participants in the control arm. </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F6DADB82-A706-4784-AE8E-3965AD040C7C}" type="slidenum">
              <a:rPr lang="de-DE" smtClean="0"/>
              <a:t>15</a:t>
            </a:fld>
            <a:endParaRPr lang="de-DE"/>
          </a:p>
        </p:txBody>
      </p:sp>
    </p:spTree>
    <p:extLst>
      <p:ext uri="{BB962C8B-B14F-4D97-AF65-F5344CB8AC3E}">
        <p14:creationId xmlns:p14="http://schemas.microsoft.com/office/powerpoint/2010/main" val="4340325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grade 3 or 4 increase in creatinine was relatively uncommon, developing in 5% of participants in the AmBisome arm compared to 6% in the control arm. The mean increase in creatinine from baseline to day 7 was 20.2% in the Ambisome arm and 49.7% in the control arm. </a:t>
            </a:r>
            <a:r>
              <a:rPr lang="en-US" sz="1200" kern="1200" dirty="0" err="1">
                <a:solidFill>
                  <a:schemeClr val="tx1"/>
                </a:solidFill>
                <a:effectLst/>
                <a:latin typeface="+mn-lt"/>
                <a:ea typeface="+mn-ea"/>
                <a:cs typeface="+mn-cs"/>
              </a:rPr>
              <a:t>Hypokalaemia</a:t>
            </a:r>
            <a:r>
              <a:rPr lang="en-US" sz="1200" kern="1200" dirty="0">
                <a:solidFill>
                  <a:schemeClr val="tx1"/>
                </a:solidFill>
                <a:effectLst/>
                <a:latin typeface="+mn-lt"/>
                <a:ea typeface="+mn-ea"/>
                <a:cs typeface="+mn-cs"/>
              </a:rPr>
              <a:t> was also more common in the control arm. </a:t>
            </a:r>
            <a:endParaRPr lang="en-GB" dirty="0"/>
          </a:p>
        </p:txBody>
      </p:sp>
      <p:sp>
        <p:nvSpPr>
          <p:cNvPr id="4" name="Slide Number Placeholder 3"/>
          <p:cNvSpPr>
            <a:spLocks noGrp="1"/>
          </p:cNvSpPr>
          <p:nvPr>
            <p:ph type="sldNum" sz="quarter" idx="5"/>
          </p:nvPr>
        </p:nvSpPr>
        <p:spPr/>
        <p:txBody>
          <a:bodyPr/>
          <a:lstStyle/>
          <a:p>
            <a:fld id="{F6DADB82-A706-4784-AE8E-3965AD040C7C}" type="slidenum">
              <a:rPr lang="de-DE" smtClean="0"/>
              <a:t>16</a:t>
            </a:fld>
            <a:endParaRPr lang="de-DE"/>
          </a:p>
        </p:txBody>
      </p:sp>
    </p:spTree>
    <p:extLst>
      <p:ext uri="{BB962C8B-B14F-4D97-AF65-F5344CB8AC3E}">
        <p14:creationId xmlns:p14="http://schemas.microsoft.com/office/powerpoint/2010/main" val="1193105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Thrombophlebitis requiring antibiotic therapy occurred in 2% of AmBisome participants and 7% of control participants. </a:t>
            </a:r>
            <a:endParaRPr lang="en-GB" dirty="0"/>
          </a:p>
        </p:txBody>
      </p:sp>
      <p:sp>
        <p:nvSpPr>
          <p:cNvPr id="4" name="Slide Number Placeholder 3"/>
          <p:cNvSpPr>
            <a:spLocks noGrp="1"/>
          </p:cNvSpPr>
          <p:nvPr>
            <p:ph type="sldNum" sz="quarter" idx="5"/>
          </p:nvPr>
        </p:nvSpPr>
        <p:spPr/>
        <p:txBody>
          <a:bodyPr/>
          <a:lstStyle/>
          <a:p>
            <a:fld id="{F6DADB82-A706-4784-AE8E-3965AD040C7C}" type="slidenum">
              <a:rPr lang="de-DE" smtClean="0"/>
              <a:t>17</a:t>
            </a:fld>
            <a:endParaRPr lang="de-DE"/>
          </a:p>
        </p:txBody>
      </p:sp>
    </p:spTree>
    <p:extLst>
      <p:ext uri="{BB962C8B-B14F-4D97-AF65-F5344CB8AC3E}">
        <p14:creationId xmlns:p14="http://schemas.microsoft.com/office/powerpoint/2010/main" val="9694724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was the largest cryptococcal meningitis trial conducted to date and has demonstrated that single, high-dose AmBisome given with flucytosine and fluconazole was non-inferior to the current WHO recommended standard of care in averting all-cause mortality at 10 weeks. The AmBisome regimen effectively cleared cryptococcus from the CSF and was associated with a significant reduction in adverse events. This regimen offers a practical, easier-to-administer and better tolerated treatment for HIV-associated cryptococcal meningitis in Africa with the potential to reduce the length of hospital admissions. We are currently completing the cost-effectiveness analysis of the study which we hope will provide additional evidence to support widespread implementation of this regimen and highlight further the urgent need to broaden access to AmBisome and flucytosine.</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F6DADB82-A706-4784-AE8E-3965AD040C7C}" type="slidenum">
              <a:rPr lang="de-DE" smtClean="0"/>
              <a:t>20</a:t>
            </a:fld>
            <a:endParaRPr lang="de-DE"/>
          </a:p>
        </p:txBody>
      </p:sp>
    </p:spTree>
    <p:extLst>
      <p:ext uri="{BB962C8B-B14F-4D97-AF65-F5344CB8AC3E}">
        <p14:creationId xmlns:p14="http://schemas.microsoft.com/office/powerpoint/2010/main" val="10208334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was the largest cryptococcal meningitis trial conducted to date and has demonstrated that single, high-dose AmBisome given with flucytosine and fluconazole was non-inferior to the current WHO recommended standard of care in averting all-cause mortality at 10 weeks. The AmBisome regimen effectively cleared cryptococcus from the CSF and was associated with a significant reduction in adverse events. This regimen offers a practical, easier-to-administer and better tolerated treatment for HIV-associated cryptococcal meningitis in Africa with the potential to reduce the length of hospital admissions. We are currently completing the cost-effectiveness analysis of the study which we hope will provide additional evidence to support widespread implementation of this regimen and highlight further the urgent need to broaden access to AmBisome and flucytosine.</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F6DADB82-A706-4784-AE8E-3965AD040C7C}" type="slidenum">
              <a:rPr lang="de-DE" smtClean="0"/>
              <a:t>21</a:t>
            </a:fld>
            <a:endParaRPr lang="de-DE"/>
          </a:p>
        </p:txBody>
      </p:sp>
    </p:spTree>
    <p:extLst>
      <p:ext uri="{BB962C8B-B14F-4D97-AF65-F5344CB8AC3E}">
        <p14:creationId xmlns:p14="http://schemas.microsoft.com/office/powerpoint/2010/main" val="6917124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was the largest cryptococcal meningitis trial conducted to date and has demonstrated that single, high-dose AmBisome given with flucytosine and fluconazole was non-inferior to the current WHO recommended standard of care in averting all-cause mortality at 10 weeks. The AmBisome regimen effectively cleared cryptococcus from the CSF and was associated with a significant reduction in adverse events. This regimen offers a practical, easier-to-administer and better tolerated treatment for HIV-associated cryptococcal meningitis in Africa with the potential to reduce the length of hospital admissions. We are currently completing the cost-effectiveness analysis of the study which we hope will provide additional evidence to support widespread implementation of this regimen and highlight further the urgent need to broaden access to AmBisome and flucytosine.</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F6DADB82-A706-4784-AE8E-3965AD040C7C}" type="slidenum">
              <a:rPr lang="de-DE" smtClean="0"/>
              <a:t>26</a:t>
            </a:fld>
            <a:endParaRPr lang="de-DE"/>
          </a:p>
        </p:txBody>
      </p:sp>
    </p:spTree>
    <p:extLst>
      <p:ext uri="{BB962C8B-B14F-4D97-AF65-F5344CB8AC3E}">
        <p14:creationId xmlns:p14="http://schemas.microsoft.com/office/powerpoint/2010/main" val="38718902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was the largest cryptococcal meningitis trial conducted to date and has demonstrated that single, high-dose AmBisome given with flucytosine and fluconazole was non-inferior to the current WHO recommended standard of care in averting all-cause mortality at 10 weeks. The AmBisome regimen effectively cleared cryptococcus from the CSF and was associated with a significant reduction in adverse events. This regimen offers a practical, easier-to-administer and better tolerated treatment for HIV-associated cryptococcal meningitis in Africa with the potential to reduce the length of hospital admissions. We are currently completing the cost-effectiveness analysis of the study which we hope will provide additional evidence to support widespread implementation of this regimen and highlight further the urgent need to broaden access to AmBisome and flucytosine.</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F6DADB82-A706-4784-AE8E-3965AD040C7C}" type="slidenum">
              <a:rPr lang="de-DE" smtClean="0"/>
              <a:t>27</a:t>
            </a:fld>
            <a:endParaRPr lang="de-DE"/>
          </a:p>
        </p:txBody>
      </p:sp>
    </p:spTree>
    <p:extLst>
      <p:ext uri="{BB962C8B-B14F-4D97-AF65-F5344CB8AC3E}">
        <p14:creationId xmlns:p14="http://schemas.microsoft.com/office/powerpoint/2010/main" val="3546870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presenting  the study on behalf of a very large consortium of investigators from across southern and east Africa and Europe, whose incredibly hard work during the last five years, in particularly challenges circumstances over the past two years, have made this possible. There are too many people to thank individually  now, but I should mention my co-PI, Professor Tom Harrison </a:t>
            </a:r>
            <a:r>
              <a:rPr lang="en-US"/>
              <a:t>who is </a:t>
            </a:r>
            <a:r>
              <a:rPr lang="en-US" dirty="0"/>
              <a:t>chairing this session. Thanks also to our funders, the EDCTP, </a:t>
            </a:r>
            <a:r>
              <a:rPr lang="en-US" dirty="0" err="1"/>
              <a:t>Wellcome</a:t>
            </a:r>
            <a:r>
              <a:rPr lang="en-US" dirty="0"/>
              <a:t> Trust, Medical Research Council, UK Government official development assistance, and Swedish International Development AID, and Gilead for donating the study drug.</a:t>
            </a:r>
          </a:p>
        </p:txBody>
      </p:sp>
      <p:sp>
        <p:nvSpPr>
          <p:cNvPr id="4" name="Slide Number Placeholder 3"/>
          <p:cNvSpPr>
            <a:spLocks noGrp="1"/>
          </p:cNvSpPr>
          <p:nvPr>
            <p:ph type="sldNum" sz="quarter" idx="5"/>
          </p:nvPr>
        </p:nvSpPr>
        <p:spPr/>
        <p:txBody>
          <a:bodyPr/>
          <a:lstStyle/>
          <a:p>
            <a:fld id="{68BC8C40-68CD-D54F-B360-F11AF85A9EDD}" type="slidenum">
              <a:rPr lang="en-US" smtClean="0"/>
              <a:t>2</a:t>
            </a:fld>
            <a:endParaRPr lang="en-US" dirty="0"/>
          </a:p>
        </p:txBody>
      </p:sp>
    </p:spTree>
    <p:extLst>
      <p:ext uri="{BB962C8B-B14F-4D97-AF65-F5344CB8AC3E}">
        <p14:creationId xmlns:p14="http://schemas.microsoft.com/office/powerpoint/2010/main" val="14851995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was the largest cryptococcal meningitis trial conducted to date and has demonstrated that single, high-dose AmBisome given with flucytosine and fluconazole was non-inferior to the current WHO recommended standard of care in averting all-cause mortality at 10 weeks. The AmBisome regimen effectively cleared cryptococcus from the CSF and was associated with a significant reduction in adverse events. This regimen offers a practical, easier-to-administer and better tolerated treatment for HIV-associated cryptococcal meningitis in Africa with the potential to reduce the length of hospital admissions. We are currently completing the cost-effectiveness analysis of the study which we hope will provide additional evidence to support widespread implementation of this regimen and highlight further the urgent need to broaden access to AmBisome and flucytosine.</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F6DADB82-A706-4784-AE8E-3965AD040C7C}" type="slidenum">
              <a:rPr lang="de-DE" smtClean="0"/>
              <a:t>28</a:t>
            </a:fld>
            <a:endParaRPr lang="de-DE"/>
          </a:p>
        </p:txBody>
      </p:sp>
    </p:spTree>
    <p:extLst>
      <p:ext uri="{BB962C8B-B14F-4D97-AF65-F5344CB8AC3E}">
        <p14:creationId xmlns:p14="http://schemas.microsoft.com/office/powerpoint/2010/main" val="13166987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was the largest cryptococcal meningitis trial conducted to date and has demonstrated that single, high-dose AmBisome given with flucytosine and fluconazole was non-inferior to the current WHO recommended standard of care in averting all-cause mortality at 10 weeks. The AmBisome regimen effectively cleared cryptococcus from the CSF and was associated with a significant reduction in adverse events. This regimen offers a practical, easier-to-administer and better tolerated treatment for HIV-associated cryptococcal meningitis in Africa with the potential to reduce the length of hospital admissions. We are currently completing the cost-effectiveness analysis of the study which we hope will provide additional evidence to support widespread implementation of this regimen and highlight further the urgent need to broaden access to AmBisome and flucytosine.</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F6DADB82-A706-4784-AE8E-3965AD040C7C}" type="slidenum">
              <a:rPr lang="de-DE" smtClean="0"/>
              <a:t>29</a:t>
            </a:fld>
            <a:endParaRPr lang="de-DE"/>
          </a:p>
        </p:txBody>
      </p:sp>
    </p:spTree>
    <p:extLst>
      <p:ext uri="{BB962C8B-B14F-4D97-AF65-F5344CB8AC3E}">
        <p14:creationId xmlns:p14="http://schemas.microsoft.com/office/powerpoint/2010/main" val="3927567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fld id="{CE98BBCA-65B1-8640-A715-D2F623442A4F}" type="slidenum">
              <a:rPr lang="en-US" altLang="x-none" sz="1200">
                <a:latin typeface="Arial" charset="0"/>
              </a:rPr>
              <a:pPr/>
              <a:t>5</a:t>
            </a:fld>
            <a:endParaRPr lang="en-US" altLang="x-none" sz="1200">
              <a:latin typeface="Arial" charset="0"/>
            </a:endParaRPr>
          </a:p>
        </p:txBody>
      </p:sp>
      <p:sp>
        <p:nvSpPr>
          <p:cNvPr id="369666" name="Slide Image Placeholder 1"/>
          <p:cNvSpPr>
            <a:spLocks noGrp="1" noRot="1" noChangeAspect="1"/>
          </p:cNvSpPr>
          <p:nvPr>
            <p:ph type="sldImg"/>
          </p:nvPr>
        </p:nvSpPr>
        <p:spPr>
          <a:xfrm>
            <a:off x="381000" y="685800"/>
            <a:ext cx="6096000" cy="3429000"/>
          </a:xfrm>
          <a:solidFill>
            <a:srgbClr val="FFFFFF"/>
          </a:solidFill>
          <a:ln/>
          <a:extLst>
            <a:ext uri="{FAA26D3D-D897-4be2-8F04-BA451C77F1D7}">
              <ma14:placeholderFlag xmlns="" xmlns:ma14="http://schemas.microsoft.com/office/mac/drawingml/2011/main" val="1"/>
            </a:ext>
          </a:extLst>
        </p:spPr>
      </p:sp>
      <p:sp>
        <p:nvSpPr>
          <p:cNvPr id="12291" name="Notes Placeholder 2"/>
          <p:cNvSpPr>
            <a:spLocks noGrp="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spcBef>
                <a:spcPct val="0"/>
              </a:spcBef>
            </a:pPr>
            <a:r>
              <a:rPr lang="en-GB" altLang="x-none" dirty="0">
                <a:ea typeface="ＭＳ Ｐゴシック" charset="-128"/>
              </a:rPr>
              <a:t>These are more recent data from some of our studies in Botswana, really confirming the same findings...</a:t>
            </a:r>
          </a:p>
          <a:p>
            <a:pPr eaLnBrk="1" hangingPunct="1">
              <a:spcBef>
                <a:spcPct val="0"/>
              </a:spcBef>
            </a:pPr>
            <a:r>
              <a:rPr lang="en-GB" altLang="x-none" dirty="0">
                <a:ea typeface="ＭＳ Ｐゴシック" charset="-128"/>
              </a:rPr>
              <a:t>TB less – lack of diagnostics…</a:t>
            </a:r>
          </a:p>
        </p:txBody>
      </p:sp>
      <p:sp>
        <p:nvSpPr>
          <p:cNvPr id="1229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lgn="r" eaLnBrk="1" hangingPunct="1"/>
            <a:fld id="{02228DA7-A715-6943-A082-83F90C3A45E4}" type="slidenum">
              <a:rPr lang="en-GB" altLang="x-none" sz="1200">
                <a:latin typeface="Calibri" charset="0"/>
              </a:rPr>
              <a:pPr algn="r" eaLnBrk="1" hangingPunct="1"/>
              <a:t>5</a:t>
            </a:fld>
            <a:endParaRPr lang="en-GB" altLang="x-none" sz="1200">
              <a:latin typeface="Calibri" charset="0"/>
            </a:endParaRPr>
          </a:p>
        </p:txBody>
      </p:sp>
    </p:spTree>
    <p:extLst>
      <p:ext uri="{BB962C8B-B14F-4D97-AF65-F5344CB8AC3E}">
        <p14:creationId xmlns:p14="http://schemas.microsoft.com/office/powerpoint/2010/main" val="3701796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audience </a:t>
            </a:r>
            <a:r>
              <a:rPr lang="en-GB" sz="1200" b="0" i="0" kern="1200" dirty="0">
                <a:solidFill>
                  <a:schemeClr val="tx1"/>
                </a:solidFill>
                <a:effectLst/>
                <a:latin typeface="+mn-lt"/>
                <a:ea typeface="+mn-ea"/>
                <a:cs typeface="+mn-cs"/>
              </a:rPr>
              <a:t>needs little background to the clinical need behind the trial. Cryptococcal meningitis remains the leading cause of adult meningitis in most of central, southern, and east Africa, and treatment outcomes with the 14-day amphotericin B deoxycholate based regimens that remain the mainstay of therapy in most of the region are terrible, with 10-week mortality rates of approximately 40% reported in recent trials, and even higher mortality in routine care settings. </a:t>
            </a:r>
            <a:endParaRPr lang="en-US" b="0" dirty="0"/>
          </a:p>
        </p:txBody>
      </p:sp>
      <p:sp>
        <p:nvSpPr>
          <p:cNvPr id="4" name="Slide Number Placeholder 3"/>
          <p:cNvSpPr>
            <a:spLocks noGrp="1"/>
          </p:cNvSpPr>
          <p:nvPr>
            <p:ph type="sldNum" sz="quarter" idx="10"/>
          </p:nvPr>
        </p:nvSpPr>
        <p:spPr/>
        <p:txBody>
          <a:bodyPr/>
          <a:lstStyle/>
          <a:p>
            <a:fld id="{68BC8C40-68CD-D54F-B360-F11AF85A9EDD}" type="slidenum">
              <a:rPr lang="en-US" smtClean="0"/>
              <a:t>6</a:t>
            </a:fld>
            <a:endParaRPr lang="en-US" dirty="0"/>
          </a:p>
        </p:txBody>
      </p:sp>
    </p:spTree>
    <p:extLst>
      <p:ext uri="{BB962C8B-B14F-4D97-AF65-F5344CB8AC3E}">
        <p14:creationId xmlns:p14="http://schemas.microsoft.com/office/powerpoint/2010/main" val="1748761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But what about liposomal amphotericin B? [READ SLIDE]</a:t>
            </a:r>
          </a:p>
        </p:txBody>
      </p:sp>
      <p:sp>
        <p:nvSpPr>
          <p:cNvPr id="4" name="Slide Number Placeholder 3"/>
          <p:cNvSpPr>
            <a:spLocks noGrp="1"/>
          </p:cNvSpPr>
          <p:nvPr>
            <p:ph type="sldNum" sz="quarter" idx="10"/>
          </p:nvPr>
        </p:nvSpPr>
        <p:spPr/>
        <p:txBody>
          <a:bodyPr/>
          <a:lstStyle/>
          <a:p>
            <a:fld id="{68BC8C40-68CD-D54F-B360-F11AF85A9EDD}" type="slidenum">
              <a:rPr lang="en-US" smtClean="0"/>
              <a:t>7</a:t>
            </a:fld>
            <a:endParaRPr lang="en-US" dirty="0"/>
          </a:p>
        </p:txBody>
      </p:sp>
    </p:spTree>
    <p:extLst>
      <p:ext uri="{BB962C8B-B14F-4D97-AF65-F5344CB8AC3E}">
        <p14:creationId xmlns:p14="http://schemas.microsoft.com/office/powerpoint/2010/main" val="3124819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Today I’ll briefly run through the highlighted outcomes.</a:t>
            </a:r>
          </a:p>
          <a:p>
            <a:endParaRPr lang="en-GB" dirty="0"/>
          </a:p>
        </p:txBody>
      </p:sp>
      <p:sp>
        <p:nvSpPr>
          <p:cNvPr id="4" name="Slide Number Placeholder 3"/>
          <p:cNvSpPr>
            <a:spLocks noGrp="1"/>
          </p:cNvSpPr>
          <p:nvPr>
            <p:ph type="sldNum" sz="quarter" idx="5"/>
          </p:nvPr>
        </p:nvSpPr>
        <p:spPr/>
        <p:txBody>
          <a:bodyPr/>
          <a:lstStyle/>
          <a:p>
            <a:fld id="{F6DADB82-A706-4784-AE8E-3965AD040C7C}" type="slidenum">
              <a:rPr lang="de-DE" smtClean="0"/>
              <a:t>8</a:t>
            </a:fld>
            <a:endParaRPr lang="de-DE"/>
          </a:p>
        </p:txBody>
      </p:sp>
    </p:spTree>
    <p:extLst>
      <p:ext uri="{BB962C8B-B14F-4D97-AF65-F5344CB8AC3E}">
        <p14:creationId xmlns:p14="http://schemas.microsoft.com/office/powerpoint/2010/main" val="1829520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well as the clinical trial we…..[READ]</a:t>
            </a:r>
          </a:p>
        </p:txBody>
      </p:sp>
      <p:sp>
        <p:nvSpPr>
          <p:cNvPr id="4" name="Slide Number Placeholder 3"/>
          <p:cNvSpPr>
            <a:spLocks noGrp="1"/>
          </p:cNvSpPr>
          <p:nvPr>
            <p:ph type="sldNum" sz="quarter" idx="5"/>
          </p:nvPr>
        </p:nvSpPr>
        <p:spPr/>
        <p:txBody>
          <a:bodyPr/>
          <a:lstStyle/>
          <a:p>
            <a:fld id="{68BC8C40-68CD-D54F-B360-F11AF85A9EDD}" type="slidenum">
              <a:rPr lang="en-US" smtClean="0"/>
              <a:t>9</a:t>
            </a:fld>
            <a:endParaRPr lang="en-US" dirty="0"/>
          </a:p>
        </p:txBody>
      </p:sp>
    </p:spTree>
    <p:extLst>
      <p:ext uri="{BB962C8B-B14F-4D97-AF65-F5344CB8AC3E}">
        <p14:creationId xmlns:p14="http://schemas.microsoft.com/office/powerpoint/2010/main" val="2997363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phase 3 trial recruited individuals from 8 hospitals across 7 cities in 5 countries in southern and eastern Africa.</a:t>
            </a:r>
          </a:p>
        </p:txBody>
      </p:sp>
      <p:sp>
        <p:nvSpPr>
          <p:cNvPr id="4" name="Slide Number Placeholder 3"/>
          <p:cNvSpPr>
            <a:spLocks noGrp="1"/>
          </p:cNvSpPr>
          <p:nvPr>
            <p:ph type="sldNum" sz="quarter" idx="10"/>
          </p:nvPr>
        </p:nvSpPr>
        <p:spPr/>
        <p:txBody>
          <a:bodyPr/>
          <a:lstStyle/>
          <a:p>
            <a:fld id="{68BC8C40-68CD-D54F-B360-F11AF85A9EDD}" type="slidenum">
              <a:rPr lang="en-US" smtClean="0"/>
              <a:t>10</a:t>
            </a:fld>
            <a:endParaRPr lang="en-US" dirty="0"/>
          </a:p>
        </p:txBody>
      </p:sp>
    </p:spTree>
    <p:extLst>
      <p:ext uri="{BB962C8B-B14F-4D97-AF65-F5344CB8AC3E}">
        <p14:creationId xmlns:p14="http://schemas.microsoft.com/office/powerpoint/2010/main" val="323090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Here we present the primary outcome data of all-cause mortality at 10-weeks. Within the intention to treat analysis there were 101 deaths in the AmBisome arm, giving a mortality risk of 24.8%. There were 117 deaths in the control arm, a mortality risk of 28.7%. The risk difference in the AmBisome arm compared to the control arm was -3.9% and the upper bound of the 90% confidence interval, which equates to a one-sided 95% confidence interval for the non-inferiority analysis was 1.2%, well below the pre-specified 10% non-inferiority margin. The results were similar in the per-protocol analysis. The upper bound of the two-sided 95% confidence intervals were also well below the 10% non-inferiority margin in both intention-to-treat and per-protocol analyses.</a:t>
            </a:r>
          </a:p>
          <a:p>
            <a:endParaRPr lang="en-GB" dirty="0"/>
          </a:p>
        </p:txBody>
      </p:sp>
      <p:sp>
        <p:nvSpPr>
          <p:cNvPr id="4" name="Slide Number Placeholder 3"/>
          <p:cNvSpPr>
            <a:spLocks noGrp="1"/>
          </p:cNvSpPr>
          <p:nvPr>
            <p:ph type="sldNum" sz="quarter" idx="5"/>
          </p:nvPr>
        </p:nvSpPr>
        <p:spPr/>
        <p:txBody>
          <a:bodyPr/>
          <a:lstStyle/>
          <a:p>
            <a:fld id="{F6DADB82-A706-4784-AE8E-3965AD040C7C}" type="slidenum">
              <a:rPr lang="de-DE" smtClean="0"/>
              <a:t>11</a:t>
            </a:fld>
            <a:endParaRPr lang="de-DE"/>
          </a:p>
        </p:txBody>
      </p:sp>
    </p:spTree>
    <p:extLst>
      <p:ext uri="{BB962C8B-B14F-4D97-AF65-F5344CB8AC3E}">
        <p14:creationId xmlns:p14="http://schemas.microsoft.com/office/powerpoint/2010/main" val="2591988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AB1FC86-536E-4E57-A277-F3DA5945094B}" type="datetimeFigureOut">
              <a:rPr lang="en-GB" smtClean="0"/>
              <a:pPr/>
              <a:t>14/03/2022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5A486EF-ABA6-45F6-A790-186EBCCC3646}" type="slidenum">
              <a:rPr lang="en-GB" smtClean="0"/>
              <a:pPr/>
              <a:t>‹#›</a:t>
            </a:fld>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AB1FC86-536E-4E57-A277-F3DA5945094B}" type="datetimeFigureOut">
              <a:rPr lang="en-GB" smtClean="0"/>
              <a:pPr/>
              <a:t>14/03/2022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5A486EF-ABA6-45F6-A790-186EBCCC3646}" type="slidenum">
              <a:rPr lang="en-GB" smtClean="0"/>
              <a:pPr/>
              <a:t>‹#›</a:t>
            </a:fld>
            <a:endParaRPr lang="en-GB"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AB1FC86-536E-4E57-A277-F3DA5945094B}" type="datetimeFigureOut">
              <a:rPr lang="en-GB" smtClean="0"/>
              <a:pPr/>
              <a:t>14/03/2022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5A486EF-ABA6-45F6-A790-186EBCCC3646}" type="slidenum">
              <a:rPr lang="en-GB" smtClean="0"/>
              <a:pPr/>
              <a:t>‹#›</a:t>
            </a:fld>
            <a:endParaRPr lang="en-GB"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AB1FC86-536E-4E57-A277-F3DA5945094B}" type="datetimeFigureOut">
              <a:rPr lang="en-GB" smtClean="0"/>
              <a:pPr/>
              <a:t>14/03/2022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5A486EF-ABA6-45F6-A790-186EBCCC3646}" type="slidenum">
              <a:rPr lang="en-GB" smtClean="0"/>
              <a:pPr/>
              <a:t>‹#›</a:t>
            </a:fld>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B1FC86-536E-4E57-A277-F3DA5945094B}" type="datetimeFigureOut">
              <a:rPr lang="en-GB" smtClean="0"/>
              <a:pPr/>
              <a:t>14/03/2022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5A486EF-ABA6-45F6-A790-186EBCCC3646}" type="slidenum">
              <a:rPr lang="en-GB" smtClean="0"/>
              <a:pPr/>
              <a:t>‹#›</a:t>
            </a:fld>
            <a:endParaRPr lang="en-GB"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AB1FC86-536E-4E57-A277-F3DA5945094B}" type="datetimeFigureOut">
              <a:rPr lang="en-GB" smtClean="0"/>
              <a:pPr/>
              <a:t>14/03/2022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5A486EF-ABA6-45F6-A790-186EBCCC3646}" type="slidenum">
              <a:rPr lang="en-GB" smtClean="0"/>
              <a:pPr/>
              <a:t>‹#›</a:t>
            </a:fld>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AB1FC86-536E-4E57-A277-F3DA5945094B}" type="datetimeFigureOut">
              <a:rPr lang="en-GB" smtClean="0"/>
              <a:pPr/>
              <a:t>14/03/2022</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B5A486EF-ABA6-45F6-A790-186EBCCC3646}" type="slidenum">
              <a:rPr lang="en-GB" smtClean="0"/>
              <a:pPr/>
              <a:t>‹#›</a:t>
            </a:fld>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AB1FC86-536E-4E57-A277-F3DA5945094B}" type="datetimeFigureOut">
              <a:rPr lang="en-GB" smtClean="0"/>
              <a:pPr/>
              <a:t>14/03/2022</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B5A486EF-ABA6-45F6-A790-186EBCCC3646}" type="slidenum">
              <a:rPr lang="en-GB" smtClean="0"/>
              <a:pPr/>
              <a:t>‹#›</a:t>
            </a:fld>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B1FC86-536E-4E57-A277-F3DA5945094B}" type="datetimeFigureOut">
              <a:rPr lang="en-GB" smtClean="0"/>
              <a:pPr/>
              <a:t>14/03/2022</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B5A486EF-ABA6-45F6-A790-186EBCCC3646}" type="slidenum">
              <a:rPr lang="en-GB" smtClean="0"/>
              <a:pPr/>
              <a:t>‹#›</a:t>
            </a:fld>
            <a:endParaRPr lang="en-GB"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DAB1FC86-536E-4E57-A277-F3DA5945094B}" type="datetimeFigureOut">
              <a:rPr lang="en-GB" smtClean="0"/>
              <a:pPr/>
              <a:t>14/03/2022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5A486EF-ABA6-45F6-A790-186EBCCC3646}" type="slidenum">
              <a:rPr lang="en-GB" smtClean="0"/>
              <a:pPr/>
              <a:t>‹#›</a:t>
            </a:fld>
            <a:endParaRPr lang="en-GB"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DAB1FC86-536E-4E57-A277-F3DA5945094B}" type="datetimeFigureOut">
              <a:rPr lang="en-GB" smtClean="0"/>
              <a:pPr/>
              <a:t>14/03/2022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5A486EF-ABA6-45F6-A790-186EBCCC3646}" type="slidenum">
              <a:rPr lang="en-GB" smtClean="0"/>
              <a:pPr/>
              <a:t>‹#›</a:t>
            </a:fld>
            <a:endParaRPr lang="en-GB"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AB1FC86-536E-4E57-A277-F3DA5945094B}" type="datetimeFigureOut">
              <a:rPr lang="en-GB" smtClean="0"/>
              <a:pPr/>
              <a:t>14/03/2022</a:t>
            </a:fld>
            <a:endParaRPr lang="en-GB"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5A486EF-ABA6-45F6-A790-186EBCCC3646}" type="slidenum">
              <a:rPr lang="en-GB" smtClean="0"/>
              <a:pPr/>
              <a:t>‹#›</a:t>
            </a:fld>
            <a:endParaRPr lang="en-GB"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0.tiff"/><Relationship Id="rId7" Type="http://schemas.openxmlformats.org/officeDocument/2006/relationships/image" Target="../media/image33.png"/><Relationship Id="rId12"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1.png"/><Relationship Id="rId5" Type="http://schemas.openxmlformats.org/officeDocument/2006/relationships/image" Target="../media/image31.png"/><Relationship Id="rId10" Type="http://schemas.openxmlformats.org/officeDocument/2006/relationships/image" Target="../media/image36.jpeg"/><Relationship Id="rId4" Type="http://schemas.openxmlformats.org/officeDocument/2006/relationships/image" Target="../media/image30.png"/><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1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tiff"/><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tif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9.tiff"/><Relationship Id="rId5" Type="http://schemas.openxmlformats.org/officeDocument/2006/relationships/image" Target="../media/image58.tiff"/><Relationship Id="rId4" Type="http://schemas.openxmlformats.org/officeDocument/2006/relationships/image" Target="../media/image57.tiff"/><Relationship Id="rId9" Type="http://schemas.openxmlformats.org/officeDocument/2006/relationships/image" Target="../media/image62.tif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5.tiff"/><Relationship Id="rId3" Type="http://schemas.openxmlformats.org/officeDocument/2006/relationships/image" Target="../media/image21.tiff"/><Relationship Id="rId7" Type="http://schemas.openxmlformats.org/officeDocument/2006/relationships/image" Target="../media/image24.tiff"/><Relationship Id="rId12" Type="http://schemas.openxmlformats.org/officeDocument/2006/relationships/image" Target="../media/image29.tif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tiff"/><Relationship Id="rId11" Type="http://schemas.openxmlformats.org/officeDocument/2006/relationships/image" Target="../media/image28.tiff"/><Relationship Id="rId5" Type="http://schemas.openxmlformats.org/officeDocument/2006/relationships/image" Target="../media/image22.tiff"/><Relationship Id="rId10" Type="http://schemas.openxmlformats.org/officeDocument/2006/relationships/image" Target="../media/image27.tiff"/><Relationship Id="rId4" Type="http://schemas.openxmlformats.org/officeDocument/2006/relationships/image" Target="../media/image20.tiff"/><Relationship Id="rId9" Type="http://schemas.openxmlformats.org/officeDocument/2006/relationships/image" Target="../media/image26.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87574"/>
            <a:ext cx="9144000" cy="1638182"/>
          </a:xfrm>
        </p:spPr>
        <p:txBody>
          <a:bodyPr>
            <a:normAutofit/>
          </a:bodyPr>
          <a:lstStyle/>
          <a:p>
            <a:r>
              <a:rPr lang="en-US" sz="2400" b="1" dirty="0"/>
              <a:t>What next for management of cryptococcal meningitis?</a:t>
            </a:r>
            <a:br>
              <a:rPr lang="en-US" sz="2400" b="1" dirty="0"/>
            </a:br>
            <a:r>
              <a:rPr lang="en-US" sz="1800" dirty="0"/>
              <a:t>The AMBITION-CM Trial and Beyond…..</a:t>
            </a:r>
            <a:br>
              <a:rPr lang="en-US" sz="1800" dirty="0"/>
            </a:br>
            <a:br>
              <a:rPr lang="en-US" sz="1800" dirty="0"/>
            </a:br>
            <a:r>
              <a:rPr lang="en-US" sz="1300" b="1" dirty="0"/>
              <a:t>Joe Jarvis</a:t>
            </a:r>
            <a:br>
              <a:rPr lang="en-US" sz="1300" dirty="0"/>
            </a:br>
            <a:r>
              <a:rPr lang="en-US" sz="1300" dirty="0"/>
              <a:t>NIHR Global Health Professor</a:t>
            </a:r>
            <a:br>
              <a:rPr lang="en-US" sz="1300" dirty="0"/>
            </a:br>
            <a:r>
              <a:rPr lang="en-US" sz="1300" dirty="0"/>
              <a:t>London School of Hygiene and Tropical Medicine &amp; Botswana Harvard AIDS Institute Partnership</a:t>
            </a:r>
          </a:p>
        </p:txBody>
      </p:sp>
      <p:sp>
        <p:nvSpPr>
          <p:cNvPr id="11" name="Rectangle 4"/>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pSp>
        <p:nvGrpSpPr>
          <p:cNvPr id="5" name="Group 4">
            <a:extLst>
              <a:ext uri="{FF2B5EF4-FFF2-40B4-BE49-F238E27FC236}">
                <a16:creationId xmlns:a16="http://schemas.microsoft.com/office/drawing/2014/main" id="{4CC5D27A-4DF4-3D4D-B7AC-C8B70D569585}"/>
              </a:ext>
            </a:extLst>
          </p:cNvPr>
          <p:cNvGrpSpPr/>
          <p:nvPr/>
        </p:nvGrpSpPr>
        <p:grpSpPr>
          <a:xfrm>
            <a:off x="208347" y="3867894"/>
            <a:ext cx="8756141" cy="868374"/>
            <a:chOff x="208347" y="3867894"/>
            <a:chExt cx="8756141" cy="868374"/>
          </a:xfrm>
        </p:grpSpPr>
        <p:pic>
          <p:nvPicPr>
            <p:cNvPr id="1025"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8347" y="3939902"/>
              <a:ext cx="2491446" cy="5712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639C267-32D7-6F41-A8C6-53A96A2B8A2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699792" y="3867894"/>
              <a:ext cx="6264696" cy="868374"/>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p:cNvSpPr txBox="1"/>
          <p:nvPr/>
        </p:nvSpPr>
        <p:spPr>
          <a:xfrm>
            <a:off x="3407663" y="426318"/>
            <a:ext cx="4115486" cy="3970318"/>
          </a:xfrm>
          <a:prstGeom prst="rect">
            <a:avLst/>
          </a:prstGeom>
          <a:noFill/>
        </p:spPr>
        <p:txBody>
          <a:bodyPr wrap="none" rtlCol="0">
            <a:spAutoFit/>
          </a:bodyPr>
          <a:lstStyle/>
          <a:p>
            <a:r>
              <a:rPr lang="en-US" sz="1200" b="1" dirty="0">
                <a:solidFill>
                  <a:schemeClr val="accent1"/>
                </a:solidFill>
              </a:rPr>
              <a:t>Kampala and Mbarara, Uganda</a:t>
            </a:r>
          </a:p>
          <a:p>
            <a:r>
              <a:rPr lang="en-US" sz="1200" dirty="0"/>
              <a:t>Infectious Diseases Institute</a:t>
            </a:r>
          </a:p>
          <a:p>
            <a:endParaRPr lang="en-US" sz="800" dirty="0"/>
          </a:p>
          <a:p>
            <a:r>
              <a:rPr lang="en-US" sz="1200" b="1" dirty="0">
                <a:solidFill>
                  <a:srgbClr val="4F81BD"/>
                </a:solidFill>
              </a:rPr>
              <a:t>Lilongwe, Malawi</a:t>
            </a:r>
          </a:p>
          <a:p>
            <a:r>
              <a:rPr lang="en-US" sz="1200" dirty="0"/>
              <a:t>UNC Project</a:t>
            </a:r>
          </a:p>
          <a:p>
            <a:endParaRPr lang="en-US" sz="800" dirty="0"/>
          </a:p>
          <a:p>
            <a:r>
              <a:rPr lang="en-US" sz="1200" b="1" dirty="0">
                <a:solidFill>
                  <a:srgbClr val="4F81BD"/>
                </a:solidFill>
              </a:rPr>
              <a:t>Blantyre, Malawi</a:t>
            </a:r>
          </a:p>
          <a:p>
            <a:r>
              <a:rPr lang="en-US" sz="1200" dirty="0"/>
              <a:t>Malawi-Liverpool Wellcome Trust Clinical Research Programme</a:t>
            </a:r>
          </a:p>
          <a:p>
            <a:endParaRPr lang="en-US" sz="800" dirty="0"/>
          </a:p>
          <a:p>
            <a:r>
              <a:rPr lang="en-US" sz="1200" b="1" dirty="0">
                <a:solidFill>
                  <a:srgbClr val="4F81BD"/>
                </a:solidFill>
              </a:rPr>
              <a:t>Harare, Zimbabwe</a:t>
            </a:r>
          </a:p>
          <a:p>
            <a:r>
              <a:rPr lang="en-US" sz="1200" dirty="0"/>
              <a:t>University of Zimbabwe</a:t>
            </a:r>
          </a:p>
          <a:p>
            <a:endParaRPr lang="en-US" sz="800" dirty="0"/>
          </a:p>
          <a:p>
            <a:r>
              <a:rPr lang="en-US" sz="1200" b="1" dirty="0">
                <a:solidFill>
                  <a:srgbClr val="4F81BD"/>
                </a:solidFill>
              </a:rPr>
              <a:t>Gaborone, Botswana</a:t>
            </a:r>
          </a:p>
          <a:p>
            <a:r>
              <a:rPr lang="en-US" sz="1200" dirty="0"/>
              <a:t>Botswana-Harvard Partnership and University of Botswana</a:t>
            </a:r>
          </a:p>
          <a:p>
            <a:endParaRPr lang="en-US" sz="800" dirty="0"/>
          </a:p>
          <a:p>
            <a:r>
              <a:rPr lang="en-US" sz="1200" b="1" dirty="0">
                <a:solidFill>
                  <a:srgbClr val="4F81BD"/>
                </a:solidFill>
              </a:rPr>
              <a:t>Cape Town, South Africa</a:t>
            </a:r>
          </a:p>
          <a:p>
            <a:r>
              <a:rPr lang="en-US" sz="1200" dirty="0"/>
              <a:t>University of Cape Town</a:t>
            </a:r>
          </a:p>
          <a:p>
            <a:endParaRPr lang="en-US" sz="1200" dirty="0"/>
          </a:p>
          <a:p>
            <a:endParaRPr lang="en-US" sz="1200" dirty="0"/>
          </a:p>
          <a:p>
            <a:r>
              <a:rPr lang="en-US" sz="1200" dirty="0"/>
              <a:t> </a:t>
            </a:r>
          </a:p>
          <a:p>
            <a:endParaRPr lang="en-US" sz="1200" dirty="0"/>
          </a:p>
          <a:p>
            <a:endParaRPr lang="en-US" sz="1200" dirty="0"/>
          </a:p>
        </p:txBody>
      </p:sp>
      <p:pic>
        <p:nvPicPr>
          <p:cNvPr id="24" name="Picture 23" descr="Logo1.ti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1520" y="195486"/>
            <a:ext cx="1491837" cy="337061"/>
          </a:xfrm>
          <a:prstGeom prst="rect">
            <a:avLst/>
          </a:prstGeom>
        </p:spPr>
      </p:pic>
      <p:grpSp>
        <p:nvGrpSpPr>
          <p:cNvPr id="65" name="Group 64"/>
          <p:cNvGrpSpPr/>
          <p:nvPr/>
        </p:nvGrpSpPr>
        <p:grpSpPr>
          <a:xfrm>
            <a:off x="467544" y="699542"/>
            <a:ext cx="2621814" cy="2906549"/>
            <a:chOff x="467544" y="699542"/>
            <a:chExt cx="2621814" cy="2906549"/>
          </a:xfrm>
        </p:grpSpPr>
        <p:pic>
          <p:nvPicPr>
            <p:cNvPr id="66" name="Picture 65" descr="AfricaMap.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7544" y="699542"/>
              <a:ext cx="2621814" cy="2888851"/>
            </a:xfrm>
            <a:prstGeom prst="rect">
              <a:avLst/>
            </a:prstGeom>
          </p:spPr>
        </p:pic>
        <p:sp>
          <p:nvSpPr>
            <p:cNvPr id="67" name="Oval 66"/>
            <p:cNvSpPr/>
            <p:nvPr/>
          </p:nvSpPr>
          <p:spPr>
            <a:xfrm>
              <a:off x="1778451" y="3498079"/>
              <a:ext cx="108012" cy="10801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8" name="Oval 67"/>
            <p:cNvSpPr/>
            <p:nvPr/>
          </p:nvSpPr>
          <p:spPr>
            <a:xfrm>
              <a:off x="1979712" y="3111810"/>
              <a:ext cx="108012" cy="10801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9" name="Oval 68"/>
            <p:cNvSpPr/>
            <p:nvPr/>
          </p:nvSpPr>
          <p:spPr>
            <a:xfrm>
              <a:off x="2141730" y="3003798"/>
              <a:ext cx="108012" cy="10801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70" name="Oval 69"/>
            <p:cNvSpPr/>
            <p:nvPr/>
          </p:nvSpPr>
          <p:spPr>
            <a:xfrm>
              <a:off x="2141730" y="2733768"/>
              <a:ext cx="108012" cy="10801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71" name="Oval 70"/>
            <p:cNvSpPr/>
            <p:nvPr/>
          </p:nvSpPr>
          <p:spPr>
            <a:xfrm>
              <a:off x="2087724" y="2571750"/>
              <a:ext cx="108012" cy="10801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72" name="Oval 71"/>
            <p:cNvSpPr/>
            <p:nvPr/>
          </p:nvSpPr>
          <p:spPr>
            <a:xfrm>
              <a:off x="2195736" y="2247714"/>
              <a:ext cx="108012" cy="10801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pic>
        <p:nvPicPr>
          <p:cNvPr id="14" name="Picture 13" descr="IDI_Logo.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80112" y="426318"/>
            <a:ext cx="408579" cy="472129"/>
          </a:xfrm>
          <a:prstGeom prst="rect">
            <a:avLst/>
          </a:prstGeom>
        </p:spPr>
      </p:pic>
      <p:pic>
        <p:nvPicPr>
          <p:cNvPr id="15" name="Picture 14" descr="UNClogo.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81845" y="987574"/>
            <a:ext cx="546582" cy="392349"/>
          </a:xfrm>
          <a:prstGeom prst="rect">
            <a:avLst/>
          </a:prstGeom>
        </p:spPr>
      </p:pic>
      <p:pic>
        <p:nvPicPr>
          <p:cNvPr id="16" name="Picture 15" descr="MLW Blantyre logo.png"/>
          <p:cNvPicPr>
            <a:picLocks noChangeAspect="1"/>
          </p:cNvPicPr>
          <p:nvPr/>
        </p:nvPicPr>
        <p:blipFill rotWithShape="1">
          <a:blip r:embed="rId7" cstate="screen">
            <a:extLst>
              <a:ext uri="{28A0092B-C50C-407E-A947-70E740481C1C}">
                <a14:useLocalDpi xmlns:a14="http://schemas.microsoft.com/office/drawing/2010/main"/>
              </a:ext>
            </a:extLst>
          </a:blip>
          <a:srcRect l="24999" r="33334"/>
          <a:stretch/>
        </p:blipFill>
        <p:spPr>
          <a:xfrm>
            <a:off x="7463107" y="1507377"/>
            <a:ext cx="709293" cy="418484"/>
          </a:xfrm>
          <a:prstGeom prst="rect">
            <a:avLst/>
          </a:prstGeom>
        </p:spPr>
      </p:pic>
      <p:pic>
        <p:nvPicPr>
          <p:cNvPr id="17" name="Picture 16" descr="logo-uz.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60183" y="1925861"/>
            <a:ext cx="305223" cy="410953"/>
          </a:xfrm>
          <a:prstGeom prst="rect">
            <a:avLst/>
          </a:prstGeom>
        </p:spPr>
      </p:pic>
      <p:pic>
        <p:nvPicPr>
          <p:cNvPr id="18" name="Picture 17" descr="BHP logo.png"/>
          <p:cNvPicPr>
            <a:picLocks noChangeAspect="1"/>
          </p:cNvPicPr>
          <p:nvPr/>
        </p:nvPicPr>
        <p:blipFill rotWithShape="1">
          <a:blip r:embed="rId9" cstate="screen">
            <a:extLst>
              <a:ext uri="{28A0092B-C50C-407E-A947-70E740481C1C}">
                <a14:useLocalDpi xmlns:a14="http://schemas.microsoft.com/office/drawing/2010/main"/>
              </a:ext>
            </a:extLst>
          </a:blip>
          <a:srcRect l="20194" r="25177"/>
          <a:stretch/>
        </p:blipFill>
        <p:spPr>
          <a:xfrm>
            <a:off x="7217926" y="2316509"/>
            <a:ext cx="902005" cy="600242"/>
          </a:xfrm>
          <a:prstGeom prst="rect">
            <a:avLst/>
          </a:prstGeom>
        </p:spPr>
      </p:pic>
      <p:pic>
        <p:nvPicPr>
          <p:cNvPr id="19" name="Picture 18" descr="UCTlogo.jpe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229001" y="2935074"/>
            <a:ext cx="2378206" cy="407335"/>
          </a:xfrm>
          <a:prstGeom prst="rect">
            <a:avLst/>
          </a:prstGeom>
        </p:spPr>
      </p:pic>
      <p:grpSp>
        <p:nvGrpSpPr>
          <p:cNvPr id="23" name="Group 22">
            <a:extLst>
              <a:ext uri="{FF2B5EF4-FFF2-40B4-BE49-F238E27FC236}">
                <a16:creationId xmlns:a16="http://schemas.microsoft.com/office/drawing/2014/main" id="{D0A9B48A-C46A-6249-8C69-E8AE9087D392}"/>
              </a:ext>
            </a:extLst>
          </p:cNvPr>
          <p:cNvGrpSpPr/>
          <p:nvPr/>
        </p:nvGrpSpPr>
        <p:grpSpPr>
          <a:xfrm>
            <a:off x="208347" y="3867894"/>
            <a:ext cx="8756141" cy="868374"/>
            <a:chOff x="208347" y="3867894"/>
            <a:chExt cx="8756141" cy="868374"/>
          </a:xfrm>
        </p:grpSpPr>
        <p:pic>
          <p:nvPicPr>
            <p:cNvPr id="25" name="Picture 1">
              <a:extLst>
                <a:ext uri="{FF2B5EF4-FFF2-40B4-BE49-F238E27FC236}">
                  <a16:creationId xmlns:a16="http://schemas.microsoft.com/office/drawing/2014/main" id="{23FD1557-9A9F-DE48-A38B-C6AA6ADA9ED2}"/>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08347" y="3939902"/>
              <a:ext cx="2491446" cy="5712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25114C2F-D407-CE47-BC36-4C45E1CAFC0B}"/>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2699792" y="3867894"/>
              <a:ext cx="6264696" cy="868374"/>
            </a:xfrm>
            <a:prstGeom prst="rect">
              <a:avLst/>
            </a:prstGeom>
          </p:spPr>
        </p:pic>
      </p:grpSp>
      <p:sp>
        <p:nvSpPr>
          <p:cNvPr id="2" name="TextBox 1">
            <a:extLst>
              <a:ext uri="{FF2B5EF4-FFF2-40B4-BE49-F238E27FC236}">
                <a16:creationId xmlns:a16="http://schemas.microsoft.com/office/drawing/2014/main" id="{D9D8271A-615F-2047-972E-A04C6FDC5F9B}"/>
              </a:ext>
            </a:extLst>
          </p:cNvPr>
          <p:cNvSpPr txBox="1"/>
          <p:nvPr/>
        </p:nvSpPr>
        <p:spPr>
          <a:xfrm>
            <a:off x="2226755" y="2048240"/>
            <a:ext cx="420308" cy="276999"/>
          </a:xfrm>
          <a:prstGeom prst="rect">
            <a:avLst/>
          </a:prstGeom>
          <a:noFill/>
        </p:spPr>
        <p:txBody>
          <a:bodyPr wrap="none" rtlCol="0">
            <a:spAutoFit/>
          </a:bodyPr>
          <a:lstStyle/>
          <a:p>
            <a:r>
              <a:rPr lang="en-US" sz="1200" dirty="0">
                <a:solidFill>
                  <a:schemeClr val="accent1">
                    <a:lumMod val="75000"/>
                  </a:schemeClr>
                </a:solidFill>
              </a:rPr>
              <a:t>342</a:t>
            </a:r>
          </a:p>
        </p:txBody>
      </p:sp>
      <p:sp>
        <p:nvSpPr>
          <p:cNvPr id="22" name="TextBox 21">
            <a:extLst>
              <a:ext uri="{FF2B5EF4-FFF2-40B4-BE49-F238E27FC236}">
                <a16:creationId xmlns:a16="http://schemas.microsoft.com/office/drawing/2014/main" id="{AA544CCF-0C53-3947-B6CB-E87FDB296416}"/>
              </a:ext>
            </a:extLst>
          </p:cNvPr>
          <p:cNvSpPr txBox="1"/>
          <p:nvPr/>
        </p:nvSpPr>
        <p:spPr>
          <a:xfrm>
            <a:off x="2125868" y="2435131"/>
            <a:ext cx="420308" cy="276999"/>
          </a:xfrm>
          <a:prstGeom prst="rect">
            <a:avLst/>
          </a:prstGeom>
          <a:noFill/>
        </p:spPr>
        <p:txBody>
          <a:bodyPr wrap="none" rtlCol="0">
            <a:spAutoFit/>
          </a:bodyPr>
          <a:lstStyle/>
          <a:p>
            <a:r>
              <a:rPr lang="en-US" sz="1200" dirty="0">
                <a:solidFill>
                  <a:schemeClr val="accent1">
                    <a:lumMod val="75000"/>
                  </a:schemeClr>
                </a:solidFill>
              </a:rPr>
              <a:t>110</a:t>
            </a:r>
          </a:p>
        </p:txBody>
      </p:sp>
      <p:sp>
        <p:nvSpPr>
          <p:cNvPr id="27" name="TextBox 26">
            <a:extLst>
              <a:ext uri="{FF2B5EF4-FFF2-40B4-BE49-F238E27FC236}">
                <a16:creationId xmlns:a16="http://schemas.microsoft.com/office/drawing/2014/main" id="{5A62F41C-CCDB-E943-97B5-8F1AD7356071}"/>
              </a:ext>
            </a:extLst>
          </p:cNvPr>
          <p:cNvSpPr txBox="1"/>
          <p:nvPr/>
        </p:nvSpPr>
        <p:spPr>
          <a:xfrm>
            <a:off x="2195736" y="2963589"/>
            <a:ext cx="341760" cy="276999"/>
          </a:xfrm>
          <a:prstGeom prst="rect">
            <a:avLst/>
          </a:prstGeom>
          <a:noFill/>
        </p:spPr>
        <p:txBody>
          <a:bodyPr wrap="none" rtlCol="0">
            <a:spAutoFit/>
          </a:bodyPr>
          <a:lstStyle/>
          <a:p>
            <a:r>
              <a:rPr lang="en-US" sz="1200" dirty="0">
                <a:solidFill>
                  <a:schemeClr val="accent1">
                    <a:lumMod val="75000"/>
                  </a:schemeClr>
                </a:solidFill>
              </a:rPr>
              <a:t>73</a:t>
            </a:r>
          </a:p>
        </p:txBody>
      </p:sp>
      <p:sp>
        <p:nvSpPr>
          <p:cNvPr id="28" name="TextBox 27">
            <a:extLst>
              <a:ext uri="{FF2B5EF4-FFF2-40B4-BE49-F238E27FC236}">
                <a16:creationId xmlns:a16="http://schemas.microsoft.com/office/drawing/2014/main" id="{EF7ACD93-0321-A842-9010-2DCF9076818A}"/>
              </a:ext>
            </a:extLst>
          </p:cNvPr>
          <p:cNvSpPr txBox="1"/>
          <p:nvPr/>
        </p:nvSpPr>
        <p:spPr>
          <a:xfrm>
            <a:off x="2195736" y="2656969"/>
            <a:ext cx="420308" cy="276999"/>
          </a:xfrm>
          <a:prstGeom prst="rect">
            <a:avLst/>
          </a:prstGeom>
          <a:noFill/>
        </p:spPr>
        <p:txBody>
          <a:bodyPr wrap="none" rtlCol="0">
            <a:spAutoFit/>
          </a:bodyPr>
          <a:lstStyle/>
          <a:p>
            <a:r>
              <a:rPr lang="en-US" sz="1200" dirty="0">
                <a:solidFill>
                  <a:schemeClr val="accent1">
                    <a:lumMod val="75000"/>
                  </a:schemeClr>
                </a:solidFill>
              </a:rPr>
              <a:t>124</a:t>
            </a:r>
          </a:p>
        </p:txBody>
      </p:sp>
      <p:sp>
        <p:nvSpPr>
          <p:cNvPr id="29" name="TextBox 28">
            <a:extLst>
              <a:ext uri="{FF2B5EF4-FFF2-40B4-BE49-F238E27FC236}">
                <a16:creationId xmlns:a16="http://schemas.microsoft.com/office/drawing/2014/main" id="{F626B167-F3ED-4543-B167-9D3A8CE97291}"/>
              </a:ext>
            </a:extLst>
          </p:cNvPr>
          <p:cNvSpPr txBox="1"/>
          <p:nvPr/>
        </p:nvSpPr>
        <p:spPr>
          <a:xfrm>
            <a:off x="1721422" y="3560813"/>
            <a:ext cx="420308" cy="276999"/>
          </a:xfrm>
          <a:prstGeom prst="rect">
            <a:avLst/>
          </a:prstGeom>
          <a:noFill/>
        </p:spPr>
        <p:txBody>
          <a:bodyPr wrap="none" rtlCol="0">
            <a:spAutoFit/>
          </a:bodyPr>
          <a:lstStyle/>
          <a:p>
            <a:r>
              <a:rPr lang="en-US" sz="1200" dirty="0">
                <a:solidFill>
                  <a:schemeClr val="accent1">
                    <a:lumMod val="75000"/>
                  </a:schemeClr>
                </a:solidFill>
              </a:rPr>
              <a:t>110</a:t>
            </a:r>
          </a:p>
        </p:txBody>
      </p:sp>
      <p:sp>
        <p:nvSpPr>
          <p:cNvPr id="30" name="TextBox 29">
            <a:extLst>
              <a:ext uri="{FF2B5EF4-FFF2-40B4-BE49-F238E27FC236}">
                <a16:creationId xmlns:a16="http://schemas.microsoft.com/office/drawing/2014/main" id="{2A2B9AE6-C16C-5C4C-B133-DC46AEA42FF4}"/>
              </a:ext>
            </a:extLst>
          </p:cNvPr>
          <p:cNvSpPr txBox="1"/>
          <p:nvPr/>
        </p:nvSpPr>
        <p:spPr>
          <a:xfrm>
            <a:off x="1997992" y="3147814"/>
            <a:ext cx="341760" cy="276999"/>
          </a:xfrm>
          <a:prstGeom prst="rect">
            <a:avLst/>
          </a:prstGeom>
          <a:noFill/>
        </p:spPr>
        <p:txBody>
          <a:bodyPr wrap="none" rtlCol="0">
            <a:spAutoFit/>
          </a:bodyPr>
          <a:lstStyle/>
          <a:p>
            <a:r>
              <a:rPr lang="en-US" sz="1200" dirty="0">
                <a:solidFill>
                  <a:schemeClr val="accent1">
                    <a:lumMod val="75000"/>
                  </a:schemeClr>
                </a:solidFill>
              </a:rPr>
              <a:t>85</a:t>
            </a:r>
          </a:p>
        </p:txBody>
      </p:sp>
      <p:sp>
        <p:nvSpPr>
          <p:cNvPr id="3" name="TextBox 2">
            <a:extLst>
              <a:ext uri="{FF2B5EF4-FFF2-40B4-BE49-F238E27FC236}">
                <a16:creationId xmlns:a16="http://schemas.microsoft.com/office/drawing/2014/main" id="{A0949933-3C01-A942-9264-1B2A1A441739}"/>
              </a:ext>
            </a:extLst>
          </p:cNvPr>
          <p:cNvSpPr txBox="1"/>
          <p:nvPr/>
        </p:nvSpPr>
        <p:spPr>
          <a:xfrm>
            <a:off x="132259" y="2424373"/>
            <a:ext cx="1536157" cy="553998"/>
          </a:xfrm>
          <a:prstGeom prst="rect">
            <a:avLst/>
          </a:prstGeom>
          <a:noFill/>
        </p:spPr>
        <p:txBody>
          <a:bodyPr wrap="square" rtlCol="0">
            <a:spAutoFit/>
          </a:bodyPr>
          <a:lstStyle/>
          <a:p>
            <a:r>
              <a:rPr lang="en-US" sz="1500" dirty="0"/>
              <a:t>844 participants recruited</a:t>
            </a:r>
          </a:p>
        </p:txBody>
      </p:sp>
    </p:spTree>
    <p:extLst>
      <p:ext uri="{BB962C8B-B14F-4D97-AF65-F5344CB8AC3E}">
        <p14:creationId xmlns:p14="http://schemas.microsoft.com/office/powerpoint/2010/main" val="30470628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2">
            <a:extLst>
              <a:ext uri="{FF2B5EF4-FFF2-40B4-BE49-F238E27FC236}">
                <a16:creationId xmlns:a16="http://schemas.microsoft.com/office/drawing/2014/main" id="{24DABD68-DA63-F846-815C-1F661248B0F3}"/>
              </a:ext>
            </a:extLst>
          </p:cNvPr>
          <p:cNvSpPr txBox="1">
            <a:spLocks/>
          </p:cNvSpPr>
          <p:nvPr/>
        </p:nvSpPr>
        <p:spPr>
          <a:xfrm>
            <a:off x="196045" y="222885"/>
            <a:ext cx="7883783" cy="4262405"/>
          </a:xfrm>
          <a:prstGeom prst="rect">
            <a:avLst/>
          </a:prstGeom>
        </p:spPr>
        <p:txBody>
          <a:bodyPr/>
          <a:lstStyle>
            <a:lvl1pPr marL="182558" indent="-182558" algn="l" defTabSz="914377"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1pPr>
            <a:lvl2pPr marL="358766" indent="-176209" algn="l" defTabSz="914377"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2pPr>
            <a:lvl3pPr marL="541325" indent="-182558" algn="l" defTabSz="914377"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3pPr>
            <a:lvl4pPr marL="715945" indent="-174621" algn="l" defTabSz="914377"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4pPr>
            <a:lvl5pPr marL="898503" indent="-182558" algn="l" defTabSz="914377"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2100" dirty="0"/>
              <a:t>All-</a:t>
            </a:r>
            <a:r>
              <a:rPr lang="de-DE" sz="2100" dirty="0" err="1"/>
              <a:t>cause</a:t>
            </a:r>
            <a:r>
              <a:rPr lang="de-DE" sz="2100" dirty="0"/>
              <a:t> </a:t>
            </a:r>
            <a:r>
              <a:rPr lang="de-DE" sz="2100" dirty="0" err="1"/>
              <a:t>mortality</a:t>
            </a:r>
            <a:r>
              <a:rPr lang="de-DE" sz="2100" dirty="0"/>
              <a:t> at 10 </a:t>
            </a:r>
            <a:r>
              <a:rPr lang="de-DE" sz="2100" dirty="0" err="1"/>
              <a:t>weeks</a:t>
            </a:r>
            <a:r>
              <a:rPr lang="de-DE" sz="2100" dirty="0"/>
              <a:t>: </a:t>
            </a:r>
            <a:r>
              <a:rPr lang="de-DE" sz="1350" dirty="0"/>
              <a:t>Non-</a:t>
            </a:r>
            <a:r>
              <a:rPr lang="de-DE" sz="1350" dirty="0" err="1"/>
              <a:t>inferiority</a:t>
            </a:r>
            <a:r>
              <a:rPr lang="de-DE" sz="1350" dirty="0"/>
              <a:t>, </a:t>
            </a:r>
            <a:r>
              <a:rPr lang="de-DE" sz="1350" dirty="0" err="1"/>
              <a:t>unadjusted</a:t>
            </a:r>
            <a:r>
              <a:rPr lang="de-DE" sz="1350" dirty="0"/>
              <a:t> </a:t>
            </a:r>
            <a:r>
              <a:rPr lang="de-DE" sz="1350" dirty="0" err="1"/>
              <a:t>analysis</a:t>
            </a:r>
            <a:endParaRPr lang="de-DE" sz="2100" dirty="0"/>
          </a:p>
          <a:p>
            <a:pPr marL="0" indent="0">
              <a:buNone/>
            </a:pPr>
            <a:endParaRPr lang="de-DE" sz="1800" dirty="0"/>
          </a:p>
          <a:p>
            <a:pPr marL="269075" lvl="2" indent="0">
              <a:buNone/>
            </a:pPr>
            <a:endParaRPr lang="de-DE" sz="1800" dirty="0"/>
          </a:p>
        </p:txBody>
      </p:sp>
      <p:graphicFrame>
        <p:nvGraphicFramePr>
          <p:cNvPr id="7" name="Table 7">
            <a:extLst>
              <a:ext uri="{FF2B5EF4-FFF2-40B4-BE49-F238E27FC236}">
                <a16:creationId xmlns:a16="http://schemas.microsoft.com/office/drawing/2014/main" id="{8C100701-1928-9B4F-9A65-216658D55CEF}"/>
              </a:ext>
            </a:extLst>
          </p:cNvPr>
          <p:cNvGraphicFramePr>
            <a:graphicFrameLocks noGrp="1"/>
          </p:cNvGraphicFramePr>
          <p:nvPr>
            <p:extLst>
              <p:ext uri="{D42A27DB-BD31-4B8C-83A1-F6EECF244321}">
                <p14:modId xmlns:p14="http://schemas.microsoft.com/office/powerpoint/2010/main" val="3889799253"/>
              </p:ext>
            </p:extLst>
          </p:nvPr>
        </p:nvGraphicFramePr>
        <p:xfrm>
          <a:off x="545253" y="820535"/>
          <a:ext cx="7771163" cy="2956560"/>
        </p:xfrm>
        <a:graphic>
          <a:graphicData uri="http://schemas.openxmlformats.org/drawingml/2006/table">
            <a:tbl>
              <a:tblPr firstRow="1" bandRow="1">
                <a:tableStyleId>{7E9639D4-E3E2-4D34-9284-5A2195B3D0D7}</a:tableStyleId>
              </a:tblPr>
              <a:tblGrid>
                <a:gridCol w="1771903">
                  <a:extLst>
                    <a:ext uri="{9D8B030D-6E8A-4147-A177-3AD203B41FA5}">
                      <a16:colId xmlns:a16="http://schemas.microsoft.com/office/drawing/2014/main" val="507297494"/>
                    </a:ext>
                  </a:extLst>
                </a:gridCol>
                <a:gridCol w="1862834">
                  <a:extLst>
                    <a:ext uri="{9D8B030D-6E8A-4147-A177-3AD203B41FA5}">
                      <a16:colId xmlns:a16="http://schemas.microsoft.com/office/drawing/2014/main" val="3779110679"/>
                    </a:ext>
                  </a:extLst>
                </a:gridCol>
                <a:gridCol w="2002460">
                  <a:extLst>
                    <a:ext uri="{9D8B030D-6E8A-4147-A177-3AD203B41FA5}">
                      <a16:colId xmlns:a16="http://schemas.microsoft.com/office/drawing/2014/main" val="4194002529"/>
                    </a:ext>
                  </a:extLst>
                </a:gridCol>
                <a:gridCol w="2133966">
                  <a:extLst>
                    <a:ext uri="{9D8B030D-6E8A-4147-A177-3AD203B41FA5}">
                      <a16:colId xmlns:a16="http://schemas.microsoft.com/office/drawing/2014/main" val="2396811903"/>
                    </a:ext>
                  </a:extLst>
                </a:gridCol>
              </a:tblGrid>
              <a:tr h="434340">
                <a:tc>
                  <a:txBody>
                    <a:bodyPr/>
                    <a:lstStyle/>
                    <a:p>
                      <a:endParaRPr lang="en-GB" sz="1200" dirty="0"/>
                    </a:p>
                  </a:txBody>
                  <a:tcPr marL="68580" marR="68580" marT="34290" marB="34290">
                    <a:solidFill>
                      <a:schemeClr val="tx2">
                        <a:lumMod val="60000"/>
                        <a:lumOff val="40000"/>
                      </a:schemeClr>
                    </a:solidFill>
                  </a:tcPr>
                </a:tc>
                <a:tc>
                  <a:txBody>
                    <a:bodyPr/>
                    <a:lstStyle/>
                    <a:p>
                      <a:pPr algn="ctr"/>
                      <a:r>
                        <a:rPr lang="en-GB" sz="1200" dirty="0"/>
                        <a:t>AmBisome</a:t>
                      </a:r>
                    </a:p>
                    <a:p>
                      <a:pPr algn="ctr"/>
                      <a:r>
                        <a:rPr lang="en-GB" sz="1200" dirty="0"/>
                        <a:t>(N=407)</a:t>
                      </a:r>
                    </a:p>
                  </a:txBody>
                  <a:tcPr marL="68580" marR="68580" marT="34290" marB="34290">
                    <a:solidFill>
                      <a:schemeClr val="tx2">
                        <a:lumMod val="60000"/>
                        <a:lumOff val="40000"/>
                      </a:schemeClr>
                    </a:solidFill>
                  </a:tcPr>
                </a:tc>
                <a:tc>
                  <a:txBody>
                    <a:bodyPr/>
                    <a:lstStyle/>
                    <a:p>
                      <a:pPr algn="ctr"/>
                      <a:r>
                        <a:rPr lang="en-GB" sz="1200" dirty="0"/>
                        <a:t>Control</a:t>
                      </a:r>
                    </a:p>
                    <a:p>
                      <a:pPr algn="ctr"/>
                      <a:r>
                        <a:rPr lang="en-GB" sz="1200" dirty="0"/>
                        <a:t>(N=407)</a:t>
                      </a:r>
                    </a:p>
                  </a:txBody>
                  <a:tcPr marL="68580" marR="68580" marT="34290" marB="34290">
                    <a:solidFill>
                      <a:schemeClr val="tx2">
                        <a:lumMod val="60000"/>
                        <a:lumOff val="40000"/>
                      </a:schemeClr>
                    </a:solidFill>
                  </a:tcPr>
                </a:tc>
                <a:tc>
                  <a:txBody>
                    <a:bodyPr/>
                    <a:lstStyle/>
                    <a:p>
                      <a:pPr algn="ctr"/>
                      <a:r>
                        <a:rPr lang="en-GB" sz="1200" dirty="0"/>
                        <a:t>Risk difference (%)</a:t>
                      </a:r>
                    </a:p>
                  </a:txBody>
                  <a:tcPr marL="68580" marR="68580" marT="34290" marB="34290">
                    <a:solidFill>
                      <a:schemeClr val="tx2">
                        <a:lumMod val="60000"/>
                        <a:lumOff val="40000"/>
                      </a:schemeClr>
                    </a:solidFill>
                  </a:tcPr>
                </a:tc>
                <a:extLst>
                  <a:ext uri="{0D108BD9-81ED-4DB2-BD59-A6C34878D82A}">
                    <a16:rowId xmlns:a16="http://schemas.microsoft.com/office/drawing/2014/main" val="3318882332"/>
                  </a:ext>
                </a:extLst>
              </a:tr>
              <a:tr h="278130">
                <a:tc>
                  <a:txBody>
                    <a:bodyPr/>
                    <a:lstStyle/>
                    <a:p>
                      <a:r>
                        <a:rPr lang="en-GB" sz="1200" b="1" dirty="0"/>
                        <a:t>Intention-to-treat</a:t>
                      </a:r>
                    </a:p>
                  </a:txBody>
                  <a:tcPr marL="68580" marR="68580" marT="34290" marB="34290"/>
                </a:tc>
                <a:tc>
                  <a:txBody>
                    <a:bodyPr/>
                    <a:lstStyle/>
                    <a:p>
                      <a:pPr algn="ctr"/>
                      <a:endParaRPr lang="en-GB" sz="1200" dirty="0"/>
                    </a:p>
                  </a:txBody>
                  <a:tcPr marL="68580" marR="68580" marT="34290" marB="34290"/>
                </a:tc>
                <a:tc>
                  <a:txBody>
                    <a:bodyPr/>
                    <a:lstStyle/>
                    <a:p>
                      <a:pPr algn="ctr"/>
                      <a:endParaRPr lang="en-GB" sz="1200" dirty="0"/>
                    </a:p>
                  </a:txBody>
                  <a:tcPr marL="68580" marR="68580" marT="34290" marB="34290"/>
                </a:tc>
                <a:tc>
                  <a:txBody>
                    <a:bodyPr/>
                    <a:lstStyle/>
                    <a:p>
                      <a:pPr algn="ctr"/>
                      <a:endParaRPr lang="en-GB" sz="1200" dirty="0"/>
                    </a:p>
                  </a:txBody>
                  <a:tcPr marL="68580" marR="68580" marT="34290" marB="34290"/>
                </a:tc>
                <a:extLst>
                  <a:ext uri="{0D108BD9-81ED-4DB2-BD59-A6C34878D82A}">
                    <a16:rowId xmlns:a16="http://schemas.microsoft.com/office/drawing/2014/main" val="2510967273"/>
                  </a:ext>
                </a:extLst>
              </a:tr>
              <a:tr h="982980">
                <a:tc>
                  <a:txBody>
                    <a:bodyPr/>
                    <a:lstStyle/>
                    <a:p>
                      <a:r>
                        <a:rPr lang="en-GB" sz="1200" dirty="0"/>
                        <a:t>No. of deaths</a:t>
                      </a:r>
                    </a:p>
                    <a:p>
                      <a:endParaRPr lang="en-GB" sz="1200" dirty="0"/>
                    </a:p>
                    <a:p>
                      <a:endParaRPr lang="en-GB" sz="1200" dirty="0"/>
                    </a:p>
                  </a:txBody>
                  <a:tcPr marL="68580" marR="68580" marT="34290" marB="34290"/>
                </a:tc>
                <a:tc>
                  <a:txBody>
                    <a:bodyPr/>
                    <a:lstStyle/>
                    <a:p>
                      <a:pPr algn="ctr"/>
                      <a:r>
                        <a:rPr lang="en-GB" sz="1200" dirty="0"/>
                        <a:t>101</a:t>
                      </a:r>
                    </a:p>
                    <a:p>
                      <a:pPr algn="ctr"/>
                      <a:endParaRPr lang="en-GB" sz="1200" dirty="0"/>
                    </a:p>
                    <a:p>
                      <a:pPr algn="ctr"/>
                      <a:r>
                        <a:rPr lang="en-GB" sz="1200" b="1" dirty="0">
                          <a:solidFill>
                            <a:srgbClr val="FF0000"/>
                          </a:solidFill>
                        </a:rPr>
                        <a:t>24.8% </a:t>
                      </a:r>
                    </a:p>
                    <a:p>
                      <a:pPr algn="ctr"/>
                      <a:endParaRPr lang="en-GB" sz="1200" dirty="0"/>
                    </a:p>
                    <a:p>
                      <a:pPr algn="ctr"/>
                      <a:r>
                        <a:rPr lang="en-GB" sz="1200" dirty="0"/>
                        <a:t>(95% CI 20.7 to 29.3)</a:t>
                      </a:r>
                    </a:p>
                  </a:txBody>
                  <a:tcPr marL="68580" marR="68580" marT="34290" marB="34290"/>
                </a:tc>
                <a:tc>
                  <a:txBody>
                    <a:bodyPr/>
                    <a:lstStyle/>
                    <a:p>
                      <a:pPr algn="ctr"/>
                      <a:r>
                        <a:rPr lang="en-GB" sz="1200" dirty="0"/>
                        <a:t>117</a:t>
                      </a:r>
                    </a:p>
                    <a:p>
                      <a:pPr algn="ctr"/>
                      <a:endParaRPr lang="en-GB" sz="1200" dirty="0"/>
                    </a:p>
                    <a:p>
                      <a:pPr algn="ctr"/>
                      <a:r>
                        <a:rPr lang="en-GB" sz="1200" b="1" dirty="0">
                          <a:solidFill>
                            <a:srgbClr val="FF0000"/>
                          </a:solidFill>
                        </a:rPr>
                        <a:t>28.7% </a:t>
                      </a:r>
                    </a:p>
                    <a:p>
                      <a:pPr algn="ctr"/>
                      <a:endParaRPr lang="en-GB" sz="1200" dirty="0"/>
                    </a:p>
                    <a:p>
                      <a:pPr algn="ctr"/>
                      <a:r>
                        <a:rPr lang="en-GB" sz="1200" dirty="0"/>
                        <a:t>(95% CI 24.4 to 33.4)</a:t>
                      </a:r>
                    </a:p>
                  </a:txBody>
                  <a:tcPr marL="68580" marR="68580" marT="34290" marB="34290"/>
                </a:tc>
                <a:tc>
                  <a:txBody>
                    <a:bodyPr/>
                    <a:lstStyle/>
                    <a:p>
                      <a:pPr algn="ctr"/>
                      <a:endParaRPr lang="en-GB" sz="1200" b="1" dirty="0">
                        <a:solidFill>
                          <a:srgbClr val="FF0000"/>
                        </a:solidFill>
                      </a:endParaRPr>
                    </a:p>
                    <a:p>
                      <a:pPr algn="ctr"/>
                      <a:endParaRPr lang="en-GB" sz="1200" b="1" dirty="0">
                        <a:solidFill>
                          <a:srgbClr val="FF0000"/>
                        </a:solidFill>
                      </a:endParaRPr>
                    </a:p>
                    <a:p>
                      <a:pPr algn="ctr"/>
                      <a:r>
                        <a:rPr lang="en-GB" sz="1200" b="1" dirty="0">
                          <a:solidFill>
                            <a:srgbClr val="FF0000"/>
                          </a:solidFill>
                        </a:rPr>
                        <a:t>-3.93%</a:t>
                      </a:r>
                    </a:p>
                    <a:p>
                      <a:pPr algn="ctr"/>
                      <a:endParaRPr lang="en-GB" sz="1200" dirty="0"/>
                    </a:p>
                    <a:p>
                      <a:pPr algn="ctr"/>
                      <a:r>
                        <a:rPr lang="en-GB" sz="1200" dirty="0"/>
                        <a:t>(90% CI -9.0 to 1.2)</a:t>
                      </a:r>
                    </a:p>
                  </a:txBody>
                  <a:tcPr marL="68580" marR="68580" marT="34290" marB="34290"/>
                </a:tc>
                <a:extLst>
                  <a:ext uri="{0D108BD9-81ED-4DB2-BD59-A6C34878D82A}">
                    <a16:rowId xmlns:a16="http://schemas.microsoft.com/office/drawing/2014/main" val="994949967"/>
                  </a:ext>
                </a:extLst>
              </a:tr>
              <a:tr h="278130">
                <a:tc>
                  <a:txBody>
                    <a:bodyPr/>
                    <a:lstStyle/>
                    <a:p>
                      <a:r>
                        <a:rPr lang="en-GB" sz="1200" b="1" dirty="0"/>
                        <a:t>Per protocol</a:t>
                      </a:r>
                    </a:p>
                  </a:txBody>
                  <a:tcPr marL="68580" marR="68580" marT="34290" marB="34290"/>
                </a:tc>
                <a:tc>
                  <a:txBody>
                    <a:bodyPr/>
                    <a:lstStyle/>
                    <a:p>
                      <a:pPr algn="ctr"/>
                      <a:endParaRPr lang="en-GB" sz="1200" dirty="0"/>
                    </a:p>
                  </a:txBody>
                  <a:tcPr marL="68580" marR="68580" marT="34290" marB="34290"/>
                </a:tc>
                <a:tc>
                  <a:txBody>
                    <a:bodyPr/>
                    <a:lstStyle/>
                    <a:p>
                      <a:pPr algn="ctr"/>
                      <a:endParaRPr lang="en-GB" sz="1200" dirty="0"/>
                    </a:p>
                  </a:txBody>
                  <a:tcPr marL="68580" marR="68580" marT="34290" marB="34290"/>
                </a:tc>
                <a:tc>
                  <a:txBody>
                    <a:bodyPr/>
                    <a:lstStyle/>
                    <a:p>
                      <a:pPr algn="ctr"/>
                      <a:endParaRPr lang="en-GB" sz="1200" dirty="0"/>
                    </a:p>
                  </a:txBody>
                  <a:tcPr marL="68580" marR="68580" marT="34290" marB="34290"/>
                </a:tc>
                <a:extLst>
                  <a:ext uri="{0D108BD9-81ED-4DB2-BD59-A6C34878D82A}">
                    <a16:rowId xmlns:a16="http://schemas.microsoft.com/office/drawing/2014/main" val="705712958"/>
                  </a:ext>
                </a:extLst>
              </a:tr>
              <a:tr h="982980">
                <a:tc>
                  <a:txBody>
                    <a:bodyPr/>
                    <a:lstStyle/>
                    <a:p>
                      <a:r>
                        <a:rPr lang="en-GB" sz="1200" dirty="0"/>
                        <a:t>No. of deaths</a:t>
                      </a:r>
                    </a:p>
                    <a:p>
                      <a:endParaRPr lang="en-GB" sz="1200" dirty="0"/>
                    </a:p>
                    <a:p>
                      <a:r>
                        <a:rPr lang="en-GB" sz="1200" dirty="0"/>
                        <a:t> </a:t>
                      </a:r>
                    </a:p>
                  </a:txBody>
                  <a:tcPr marL="68580" marR="68580" marT="34290" marB="34290"/>
                </a:tc>
                <a:tc>
                  <a:txBody>
                    <a:bodyPr/>
                    <a:lstStyle/>
                    <a:p>
                      <a:pPr algn="ctr"/>
                      <a:r>
                        <a:rPr lang="en-GB" sz="1200" dirty="0"/>
                        <a:t>95</a:t>
                      </a:r>
                    </a:p>
                    <a:p>
                      <a:pPr algn="ctr"/>
                      <a:endParaRPr lang="en-GB" sz="1200" dirty="0"/>
                    </a:p>
                    <a:p>
                      <a:pPr algn="ctr"/>
                      <a:r>
                        <a:rPr lang="en-GB" sz="1200" b="1" dirty="0"/>
                        <a:t>24.5%</a:t>
                      </a:r>
                      <a:r>
                        <a:rPr lang="en-GB" sz="1200" dirty="0"/>
                        <a:t> </a:t>
                      </a:r>
                    </a:p>
                    <a:p>
                      <a:pPr algn="ctr"/>
                      <a:endParaRPr lang="en-GB" sz="1200" dirty="0"/>
                    </a:p>
                    <a:p>
                      <a:pPr algn="ctr"/>
                      <a:r>
                        <a:rPr lang="en-GB" sz="1200" dirty="0"/>
                        <a:t>(95% CI 20.3 to 29.1)</a:t>
                      </a:r>
                    </a:p>
                  </a:txBody>
                  <a:tcPr marL="68580" marR="68580" marT="34290" marB="34290"/>
                </a:tc>
                <a:tc>
                  <a:txBody>
                    <a:bodyPr/>
                    <a:lstStyle/>
                    <a:p>
                      <a:pPr algn="ctr"/>
                      <a:r>
                        <a:rPr lang="en-GB" sz="1200" dirty="0"/>
                        <a:t>113</a:t>
                      </a:r>
                    </a:p>
                    <a:p>
                      <a:pPr algn="ctr"/>
                      <a:endParaRPr lang="en-GB" sz="1200" dirty="0"/>
                    </a:p>
                    <a:p>
                      <a:pPr algn="ctr"/>
                      <a:r>
                        <a:rPr lang="en-GB" sz="1200" b="1" dirty="0"/>
                        <a:t>28.5% </a:t>
                      </a:r>
                    </a:p>
                    <a:p>
                      <a:pPr algn="ctr"/>
                      <a:endParaRPr lang="en-GB" sz="1200" dirty="0"/>
                    </a:p>
                    <a:p>
                      <a:pPr algn="ctr"/>
                      <a:r>
                        <a:rPr lang="en-GB" sz="1200" dirty="0"/>
                        <a:t>(95% CI 24.1 to 33.3)</a:t>
                      </a:r>
                    </a:p>
                  </a:txBody>
                  <a:tcPr marL="68580" marR="68580" marT="34290" marB="34290"/>
                </a:tc>
                <a:tc>
                  <a:txBody>
                    <a:bodyPr/>
                    <a:lstStyle/>
                    <a:p>
                      <a:pPr algn="ctr"/>
                      <a:endParaRPr lang="en-GB" sz="1200" dirty="0"/>
                    </a:p>
                    <a:p>
                      <a:pPr algn="ctr"/>
                      <a:endParaRPr lang="en-GB" sz="1200" dirty="0"/>
                    </a:p>
                    <a:p>
                      <a:pPr algn="ctr"/>
                      <a:r>
                        <a:rPr lang="en-GB" sz="1200" b="1" dirty="0"/>
                        <a:t>-4.05%</a:t>
                      </a:r>
                    </a:p>
                    <a:p>
                      <a:pPr algn="ctr"/>
                      <a:endParaRPr lang="en-GB" sz="1200" dirty="0"/>
                    </a:p>
                    <a:p>
                      <a:pPr algn="ctr"/>
                      <a:r>
                        <a:rPr lang="en-GB" sz="1200" dirty="0"/>
                        <a:t>(90% CI -9.3 to 1.1)</a:t>
                      </a:r>
                    </a:p>
                  </a:txBody>
                  <a:tcPr marL="68580" marR="68580" marT="34290" marB="34290"/>
                </a:tc>
                <a:extLst>
                  <a:ext uri="{0D108BD9-81ED-4DB2-BD59-A6C34878D82A}">
                    <a16:rowId xmlns:a16="http://schemas.microsoft.com/office/drawing/2014/main" val="1320529794"/>
                  </a:ext>
                </a:extLst>
              </a:tr>
            </a:tbl>
          </a:graphicData>
        </a:graphic>
      </p:graphicFrame>
      <p:sp>
        <p:nvSpPr>
          <p:cNvPr id="8" name="TextBox 7">
            <a:extLst>
              <a:ext uri="{FF2B5EF4-FFF2-40B4-BE49-F238E27FC236}">
                <a16:creationId xmlns:a16="http://schemas.microsoft.com/office/drawing/2014/main" id="{A6B091DD-9394-6B47-BB99-B88A3F5FE2AE}"/>
              </a:ext>
            </a:extLst>
          </p:cNvPr>
          <p:cNvSpPr txBox="1"/>
          <p:nvPr/>
        </p:nvSpPr>
        <p:spPr>
          <a:xfrm>
            <a:off x="6369254" y="4051582"/>
            <a:ext cx="1597953" cy="646331"/>
          </a:xfrm>
          <a:prstGeom prst="rect">
            <a:avLst/>
          </a:prstGeom>
          <a:ln w="12700"/>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dirty="0"/>
              <a:t>95% CI</a:t>
            </a:r>
          </a:p>
          <a:p>
            <a:r>
              <a:rPr lang="en-GB" sz="1200" dirty="0"/>
              <a:t>ITT: -10.0 to 2.2</a:t>
            </a:r>
          </a:p>
          <a:p>
            <a:r>
              <a:rPr lang="en-GB" sz="1200" dirty="0"/>
              <a:t>PP: -10.2 to 2.1</a:t>
            </a:r>
          </a:p>
        </p:txBody>
      </p:sp>
    </p:spTree>
    <p:custDataLst>
      <p:tags r:id="rId1"/>
    </p:custDataLst>
    <p:extLst>
      <p:ext uri="{BB962C8B-B14F-4D97-AF65-F5344CB8AC3E}">
        <p14:creationId xmlns:p14="http://schemas.microsoft.com/office/powerpoint/2010/main" val="339852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402587-E6D8-5545-9BD2-332969AB4F82}"/>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4005532" y="1080249"/>
            <a:ext cx="5044266" cy="3075677"/>
          </a:xfrm>
          <a:prstGeom prst="rect">
            <a:avLst/>
          </a:prstGeom>
          <a:noFill/>
          <a:ln>
            <a:noFill/>
          </a:ln>
        </p:spPr>
      </p:pic>
      <p:pic>
        <p:nvPicPr>
          <p:cNvPr id="3" name="Picture 2" descr="Chart, line chart&#10;&#10;Description automatically generated">
            <a:extLst>
              <a:ext uri="{FF2B5EF4-FFF2-40B4-BE49-F238E27FC236}">
                <a16:creationId xmlns:a16="http://schemas.microsoft.com/office/drawing/2014/main" id="{B35EDE4C-2398-0A47-B499-739AD050737D}"/>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006" y="987574"/>
            <a:ext cx="3963643" cy="3312368"/>
          </a:xfrm>
          <a:prstGeom prst="rect">
            <a:avLst/>
          </a:prstGeom>
          <a:noFill/>
          <a:ln>
            <a:noFill/>
          </a:ln>
        </p:spPr>
      </p:pic>
    </p:spTree>
    <p:extLst>
      <p:ext uri="{BB962C8B-B14F-4D97-AF65-F5344CB8AC3E}">
        <p14:creationId xmlns:p14="http://schemas.microsoft.com/office/powerpoint/2010/main" val="22116908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0C1B4AF-40E1-BC42-840D-76EBF7E3355C}"/>
              </a:ext>
            </a:extLst>
          </p:cNvPr>
          <p:cNvSpPr/>
          <p:nvPr/>
        </p:nvSpPr>
        <p:spPr>
          <a:xfrm>
            <a:off x="102476" y="4430110"/>
            <a:ext cx="1742090" cy="6385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err="1"/>
          </a:p>
        </p:txBody>
      </p:sp>
      <p:graphicFrame>
        <p:nvGraphicFramePr>
          <p:cNvPr id="13" name="Table 12">
            <a:extLst>
              <a:ext uri="{FF2B5EF4-FFF2-40B4-BE49-F238E27FC236}">
                <a16:creationId xmlns:a16="http://schemas.microsoft.com/office/drawing/2014/main" id="{056A2E65-BAA4-6D4B-AACA-35EA60407752}"/>
              </a:ext>
            </a:extLst>
          </p:cNvPr>
          <p:cNvGraphicFramePr>
            <a:graphicFrameLocks noGrp="1"/>
          </p:cNvGraphicFramePr>
          <p:nvPr>
            <p:extLst>
              <p:ext uri="{D42A27DB-BD31-4B8C-83A1-F6EECF244321}">
                <p14:modId xmlns:p14="http://schemas.microsoft.com/office/powerpoint/2010/main" val="3978496318"/>
              </p:ext>
            </p:extLst>
          </p:nvPr>
        </p:nvGraphicFramePr>
        <p:xfrm>
          <a:off x="260976" y="607800"/>
          <a:ext cx="7790082" cy="4331175"/>
        </p:xfrm>
        <a:graphic>
          <a:graphicData uri="http://schemas.openxmlformats.org/drawingml/2006/table">
            <a:tbl>
              <a:tblPr firstRow="1" firstCol="1" bandRow="1">
                <a:tableStyleId>{5A111915-BE36-4E01-A7E5-04B1672EAD32}</a:tableStyleId>
              </a:tblPr>
              <a:tblGrid>
                <a:gridCol w="4551914">
                  <a:extLst>
                    <a:ext uri="{9D8B030D-6E8A-4147-A177-3AD203B41FA5}">
                      <a16:colId xmlns:a16="http://schemas.microsoft.com/office/drawing/2014/main" val="3699327713"/>
                    </a:ext>
                  </a:extLst>
                </a:gridCol>
                <a:gridCol w="1347746">
                  <a:extLst>
                    <a:ext uri="{9D8B030D-6E8A-4147-A177-3AD203B41FA5}">
                      <a16:colId xmlns:a16="http://schemas.microsoft.com/office/drawing/2014/main" val="1558791841"/>
                    </a:ext>
                  </a:extLst>
                </a:gridCol>
                <a:gridCol w="924339">
                  <a:extLst>
                    <a:ext uri="{9D8B030D-6E8A-4147-A177-3AD203B41FA5}">
                      <a16:colId xmlns:a16="http://schemas.microsoft.com/office/drawing/2014/main" val="2653752016"/>
                    </a:ext>
                  </a:extLst>
                </a:gridCol>
                <a:gridCol w="966083">
                  <a:extLst>
                    <a:ext uri="{9D8B030D-6E8A-4147-A177-3AD203B41FA5}">
                      <a16:colId xmlns:a16="http://schemas.microsoft.com/office/drawing/2014/main" val="3089449104"/>
                    </a:ext>
                  </a:extLst>
                </a:gridCol>
              </a:tblGrid>
              <a:tr h="303800">
                <a:tc>
                  <a:txBody>
                    <a:bodyPr/>
                    <a:lstStyle/>
                    <a:p>
                      <a:pPr algn="just">
                        <a:lnSpc>
                          <a:spcPct val="114000"/>
                        </a:lnSpc>
                        <a:spcAft>
                          <a:spcPts val="0"/>
                        </a:spcAft>
                      </a:pPr>
                      <a:r>
                        <a:rPr lang="en-GB" sz="900" dirty="0">
                          <a:effectLst/>
                        </a:rPr>
                        <a:t>Safety Parameter</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solidFill>
                      <a:schemeClr val="tx2">
                        <a:lumMod val="60000"/>
                        <a:lumOff val="40000"/>
                      </a:schemeClr>
                    </a:solidFill>
                  </a:tcPr>
                </a:tc>
                <a:tc>
                  <a:txBody>
                    <a:bodyPr/>
                    <a:lstStyle/>
                    <a:p>
                      <a:pPr algn="ctr">
                        <a:lnSpc>
                          <a:spcPct val="114000"/>
                        </a:lnSpc>
                        <a:spcAft>
                          <a:spcPts val="0"/>
                        </a:spcAft>
                      </a:pPr>
                      <a:r>
                        <a:rPr lang="en-GB" sz="900" dirty="0">
                          <a:effectLst/>
                        </a:rPr>
                        <a:t>AmBisome</a:t>
                      </a:r>
                    </a:p>
                    <a:p>
                      <a:pPr algn="ctr">
                        <a:lnSpc>
                          <a:spcPct val="114000"/>
                        </a:lnSpc>
                        <a:spcAft>
                          <a:spcPts val="0"/>
                        </a:spcAft>
                      </a:pPr>
                      <a:r>
                        <a:rPr lang="en-GB" sz="900" dirty="0">
                          <a:effectLst/>
                        </a:rPr>
                        <a:t>(N=420)</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solidFill>
                      <a:schemeClr val="tx2">
                        <a:lumMod val="60000"/>
                        <a:lumOff val="40000"/>
                      </a:schemeClr>
                    </a:solidFill>
                  </a:tcPr>
                </a:tc>
                <a:tc>
                  <a:txBody>
                    <a:bodyPr/>
                    <a:lstStyle/>
                    <a:p>
                      <a:pPr algn="ctr">
                        <a:lnSpc>
                          <a:spcPct val="114000"/>
                        </a:lnSpc>
                        <a:spcAft>
                          <a:spcPts val="0"/>
                        </a:spcAft>
                      </a:pPr>
                      <a:r>
                        <a:rPr lang="en-GB" sz="900">
                          <a:effectLst/>
                        </a:rPr>
                        <a:t>Control</a:t>
                      </a:r>
                    </a:p>
                    <a:p>
                      <a:pPr algn="ctr">
                        <a:lnSpc>
                          <a:spcPct val="114000"/>
                        </a:lnSpc>
                        <a:spcAft>
                          <a:spcPts val="0"/>
                        </a:spcAft>
                      </a:pPr>
                      <a:r>
                        <a:rPr lang="en-GB" sz="900">
                          <a:effectLst/>
                        </a:rPr>
                        <a:t>(N=422)</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solidFill>
                      <a:schemeClr val="tx2">
                        <a:lumMod val="60000"/>
                        <a:lumOff val="40000"/>
                      </a:schemeClr>
                    </a:solidFill>
                  </a:tcPr>
                </a:tc>
                <a:tc>
                  <a:txBody>
                    <a:bodyPr/>
                    <a:lstStyle/>
                    <a:p>
                      <a:pPr algn="ctr">
                        <a:lnSpc>
                          <a:spcPct val="114000"/>
                        </a:lnSpc>
                        <a:spcAft>
                          <a:spcPts val="0"/>
                        </a:spcAft>
                      </a:pPr>
                      <a:r>
                        <a:rPr lang="en-GB" sz="900" dirty="0">
                          <a:effectLst/>
                        </a:rPr>
                        <a:t>P value</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solidFill>
                      <a:schemeClr val="tx2">
                        <a:lumMod val="60000"/>
                        <a:lumOff val="40000"/>
                      </a:schemeClr>
                    </a:solidFill>
                  </a:tcPr>
                </a:tc>
                <a:extLst>
                  <a:ext uri="{0D108BD9-81ED-4DB2-BD59-A6C34878D82A}">
                    <a16:rowId xmlns:a16="http://schemas.microsoft.com/office/drawing/2014/main" val="2290955025"/>
                  </a:ext>
                </a:extLst>
              </a:tr>
              <a:tr h="147495">
                <a:tc>
                  <a:txBody>
                    <a:bodyPr/>
                    <a:lstStyle/>
                    <a:p>
                      <a:pPr algn="just">
                        <a:lnSpc>
                          <a:spcPct val="114000"/>
                        </a:lnSpc>
                        <a:spcAft>
                          <a:spcPts val="0"/>
                        </a:spcAft>
                      </a:pPr>
                      <a:r>
                        <a:rPr lang="en-GB" sz="900">
                          <a:effectLst/>
                        </a:rPr>
                        <a:t>Total number of Grade 3 or 4 adverse events</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a:effectLst/>
                        </a:rPr>
                        <a:t>382</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a:effectLst/>
                        </a:rPr>
                        <a:t>579</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tc>
                <a:tc>
                  <a:txBody>
                    <a:bodyPr/>
                    <a:lstStyle/>
                    <a:p>
                      <a:pPr marL="0" marR="0" lvl="0" indent="0" algn="ctr" defTabSz="914377" rtl="0" eaLnBrk="1" fontAlgn="auto" latinLnBrk="0" hangingPunct="1">
                        <a:lnSpc>
                          <a:spcPct val="114000"/>
                        </a:lnSpc>
                        <a:spcBef>
                          <a:spcPts val="0"/>
                        </a:spcBef>
                        <a:spcAft>
                          <a:spcPts val="0"/>
                        </a:spcAft>
                        <a:buClrTx/>
                        <a:buSzTx/>
                        <a:buFontTx/>
                        <a:buNone/>
                        <a:tabLst/>
                        <a:defRPr/>
                      </a:pPr>
                      <a:r>
                        <a:rPr lang="en-GB" sz="900" dirty="0">
                          <a:effectLst/>
                        </a:rPr>
                        <a:t>&lt;0.001</a:t>
                      </a:r>
                    </a:p>
                  </a:txBody>
                  <a:tcPr marL="15481" marR="15481" marT="0" marB="0"/>
                </a:tc>
                <a:extLst>
                  <a:ext uri="{0D108BD9-81ED-4DB2-BD59-A6C34878D82A}">
                    <a16:rowId xmlns:a16="http://schemas.microsoft.com/office/drawing/2014/main" val="2596874552"/>
                  </a:ext>
                </a:extLst>
              </a:tr>
              <a:tr h="490430">
                <a:tc>
                  <a:txBody>
                    <a:bodyPr/>
                    <a:lstStyle/>
                    <a:p>
                      <a:pPr algn="just">
                        <a:lnSpc>
                          <a:spcPct val="114000"/>
                        </a:lnSpc>
                        <a:spcAft>
                          <a:spcPts val="0"/>
                        </a:spcAft>
                      </a:pPr>
                      <a:r>
                        <a:rPr lang="en-GB" sz="900" dirty="0">
                          <a:effectLst/>
                        </a:rPr>
                        <a:t>Any adverse event – no. of participants (%)</a:t>
                      </a:r>
                    </a:p>
                    <a:p>
                      <a:pPr algn="just">
                        <a:lnSpc>
                          <a:spcPct val="114000"/>
                        </a:lnSpc>
                        <a:spcAft>
                          <a:spcPts val="0"/>
                        </a:spcAft>
                      </a:pPr>
                      <a:r>
                        <a:rPr lang="en-GB" sz="900" b="0" dirty="0">
                          <a:effectLst/>
                        </a:rPr>
                        <a:t>Grade 3</a:t>
                      </a:r>
                    </a:p>
                    <a:p>
                      <a:pPr algn="just">
                        <a:lnSpc>
                          <a:spcPct val="114000"/>
                        </a:lnSpc>
                        <a:spcAft>
                          <a:spcPts val="0"/>
                        </a:spcAft>
                      </a:pPr>
                      <a:r>
                        <a:rPr lang="en-GB" sz="900" b="0" dirty="0">
                          <a:effectLst/>
                        </a:rPr>
                        <a:t>Grade 4 </a:t>
                      </a:r>
                      <a:endParaRPr lang="en-GB"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 </a:t>
                      </a:r>
                    </a:p>
                    <a:p>
                      <a:pPr algn="ctr">
                        <a:lnSpc>
                          <a:spcPct val="114000"/>
                        </a:lnSpc>
                        <a:spcAft>
                          <a:spcPts val="0"/>
                        </a:spcAft>
                      </a:pPr>
                      <a:r>
                        <a:rPr lang="en-GB" sz="900" dirty="0">
                          <a:effectLst/>
                          <a:latin typeface="+mn-lt"/>
                        </a:rPr>
                        <a:t>173 (41%)</a:t>
                      </a:r>
                    </a:p>
                    <a:p>
                      <a:pPr algn="ctr">
                        <a:lnSpc>
                          <a:spcPct val="114000"/>
                        </a:lnSpc>
                        <a:spcAft>
                          <a:spcPts val="0"/>
                        </a:spcAft>
                      </a:pPr>
                      <a:r>
                        <a:rPr lang="en-GB" sz="900" dirty="0">
                          <a:effectLst/>
                          <a:latin typeface="+mn-lt"/>
                        </a:rPr>
                        <a:t>91 (22%)</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 </a:t>
                      </a:r>
                    </a:p>
                    <a:p>
                      <a:pPr algn="ctr">
                        <a:lnSpc>
                          <a:spcPct val="114000"/>
                        </a:lnSpc>
                        <a:spcAft>
                          <a:spcPts val="0"/>
                        </a:spcAft>
                      </a:pPr>
                      <a:r>
                        <a:rPr lang="en-GB" sz="900" dirty="0">
                          <a:effectLst/>
                          <a:latin typeface="+mn-lt"/>
                        </a:rPr>
                        <a:t>225 (53%)</a:t>
                      </a:r>
                    </a:p>
                    <a:p>
                      <a:pPr algn="ctr">
                        <a:lnSpc>
                          <a:spcPct val="114000"/>
                        </a:lnSpc>
                        <a:spcAft>
                          <a:spcPts val="0"/>
                        </a:spcAft>
                      </a:pPr>
                      <a:r>
                        <a:rPr lang="en-GB" sz="900" dirty="0">
                          <a:effectLst/>
                          <a:latin typeface="+mn-lt"/>
                        </a:rPr>
                        <a:t>127 (30%)</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 </a:t>
                      </a:r>
                    </a:p>
                    <a:p>
                      <a:pPr algn="ctr">
                        <a:lnSpc>
                          <a:spcPct val="114000"/>
                        </a:lnSpc>
                        <a:spcAft>
                          <a:spcPts val="0"/>
                        </a:spcAft>
                      </a:pPr>
                      <a:r>
                        <a:rPr lang="en-GB" sz="900" dirty="0">
                          <a:effectLst/>
                          <a:latin typeface="+mn-lt"/>
                        </a:rPr>
                        <a:t>&lt;0.001</a:t>
                      </a:r>
                    </a:p>
                    <a:p>
                      <a:pPr algn="ctr">
                        <a:lnSpc>
                          <a:spcPct val="114000"/>
                        </a:lnSpc>
                        <a:spcAft>
                          <a:spcPts val="0"/>
                        </a:spcAft>
                      </a:pPr>
                      <a:r>
                        <a:rPr lang="en-GB" sz="900" dirty="0">
                          <a:effectLst/>
                          <a:latin typeface="+mn-lt"/>
                        </a:rPr>
                        <a:t>0.005</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extLst>
                  <a:ext uri="{0D108BD9-81ED-4DB2-BD59-A6C34878D82A}">
                    <a16:rowId xmlns:a16="http://schemas.microsoft.com/office/drawing/2014/main" val="3981012407"/>
                  </a:ext>
                </a:extLst>
              </a:tr>
              <a:tr h="460201">
                <a:tc>
                  <a:txBody>
                    <a:bodyPr/>
                    <a:lstStyle/>
                    <a:p>
                      <a:pPr algn="just">
                        <a:lnSpc>
                          <a:spcPct val="114000"/>
                        </a:lnSpc>
                        <a:spcAft>
                          <a:spcPts val="0"/>
                        </a:spcAft>
                      </a:pPr>
                      <a:r>
                        <a:rPr lang="pt-BR" sz="900" dirty="0">
                          <a:effectLst/>
                        </a:rPr>
                        <a:t>Anemia – no. </a:t>
                      </a:r>
                      <a:r>
                        <a:rPr lang="pt-BR" sz="900" dirty="0" err="1">
                          <a:effectLst/>
                        </a:rPr>
                        <a:t>of</a:t>
                      </a:r>
                      <a:r>
                        <a:rPr lang="pt-BR" sz="900" dirty="0">
                          <a:effectLst/>
                        </a:rPr>
                        <a:t> </a:t>
                      </a:r>
                      <a:r>
                        <a:rPr lang="pt-BR" sz="900" dirty="0" err="1">
                          <a:effectLst/>
                        </a:rPr>
                        <a:t>participants</a:t>
                      </a:r>
                      <a:r>
                        <a:rPr lang="pt-BR" sz="900" dirty="0">
                          <a:effectLst/>
                        </a:rPr>
                        <a:t> (%)</a:t>
                      </a:r>
                      <a:endParaRPr lang="en-GB" sz="900" dirty="0">
                        <a:effectLst/>
                      </a:endParaRPr>
                    </a:p>
                    <a:p>
                      <a:pPr algn="just">
                        <a:lnSpc>
                          <a:spcPct val="114000"/>
                        </a:lnSpc>
                        <a:spcAft>
                          <a:spcPts val="0"/>
                        </a:spcAft>
                      </a:pPr>
                      <a:r>
                        <a:rPr lang="pt-BR" sz="900" b="0" dirty="0">
                          <a:effectLst/>
                        </a:rPr>
                        <a:t>Grade 3</a:t>
                      </a:r>
                      <a:endParaRPr lang="en-GB" sz="900" b="0" dirty="0">
                        <a:effectLst/>
                      </a:endParaRPr>
                    </a:p>
                    <a:p>
                      <a:pPr algn="just">
                        <a:lnSpc>
                          <a:spcPct val="114000"/>
                        </a:lnSpc>
                        <a:spcAft>
                          <a:spcPts val="0"/>
                        </a:spcAft>
                      </a:pPr>
                      <a:r>
                        <a:rPr lang="pt-BR" sz="900" b="0" dirty="0">
                          <a:effectLst/>
                        </a:rPr>
                        <a:t>Grade 4</a:t>
                      </a:r>
                      <a:endParaRPr lang="en-GB"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pt-BR" sz="900" dirty="0">
                          <a:effectLst/>
                          <a:latin typeface="+mn-lt"/>
                        </a:rPr>
                        <a:t> </a:t>
                      </a:r>
                      <a:endParaRPr lang="en-GB" sz="900" dirty="0">
                        <a:effectLst/>
                        <a:latin typeface="+mn-lt"/>
                      </a:endParaRPr>
                    </a:p>
                    <a:p>
                      <a:pPr algn="ctr">
                        <a:lnSpc>
                          <a:spcPct val="114000"/>
                        </a:lnSpc>
                        <a:spcAft>
                          <a:spcPts val="0"/>
                        </a:spcAft>
                      </a:pPr>
                      <a:r>
                        <a:rPr lang="pt-BR" sz="900" dirty="0">
                          <a:effectLst/>
                          <a:latin typeface="+mn-lt"/>
                        </a:rPr>
                        <a:t>44 (10%)</a:t>
                      </a:r>
                      <a:endParaRPr lang="en-GB" sz="900" dirty="0">
                        <a:effectLst/>
                        <a:latin typeface="+mn-lt"/>
                      </a:endParaRPr>
                    </a:p>
                    <a:p>
                      <a:pPr algn="ctr">
                        <a:lnSpc>
                          <a:spcPct val="114000"/>
                        </a:lnSpc>
                        <a:spcAft>
                          <a:spcPts val="0"/>
                        </a:spcAft>
                      </a:pPr>
                      <a:r>
                        <a:rPr lang="pt-BR" sz="900" dirty="0">
                          <a:effectLst/>
                          <a:latin typeface="+mn-lt"/>
                        </a:rPr>
                        <a:t>12 (3%)</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pt-BR" sz="900" dirty="0">
                          <a:effectLst/>
                          <a:latin typeface="+mn-lt"/>
                        </a:rPr>
                        <a:t> </a:t>
                      </a:r>
                      <a:endParaRPr lang="en-GB" sz="900" dirty="0">
                        <a:effectLst/>
                        <a:latin typeface="+mn-lt"/>
                      </a:endParaRPr>
                    </a:p>
                    <a:p>
                      <a:pPr algn="ctr">
                        <a:lnSpc>
                          <a:spcPct val="114000"/>
                        </a:lnSpc>
                        <a:spcAft>
                          <a:spcPts val="0"/>
                        </a:spcAft>
                      </a:pPr>
                      <a:r>
                        <a:rPr lang="pt-BR" sz="900" dirty="0">
                          <a:effectLst/>
                          <a:latin typeface="+mn-lt"/>
                        </a:rPr>
                        <a:t>108 (26%)</a:t>
                      </a:r>
                      <a:endParaRPr lang="en-GB" sz="900" dirty="0">
                        <a:effectLst/>
                        <a:latin typeface="+mn-lt"/>
                      </a:endParaRPr>
                    </a:p>
                    <a:p>
                      <a:pPr algn="ctr">
                        <a:lnSpc>
                          <a:spcPct val="114000"/>
                        </a:lnSpc>
                        <a:spcAft>
                          <a:spcPts val="0"/>
                        </a:spcAft>
                      </a:pPr>
                      <a:r>
                        <a:rPr lang="pt-BR" sz="900" dirty="0">
                          <a:effectLst/>
                          <a:latin typeface="+mn-lt"/>
                        </a:rPr>
                        <a:t>62 (15%)</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pt-BR" sz="900" dirty="0">
                          <a:effectLst/>
                          <a:latin typeface="+mn-lt"/>
                        </a:rPr>
                        <a:t> </a:t>
                      </a:r>
                      <a:endParaRPr lang="en-GB" sz="900" dirty="0">
                        <a:effectLst/>
                        <a:latin typeface="+mn-lt"/>
                      </a:endParaRPr>
                    </a:p>
                    <a:p>
                      <a:pPr algn="ctr">
                        <a:lnSpc>
                          <a:spcPct val="114000"/>
                        </a:lnSpc>
                        <a:spcAft>
                          <a:spcPts val="0"/>
                        </a:spcAft>
                      </a:pPr>
                      <a:r>
                        <a:rPr lang="pt-BR" sz="900" dirty="0">
                          <a:effectLst/>
                          <a:latin typeface="+mn-lt"/>
                        </a:rPr>
                        <a:t>&lt;0.001</a:t>
                      </a:r>
                      <a:endParaRPr lang="en-GB" sz="900" dirty="0">
                        <a:effectLst/>
                        <a:latin typeface="+mn-lt"/>
                      </a:endParaRPr>
                    </a:p>
                    <a:p>
                      <a:pPr algn="ctr">
                        <a:lnSpc>
                          <a:spcPct val="114000"/>
                        </a:lnSpc>
                        <a:spcAft>
                          <a:spcPts val="0"/>
                        </a:spcAft>
                      </a:pPr>
                      <a:r>
                        <a:rPr lang="pt-BR" sz="900" dirty="0">
                          <a:effectLst/>
                          <a:latin typeface="+mn-lt"/>
                        </a:rPr>
                        <a:t>&lt;0.001</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extLst>
                  <a:ext uri="{0D108BD9-81ED-4DB2-BD59-A6C34878D82A}">
                    <a16:rowId xmlns:a16="http://schemas.microsoft.com/office/drawing/2014/main" val="2674010216"/>
                  </a:ext>
                </a:extLst>
              </a:tr>
              <a:tr h="147495">
                <a:tc>
                  <a:txBody>
                    <a:bodyPr/>
                    <a:lstStyle/>
                    <a:p>
                      <a:pPr algn="just">
                        <a:lnSpc>
                          <a:spcPct val="114000"/>
                        </a:lnSpc>
                        <a:spcAft>
                          <a:spcPts val="0"/>
                        </a:spcAft>
                      </a:pPr>
                      <a:r>
                        <a:rPr lang="en-GB" sz="900" dirty="0">
                          <a:effectLst/>
                        </a:rPr>
                        <a:t>Mean change in haemoglobin level to day 7 – g/dl</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-0.3</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marL="0" marR="0" lvl="0" indent="0" algn="ctr" defTabSz="914377" rtl="0" eaLnBrk="1" fontAlgn="auto" latinLnBrk="0" hangingPunct="1">
                        <a:lnSpc>
                          <a:spcPct val="114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black"/>
                          </a:solidFill>
                          <a:effectLst/>
                          <a:uLnTx/>
                          <a:uFillTx/>
                          <a:latin typeface="+mn-lt"/>
                          <a:ea typeface="+mn-ea"/>
                          <a:cs typeface="+mn-cs"/>
                        </a:rPr>
                        <a:t>-1.9</a:t>
                      </a:r>
                      <a:endParaRPr kumimoji="0" lang="en-GB" sz="900"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endParaRPr>
                    </a:p>
                  </a:txBody>
                  <a:tcPr marL="15481" marR="15481" marT="0" marB="0"/>
                </a:tc>
                <a:tc>
                  <a:txBody>
                    <a:bodyPr/>
                    <a:lstStyle/>
                    <a:p>
                      <a:pPr marL="0" marR="0" lvl="0" indent="0" algn="ctr" defTabSz="914377" rtl="0" eaLnBrk="1" fontAlgn="auto" latinLnBrk="0" hangingPunct="1">
                        <a:lnSpc>
                          <a:spcPct val="114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black"/>
                          </a:solidFill>
                          <a:effectLst/>
                          <a:uLnTx/>
                          <a:uFillTx/>
                          <a:latin typeface="+mn-lt"/>
                          <a:ea typeface="+mn-ea"/>
                          <a:cs typeface="+mn-cs"/>
                        </a:rPr>
                        <a:t>&lt;0.001</a:t>
                      </a:r>
                      <a:endParaRPr kumimoji="0" lang="en-GB" sz="900"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endParaRPr>
                    </a:p>
                  </a:txBody>
                  <a:tcPr marL="15481" marR="15481" marT="0" marB="0"/>
                </a:tc>
                <a:extLst>
                  <a:ext uri="{0D108BD9-81ED-4DB2-BD59-A6C34878D82A}">
                    <a16:rowId xmlns:a16="http://schemas.microsoft.com/office/drawing/2014/main" val="221635269"/>
                  </a:ext>
                </a:extLst>
              </a:tr>
              <a:tr h="147495">
                <a:tc>
                  <a:txBody>
                    <a:bodyPr/>
                    <a:lstStyle/>
                    <a:p>
                      <a:pPr algn="just">
                        <a:lnSpc>
                          <a:spcPct val="114000"/>
                        </a:lnSpc>
                        <a:spcAft>
                          <a:spcPts val="0"/>
                        </a:spcAft>
                      </a:pPr>
                      <a:r>
                        <a:rPr lang="en-GB" sz="900">
                          <a:effectLst/>
                        </a:rPr>
                        <a:t>Received a blood transfusion – no. of participants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32 (8%)</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76 (18%)</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marL="0" marR="0" lvl="0" indent="0" algn="ctr" defTabSz="914377" rtl="0" eaLnBrk="1" fontAlgn="auto" latinLnBrk="0" hangingPunct="1">
                        <a:lnSpc>
                          <a:spcPct val="114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black"/>
                          </a:solidFill>
                          <a:effectLst/>
                          <a:uLnTx/>
                          <a:uFillTx/>
                          <a:latin typeface="+mn-lt"/>
                          <a:ea typeface="+mn-ea"/>
                          <a:cs typeface="+mn-cs"/>
                        </a:rPr>
                        <a:t>&lt;0.001</a:t>
                      </a:r>
                      <a:endParaRPr kumimoji="0" lang="en-GB" sz="900"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endParaRPr>
                    </a:p>
                  </a:txBody>
                  <a:tcPr marL="15481" marR="15481" marT="0" marB="0"/>
                </a:tc>
                <a:extLst>
                  <a:ext uri="{0D108BD9-81ED-4DB2-BD59-A6C34878D82A}">
                    <a16:rowId xmlns:a16="http://schemas.microsoft.com/office/drawing/2014/main" val="828269881"/>
                  </a:ext>
                </a:extLst>
              </a:tr>
              <a:tr h="460201">
                <a:tc>
                  <a:txBody>
                    <a:bodyPr/>
                    <a:lstStyle/>
                    <a:p>
                      <a:pPr algn="just">
                        <a:lnSpc>
                          <a:spcPct val="114000"/>
                        </a:lnSpc>
                        <a:spcAft>
                          <a:spcPts val="0"/>
                        </a:spcAft>
                      </a:pPr>
                      <a:r>
                        <a:rPr lang="en-GB" sz="900" dirty="0">
                          <a:effectLst/>
                        </a:rPr>
                        <a:t>Creatinine increase – no. of participants (%)</a:t>
                      </a:r>
                    </a:p>
                    <a:p>
                      <a:pPr algn="just">
                        <a:lnSpc>
                          <a:spcPct val="114000"/>
                        </a:lnSpc>
                        <a:spcAft>
                          <a:spcPts val="0"/>
                        </a:spcAft>
                      </a:pPr>
                      <a:r>
                        <a:rPr lang="en-GB" sz="900" b="0" dirty="0">
                          <a:effectLst/>
                        </a:rPr>
                        <a:t>Grade 3</a:t>
                      </a:r>
                    </a:p>
                    <a:p>
                      <a:pPr algn="just">
                        <a:lnSpc>
                          <a:spcPct val="114000"/>
                        </a:lnSpc>
                        <a:spcAft>
                          <a:spcPts val="0"/>
                        </a:spcAft>
                      </a:pPr>
                      <a:r>
                        <a:rPr lang="en-GB" sz="900" b="0" dirty="0">
                          <a:effectLst/>
                        </a:rPr>
                        <a:t>Grade 4</a:t>
                      </a:r>
                      <a:endParaRPr lang="en-GB"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 </a:t>
                      </a:r>
                    </a:p>
                    <a:p>
                      <a:pPr algn="ctr">
                        <a:lnSpc>
                          <a:spcPct val="114000"/>
                        </a:lnSpc>
                        <a:spcAft>
                          <a:spcPts val="0"/>
                        </a:spcAft>
                      </a:pPr>
                      <a:r>
                        <a:rPr lang="en-GB" sz="900" dirty="0">
                          <a:effectLst/>
                          <a:latin typeface="+mn-lt"/>
                        </a:rPr>
                        <a:t>17 (4%)</a:t>
                      </a:r>
                    </a:p>
                    <a:p>
                      <a:pPr algn="ctr">
                        <a:lnSpc>
                          <a:spcPct val="114000"/>
                        </a:lnSpc>
                        <a:spcAft>
                          <a:spcPts val="0"/>
                        </a:spcAft>
                      </a:pPr>
                      <a:r>
                        <a:rPr lang="en-GB" sz="900" dirty="0">
                          <a:effectLst/>
                          <a:latin typeface="+mn-lt"/>
                        </a:rPr>
                        <a:t>5 (1%)</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 </a:t>
                      </a:r>
                    </a:p>
                    <a:p>
                      <a:pPr algn="ctr">
                        <a:lnSpc>
                          <a:spcPct val="114000"/>
                        </a:lnSpc>
                        <a:spcAft>
                          <a:spcPts val="0"/>
                        </a:spcAft>
                      </a:pPr>
                      <a:r>
                        <a:rPr lang="en-GB" sz="900" dirty="0">
                          <a:effectLst/>
                          <a:latin typeface="+mn-lt"/>
                        </a:rPr>
                        <a:t>22 (5%)</a:t>
                      </a:r>
                    </a:p>
                    <a:p>
                      <a:pPr algn="ctr">
                        <a:lnSpc>
                          <a:spcPct val="114000"/>
                        </a:lnSpc>
                        <a:spcAft>
                          <a:spcPts val="0"/>
                        </a:spcAft>
                      </a:pPr>
                      <a:r>
                        <a:rPr lang="en-GB" sz="900" dirty="0">
                          <a:effectLst/>
                          <a:latin typeface="+mn-lt"/>
                        </a:rPr>
                        <a:t>3 (1%)</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 </a:t>
                      </a:r>
                    </a:p>
                    <a:p>
                      <a:pPr algn="ctr">
                        <a:lnSpc>
                          <a:spcPct val="114000"/>
                        </a:lnSpc>
                        <a:spcAft>
                          <a:spcPts val="0"/>
                        </a:spcAft>
                      </a:pPr>
                      <a:r>
                        <a:rPr lang="en-GB" sz="900" dirty="0">
                          <a:effectLst/>
                          <a:latin typeface="+mn-lt"/>
                        </a:rPr>
                        <a:t>0.42</a:t>
                      </a:r>
                    </a:p>
                    <a:p>
                      <a:pPr algn="ctr">
                        <a:lnSpc>
                          <a:spcPct val="114000"/>
                        </a:lnSpc>
                        <a:spcAft>
                          <a:spcPts val="0"/>
                        </a:spcAft>
                      </a:pPr>
                      <a:r>
                        <a:rPr lang="en-GB" sz="900" dirty="0">
                          <a:effectLst/>
                          <a:latin typeface="+mn-lt"/>
                        </a:rPr>
                        <a:t>0.505</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extLst>
                  <a:ext uri="{0D108BD9-81ED-4DB2-BD59-A6C34878D82A}">
                    <a16:rowId xmlns:a16="http://schemas.microsoft.com/office/drawing/2014/main" val="3220949043"/>
                  </a:ext>
                </a:extLst>
              </a:tr>
              <a:tr h="147495">
                <a:tc>
                  <a:txBody>
                    <a:bodyPr/>
                    <a:lstStyle/>
                    <a:p>
                      <a:pPr algn="just">
                        <a:lnSpc>
                          <a:spcPct val="114000"/>
                        </a:lnSpc>
                        <a:spcAft>
                          <a:spcPts val="0"/>
                        </a:spcAft>
                      </a:pPr>
                      <a:r>
                        <a:rPr lang="en-GB" sz="900" dirty="0">
                          <a:effectLst/>
                        </a:rPr>
                        <a:t>Mean % change in creatinine level to day 7</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20.2%</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49.7%</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marL="0" marR="0" lvl="0" indent="0" algn="ctr" defTabSz="914377" rtl="0" eaLnBrk="1" fontAlgn="auto" latinLnBrk="0" hangingPunct="1">
                        <a:lnSpc>
                          <a:spcPct val="114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black"/>
                          </a:solidFill>
                          <a:effectLst/>
                          <a:uLnTx/>
                          <a:uFillTx/>
                          <a:latin typeface="+mn-lt"/>
                          <a:ea typeface="+mn-ea"/>
                          <a:cs typeface="+mn-cs"/>
                        </a:rPr>
                        <a:t>&lt;0.001</a:t>
                      </a:r>
                      <a:endParaRPr kumimoji="0" lang="en-GB" sz="900"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endParaRPr>
                    </a:p>
                  </a:txBody>
                  <a:tcPr marL="15481" marR="15481" marT="0" marB="0"/>
                </a:tc>
                <a:extLst>
                  <a:ext uri="{0D108BD9-81ED-4DB2-BD59-A6C34878D82A}">
                    <a16:rowId xmlns:a16="http://schemas.microsoft.com/office/drawing/2014/main" val="1033117594"/>
                  </a:ext>
                </a:extLst>
              </a:tr>
              <a:tr h="460201">
                <a:tc>
                  <a:txBody>
                    <a:bodyPr/>
                    <a:lstStyle/>
                    <a:p>
                      <a:pPr algn="just">
                        <a:lnSpc>
                          <a:spcPct val="114000"/>
                        </a:lnSpc>
                        <a:spcAft>
                          <a:spcPts val="0"/>
                        </a:spcAft>
                      </a:pPr>
                      <a:r>
                        <a:rPr lang="pt-BR" sz="900" dirty="0" err="1">
                          <a:effectLst/>
                        </a:rPr>
                        <a:t>Hypokalaemia</a:t>
                      </a:r>
                      <a:r>
                        <a:rPr lang="pt-BR" sz="900" dirty="0">
                          <a:effectLst/>
                        </a:rPr>
                        <a:t> – no. </a:t>
                      </a:r>
                      <a:r>
                        <a:rPr lang="pt-BR" sz="900" dirty="0" err="1">
                          <a:effectLst/>
                        </a:rPr>
                        <a:t>of</a:t>
                      </a:r>
                      <a:r>
                        <a:rPr lang="pt-BR" sz="900" dirty="0">
                          <a:effectLst/>
                        </a:rPr>
                        <a:t> </a:t>
                      </a:r>
                      <a:r>
                        <a:rPr lang="pt-BR" sz="900" dirty="0" err="1">
                          <a:effectLst/>
                        </a:rPr>
                        <a:t>participants</a:t>
                      </a:r>
                      <a:r>
                        <a:rPr lang="pt-BR" sz="900" dirty="0">
                          <a:effectLst/>
                        </a:rPr>
                        <a:t> (%)</a:t>
                      </a:r>
                      <a:endParaRPr lang="en-GB" sz="900" dirty="0">
                        <a:effectLst/>
                      </a:endParaRPr>
                    </a:p>
                    <a:p>
                      <a:pPr algn="just">
                        <a:lnSpc>
                          <a:spcPct val="114000"/>
                        </a:lnSpc>
                        <a:spcAft>
                          <a:spcPts val="0"/>
                        </a:spcAft>
                      </a:pPr>
                      <a:r>
                        <a:rPr lang="pt-BR" sz="900" b="0" dirty="0">
                          <a:effectLst/>
                        </a:rPr>
                        <a:t>Grade 3</a:t>
                      </a:r>
                      <a:endParaRPr lang="en-GB" sz="900" b="0" dirty="0">
                        <a:effectLst/>
                      </a:endParaRPr>
                    </a:p>
                    <a:p>
                      <a:pPr algn="just">
                        <a:lnSpc>
                          <a:spcPct val="114000"/>
                        </a:lnSpc>
                        <a:spcAft>
                          <a:spcPts val="0"/>
                        </a:spcAft>
                      </a:pPr>
                      <a:r>
                        <a:rPr lang="pt-BR" sz="900" b="0" dirty="0">
                          <a:effectLst/>
                        </a:rPr>
                        <a:t>Grade 4</a:t>
                      </a:r>
                      <a:endParaRPr lang="en-GB"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pt-BR" sz="900" dirty="0">
                          <a:effectLst/>
                          <a:latin typeface="+mn-lt"/>
                        </a:rPr>
                        <a:t> </a:t>
                      </a:r>
                      <a:endParaRPr lang="en-GB" sz="900" dirty="0">
                        <a:effectLst/>
                        <a:latin typeface="+mn-lt"/>
                      </a:endParaRPr>
                    </a:p>
                    <a:p>
                      <a:pPr algn="ctr">
                        <a:lnSpc>
                          <a:spcPct val="114000"/>
                        </a:lnSpc>
                        <a:spcAft>
                          <a:spcPts val="0"/>
                        </a:spcAft>
                      </a:pPr>
                      <a:r>
                        <a:rPr lang="pt-BR" sz="900" dirty="0">
                          <a:effectLst/>
                          <a:latin typeface="+mn-lt"/>
                        </a:rPr>
                        <a:t>6 (2%)</a:t>
                      </a:r>
                      <a:endParaRPr lang="en-GB" sz="900" dirty="0">
                        <a:effectLst/>
                        <a:latin typeface="+mn-lt"/>
                      </a:endParaRPr>
                    </a:p>
                    <a:p>
                      <a:pPr algn="ctr">
                        <a:lnSpc>
                          <a:spcPct val="114000"/>
                        </a:lnSpc>
                        <a:spcAft>
                          <a:spcPts val="0"/>
                        </a:spcAft>
                      </a:pPr>
                      <a:r>
                        <a:rPr lang="pt-BR" sz="900" dirty="0">
                          <a:effectLst/>
                          <a:latin typeface="+mn-lt"/>
                        </a:rPr>
                        <a:t>0 (0%)</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pt-BR" sz="900" dirty="0">
                          <a:effectLst/>
                          <a:latin typeface="+mn-lt"/>
                        </a:rPr>
                        <a:t> </a:t>
                      </a:r>
                      <a:endParaRPr lang="en-GB" sz="900" dirty="0">
                        <a:effectLst/>
                        <a:latin typeface="+mn-lt"/>
                      </a:endParaRPr>
                    </a:p>
                    <a:p>
                      <a:pPr algn="ctr">
                        <a:lnSpc>
                          <a:spcPct val="114000"/>
                        </a:lnSpc>
                        <a:spcAft>
                          <a:spcPts val="0"/>
                        </a:spcAft>
                      </a:pPr>
                      <a:r>
                        <a:rPr lang="pt-BR" sz="900" dirty="0">
                          <a:effectLst/>
                          <a:latin typeface="+mn-lt"/>
                        </a:rPr>
                        <a:t>27 (6%)</a:t>
                      </a:r>
                      <a:endParaRPr lang="en-GB" sz="900" dirty="0">
                        <a:effectLst/>
                        <a:latin typeface="+mn-lt"/>
                      </a:endParaRPr>
                    </a:p>
                    <a:p>
                      <a:pPr algn="ctr">
                        <a:lnSpc>
                          <a:spcPct val="114000"/>
                        </a:lnSpc>
                        <a:spcAft>
                          <a:spcPts val="0"/>
                        </a:spcAft>
                      </a:pPr>
                      <a:r>
                        <a:rPr lang="pt-BR" sz="900" dirty="0">
                          <a:effectLst/>
                          <a:latin typeface="+mn-lt"/>
                        </a:rPr>
                        <a:t>3 (1%)</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pt-BR" sz="900" dirty="0">
                          <a:effectLst/>
                          <a:latin typeface="+mn-lt"/>
                        </a:rPr>
                        <a:t> </a:t>
                      </a:r>
                      <a:endParaRPr lang="en-GB" sz="900" dirty="0">
                        <a:effectLst/>
                        <a:latin typeface="+mn-lt"/>
                      </a:endParaRPr>
                    </a:p>
                    <a:p>
                      <a:pPr algn="ctr">
                        <a:lnSpc>
                          <a:spcPct val="114000"/>
                        </a:lnSpc>
                        <a:spcAft>
                          <a:spcPts val="0"/>
                        </a:spcAft>
                      </a:pPr>
                      <a:r>
                        <a:rPr lang="pt-BR" sz="900" dirty="0">
                          <a:effectLst/>
                          <a:latin typeface="+mn-lt"/>
                        </a:rPr>
                        <a:t>&lt;0.001</a:t>
                      </a:r>
                      <a:endParaRPr lang="en-GB" sz="900" dirty="0">
                        <a:effectLst/>
                        <a:latin typeface="+mn-lt"/>
                      </a:endParaRPr>
                    </a:p>
                    <a:p>
                      <a:pPr algn="ctr">
                        <a:lnSpc>
                          <a:spcPct val="114000"/>
                        </a:lnSpc>
                        <a:spcAft>
                          <a:spcPts val="0"/>
                        </a:spcAft>
                      </a:pPr>
                      <a:r>
                        <a:rPr lang="pt-BR" sz="900" dirty="0">
                          <a:effectLst/>
                          <a:latin typeface="+mn-lt"/>
                        </a:rPr>
                        <a:t>0.25</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extLst>
                  <a:ext uri="{0D108BD9-81ED-4DB2-BD59-A6C34878D82A}">
                    <a16:rowId xmlns:a16="http://schemas.microsoft.com/office/drawing/2014/main" val="159597852"/>
                  </a:ext>
                </a:extLst>
              </a:tr>
              <a:tr h="185759">
                <a:tc>
                  <a:txBody>
                    <a:bodyPr/>
                    <a:lstStyle/>
                    <a:p>
                      <a:pPr algn="just">
                        <a:lnSpc>
                          <a:spcPct val="114000"/>
                        </a:lnSpc>
                        <a:spcAft>
                          <a:spcPts val="0"/>
                        </a:spcAft>
                      </a:pPr>
                      <a:r>
                        <a:rPr lang="en-GB" sz="900" dirty="0">
                          <a:effectLst/>
                        </a:rPr>
                        <a:t>Thrombophlebitis requiring antibiotics - no. of participants (%)</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8 (2%)</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28 (7%)</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marL="0" marR="0" lvl="0" indent="0" algn="ctr" defTabSz="914377" rtl="0" eaLnBrk="1" fontAlgn="auto" latinLnBrk="0" hangingPunct="1">
                        <a:lnSpc>
                          <a:spcPct val="114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black"/>
                          </a:solidFill>
                          <a:effectLst/>
                          <a:uLnTx/>
                          <a:uFillTx/>
                          <a:latin typeface="+mn-lt"/>
                          <a:ea typeface="+mn-ea"/>
                          <a:cs typeface="+mn-cs"/>
                        </a:rPr>
                        <a:t>&lt;0.001</a:t>
                      </a:r>
                      <a:endParaRPr kumimoji="0" lang="en-GB" sz="900"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endParaRPr>
                    </a:p>
                  </a:txBody>
                  <a:tcPr marL="15481" marR="15481" marT="0" marB="0"/>
                </a:tc>
                <a:extLst>
                  <a:ext uri="{0D108BD9-81ED-4DB2-BD59-A6C34878D82A}">
                    <a16:rowId xmlns:a16="http://schemas.microsoft.com/office/drawing/2014/main" val="1992602139"/>
                  </a:ext>
                </a:extLst>
              </a:tr>
              <a:tr h="460201">
                <a:tc>
                  <a:txBody>
                    <a:bodyPr/>
                    <a:lstStyle/>
                    <a:p>
                      <a:pPr algn="just">
                        <a:lnSpc>
                          <a:spcPct val="114000"/>
                        </a:lnSpc>
                        <a:spcAft>
                          <a:spcPts val="0"/>
                        </a:spcAft>
                      </a:pPr>
                      <a:r>
                        <a:rPr lang="en-GB" sz="900" dirty="0">
                          <a:effectLst/>
                        </a:rPr>
                        <a:t>Neutropenia – no. of participants (%)</a:t>
                      </a:r>
                    </a:p>
                    <a:p>
                      <a:pPr algn="just">
                        <a:lnSpc>
                          <a:spcPct val="114000"/>
                        </a:lnSpc>
                        <a:spcAft>
                          <a:spcPts val="0"/>
                        </a:spcAft>
                      </a:pPr>
                      <a:r>
                        <a:rPr lang="en-GB" sz="900" b="0" dirty="0">
                          <a:effectLst/>
                        </a:rPr>
                        <a:t>Grade 3</a:t>
                      </a:r>
                    </a:p>
                    <a:p>
                      <a:pPr algn="just">
                        <a:lnSpc>
                          <a:spcPct val="114000"/>
                        </a:lnSpc>
                        <a:spcAft>
                          <a:spcPts val="0"/>
                        </a:spcAft>
                      </a:pPr>
                      <a:r>
                        <a:rPr lang="en-GB" sz="900" b="0" dirty="0">
                          <a:effectLst/>
                        </a:rPr>
                        <a:t>Grade 4</a:t>
                      </a:r>
                      <a:endParaRPr lang="en-GB"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 </a:t>
                      </a:r>
                    </a:p>
                    <a:p>
                      <a:pPr algn="ctr">
                        <a:lnSpc>
                          <a:spcPct val="114000"/>
                        </a:lnSpc>
                        <a:spcAft>
                          <a:spcPts val="0"/>
                        </a:spcAft>
                      </a:pPr>
                      <a:r>
                        <a:rPr lang="en-GB" sz="900" dirty="0">
                          <a:effectLst/>
                          <a:latin typeface="+mn-lt"/>
                        </a:rPr>
                        <a:t>27 (6%)</a:t>
                      </a:r>
                    </a:p>
                    <a:p>
                      <a:pPr algn="ctr">
                        <a:lnSpc>
                          <a:spcPct val="114000"/>
                        </a:lnSpc>
                        <a:spcAft>
                          <a:spcPts val="0"/>
                        </a:spcAft>
                      </a:pPr>
                      <a:r>
                        <a:rPr lang="en-GB" sz="900" dirty="0">
                          <a:effectLst/>
                          <a:latin typeface="+mn-lt"/>
                        </a:rPr>
                        <a:t>20 (5%)</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 </a:t>
                      </a:r>
                    </a:p>
                    <a:p>
                      <a:pPr algn="ctr">
                        <a:lnSpc>
                          <a:spcPct val="114000"/>
                        </a:lnSpc>
                        <a:spcAft>
                          <a:spcPts val="0"/>
                        </a:spcAft>
                      </a:pPr>
                      <a:r>
                        <a:rPr lang="en-GB" sz="900" dirty="0">
                          <a:effectLst/>
                          <a:latin typeface="+mn-lt"/>
                        </a:rPr>
                        <a:t>21 (5%)</a:t>
                      </a:r>
                    </a:p>
                    <a:p>
                      <a:pPr algn="ctr">
                        <a:lnSpc>
                          <a:spcPct val="114000"/>
                        </a:lnSpc>
                        <a:spcAft>
                          <a:spcPts val="0"/>
                        </a:spcAft>
                      </a:pPr>
                      <a:r>
                        <a:rPr lang="en-GB" sz="900" dirty="0">
                          <a:effectLst/>
                          <a:latin typeface="+mn-lt"/>
                        </a:rPr>
                        <a:t>16 (4%)</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 </a:t>
                      </a:r>
                    </a:p>
                    <a:p>
                      <a:pPr algn="ctr">
                        <a:lnSpc>
                          <a:spcPct val="114000"/>
                        </a:lnSpc>
                        <a:spcAft>
                          <a:spcPts val="0"/>
                        </a:spcAft>
                      </a:pPr>
                      <a:r>
                        <a:rPr lang="en-GB" sz="900" dirty="0">
                          <a:effectLst/>
                          <a:latin typeface="+mn-lt"/>
                        </a:rPr>
                        <a:t>0.36</a:t>
                      </a:r>
                    </a:p>
                    <a:p>
                      <a:pPr algn="ctr">
                        <a:lnSpc>
                          <a:spcPct val="114000"/>
                        </a:lnSpc>
                        <a:spcAft>
                          <a:spcPts val="0"/>
                        </a:spcAft>
                      </a:pPr>
                      <a:r>
                        <a:rPr lang="en-GB" sz="900" dirty="0">
                          <a:effectLst/>
                          <a:latin typeface="+mn-lt"/>
                        </a:rPr>
                        <a:t>0.49</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extLst>
                  <a:ext uri="{0D108BD9-81ED-4DB2-BD59-A6C34878D82A}">
                    <a16:rowId xmlns:a16="http://schemas.microsoft.com/office/drawing/2014/main" val="2160360248"/>
                  </a:ext>
                </a:extLst>
              </a:tr>
              <a:tr h="460201">
                <a:tc>
                  <a:txBody>
                    <a:bodyPr/>
                    <a:lstStyle/>
                    <a:p>
                      <a:pPr algn="just">
                        <a:lnSpc>
                          <a:spcPct val="114000"/>
                        </a:lnSpc>
                        <a:spcAft>
                          <a:spcPts val="0"/>
                        </a:spcAft>
                      </a:pPr>
                      <a:r>
                        <a:rPr lang="en-GB" sz="900" dirty="0">
                          <a:effectLst/>
                        </a:rPr>
                        <a:t>Thrombocytopenia– no. of participants (%)</a:t>
                      </a:r>
                    </a:p>
                    <a:p>
                      <a:pPr algn="just">
                        <a:lnSpc>
                          <a:spcPct val="114000"/>
                        </a:lnSpc>
                        <a:spcAft>
                          <a:spcPts val="0"/>
                        </a:spcAft>
                      </a:pPr>
                      <a:r>
                        <a:rPr lang="en-GB" sz="900" b="0" dirty="0">
                          <a:effectLst/>
                        </a:rPr>
                        <a:t>Grade 3</a:t>
                      </a:r>
                    </a:p>
                    <a:p>
                      <a:pPr algn="just">
                        <a:lnSpc>
                          <a:spcPct val="114000"/>
                        </a:lnSpc>
                        <a:spcAft>
                          <a:spcPts val="0"/>
                        </a:spcAft>
                      </a:pPr>
                      <a:r>
                        <a:rPr lang="en-GB" sz="900" b="0" dirty="0">
                          <a:effectLst/>
                        </a:rPr>
                        <a:t>Grade 4</a:t>
                      </a:r>
                      <a:endParaRPr lang="en-GB"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 </a:t>
                      </a:r>
                    </a:p>
                    <a:p>
                      <a:pPr algn="ctr">
                        <a:lnSpc>
                          <a:spcPct val="114000"/>
                        </a:lnSpc>
                        <a:spcAft>
                          <a:spcPts val="0"/>
                        </a:spcAft>
                      </a:pPr>
                      <a:r>
                        <a:rPr lang="en-GB" sz="900" dirty="0">
                          <a:effectLst/>
                          <a:latin typeface="+mn-lt"/>
                        </a:rPr>
                        <a:t>9 (2%)</a:t>
                      </a:r>
                    </a:p>
                    <a:p>
                      <a:pPr algn="ctr">
                        <a:lnSpc>
                          <a:spcPct val="114000"/>
                        </a:lnSpc>
                        <a:spcAft>
                          <a:spcPts val="0"/>
                        </a:spcAft>
                      </a:pPr>
                      <a:r>
                        <a:rPr lang="en-GB" sz="900" dirty="0">
                          <a:effectLst/>
                          <a:latin typeface="+mn-lt"/>
                        </a:rPr>
                        <a:t>4 (1%)</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 </a:t>
                      </a:r>
                    </a:p>
                    <a:p>
                      <a:pPr algn="ctr">
                        <a:lnSpc>
                          <a:spcPct val="114000"/>
                        </a:lnSpc>
                        <a:spcAft>
                          <a:spcPts val="0"/>
                        </a:spcAft>
                      </a:pPr>
                      <a:r>
                        <a:rPr lang="en-GB" sz="900" dirty="0">
                          <a:effectLst/>
                          <a:latin typeface="+mn-lt"/>
                        </a:rPr>
                        <a:t>17 (4%)</a:t>
                      </a:r>
                    </a:p>
                    <a:p>
                      <a:pPr algn="ctr">
                        <a:lnSpc>
                          <a:spcPct val="114000"/>
                        </a:lnSpc>
                        <a:spcAft>
                          <a:spcPts val="0"/>
                        </a:spcAft>
                      </a:pPr>
                      <a:r>
                        <a:rPr lang="en-GB" sz="900" dirty="0">
                          <a:effectLst/>
                          <a:latin typeface="+mn-lt"/>
                        </a:rPr>
                        <a:t>6 (1%)</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 </a:t>
                      </a:r>
                    </a:p>
                    <a:p>
                      <a:pPr algn="ctr">
                        <a:lnSpc>
                          <a:spcPct val="114000"/>
                        </a:lnSpc>
                        <a:spcAft>
                          <a:spcPts val="0"/>
                        </a:spcAft>
                      </a:pPr>
                      <a:r>
                        <a:rPr lang="en-GB" sz="900" dirty="0">
                          <a:effectLst/>
                          <a:latin typeface="+mn-lt"/>
                        </a:rPr>
                        <a:t>0.11</a:t>
                      </a:r>
                    </a:p>
                    <a:p>
                      <a:pPr algn="ctr">
                        <a:lnSpc>
                          <a:spcPct val="114000"/>
                        </a:lnSpc>
                        <a:spcAft>
                          <a:spcPts val="0"/>
                        </a:spcAft>
                      </a:pPr>
                      <a:r>
                        <a:rPr lang="en-GB" sz="900" dirty="0">
                          <a:effectLst/>
                          <a:latin typeface="+mn-lt"/>
                        </a:rPr>
                        <a:t>0.75</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extLst>
                  <a:ext uri="{0D108BD9-81ED-4DB2-BD59-A6C34878D82A}">
                    <a16:rowId xmlns:a16="http://schemas.microsoft.com/office/drawing/2014/main" val="3363635871"/>
                  </a:ext>
                </a:extLst>
              </a:tr>
              <a:tr h="460201">
                <a:tc>
                  <a:txBody>
                    <a:bodyPr/>
                    <a:lstStyle/>
                    <a:p>
                      <a:pPr algn="just">
                        <a:lnSpc>
                          <a:spcPct val="114000"/>
                        </a:lnSpc>
                        <a:spcAft>
                          <a:spcPts val="0"/>
                        </a:spcAft>
                      </a:pPr>
                      <a:r>
                        <a:rPr lang="en-GB" sz="900" dirty="0">
                          <a:effectLst/>
                        </a:rPr>
                        <a:t>Elevated ALT – no. of participants (%)</a:t>
                      </a:r>
                    </a:p>
                    <a:p>
                      <a:pPr algn="just">
                        <a:lnSpc>
                          <a:spcPct val="114000"/>
                        </a:lnSpc>
                        <a:spcAft>
                          <a:spcPts val="0"/>
                        </a:spcAft>
                      </a:pPr>
                      <a:r>
                        <a:rPr lang="en-GB" sz="900" b="0" dirty="0">
                          <a:effectLst/>
                        </a:rPr>
                        <a:t>Grade 3</a:t>
                      </a:r>
                    </a:p>
                    <a:p>
                      <a:pPr algn="just">
                        <a:lnSpc>
                          <a:spcPct val="114000"/>
                        </a:lnSpc>
                        <a:spcAft>
                          <a:spcPts val="0"/>
                        </a:spcAft>
                      </a:pPr>
                      <a:r>
                        <a:rPr lang="en-GB" sz="900" b="0" dirty="0">
                          <a:effectLst/>
                        </a:rPr>
                        <a:t>Grade 4</a:t>
                      </a:r>
                      <a:endParaRPr lang="en-GB"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 </a:t>
                      </a:r>
                    </a:p>
                    <a:p>
                      <a:pPr algn="ctr">
                        <a:lnSpc>
                          <a:spcPct val="114000"/>
                        </a:lnSpc>
                        <a:spcAft>
                          <a:spcPts val="0"/>
                        </a:spcAft>
                      </a:pPr>
                      <a:r>
                        <a:rPr lang="en-GB" sz="900" dirty="0">
                          <a:effectLst/>
                          <a:latin typeface="+mn-lt"/>
                        </a:rPr>
                        <a:t>6 (1%)</a:t>
                      </a:r>
                    </a:p>
                    <a:p>
                      <a:pPr algn="ctr">
                        <a:lnSpc>
                          <a:spcPct val="114000"/>
                        </a:lnSpc>
                        <a:spcAft>
                          <a:spcPts val="0"/>
                        </a:spcAft>
                      </a:pPr>
                      <a:r>
                        <a:rPr lang="en-GB" sz="900" dirty="0">
                          <a:effectLst/>
                          <a:latin typeface="+mn-lt"/>
                        </a:rPr>
                        <a:t>1 (0.2%)</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 </a:t>
                      </a:r>
                    </a:p>
                    <a:p>
                      <a:pPr algn="ctr">
                        <a:lnSpc>
                          <a:spcPct val="114000"/>
                        </a:lnSpc>
                        <a:spcAft>
                          <a:spcPts val="0"/>
                        </a:spcAft>
                      </a:pPr>
                      <a:r>
                        <a:rPr lang="en-GB" sz="900" dirty="0">
                          <a:effectLst/>
                          <a:latin typeface="+mn-lt"/>
                        </a:rPr>
                        <a:t>4 (1%)</a:t>
                      </a:r>
                    </a:p>
                    <a:p>
                      <a:pPr algn="ctr">
                        <a:lnSpc>
                          <a:spcPct val="114000"/>
                        </a:lnSpc>
                        <a:spcAft>
                          <a:spcPts val="0"/>
                        </a:spcAft>
                      </a:pPr>
                      <a:r>
                        <a:rPr lang="en-GB" sz="900" dirty="0">
                          <a:effectLst/>
                          <a:latin typeface="+mn-lt"/>
                        </a:rPr>
                        <a:t>1 (0.2%)</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 </a:t>
                      </a:r>
                    </a:p>
                    <a:p>
                      <a:pPr algn="ctr">
                        <a:lnSpc>
                          <a:spcPct val="114000"/>
                        </a:lnSpc>
                        <a:spcAft>
                          <a:spcPts val="0"/>
                        </a:spcAft>
                      </a:pPr>
                      <a:r>
                        <a:rPr lang="en-GB" sz="900" dirty="0">
                          <a:effectLst/>
                          <a:latin typeface="+mn-lt"/>
                        </a:rPr>
                        <a:t>0.52</a:t>
                      </a:r>
                    </a:p>
                    <a:p>
                      <a:pPr algn="ctr">
                        <a:lnSpc>
                          <a:spcPct val="114000"/>
                        </a:lnSpc>
                        <a:spcAft>
                          <a:spcPts val="0"/>
                        </a:spcAft>
                      </a:pPr>
                      <a:r>
                        <a:rPr lang="en-GB" sz="900" dirty="0">
                          <a:effectLst/>
                          <a:latin typeface="+mn-lt"/>
                          <a:ea typeface="Calibri" panose="020F0502020204030204" pitchFamily="34" charset="0"/>
                          <a:cs typeface="Times New Roman" panose="02020603050405020304" pitchFamily="18" charset="0"/>
                        </a:rPr>
                        <a:t>1.0</a:t>
                      </a:r>
                    </a:p>
                  </a:txBody>
                  <a:tcPr marL="15481" marR="15481" marT="0" marB="0"/>
                </a:tc>
                <a:extLst>
                  <a:ext uri="{0D108BD9-81ED-4DB2-BD59-A6C34878D82A}">
                    <a16:rowId xmlns:a16="http://schemas.microsoft.com/office/drawing/2014/main" val="665807804"/>
                  </a:ext>
                </a:extLst>
              </a:tr>
            </a:tbl>
          </a:graphicData>
        </a:graphic>
      </p:graphicFrame>
      <p:sp>
        <p:nvSpPr>
          <p:cNvPr id="5" name="Inhaltsplatzhalter 2">
            <a:extLst>
              <a:ext uri="{FF2B5EF4-FFF2-40B4-BE49-F238E27FC236}">
                <a16:creationId xmlns:a16="http://schemas.microsoft.com/office/drawing/2014/main" id="{7F2EC168-D5DC-984E-8967-B06D4924DED5}"/>
              </a:ext>
            </a:extLst>
          </p:cNvPr>
          <p:cNvSpPr txBox="1">
            <a:spLocks/>
          </p:cNvSpPr>
          <p:nvPr/>
        </p:nvSpPr>
        <p:spPr>
          <a:xfrm>
            <a:off x="196045" y="222885"/>
            <a:ext cx="8104500" cy="4262405"/>
          </a:xfrm>
          <a:prstGeom prst="rect">
            <a:avLst/>
          </a:prstGeom>
        </p:spPr>
        <p:txBody>
          <a:bodyPr/>
          <a:lstStyle>
            <a:lvl1pPr marL="182558" indent="-182558" algn="l" defTabSz="914377"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1pPr>
            <a:lvl2pPr marL="358766" indent="-176209" algn="l" defTabSz="914377"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2pPr>
            <a:lvl3pPr marL="541325" indent="-182558" algn="l" defTabSz="914377"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3pPr>
            <a:lvl4pPr marL="715945" indent="-174621" algn="l" defTabSz="914377"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4pPr>
            <a:lvl5pPr marL="898503" indent="-182558" algn="l" defTabSz="914377"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2100" dirty="0" err="1"/>
              <a:t>Safety</a:t>
            </a:r>
            <a:r>
              <a:rPr lang="de-DE" sz="2100" dirty="0"/>
              <a:t>: </a:t>
            </a:r>
            <a:r>
              <a:rPr lang="de-DE" sz="1350" dirty="0" err="1"/>
              <a:t>Safety</a:t>
            </a:r>
            <a:r>
              <a:rPr lang="de-DE" sz="1350" dirty="0"/>
              <a:t> </a:t>
            </a:r>
            <a:r>
              <a:rPr lang="de-DE" sz="1350" dirty="0" err="1"/>
              <a:t>population</a:t>
            </a:r>
            <a:endParaRPr lang="de-DE" sz="1350" dirty="0"/>
          </a:p>
          <a:p>
            <a:pPr marL="0" indent="0">
              <a:buNone/>
            </a:pPr>
            <a:endParaRPr lang="de-DE" sz="1800" dirty="0"/>
          </a:p>
          <a:p>
            <a:pPr marL="269075" lvl="2" indent="0">
              <a:buNone/>
            </a:pPr>
            <a:endParaRPr lang="de-DE" sz="1800" dirty="0"/>
          </a:p>
        </p:txBody>
      </p:sp>
    </p:spTree>
    <p:extLst>
      <p:ext uri="{BB962C8B-B14F-4D97-AF65-F5344CB8AC3E}">
        <p14:creationId xmlns:p14="http://schemas.microsoft.com/office/powerpoint/2010/main" val="386590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0C1B4AF-40E1-BC42-840D-76EBF7E3355C}"/>
              </a:ext>
            </a:extLst>
          </p:cNvPr>
          <p:cNvSpPr/>
          <p:nvPr/>
        </p:nvSpPr>
        <p:spPr>
          <a:xfrm>
            <a:off x="102476" y="4430110"/>
            <a:ext cx="1742090" cy="6385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err="1"/>
          </a:p>
        </p:txBody>
      </p:sp>
      <p:graphicFrame>
        <p:nvGraphicFramePr>
          <p:cNvPr id="13" name="Table 12">
            <a:extLst>
              <a:ext uri="{FF2B5EF4-FFF2-40B4-BE49-F238E27FC236}">
                <a16:creationId xmlns:a16="http://schemas.microsoft.com/office/drawing/2014/main" id="{056A2E65-BAA4-6D4B-AACA-35EA60407752}"/>
              </a:ext>
            </a:extLst>
          </p:cNvPr>
          <p:cNvGraphicFramePr>
            <a:graphicFrameLocks noGrp="1"/>
          </p:cNvGraphicFramePr>
          <p:nvPr>
            <p:extLst>
              <p:ext uri="{D42A27DB-BD31-4B8C-83A1-F6EECF244321}">
                <p14:modId xmlns:p14="http://schemas.microsoft.com/office/powerpoint/2010/main" val="4087876290"/>
              </p:ext>
            </p:extLst>
          </p:nvPr>
        </p:nvGraphicFramePr>
        <p:xfrm>
          <a:off x="260976" y="607800"/>
          <a:ext cx="7790082" cy="4331175"/>
        </p:xfrm>
        <a:graphic>
          <a:graphicData uri="http://schemas.openxmlformats.org/drawingml/2006/table">
            <a:tbl>
              <a:tblPr firstRow="1" firstCol="1" bandRow="1">
                <a:tableStyleId>{5A111915-BE36-4E01-A7E5-04B1672EAD32}</a:tableStyleId>
              </a:tblPr>
              <a:tblGrid>
                <a:gridCol w="4551914">
                  <a:extLst>
                    <a:ext uri="{9D8B030D-6E8A-4147-A177-3AD203B41FA5}">
                      <a16:colId xmlns:a16="http://schemas.microsoft.com/office/drawing/2014/main" val="3699327713"/>
                    </a:ext>
                  </a:extLst>
                </a:gridCol>
                <a:gridCol w="1347746">
                  <a:extLst>
                    <a:ext uri="{9D8B030D-6E8A-4147-A177-3AD203B41FA5}">
                      <a16:colId xmlns:a16="http://schemas.microsoft.com/office/drawing/2014/main" val="1558791841"/>
                    </a:ext>
                  </a:extLst>
                </a:gridCol>
                <a:gridCol w="924339">
                  <a:extLst>
                    <a:ext uri="{9D8B030D-6E8A-4147-A177-3AD203B41FA5}">
                      <a16:colId xmlns:a16="http://schemas.microsoft.com/office/drawing/2014/main" val="2653752016"/>
                    </a:ext>
                  </a:extLst>
                </a:gridCol>
                <a:gridCol w="966083">
                  <a:extLst>
                    <a:ext uri="{9D8B030D-6E8A-4147-A177-3AD203B41FA5}">
                      <a16:colId xmlns:a16="http://schemas.microsoft.com/office/drawing/2014/main" val="3089449104"/>
                    </a:ext>
                  </a:extLst>
                </a:gridCol>
              </a:tblGrid>
              <a:tr h="303800">
                <a:tc>
                  <a:txBody>
                    <a:bodyPr/>
                    <a:lstStyle/>
                    <a:p>
                      <a:pPr algn="just">
                        <a:lnSpc>
                          <a:spcPct val="114000"/>
                        </a:lnSpc>
                        <a:spcAft>
                          <a:spcPts val="0"/>
                        </a:spcAft>
                      </a:pPr>
                      <a:r>
                        <a:rPr lang="en-GB" sz="900" dirty="0">
                          <a:effectLst/>
                        </a:rPr>
                        <a:t>Safety Parameter</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solidFill>
                      <a:schemeClr val="tx2">
                        <a:lumMod val="60000"/>
                        <a:lumOff val="40000"/>
                      </a:schemeClr>
                    </a:solidFill>
                  </a:tcPr>
                </a:tc>
                <a:tc>
                  <a:txBody>
                    <a:bodyPr/>
                    <a:lstStyle/>
                    <a:p>
                      <a:pPr algn="ctr">
                        <a:lnSpc>
                          <a:spcPct val="114000"/>
                        </a:lnSpc>
                        <a:spcAft>
                          <a:spcPts val="0"/>
                        </a:spcAft>
                      </a:pPr>
                      <a:r>
                        <a:rPr lang="en-GB" sz="900" dirty="0">
                          <a:effectLst/>
                        </a:rPr>
                        <a:t>AmBisome</a:t>
                      </a:r>
                    </a:p>
                    <a:p>
                      <a:pPr algn="ctr">
                        <a:lnSpc>
                          <a:spcPct val="114000"/>
                        </a:lnSpc>
                        <a:spcAft>
                          <a:spcPts val="0"/>
                        </a:spcAft>
                      </a:pPr>
                      <a:r>
                        <a:rPr lang="en-GB" sz="900" dirty="0">
                          <a:effectLst/>
                        </a:rPr>
                        <a:t>(N=420)</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solidFill>
                      <a:schemeClr val="tx2">
                        <a:lumMod val="60000"/>
                        <a:lumOff val="40000"/>
                      </a:schemeClr>
                    </a:solidFill>
                  </a:tcPr>
                </a:tc>
                <a:tc>
                  <a:txBody>
                    <a:bodyPr/>
                    <a:lstStyle/>
                    <a:p>
                      <a:pPr algn="ctr">
                        <a:lnSpc>
                          <a:spcPct val="114000"/>
                        </a:lnSpc>
                        <a:spcAft>
                          <a:spcPts val="0"/>
                        </a:spcAft>
                      </a:pPr>
                      <a:r>
                        <a:rPr lang="en-GB" sz="900">
                          <a:effectLst/>
                        </a:rPr>
                        <a:t>Control</a:t>
                      </a:r>
                    </a:p>
                    <a:p>
                      <a:pPr algn="ctr">
                        <a:lnSpc>
                          <a:spcPct val="114000"/>
                        </a:lnSpc>
                        <a:spcAft>
                          <a:spcPts val="0"/>
                        </a:spcAft>
                      </a:pPr>
                      <a:r>
                        <a:rPr lang="en-GB" sz="900">
                          <a:effectLst/>
                        </a:rPr>
                        <a:t>(N=422)</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solidFill>
                      <a:schemeClr val="tx2">
                        <a:lumMod val="60000"/>
                        <a:lumOff val="40000"/>
                      </a:schemeClr>
                    </a:solidFill>
                  </a:tcPr>
                </a:tc>
                <a:tc>
                  <a:txBody>
                    <a:bodyPr/>
                    <a:lstStyle/>
                    <a:p>
                      <a:pPr algn="ctr">
                        <a:lnSpc>
                          <a:spcPct val="114000"/>
                        </a:lnSpc>
                        <a:spcAft>
                          <a:spcPts val="0"/>
                        </a:spcAft>
                      </a:pPr>
                      <a:r>
                        <a:rPr lang="en-GB" sz="900" dirty="0">
                          <a:effectLst/>
                        </a:rPr>
                        <a:t>P value</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solidFill>
                      <a:schemeClr val="tx2">
                        <a:lumMod val="60000"/>
                        <a:lumOff val="40000"/>
                      </a:schemeClr>
                    </a:solidFill>
                  </a:tcPr>
                </a:tc>
                <a:extLst>
                  <a:ext uri="{0D108BD9-81ED-4DB2-BD59-A6C34878D82A}">
                    <a16:rowId xmlns:a16="http://schemas.microsoft.com/office/drawing/2014/main" val="2290955025"/>
                  </a:ext>
                </a:extLst>
              </a:tr>
              <a:tr h="147495">
                <a:tc>
                  <a:txBody>
                    <a:bodyPr/>
                    <a:lstStyle/>
                    <a:p>
                      <a:pPr algn="just">
                        <a:lnSpc>
                          <a:spcPct val="114000"/>
                        </a:lnSpc>
                        <a:spcAft>
                          <a:spcPts val="0"/>
                        </a:spcAft>
                      </a:pPr>
                      <a:r>
                        <a:rPr lang="en-GB" sz="900">
                          <a:effectLst/>
                        </a:rPr>
                        <a:t>Total number of Grade 3 or 4 adverse events</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a:effectLst/>
                        </a:rPr>
                        <a:t>382</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a:effectLst/>
                        </a:rPr>
                        <a:t>579</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tc>
                <a:tc>
                  <a:txBody>
                    <a:bodyPr/>
                    <a:lstStyle/>
                    <a:p>
                      <a:pPr marL="0" marR="0" lvl="0" indent="0" algn="ctr" defTabSz="914377" rtl="0" eaLnBrk="1" fontAlgn="auto" latinLnBrk="0" hangingPunct="1">
                        <a:lnSpc>
                          <a:spcPct val="114000"/>
                        </a:lnSpc>
                        <a:spcBef>
                          <a:spcPts val="0"/>
                        </a:spcBef>
                        <a:spcAft>
                          <a:spcPts val="0"/>
                        </a:spcAft>
                        <a:buClrTx/>
                        <a:buSzTx/>
                        <a:buFontTx/>
                        <a:buNone/>
                        <a:tabLst/>
                        <a:defRPr/>
                      </a:pPr>
                      <a:r>
                        <a:rPr lang="en-GB" sz="900" dirty="0">
                          <a:effectLst/>
                        </a:rPr>
                        <a:t>&lt;0.001</a:t>
                      </a:r>
                    </a:p>
                  </a:txBody>
                  <a:tcPr marL="15481" marR="15481" marT="0" marB="0"/>
                </a:tc>
                <a:extLst>
                  <a:ext uri="{0D108BD9-81ED-4DB2-BD59-A6C34878D82A}">
                    <a16:rowId xmlns:a16="http://schemas.microsoft.com/office/drawing/2014/main" val="2596874552"/>
                  </a:ext>
                </a:extLst>
              </a:tr>
              <a:tr h="490430">
                <a:tc>
                  <a:txBody>
                    <a:bodyPr/>
                    <a:lstStyle/>
                    <a:p>
                      <a:pPr algn="just">
                        <a:lnSpc>
                          <a:spcPct val="114000"/>
                        </a:lnSpc>
                        <a:spcAft>
                          <a:spcPts val="0"/>
                        </a:spcAft>
                      </a:pPr>
                      <a:r>
                        <a:rPr lang="en-GB" sz="900" dirty="0">
                          <a:effectLst/>
                        </a:rPr>
                        <a:t>Any adverse event – no. of participants (%)</a:t>
                      </a:r>
                    </a:p>
                    <a:p>
                      <a:pPr algn="just">
                        <a:lnSpc>
                          <a:spcPct val="114000"/>
                        </a:lnSpc>
                        <a:spcAft>
                          <a:spcPts val="0"/>
                        </a:spcAft>
                      </a:pPr>
                      <a:r>
                        <a:rPr lang="en-GB" sz="900" b="0" dirty="0">
                          <a:effectLst/>
                        </a:rPr>
                        <a:t>Grade 3</a:t>
                      </a:r>
                    </a:p>
                    <a:p>
                      <a:pPr algn="just">
                        <a:lnSpc>
                          <a:spcPct val="114000"/>
                        </a:lnSpc>
                        <a:spcAft>
                          <a:spcPts val="0"/>
                        </a:spcAft>
                      </a:pPr>
                      <a:r>
                        <a:rPr lang="en-GB" sz="900" b="0" dirty="0">
                          <a:effectLst/>
                        </a:rPr>
                        <a:t>Grade 4 </a:t>
                      </a:r>
                      <a:endParaRPr lang="en-GB"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 </a:t>
                      </a:r>
                    </a:p>
                    <a:p>
                      <a:pPr algn="ctr">
                        <a:lnSpc>
                          <a:spcPct val="114000"/>
                        </a:lnSpc>
                        <a:spcAft>
                          <a:spcPts val="0"/>
                        </a:spcAft>
                      </a:pPr>
                      <a:r>
                        <a:rPr lang="en-GB" sz="900" dirty="0">
                          <a:effectLst/>
                          <a:latin typeface="+mn-lt"/>
                        </a:rPr>
                        <a:t>173 (41%)</a:t>
                      </a:r>
                    </a:p>
                    <a:p>
                      <a:pPr algn="ctr">
                        <a:lnSpc>
                          <a:spcPct val="114000"/>
                        </a:lnSpc>
                        <a:spcAft>
                          <a:spcPts val="0"/>
                        </a:spcAft>
                      </a:pPr>
                      <a:r>
                        <a:rPr lang="en-GB" sz="900" dirty="0">
                          <a:effectLst/>
                          <a:latin typeface="+mn-lt"/>
                        </a:rPr>
                        <a:t>91 (22%)</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 </a:t>
                      </a:r>
                    </a:p>
                    <a:p>
                      <a:pPr algn="ctr">
                        <a:lnSpc>
                          <a:spcPct val="114000"/>
                        </a:lnSpc>
                        <a:spcAft>
                          <a:spcPts val="0"/>
                        </a:spcAft>
                      </a:pPr>
                      <a:r>
                        <a:rPr lang="en-GB" sz="900" dirty="0">
                          <a:effectLst/>
                          <a:latin typeface="+mn-lt"/>
                        </a:rPr>
                        <a:t>225 (53%)</a:t>
                      </a:r>
                    </a:p>
                    <a:p>
                      <a:pPr algn="ctr">
                        <a:lnSpc>
                          <a:spcPct val="114000"/>
                        </a:lnSpc>
                        <a:spcAft>
                          <a:spcPts val="0"/>
                        </a:spcAft>
                      </a:pPr>
                      <a:r>
                        <a:rPr lang="en-GB" sz="900" dirty="0">
                          <a:effectLst/>
                          <a:latin typeface="+mn-lt"/>
                        </a:rPr>
                        <a:t>127 (30%)</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 </a:t>
                      </a:r>
                    </a:p>
                    <a:p>
                      <a:pPr algn="ctr">
                        <a:lnSpc>
                          <a:spcPct val="114000"/>
                        </a:lnSpc>
                        <a:spcAft>
                          <a:spcPts val="0"/>
                        </a:spcAft>
                      </a:pPr>
                      <a:r>
                        <a:rPr lang="en-GB" sz="900" dirty="0">
                          <a:effectLst/>
                          <a:latin typeface="+mn-lt"/>
                        </a:rPr>
                        <a:t>&lt;0.001</a:t>
                      </a:r>
                    </a:p>
                    <a:p>
                      <a:pPr algn="ctr">
                        <a:lnSpc>
                          <a:spcPct val="114000"/>
                        </a:lnSpc>
                        <a:spcAft>
                          <a:spcPts val="0"/>
                        </a:spcAft>
                      </a:pPr>
                      <a:r>
                        <a:rPr lang="en-GB" sz="900" dirty="0">
                          <a:effectLst/>
                          <a:latin typeface="+mn-lt"/>
                        </a:rPr>
                        <a:t>0.005</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extLst>
                  <a:ext uri="{0D108BD9-81ED-4DB2-BD59-A6C34878D82A}">
                    <a16:rowId xmlns:a16="http://schemas.microsoft.com/office/drawing/2014/main" val="3981012407"/>
                  </a:ext>
                </a:extLst>
              </a:tr>
              <a:tr h="460201">
                <a:tc>
                  <a:txBody>
                    <a:bodyPr/>
                    <a:lstStyle/>
                    <a:p>
                      <a:pPr algn="just">
                        <a:lnSpc>
                          <a:spcPct val="114000"/>
                        </a:lnSpc>
                        <a:spcAft>
                          <a:spcPts val="0"/>
                        </a:spcAft>
                      </a:pPr>
                      <a:r>
                        <a:rPr lang="pt-BR" sz="900" dirty="0">
                          <a:effectLst/>
                        </a:rPr>
                        <a:t>Anemia – no. </a:t>
                      </a:r>
                      <a:r>
                        <a:rPr lang="pt-BR" sz="900" dirty="0" err="1">
                          <a:effectLst/>
                        </a:rPr>
                        <a:t>of</a:t>
                      </a:r>
                      <a:r>
                        <a:rPr lang="pt-BR" sz="900" dirty="0">
                          <a:effectLst/>
                        </a:rPr>
                        <a:t> </a:t>
                      </a:r>
                      <a:r>
                        <a:rPr lang="pt-BR" sz="900" dirty="0" err="1">
                          <a:effectLst/>
                        </a:rPr>
                        <a:t>participants</a:t>
                      </a:r>
                      <a:r>
                        <a:rPr lang="pt-BR" sz="900" dirty="0">
                          <a:effectLst/>
                        </a:rPr>
                        <a:t> (%)</a:t>
                      </a:r>
                      <a:endParaRPr lang="en-GB" sz="900" dirty="0">
                        <a:effectLst/>
                      </a:endParaRPr>
                    </a:p>
                    <a:p>
                      <a:pPr algn="just">
                        <a:lnSpc>
                          <a:spcPct val="114000"/>
                        </a:lnSpc>
                        <a:spcAft>
                          <a:spcPts val="0"/>
                        </a:spcAft>
                      </a:pPr>
                      <a:r>
                        <a:rPr lang="pt-BR" sz="900" b="0" dirty="0">
                          <a:effectLst/>
                        </a:rPr>
                        <a:t>Grade 3</a:t>
                      </a:r>
                      <a:endParaRPr lang="en-GB" sz="900" b="0" dirty="0">
                        <a:effectLst/>
                      </a:endParaRPr>
                    </a:p>
                    <a:p>
                      <a:pPr algn="just">
                        <a:lnSpc>
                          <a:spcPct val="114000"/>
                        </a:lnSpc>
                        <a:spcAft>
                          <a:spcPts val="0"/>
                        </a:spcAft>
                      </a:pPr>
                      <a:r>
                        <a:rPr lang="pt-BR" sz="900" b="0" dirty="0">
                          <a:effectLst/>
                        </a:rPr>
                        <a:t>Grade 4</a:t>
                      </a:r>
                      <a:endParaRPr lang="en-GB"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pt-BR" sz="900" dirty="0">
                          <a:effectLst/>
                          <a:latin typeface="+mn-lt"/>
                        </a:rPr>
                        <a:t> </a:t>
                      </a:r>
                      <a:endParaRPr lang="en-GB" sz="900" dirty="0">
                        <a:effectLst/>
                        <a:latin typeface="+mn-lt"/>
                      </a:endParaRPr>
                    </a:p>
                    <a:p>
                      <a:pPr algn="ctr">
                        <a:lnSpc>
                          <a:spcPct val="114000"/>
                        </a:lnSpc>
                        <a:spcAft>
                          <a:spcPts val="0"/>
                        </a:spcAft>
                      </a:pPr>
                      <a:r>
                        <a:rPr lang="pt-BR" sz="900" dirty="0">
                          <a:effectLst/>
                          <a:latin typeface="+mn-lt"/>
                        </a:rPr>
                        <a:t>44 (10%)</a:t>
                      </a:r>
                      <a:endParaRPr lang="en-GB" sz="900" dirty="0">
                        <a:effectLst/>
                        <a:latin typeface="+mn-lt"/>
                      </a:endParaRPr>
                    </a:p>
                    <a:p>
                      <a:pPr algn="ctr">
                        <a:lnSpc>
                          <a:spcPct val="114000"/>
                        </a:lnSpc>
                        <a:spcAft>
                          <a:spcPts val="0"/>
                        </a:spcAft>
                      </a:pPr>
                      <a:r>
                        <a:rPr lang="pt-BR" sz="900" dirty="0">
                          <a:effectLst/>
                          <a:latin typeface="+mn-lt"/>
                        </a:rPr>
                        <a:t>12 (3%)</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pt-BR" sz="900" dirty="0">
                          <a:effectLst/>
                          <a:latin typeface="+mn-lt"/>
                        </a:rPr>
                        <a:t> </a:t>
                      </a:r>
                      <a:endParaRPr lang="en-GB" sz="900" dirty="0">
                        <a:effectLst/>
                        <a:latin typeface="+mn-lt"/>
                      </a:endParaRPr>
                    </a:p>
                    <a:p>
                      <a:pPr algn="ctr">
                        <a:lnSpc>
                          <a:spcPct val="114000"/>
                        </a:lnSpc>
                        <a:spcAft>
                          <a:spcPts val="0"/>
                        </a:spcAft>
                      </a:pPr>
                      <a:r>
                        <a:rPr lang="pt-BR" sz="900" dirty="0">
                          <a:effectLst/>
                          <a:latin typeface="+mn-lt"/>
                        </a:rPr>
                        <a:t>108 (26%)</a:t>
                      </a:r>
                      <a:endParaRPr lang="en-GB" sz="900" dirty="0">
                        <a:effectLst/>
                        <a:latin typeface="+mn-lt"/>
                      </a:endParaRPr>
                    </a:p>
                    <a:p>
                      <a:pPr algn="ctr">
                        <a:lnSpc>
                          <a:spcPct val="114000"/>
                        </a:lnSpc>
                        <a:spcAft>
                          <a:spcPts val="0"/>
                        </a:spcAft>
                      </a:pPr>
                      <a:r>
                        <a:rPr lang="pt-BR" sz="900" dirty="0">
                          <a:effectLst/>
                          <a:latin typeface="+mn-lt"/>
                        </a:rPr>
                        <a:t>62 (15%)</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pt-BR" sz="900" dirty="0">
                          <a:effectLst/>
                          <a:latin typeface="+mn-lt"/>
                        </a:rPr>
                        <a:t> </a:t>
                      </a:r>
                      <a:endParaRPr lang="en-GB" sz="900" dirty="0">
                        <a:effectLst/>
                        <a:latin typeface="+mn-lt"/>
                      </a:endParaRPr>
                    </a:p>
                    <a:p>
                      <a:pPr algn="ctr">
                        <a:lnSpc>
                          <a:spcPct val="114000"/>
                        </a:lnSpc>
                        <a:spcAft>
                          <a:spcPts val="0"/>
                        </a:spcAft>
                      </a:pPr>
                      <a:r>
                        <a:rPr lang="pt-BR" sz="900" dirty="0">
                          <a:effectLst/>
                          <a:latin typeface="+mn-lt"/>
                        </a:rPr>
                        <a:t>&lt;0.001</a:t>
                      </a:r>
                      <a:endParaRPr lang="en-GB" sz="900" dirty="0">
                        <a:effectLst/>
                        <a:latin typeface="+mn-lt"/>
                      </a:endParaRPr>
                    </a:p>
                    <a:p>
                      <a:pPr algn="ctr">
                        <a:lnSpc>
                          <a:spcPct val="114000"/>
                        </a:lnSpc>
                        <a:spcAft>
                          <a:spcPts val="0"/>
                        </a:spcAft>
                      </a:pPr>
                      <a:r>
                        <a:rPr lang="pt-BR" sz="900" dirty="0">
                          <a:effectLst/>
                          <a:latin typeface="+mn-lt"/>
                        </a:rPr>
                        <a:t>&lt;0.001</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extLst>
                  <a:ext uri="{0D108BD9-81ED-4DB2-BD59-A6C34878D82A}">
                    <a16:rowId xmlns:a16="http://schemas.microsoft.com/office/drawing/2014/main" val="2674010216"/>
                  </a:ext>
                </a:extLst>
              </a:tr>
              <a:tr h="147495">
                <a:tc>
                  <a:txBody>
                    <a:bodyPr/>
                    <a:lstStyle/>
                    <a:p>
                      <a:pPr algn="just">
                        <a:lnSpc>
                          <a:spcPct val="114000"/>
                        </a:lnSpc>
                        <a:spcAft>
                          <a:spcPts val="0"/>
                        </a:spcAft>
                      </a:pPr>
                      <a:r>
                        <a:rPr lang="en-GB" sz="900" dirty="0">
                          <a:effectLst/>
                        </a:rPr>
                        <a:t>Mean change in haemoglobin level to day 7 – g/dl</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-0.3</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marL="0" marR="0" lvl="0" indent="0" algn="ctr" defTabSz="914377" rtl="0" eaLnBrk="1" fontAlgn="auto" latinLnBrk="0" hangingPunct="1">
                        <a:lnSpc>
                          <a:spcPct val="114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black"/>
                          </a:solidFill>
                          <a:effectLst/>
                          <a:uLnTx/>
                          <a:uFillTx/>
                          <a:latin typeface="+mn-lt"/>
                          <a:ea typeface="+mn-ea"/>
                          <a:cs typeface="+mn-cs"/>
                        </a:rPr>
                        <a:t>-1.9</a:t>
                      </a:r>
                      <a:endParaRPr kumimoji="0" lang="en-GB" sz="900"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endParaRPr>
                    </a:p>
                  </a:txBody>
                  <a:tcPr marL="15481" marR="15481" marT="0" marB="0"/>
                </a:tc>
                <a:tc>
                  <a:txBody>
                    <a:bodyPr/>
                    <a:lstStyle/>
                    <a:p>
                      <a:pPr marL="0" marR="0" lvl="0" indent="0" algn="ctr" defTabSz="914377" rtl="0" eaLnBrk="1" fontAlgn="auto" latinLnBrk="0" hangingPunct="1">
                        <a:lnSpc>
                          <a:spcPct val="114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black"/>
                          </a:solidFill>
                          <a:effectLst/>
                          <a:uLnTx/>
                          <a:uFillTx/>
                          <a:latin typeface="+mn-lt"/>
                          <a:ea typeface="+mn-ea"/>
                          <a:cs typeface="+mn-cs"/>
                        </a:rPr>
                        <a:t>&lt;0.001</a:t>
                      </a:r>
                      <a:endParaRPr kumimoji="0" lang="en-GB" sz="900"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endParaRPr>
                    </a:p>
                  </a:txBody>
                  <a:tcPr marL="15481" marR="15481" marT="0" marB="0"/>
                </a:tc>
                <a:extLst>
                  <a:ext uri="{0D108BD9-81ED-4DB2-BD59-A6C34878D82A}">
                    <a16:rowId xmlns:a16="http://schemas.microsoft.com/office/drawing/2014/main" val="221635269"/>
                  </a:ext>
                </a:extLst>
              </a:tr>
              <a:tr h="147495">
                <a:tc>
                  <a:txBody>
                    <a:bodyPr/>
                    <a:lstStyle/>
                    <a:p>
                      <a:pPr algn="just">
                        <a:lnSpc>
                          <a:spcPct val="114000"/>
                        </a:lnSpc>
                        <a:spcAft>
                          <a:spcPts val="0"/>
                        </a:spcAft>
                      </a:pPr>
                      <a:r>
                        <a:rPr lang="en-GB" sz="900">
                          <a:effectLst/>
                        </a:rPr>
                        <a:t>Received a blood transfusion – no. of participants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32 (8%)</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76 (18%)</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marL="0" marR="0" lvl="0" indent="0" algn="ctr" defTabSz="914377" rtl="0" eaLnBrk="1" fontAlgn="auto" latinLnBrk="0" hangingPunct="1">
                        <a:lnSpc>
                          <a:spcPct val="114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black"/>
                          </a:solidFill>
                          <a:effectLst/>
                          <a:uLnTx/>
                          <a:uFillTx/>
                          <a:latin typeface="+mn-lt"/>
                          <a:ea typeface="+mn-ea"/>
                          <a:cs typeface="+mn-cs"/>
                        </a:rPr>
                        <a:t>&lt;0.001</a:t>
                      </a:r>
                      <a:endParaRPr kumimoji="0" lang="en-GB" sz="900"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endParaRPr>
                    </a:p>
                  </a:txBody>
                  <a:tcPr marL="15481" marR="15481" marT="0" marB="0"/>
                </a:tc>
                <a:extLst>
                  <a:ext uri="{0D108BD9-81ED-4DB2-BD59-A6C34878D82A}">
                    <a16:rowId xmlns:a16="http://schemas.microsoft.com/office/drawing/2014/main" val="828269881"/>
                  </a:ext>
                </a:extLst>
              </a:tr>
              <a:tr h="460201">
                <a:tc>
                  <a:txBody>
                    <a:bodyPr/>
                    <a:lstStyle/>
                    <a:p>
                      <a:pPr algn="just">
                        <a:lnSpc>
                          <a:spcPct val="114000"/>
                        </a:lnSpc>
                        <a:spcAft>
                          <a:spcPts val="0"/>
                        </a:spcAft>
                      </a:pPr>
                      <a:r>
                        <a:rPr lang="en-GB" sz="900" dirty="0">
                          <a:effectLst/>
                        </a:rPr>
                        <a:t>Creatinine increase – no. of participants (%)</a:t>
                      </a:r>
                    </a:p>
                    <a:p>
                      <a:pPr algn="just">
                        <a:lnSpc>
                          <a:spcPct val="114000"/>
                        </a:lnSpc>
                        <a:spcAft>
                          <a:spcPts val="0"/>
                        </a:spcAft>
                      </a:pPr>
                      <a:r>
                        <a:rPr lang="en-GB" sz="900" b="0" dirty="0">
                          <a:effectLst/>
                        </a:rPr>
                        <a:t>Grade 3</a:t>
                      </a:r>
                    </a:p>
                    <a:p>
                      <a:pPr algn="just">
                        <a:lnSpc>
                          <a:spcPct val="114000"/>
                        </a:lnSpc>
                        <a:spcAft>
                          <a:spcPts val="0"/>
                        </a:spcAft>
                      </a:pPr>
                      <a:r>
                        <a:rPr lang="en-GB" sz="900" b="0" dirty="0">
                          <a:effectLst/>
                        </a:rPr>
                        <a:t>Grade 4</a:t>
                      </a:r>
                      <a:endParaRPr lang="en-GB"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 </a:t>
                      </a:r>
                    </a:p>
                    <a:p>
                      <a:pPr algn="ctr">
                        <a:lnSpc>
                          <a:spcPct val="114000"/>
                        </a:lnSpc>
                        <a:spcAft>
                          <a:spcPts val="0"/>
                        </a:spcAft>
                      </a:pPr>
                      <a:r>
                        <a:rPr lang="en-GB" sz="900" dirty="0">
                          <a:effectLst/>
                          <a:latin typeface="+mn-lt"/>
                        </a:rPr>
                        <a:t>17 (4%)</a:t>
                      </a:r>
                    </a:p>
                    <a:p>
                      <a:pPr algn="ctr">
                        <a:lnSpc>
                          <a:spcPct val="114000"/>
                        </a:lnSpc>
                        <a:spcAft>
                          <a:spcPts val="0"/>
                        </a:spcAft>
                      </a:pPr>
                      <a:r>
                        <a:rPr lang="en-GB" sz="900" dirty="0">
                          <a:effectLst/>
                          <a:latin typeface="+mn-lt"/>
                        </a:rPr>
                        <a:t>5 (1%)</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 </a:t>
                      </a:r>
                    </a:p>
                    <a:p>
                      <a:pPr algn="ctr">
                        <a:lnSpc>
                          <a:spcPct val="114000"/>
                        </a:lnSpc>
                        <a:spcAft>
                          <a:spcPts val="0"/>
                        </a:spcAft>
                      </a:pPr>
                      <a:r>
                        <a:rPr lang="en-GB" sz="900" dirty="0">
                          <a:effectLst/>
                          <a:latin typeface="+mn-lt"/>
                        </a:rPr>
                        <a:t>22 (5%)</a:t>
                      </a:r>
                    </a:p>
                    <a:p>
                      <a:pPr algn="ctr">
                        <a:lnSpc>
                          <a:spcPct val="114000"/>
                        </a:lnSpc>
                        <a:spcAft>
                          <a:spcPts val="0"/>
                        </a:spcAft>
                      </a:pPr>
                      <a:r>
                        <a:rPr lang="en-GB" sz="900" dirty="0">
                          <a:effectLst/>
                          <a:latin typeface="+mn-lt"/>
                        </a:rPr>
                        <a:t>3 (1%)</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 </a:t>
                      </a:r>
                    </a:p>
                    <a:p>
                      <a:pPr algn="ctr">
                        <a:lnSpc>
                          <a:spcPct val="114000"/>
                        </a:lnSpc>
                        <a:spcAft>
                          <a:spcPts val="0"/>
                        </a:spcAft>
                      </a:pPr>
                      <a:r>
                        <a:rPr lang="en-GB" sz="900" dirty="0">
                          <a:effectLst/>
                          <a:latin typeface="+mn-lt"/>
                        </a:rPr>
                        <a:t>0.42</a:t>
                      </a:r>
                    </a:p>
                    <a:p>
                      <a:pPr algn="ctr">
                        <a:lnSpc>
                          <a:spcPct val="114000"/>
                        </a:lnSpc>
                        <a:spcAft>
                          <a:spcPts val="0"/>
                        </a:spcAft>
                      </a:pPr>
                      <a:r>
                        <a:rPr lang="en-GB" sz="900" dirty="0">
                          <a:effectLst/>
                          <a:latin typeface="+mn-lt"/>
                        </a:rPr>
                        <a:t>0.505</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extLst>
                  <a:ext uri="{0D108BD9-81ED-4DB2-BD59-A6C34878D82A}">
                    <a16:rowId xmlns:a16="http://schemas.microsoft.com/office/drawing/2014/main" val="3220949043"/>
                  </a:ext>
                </a:extLst>
              </a:tr>
              <a:tr h="147495">
                <a:tc>
                  <a:txBody>
                    <a:bodyPr/>
                    <a:lstStyle/>
                    <a:p>
                      <a:pPr algn="just">
                        <a:lnSpc>
                          <a:spcPct val="114000"/>
                        </a:lnSpc>
                        <a:spcAft>
                          <a:spcPts val="0"/>
                        </a:spcAft>
                      </a:pPr>
                      <a:r>
                        <a:rPr lang="en-GB" sz="900" dirty="0">
                          <a:effectLst/>
                        </a:rPr>
                        <a:t>Mean % change in creatinine level to day 7</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20.2%</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49.7%</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marL="0" marR="0" lvl="0" indent="0" algn="ctr" defTabSz="914377" rtl="0" eaLnBrk="1" fontAlgn="auto" latinLnBrk="0" hangingPunct="1">
                        <a:lnSpc>
                          <a:spcPct val="114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black"/>
                          </a:solidFill>
                          <a:effectLst/>
                          <a:uLnTx/>
                          <a:uFillTx/>
                          <a:latin typeface="+mn-lt"/>
                          <a:ea typeface="+mn-ea"/>
                          <a:cs typeface="+mn-cs"/>
                        </a:rPr>
                        <a:t>&lt;0.001</a:t>
                      </a:r>
                      <a:endParaRPr kumimoji="0" lang="en-GB" sz="900"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endParaRPr>
                    </a:p>
                  </a:txBody>
                  <a:tcPr marL="15481" marR="15481" marT="0" marB="0"/>
                </a:tc>
                <a:extLst>
                  <a:ext uri="{0D108BD9-81ED-4DB2-BD59-A6C34878D82A}">
                    <a16:rowId xmlns:a16="http://schemas.microsoft.com/office/drawing/2014/main" val="1033117594"/>
                  </a:ext>
                </a:extLst>
              </a:tr>
              <a:tr h="460201">
                <a:tc>
                  <a:txBody>
                    <a:bodyPr/>
                    <a:lstStyle/>
                    <a:p>
                      <a:pPr algn="just">
                        <a:lnSpc>
                          <a:spcPct val="114000"/>
                        </a:lnSpc>
                        <a:spcAft>
                          <a:spcPts val="0"/>
                        </a:spcAft>
                      </a:pPr>
                      <a:r>
                        <a:rPr lang="pt-BR" sz="900" dirty="0" err="1">
                          <a:effectLst/>
                        </a:rPr>
                        <a:t>Hypokalaemia</a:t>
                      </a:r>
                      <a:r>
                        <a:rPr lang="pt-BR" sz="900" dirty="0">
                          <a:effectLst/>
                        </a:rPr>
                        <a:t> – no. </a:t>
                      </a:r>
                      <a:r>
                        <a:rPr lang="pt-BR" sz="900" dirty="0" err="1">
                          <a:effectLst/>
                        </a:rPr>
                        <a:t>of</a:t>
                      </a:r>
                      <a:r>
                        <a:rPr lang="pt-BR" sz="900" dirty="0">
                          <a:effectLst/>
                        </a:rPr>
                        <a:t> </a:t>
                      </a:r>
                      <a:r>
                        <a:rPr lang="pt-BR" sz="900" dirty="0" err="1">
                          <a:effectLst/>
                        </a:rPr>
                        <a:t>participants</a:t>
                      </a:r>
                      <a:r>
                        <a:rPr lang="pt-BR" sz="900" dirty="0">
                          <a:effectLst/>
                        </a:rPr>
                        <a:t> (%)</a:t>
                      </a:r>
                      <a:endParaRPr lang="en-GB" sz="900" dirty="0">
                        <a:effectLst/>
                      </a:endParaRPr>
                    </a:p>
                    <a:p>
                      <a:pPr algn="just">
                        <a:lnSpc>
                          <a:spcPct val="114000"/>
                        </a:lnSpc>
                        <a:spcAft>
                          <a:spcPts val="0"/>
                        </a:spcAft>
                      </a:pPr>
                      <a:r>
                        <a:rPr lang="pt-BR" sz="900" b="0" dirty="0">
                          <a:effectLst/>
                        </a:rPr>
                        <a:t>Grade 3</a:t>
                      </a:r>
                      <a:endParaRPr lang="en-GB" sz="900" b="0" dirty="0">
                        <a:effectLst/>
                      </a:endParaRPr>
                    </a:p>
                    <a:p>
                      <a:pPr algn="just">
                        <a:lnSpc>
                          <a:spcPct val="114000"/>
                        </a:lnSpc>
                        <a:spcAft>
                          <a:spcPts val="0"/>
                        </a:spcAft>
                      </a:pPr>
                      <a:r>
                        <a:rPr lang="pt-BR" sz="900" b="0" dirty="0">
                          <a:effectLst/>
                        </a:rPr>
                        <a:t>Grade 4</a:t>
                      </a:r>
                      <a:endParaRPr lang="en-GB"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pt-BR" sz="900" dirty="0">
                          <a:effectLst/>
                          <a:latin typeface="+mn-lt"/>
                        </a:rPr>
                        <a:t> </a:t>
                      </a:r>
                      <a:endParaRPr lang="en-GB" sz="900" dirty="0">
                        <a:effectLst/>
                        <a:latin typeface="+mn-lt"/>
                      </a:endParaRPr>
                    </a:p>
                    <a:p>
                      <a:pPr algn="ctr">
                        <a:lnSpc>
                          <a:spcPct val="114000"/>
                        </a:lnSpc>
                        <a:spcAft>
                          <a:spcPts val="0"/>
                        </a:spcAft>
                      </a:pPr>
                      <a:r>
                        <a:rPr lang="pt-BR" sz="900" dirty="0">
                          <a:effectLst/>
                          <a:latin typeface="+mn-lt"/>
                        </a:rPr>
                        <a:t>6 (2%)</a:t>
                      </a:r>
                      <a:endParaRPr lang="en-GB" sz="900" dirty="0">
                        <a:effectLst/>
                        <a:latin typeface="+mn-lt"/>
                      </a:endParaRPr>
                    </a:p>
                    <a:p>
                      <a:pPr algn="ctr">
                        <a:lnSpc>
                          <a:spcPct val="114000"/>
                        </a:lnSpc>
                        <a:spcAft>
                          <a:spcPts val="0"/>
                        </a:spcAft>
                      </a:pPr>
                      <a:r>
                        <a:rPr lang="pt-BR" sz="900" dirty="0">
                          <a:effectLst/>
                          <a:latin typeface="+mn-lt"/>
                        </a:rPr>
                        <a:t>0 (0%)</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pt-BR" sz="900" dirty="0">
                          <a:effectLst/>
                          <a:latin typeface="+mn-lt"/>
                        </a:rPr>
                        <a:t> </a:t>
                      </a:r>
                      <a:endParaRPr lang="en-GB" sz="900" dirty="0">
                        <a:effectLst/>
                        <a:latin typeface="+mn-lt"/>
                      </a:endParaRPr>
                    </a:p>
                    <a:p>
                      <a:pPr algn="ctr">
                        <a:lnSpc>
                          <a:spcPct val="114000"/>
                        </a:lnSpc>
                        <a:spcAft>
                          <a:spcPts val="0"/>
                        </a:spcAft>
                      </a:pPr>
                      <a:r>
                        <a:rPr lang="pt-BR" sz="900" dirty="0">
                          <a:effectLst/>
                          <a:latin typeface="+mn-lt"/>
                        </a:rPr>
                        <a:t>27 (6%)</a:t>
                      </a:r>
                      <a:endParaRPr lang="en-GB" sz="900" dirty="0">
                        <a:effectLst/>
                        <a:latin typeface="+mn-lt"/>
                      </a:endParaRPr>
                    </a:p>
                    <a:p>
                      <a:pPr algn="ctr">
                        <a:lnSpc>
                          <a:spcPct val="114000"/>
                        </a:lnSpc>
                        <a:spcAft>
                          <a:spcPts val="0"/>
                        </a:spcAft>
                      </a:pPr>
                      <a:r>
                        <a:rPr lang="pt-BR" sz="900" dirty="0">
                          <a:effectLst/>
                          <a:latin typeface="+mn-lt"/>
                        </a:rPr>
                        <a:t>3 (1%)</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pt-BR" sz="900" dirty="0">
                          <a:effectLst/>
                          <a:latin typeface="+mn-lt"/>
                        </a:rPr>
                        <a:t> </a:t>
                      </a:r>
                      <a:endParaRPr lang="en-GB" sz="900" dirty="0">
                        <a:effectLst/>
                        <a:latin typeface="+mn-lt"/>
                      </a:endParaRPr>
                    </a:p>
                    <a:p>
                      <a:pPr algn="ctr">
                        <a:lnSpc>
                          <a:spcPct val="114000"/>
                        </a:lnSpc>
                        <a:spcAft>
                          <a:spcPts val="0"/>
                        </a:spcAft>
                      </a:pPr>
                      <a:r>
                        <a:rPr lang="pt-BR" sz="900" dirty="0">
                          <a:effectLst/>
                          <a:latin typeface="+mn-lt"/>
                        </a:rPr>
                        <a:t>&lt;0.001</a:t>
                      </a:r>
                      <a:endParaRPr lang="en-GB" sz="900" dirty="0">
                        <a:effectLst/>
                        <a:latin typeface="+mn-lt"/>
                      </a:endParaRPr>
                    </a:p>
                    <a:p>
                      <a:pPr algn="ctr">
                        <a:lnSpc>
                          <a:spcPct val="114000"/>
                        </a:lnSpc>
                        <a:spcAft>
                          <a:spcPts val="0"/>
                        </a:spcAft>
                      </a:pPr>
                      <a:r>
                        <a:rPr lang="pt-BR" sz="900" dirty="0">
                          <a:effectLst/>
                          <a:latin typeface="+mn-lt"/>
                        </a:rPr>
                        <a:t>0.25</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extLst>
                  <a:ext uri="{0D108BD9-81ED-4DB2-BD59-A6C34878D82A}">
                    <a16:rowId xmlns:a16="http://schemas.microsoft.com/office/drawing/2014/main" val="159597852"/>
                  </a:ext>
                </a:extLst>
              </a:tr>
              <a:tr h="185759">
                <a:tc>
                  <a:txBody>
                    <a:bodyPr/>
                    <a:lstStyle/>
                    <a:p>
                      <a:pPr algn="just">
                        <a:lnSpc>
                          <a:spcPct val="114000"/>
                        </a:lnSpc>
                        <a:spcAft>
                          <a:spcPts val="0"/>
                        </a:spcAft>
                      </a:pPr>
                      <a:r>
                        <a:rPr lang="en-GB" sz="900" dirty="0">
                          <a:effectLst/>
                        </a:rPr>
                        <a:t>Thrombophlebitis requiring antibiotics - no. of participants (%)</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8 (2%)</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28 (7%)</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marL="0" marR="0" lvl="0" indent="0" algn="ctr" defTabSz="914377" rtl="0" eaLnBrk="1" fontAlgn="auto" latinLnBrk="0" hangingPunct="1">
                        <a:lnSpc>
                          <a:spcPct val="114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black"/>
                          </a:solidFill>
                          <a:effectLst/>
                          <a:uLnTx/>
                          <a:uFillTx/>
                          <a:latin typeface="+mn-lt"/>
                          <a:ea typeface="+mn-ea"/>
                          <a:cs typeface="+mn-cs"/>
                        </a:rPr>
                        <a:t>&lt;0.001</a:t>
                      </a:r>
                      <a:endParaRPr kumimoji="0" lang="en-GB" sz="900"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endParaRPr>
                    </a:p>
                  </a:txBody>
                  <a:tcPr marL="15481" marR="15481" marT="0" marB="0"/>
                </a:tc>
                <a:extLst>
                  <a:ext uri="{0D108BD9-81ED-4DB2-BD59-A6C34878D82A}">
                    <a16:rowId xmlns:a16="http://schemas.microsoft.com/office/drawing/2014/main" val="1992602139"/>
                  </a:ext>
                </a:extLst>
              </a:tr>
              <a:tr h="460201">
                <a:tc>
                  <a:txBody>
                    <a:bodyPr/>
                    <a:lstStyle/>
                    <a:p>
                      <a:pPr algn="just">
                        <a:lnSpc>
                          <a:spcPct val="114000"/>
                        </a:lnSpc>
                        <a:spcAft>
                          <a:spcPts val="0"/>
                        </a:spcAft>
                      </a:pPr>
                      <a:r>
                        <a:rPr lang="en-GB" sz="900" dirty="0">
                          <a:effectLst/>
                        </a:rPr>
                        <a:t>Neutropenia – no. of participants (%)</a:t>
                      </a:r>
                    </a:p>
                    <a:p>
                      <a:pPr algn="just">
                        <a:lnSpc>
                          <a:spcPct val="114000"/>
                        </a:lnSpc>
                        <a:spcAft>
                          <a:spcPts val="0"/>
                        </a:spcAft>
                      </a:pPr>
                      <a:r>
                        <a:rPr lang="en-GB" sz="900" b="0" dirty="0">
                          <a:effectLst/>
                        </a:rPr>
                        <a:t>Grade 3</a:t>
                      </a:r>
                    </a:p>
                    <a:p>
                      <a:pPr algn="just">
                        <a:lnSpc>
                          <a:spcPct val="114000"/>
                        </a:lnSpc>
                        <a:spcAft>
                          <a:spcPts val="0"/>
                        </a:spcAft>
                      </a:pPr>
                      <a:r>
                        <a:rPr lang="en-GB" sz="900" b="0" dirty="0">
                          <a:effectLst/>
                        </a:rPr>
                        <a:t>Grade 4</a:t>
                      </a:r>
                      <a:endParaRPr lang="en-GB"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 </a:t>
                      </a:r>
                    </a:p>
                    <a:p>
                      <a:pPr algn="ctr">
                        <a:lnSpc>
                          <a:spcPct val="114000"/>
                        </a:lnSpc>
                        <a:spcAft>
                          <a:spcPts val="0"/>
                        </a:spcAft>
                      </a:pPr>
                      <a:r>
                        <a:rPr lang="en-GB" sz="900" dirty="0">
                          <a:effectLst/>
                          <a:latin typeface="+mn-lt"/>
                        </a:rPr>
                        <a:t>27 (6%)</a:t>
                      </a:r>
                    </a:p>
                    <a:p>
                      <a:pPr algn="ctr">
                        <a:lnSpc>
                          <a:spcPct val="114000"/>
                        </a:lnSpc>
                        <a:spcAft>
                          <a:spcPts val="0"/>
                        </a:spcAft>
                      </a:pPr>
                      <a:r>
                        <a:rPr lang="en-GB" sz="900" dirty="0">
                          <a:effectLst/>
                          <a:latin typeface="+mn-lt"/>
                        </a:rPr>
                        <a:t>20 (5%)</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 </a:t>
                      </a:r>
                    </a:p>
                    <a:p>
                      <a:pPr algn="ctr">
                        <a:lnSpc>
                          <a:spcPct val="114000"/>
                        </a:lnSpc>
                        <a:spcAft>
                          <a:spcPts val="0"/>
                        </a:spcAft>
                      </a:pPr>
                      <a:r>
                        <a:rPr lang="en-GB" sz="900" dirty="0">
                          <a:effectLst/>
                          <a:latin typeface="+mn-lt"/>
                        </a:rPr>
                        <a:t>21 (5%)</a:t>
                      </a:r>
                    </a:p>
                    <a:p>
                      <a:pPr algn="ctr">
                        <a:lnSpc>
                          <a:spcPct val="114000"/>
                        </a:lnSpc>
                        <a:spcAft>
                          <a:spcPts val="0"/>
                        </a:spcAft>
                      </a:pPr>
                      <a:r>
                        <a:rPr lang="en-GB" sz="900" dirty="0">
                          <a:effectLst/>
                          <a:latin typeface="+mn-lt"/>
                        </a:rPr>
                        <a:t>16 (4%)</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 </a:t>
                      </a:r>
                    </a:p>
                    <a:p>
                      <a:pPr algn="ctr">
                        <a:lnSpc>
                          <a:spcPct val="114000"/>
                        </a:lnSpc>
                        <a:spcAft>
                          <a:spcPts val="0"/>
                        </a:spcAft>
                      </a:pPr>
                      <a:r>
                        <a:rPr lang="en-GB" sz="900" dirty="0">
                          <a:effectLst/>
                          <a:latin typeface="+mn-lt"/>
                        </a:rPr>
                        <a:t>0.36</a:t>
                      </a:r>
                    </a:p>
                    <a:p>
                      <a:pPr algn="ctr">
                        <a:lnSpc>
                          <a:spcPct val="114000"/>
                        </a:lnSpc>
                        <a:spcAft>
                          <a:spcPts val="0"/>
                        </a:spcAft>
                      </a:pPr>
                      <a:r>
                        <a:rPr lang="en-GB" sz="900" dirty="0">
                          <a:effectLst/>
                          <a:latin typeface="+mn-lt"/>
                        </a:rPr>
                        <a:t>0.49</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extLst>
                  <a:ext uri="{0D108BD9-81ED-4DB2-BD59-A6C34878D82A}">
                    <a16:rowId xmlns:a16="http://schemas.microsoft.com/office/drawing/2014/main" val="2160360248"/>
                  </a:ext>
                </a:extLst>
              </a:tr>
              <a:tr h="460201">
                <a:tc>
                  <a:txBody>
                    <a:bodyPr/>
                    <a:lstStyle/>
                    <a:p>
                      <a:pPr algn="just">
                        <a:lnSpc>
                          <a:spcPct val="114000"/>
                        </a:lnSpc>
                        <a:spcAft>
                          <a:spcPts val="0"/>
                        </a:spcAft>
                      </a:pPr>
                      <a:r>
                        <a:rPr lang="en-GB" sz="900" dirty="0">
                          <a:effectLst/>
                        </a:rPr>
                        <a:t>Thrombocytopenia– no. of participants (%)</a:t>
                      </a:r>
                    </a:p>
                    <a:p>
                      <a:pPr algn="just">
                        <a:lnSpc>
                          <a:spcPct val="114000"/>
                        </a:lnSpc>
                        <a:spcAft>
                          <a:spcPts val="0"/>
                        </a:spcAft>
                      </a:pPr>
                      <a:r>
                        <a:rPr lang="en-GB" sz="900" b="0" dirty="0">
                          <a:effectLst/>
                        </a:rPr>
                        <a:t>Grade 3</a:t>
                      </a:r>
                    </a:p>
                    <a:p>
                      <a:pPr algn="just">
                        <a:lnSpc>
                          <a:spcPct val="114000"/>
                        </a:lnSpc>
                        <a:spcAft>
                          <a:spcPts val="0"/>
                        </a:spcAft>
                      </a:pPr>
                      <a:r>
                        <a:rPr lang="en-GB" sz="900" b="0" dirty="0">
                          <a:effectLst/>
                        </a:rPr>
                        <a:t>Grade 4</a:t>
                      </a:r>
                      <a:endParaRPr lang="en-GB"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 </a:t>
                      </a:r>
                    </a:p>
                    <a:p>
                      <a:pPr algn="ctr">
                        <a:lnSpc>
                          <a:spcPct val="114000"/>
                        </a:lnSpc>
                        <a:spcAft>
                          <a:spcPts val="0"/>
                        </a:spcAft>
                      </a:pPr>
                      <a:r>
                        <a:rPr lang="en-GB" sz="900" dirty="0">
                          <a:effectLst/>
                          <a:latin typeface="+mn-lt"/>
                        </a:rPr>
                        <a:t>9 (2%)</a:t>
                      </a:r>
                    </a:p>
                    <a:p>
                      <a:pPr algn="ctr">
                        <a:lnSpc>
                          <a:spcPct val="114000"/>
                        </a:lnSpc>
                        <a:spcAft>
                          <a:spcPts val="0"/>
                        </a:spcAft>
                      </a:pPr>
                      <a:r>
                        <a:rPr lang="en-GB" sz="900" dirty="0">
                          <a:effectLst/>
                          <a:latin typeface="+mn-lt"/>
                        </a:rPr>
                        <a:t>4 (1%)</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 </a:t>
                      </a:r>
                    </a:p>
                    <a:p>
                      <a:pPr algn="ctr">
                        <a:lnSpc>
                          <a:spcPct val="114000"/>
                        </a:lnSpc>
                        <a:spcAft>
                          <a:spcPts val="0"/>
                        </a:spcAft>
                      </a:pPr>
                      <a:r>
                        <a:rPr lang="en-GB" sz="900" dirty="0">
                          <a:effectLst/>
                          <a:latin typeface="+mn-lt"/>
                        </a:rPr>
                        <a:t>17 (4%)</a:t>
                      </a:r>
                    </a:p>
                    <a:p>
                      <a:pPr algn="ctr">
                        <a:lnSpc>
                          <a:spcPct val="114000"/>
                        </a:lnSpc>
                        <a:spcAft>
                          <a:spcPts val="0"/>
                        </a:spcAft>
                      </a:pPr>
                      <a:r>
                        <a:rPr lang="en-GB" sz="900" dirty="0">
                          <a:effectLst/>
                          <a:latin typeface="+mn-lt"/>
                        </a:rPr>
                        <a:t>6 (1%)</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 </a:t>
                      </a:r>
                    </a:p>
                    <a:p>
                      <a:pPr algn="ctr">
                        <a:lnSpc>
                          <a:spcPct val="114000"/>
                        </a:lnSpc>
                        <a:spcAft>
                          <a:spcPts val="0"/>
                        </a:spcAft>
                      </a:pPr>
                      <a:r>
                        <a:rPr lang="en-GB" sz="900" dirty="0">
                          <a:effectLst/>
                          <a:latin typeface="+mn-lt"/>
                        </a:rPr>
                        <a:t>0.11</a:t>
                      </a:r>
                    </a:p>
                    <a:p>
                      <a:pPr algn="ctr">
                        <a:lnSpc>
                          <a:spcPct val="114000"/>
                        </a:lnSpc>
                        <a:spcAft>
                          <a:spcPts val="0"/>
                        </a:spcAft>
                      </a:pPr>
                      <a:r>
                        <a:rPr lang="en-GB" sz="900" dirty="0">
                          <a:effectLst/>
                          <a:latin typeface="+mn-lt"/>
                        </a:rPr>
                        <a:t>0.75</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extLst>
                  <a:ext uri="{0D108BD9-81ED-4DB2-BD59-A6C34878D82A}">
                    <a16:rowId xmlns:a16="http://schemas.microsoft.com/office/drawing/2014/main" val="3363635871"/>
                  </a:ext>
                </a:extLst>
              </a:tr>
              <a:tr h="460201">
                <a:tc>
                  <a:txBody>
                    <a:bodyPr/>
                    <a:lstStyle/>
                    <a:p>
                      <a:pPr algn="just">
                        <a:lnSpc>
                          <a:spcPct val="114000"/>
                        </a:lnSpc>
                        <a:spcAft>
                          <a:spcPts val="0"/>
                        </a:spcAft>
                      </a:pPr>
                      <a:r>
                        <a:rPr lang="en-GB" sz="900" dirty="0">
                          <a:effectLst/>
                        </a:rPr>
                        <a:t>Elevated ALT – no. of participants (%)</a:t>
                      </a:r>
                    </a:p>
                    <a:p>
                      <a:pPr algn="just">
                        <a:lnSpc>
                          <a:spcPct val="114000"/>
                        </a:lnSpc>
                        <a:spcAft>
                          <a:spcPts val="0"/>
                        </a:spcAft>
                      </a:pPr>
                      <a:r>
                        <a:rPr lang="en-GB" sz="900" b="0" dirty="0">
                          <a:effectLst/>
                        </a:rPr>
                        <a:t>Grade 3</a:t>
                      </a:r>
                    </a:p>
                    <a:p>
                      <a:pPr algn="just">
                        <a:lnSpc>
                          <a:spcPct val="114000"/>
                        </a:lnSpc>
                        <a:spcAft>
                          <a:spcPts val="0"/>
                        </a:spcAft>
                      </a:pPr>
                      <a:r>
                        <a:rPr lang="en-GB" sz="900" b="0" dirty="0">
                          <a:effectLst/>
                        </a:rPr>
                        <a:t>Grade 4</a:t>
                      </a:r>
                      <a:endParaRPr lang="en-GB"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 </a:t>
                      </a:r>
                    </a:p>
                    <a:p>
                      <a:pPr algn="ctr">
                        <a:lnSpc>
                          <a:spcPct val="114000"/>
                        </a:lnSpc>
                        <a:spcAft>
                          <a:spcPts val="0"/>
                        </a:spcAft>
                      </a:pPr>
                      <a:r>
                        <a:rPr lang="en-GB" sz="900" dirty="0">
                          <a:effectLst/>
                          <a:latin typeface="+mn-lt"/>
                        </a:rPr>
                        <a:t>6 (1%)</a:t>
                      </a:r>
                    </a:p>
                    <a:p>
                      <a:pPr algn="ctr">
                        <a:lnSpc>
                          <a:spcPct val="114000"/>
                        </a:lnSpc>
                        <a:spcAft>
                          <a:spcPts val="0"/>
                        </a:spcAft>
                      </a:pPr>
                      <a:r>
                        <a:rPr lang="en-GB" sz="900" dirty="0">
                          <a:effectLst/>
                          <a:latin typeface="+mn-lt"/>
                        </a:rPr>
                        <a:t>1 (0.2%)</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 </a:t>
                      </a:r>
                    </a:p>
                    <a:p>
                      <a:pPr algn="ctr">
                        <a:lnSpc>
                          <a:spcPct val="114000"/>
                        </a:lnSpc>
                        <a:spcAft>
                          <a:spcPts val="0"/>
                        </a:spcAft>
                      </a:pPr>
                      <a:r>
                        <a:rPr lang="en-GB" sz="900" dirty="0">
                          <a:effectLst/>
                          <a:latin typeface="+mn-lt"/>
                        </a:rPr>
                        <a:t>4 (1%)</a:t>
                      </a:r>
                    </a:p>
                    <a:p>
                      <a:pPr algn="ctr">
                        <a:lnSpc>
                          <a:spcPct val="114000"/>
                        </a:lnSpc>
                        <a:spcAft>
                          <a:spcPts val="0"/>
                        </a:spcAft>
                      </a:pPr>
                      <a:r>
                        <a:rPr lang="en-GB" sz="900" dirty="0">
                          <a:effectLst/>
                          <a:latin typeface="+mn-lt"/>
                        </a:rPr>
                        <a:t>1 (0.2%)</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 </a:t>
                      </a:r>
                    </a:p>
                    <a:p>
                      <a:pPr algn="ctr">
                        <a:lnSpc>
                          <a:spcPct val="114000"/>
                        </a:lnSpc>
                        <a:spcAft>
                          <a:spcPts val="0"/>
                        </a:spcAft>
                      </a:pPr>
                      <a:r>
                        <a:rPr lang="en-GB" sz="900" dirty="0">
                          <a:effectLst/>
                          <a:latin typeface="+mn-lt"/>
                        </a:rPr>
                        <a:t>0.52</a:t>
                      </a:r>
                    </a:p>
                    <a:p>
                      <a:pPr algn="ctr">
                        <a:lnSpc>
                          <a:spcPct val="114000"/>
                        </a:lnSpc>
                        <a:spcAft>
                          <a:spcPts val="0"/>
                        </a:spcAft>
                      </a:pPr>
                      <a:r>
                        <a:rPr lang="en-GB" sz="900" dirty="0">
                          <a:effectLst/>
                          <a:latin typeface="+mn-lt"/>
                          <a:ea typeface="Calibri" panose="020F0502020204030204" pitchFamily="34" charset="0"/>
                          <a:cs typeface="Times New Roman" panose="02020603050405020304" pitchFamily="18" charset="0"/>
                        </a:rPr>
                        <a:t>1.0</a:t>
                      </a:r>
                    </a:p>
                  </a:txBody>
                  <a:tcPr marL="15481" marR="15481" marT="0" marB="0"/>
                </a:tc>
                <a:extLst>
                  <a:ext uri="{0D108BD9-81ED-4DB2-BD59-A6C34878D82A}">
                    <a16:rowId xmlns:a16="http://schemas.microsoft.com/office/drawing/2014/main" val="665807804"/>
                  </a:ext>
                </a:extLst>
              </a:tr>
            </a:tbl>
          </a:graphicData>
        </a:graphic>
      </p:graphicFrame>
      <p:sp>
        <p:nvSpPr>
          <p:cNvPr id="5" name="Inhaltsplatzhalter 2">
            <a:extLst>
              <a:ext uri="{FF2B5EF4-FFF2-40B4-BE49-F238E27FC236}">
                <a16:creationId xmlns:a16="http://schemas.microsoft.com/office/drawing/2014/main" id="{7F2EC168-D5DC-984E-8967-B06D4924DED5}"/>
              </a:ext>
            </a:extLst>
          </p:cNvPr>
          <p:cNvSpPr txBox="1">
            <a:spLocks/>
          </p:cNvSpPr>
          <p:nvPr/>
        </p:nvSpPr>
        <p:spPr>
          <a:xfrm>
            <a:off x="196045" y="222885"/>
            <a:ext cx="8104500" cy="4262405"/>
          </a:xfrm>
          <a:prstGeom prst="rect">
            <a:avLst/>
          </a:prstGeom>
        </p:spPr>
        <p:txBody>
          <a:bodyPr/>
          <a:lstStyle>
            <a:lvl1pPr marL="182558" indent="-182558" algn="l" defTabSz="914377"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1pPr>
            <a:lvl2pPr marL="358766" indent="-176209" algn="l" defTabSz="914377"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2pPr>
            <a:lvl3pPr marL="541325" indent="-182558" algn="l" defTabSz="914377"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3pPr>
            <a:lvl4pPr marL="715945" indent="-174621" algn="l" defTabSz="914377"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4pPr>
            <a:lvl5pPr marL="898503" indent="-182558" algn="l" defTabSz="914377"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2100" dirty="0" err="1"/>
              <a:t>Safety</a:t>
            </a:r>
            <a:r>
              <a:rPr lang="de-DE" sz="2100" dirty="0"/>
              <a:t>: </a:t>
            </a:r>
            <a:r>
              <a:rPr lang="de-DE" sz="1350" dirty="0" err="1"/>
              <a:t>Safety</a:t>
            </a:r>
            <a:r>
              <a:rPr lang="de-DE" sz="1350" dirty="0"/>
              <a:t> </a:t>
            </a:r>
            <a:r>
              <a:rPr lang="de-DE" sz="1350" dirty="0" err="1"/>
              <a:t>population</a:t>
            </a:r>
            <a:endParaRPr lang="de-DE" sz="1350" dirty="0"/>
          </a:p>
          <a:p>
            <a:pPr marL="0" indent="0">
              <a:buNone/>
            </a:pPr>
            <a:endParaRPr lang="de-DE" sz="1800" dirty="0"/>
          </a:p>
          <a:p>
            <a:pPr marL="269075" lvl="2" indent="0">
              <a:buNone/>
            </a:pPr>
            <a:endParaRPr lang="de-DE" sz="1800" dirty="0"/>
          </a:p>
        </p:txBody>
      </p:sp>
      <p:sp>
        <p:nvSpPr>
          <p:cNvPr id="12" name="TextBox 11">
            <a:extLst>
              <a:ext uri="{FF2B5EF4-FFF2-40B4-BE49-F238E27FC236}">
                <a16:creationId xmlns:a16="http://schemas.microsoft.com/office/drawing/2014/main" id="{0B2CD816-DEE6-3D49-AE46-9F5E8EAEDC02}"/>
              </a:ext>
            </a:extLst>
          </p:cNvPr>
          <p:cNvSpPr txBox="1"/>
          <p:nvPr/>
        </p:nvSpPr>
        <p:spPr>
          <a:xfrm>
            <a:off x="221103" y="906025"/>
            <a:ext cx="7866824" cy="646331"/>
          </a:xfrm>
          <a:prstGeom prst="rect">
            <a:avLst/>
          </a:prstGeom>
          <a:noFill/>
          <a:ln w="38100">
            <a:solidFill>
              <a:schemeClr val="accent1"/>
            </a:solidFill>
          </a:ln>
        </p:spPr>
        <p:txBody>
          <a:bodyPr wrap="square" rtlCol="0">
            <a:spAutoFit/>
          </a:bodyPr>
          <a:lstStyle/>
          <a:p>
            <a:endParaRPr lang="en-GB" sz="3600" dirty="0"/>
          </a:p>
        </p:txBody>
      </p:sp>
      <p:sp>
        <p:nvSpPr>
          <p:cNvPr id="2" name="Rectangle 1">
            <a:extLst>
              <a:ext uri="{FF2B5EF4-FFF2-40B4-BE49-F238E27FC236}">
                <a16:creationId xmlns:a16="http://schemas.microsoft.com/office/drawing/2014/main" id="{929909E1-B80F-B84B-BC59-E17228CAF3F3}"/>
              </a:ext>
            </a:extLst>
          </p:cNvPr>
          <p:cNvSpPr/>
          <p:nvPr/>
        </p:nvSpPr>
        <p:spPr>
          <a:xfrm>
            <a:off x="196045" y="1555464"/>
            <a:ext cx="7855013" cy="3539342"/>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err="1"/>
          </a:p>
        </p:txBody>
      </p:sp>
    </p:spTree>
    <p:extLst>
      <p:ext uri="{BB962C8B-B14F-4D97-AF65-F5344CB8AC3E}">
        <p14:creationId xmlns:p14="http://schemas.microsoft.com/office/powerpoint/2010/main" val="34150479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0C1B4AF-40E1-BC42-840D-76EBF7E3355C}"/>
              </a:ext>
            </a:extLst>
          </p:cNvPr>
          <p:cNvSpPr/>
          <p:nvPr/>
        </p:nvSpPr>
        <p:spPr>
          <a:xfrm>
            <a:off x="102476" y="4430110"/>
            <a:ext cx="1742090" cy="6385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err="1"/>
          </a:p>
        </p:txBody>
      </p:sp>
      <p:graphicFrame>
        <p:nvGraphicFramePr>
          <p:cNvPr id="13" name="Table 12">
            <a:extLst>
              <a:ext uri="{FF2B5EF4-FFF2-40B4-BE49-F238E27FC236}">
                <a16:creationId xmlns:a16="http://schemas.microsoft.com/office/drawing/2014/main" id="{056A2E65-BAA4-6D4B-AACA-35EA60407752}"/>
              </a:ext>
            </a:extLst>
          </p:cNvPr>
          <p:cNvGraphicFramePr>
            <a:graphicFrameLocks noGrp="1"/>
          </p:cNvGraphicFramePr>
          <p:nvPr>
            <p:extLst>
              <p:ext uri="{D42A27DB-BD31-4B8C-83A1-F6EECF244321}">
                <p14:modId xmlns:p14="http://schemas.microsoft.com/office/powerpoint/2010/main" val="834306121"/>
              </p:ext>
            </p:extLst>
          </p:nvPr>
        </p:nvGraphicFramePr>
        <p:xfrm>
          <a:off x="260976" y="607800"/>
          <a:ext cx="7790082" cy="4331175"/>
        </p:xfrm>
        <a:graphic>
          <a:graphicData uri="http://schemas.openxmlformats.org/drawingml/2006/table">
            <a:tbl>
              <a:tblPr firstRow="1" firstCol="1" bandRow="1">
                <a:tableStyleId>{5A111915-BE36-4E01-A7E5-04B1672EAD32}</a:tableStyleId>
              </a:tblPr>
              <a:tblGrid>
                <a:gridCol w="4551914">
                  <a:extLst>
                    <a:ext uri="{9D8B030D-6E8A-4147-A177-3AD203B41FA5}">
                      <a16:colId xmlns:a16="http://schemas.microsoft.com/office/drawing/2014/main" val="3699327713"/>
                    </a:ext>
                  </a:extLst>
                </a:gridCol>
                <a:gridCol w="1347746">
                  <a:extLst>
                    <a:ext uri="{9D8B030D-6E8A-4147-A177-3AD203B41FA5}">
                      <a16:colId xmlns:a16="http://schemas.microsoft.com/office/drawing/2014/main" val="1558791841"/>
                    </a:ext>
                  </a:extLst>
                </a:gridCol>
                <a:gridCol w="924339">
                  <a:extLst>
                    <a:ext uri="{9D8B030D-6E8A-4147-A177-3AD203B41FA5}">
                      <a16:colId xmlns:a16="http://schemas.microsoft.com/office/drawing/2014/main" val="2653752016"/>
                    </a:ext>
                  </a:extLst>
                </a:gridCol>
                <a:gridCol w="966083">
                  <a:extLst>
                    <a:ext uri="{9D8B030D-6E8A-4147-A177-3AD203B41FA5}">
                      <a16:colId xmlns:a16="http://schemas.microsoft.com/office/drawing/2014/main" val="3089449104"/>
                    </a:ext>
                  </a:extLst>
                </a:gridCol>
              </a:tblGrid>
              <a:tr h="303800">
                <a:tc>
                  <a:txBody>
                    <a:bodyPr/>
                    <a:lstStyle/>
                    <a:p>
                      <a:pPr algn="just">
                        <a:lnSpc>
                          <a:spcPct val="114000"/>
                        </a:lnSpc>
                        <a:spcAft>
                          <a:spcPts val="0"/>
                        </a:spcAft>
                      </a:pPr>
                      <a:r>
                        <a:rPr lang="en-GB" sz="900" dirty="0">
                          <a:effectLst/>
                        </a:rPr>
                        <a:t>Safety Parameter</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solidFill>
                      <a:schemeClr val="tx2">
                        <a:lumMod val="60000"/>
                        <a:lumOff val="40000"/>
                      </a:schemeClr>
                    </a:solidFill>
                  </a:tcPr>
                </a:tc>
                <a:tc>
                  <a:txBody>
                    <a:bodyPr/>
                    <a:lstStyle/>
                    <a:p>
                      <a:pPr algn="ctr">
                        <a:lnSpc>
                          <a:spcPct val="114000"/>
                        </a:lnSpc>
                        <a:spcAft>
                          <a:spcPts val="0"/>
                        </a:spcAft>
                      </a:pPr>
                      <a:r>
                        <a:rPr lang="en-GB" sz="900" dirty="0">
                          <a:effectLst/>
                        </a:rPr>
                        <a:t>AmBisome</a:t>
                      </a:r>
                    </a:p>
                    <a:p>
                      <a:pPr algn="ctr">
                        <a:lnSpc>
                          <a:spcPct val="114000"/>
                        </a:lnSpc>
                        <a:spcAft>
                          <a:spcPts val="0"/>
                        </a:spcAft>
                      </a:pPr>
                      <a:r>
                        <a:rPr lang="en-GB" sz="900" dirty="0">
                          <a:effectLst/>
                        </a:rPr>
                        <a:t>(N=420)</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solidFill>
                      <a:schemeClr val="tx2">
                        <a:lumMod val="60000"/>
                        <a:lumOff val="40000"/>
                      </a:schemeClr>
                    </a:solidFill>
                  </a:tcPr>
                </a:tc>
                <a:tc>
                  <a:txBody>
                    <a:bodyPr/>
                    <a:lstStyle/>
                    <a:p>
                      <a:pPr algn="ctr">
                        <a:lnSpc>
                          <a:spcPct val="114000"/>
                        </a:lnSpc>
                        <a:spcAft>
                          <a:spcPts val="0"/>
                        </a:spcAft>
                      </a:pPr>
                      <a:r>
                        <a:rPr lang="en-GB" sz="900">
                          <a:effectLst/>
                        </a:rPr>
                        <a:t>Control</a:t>
                      </a:r>
                    </a:p>
                    <a:p>
                      <a:pPr algn="ctr">
                        <a:lnSpc>
                          <a:spcPct val="114000"/>
                        </a:lnSpc>
                        <a:spcAft>
                          <a:spcPts val="0"/>
                        </a:spcAft>
                      </a:pPr>
                      <a:r>
                        <a:rPr lang="en-GB" sz="900">
                          <a:effectLst/>
                        </a:rPr>
                        <a:t>(N=422)</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solidFill>
                      <a:schemeClr val="tx2">
                        <a:lumMod val="60000"/>
                        <a:lumOff val="40000"/>
                      </a:schemeClr>
                    </a:solidFill>
                  </a:tcPr>
                </a:tc>
                <a:tc>
                  <a:txBody>
                    <a:bodyPr/>
                    <a:lstStyle/>
                    <a:p>
                      <a:pPr algn="ctr">
                        <a:lnSpc>
                          <a:spcPct val="114000"/>
                        </a:lnSpc>
                        <a:spcAft>
                          <a:spcPts val="0"/>
                        </a:spcAft>
                      </a:pPr>
                      <a:r>
                        <a:rPr lang="en-GB" sz="900" dirty="0">
                          <a:effectLst/>
                        </a:rPr>
                        <a:t>P value</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solidFill>
                      <a:schemeClr val="tx2">
                        <a:lumMod val="60000"/>
                        <a:lumOff val="40000"/>
                      </a:schemeClr>
                    </a:solidFill>
                  </a:tcPr>
                </a:tc>
                <a:extLst>
                  <a:ext uri="{0D108BD9-81ED-4DB2-BD59-A6C34878D82A}">
                    <a16:rowId xmlns:a16="http://schemas.microsoft.com/office/drawing/2014/main" val="2290955025"/>
                  </a:ext>
                </a:extLst>
              </a:tr>
              <a:tr h="147495">
                <a:tc>
                  <a:txBody>
                    <a:bodyPr/>
                    <a:lstStyle/>
                    <a:p>
                      <a:pPr algn="just">
                        <a:lnSpc>
                          <a:spcPct val="114000"/>
                        </a:lnSpc>
                        <a:spcAft>
                          <a:spcPts val="0"/>
                        </a:spcAft>
                      </a:pPr>
                      <a:r>
                        <a:rPr lang="en-GB" sz="900">
                          <a:effectLst/>
                        </a:rPr>
                        <a:t>Total number of Grade 3 or 4 adverse events</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a:effectLst/>
                        </a:rPr>
                        <a:t>382</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a:effectLst/>
                        </a:rPr>
                        <a:t>579</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tc>
                <a:tc>
                  <a:txBody>
                    <a:bodyPr/>
                    <a:lstStyle/>
                    <a:p>
                      <a:pPr marL="0" marR="0" lvl="0" indent="0" algn="ctr" defTabSz="914377" rtl="0" eaLnBrk="1" fontAlgn="auto" latinLnBrk="0" hangingPunct="1">
                        <a:lnSpc>
                          <a:spcPct val="114000"/>
                        </a:lnSpc>
                        <a:spcBef>
                          <a:spcPts val="0"/>
                        </a:spcBef>
                        <a:spcAft>
                          <a:spcPts val="0"/>
                        </a:spcAft>
                        <a:buClrTx/>
                        <a:buSzTx/>
                        <a:buFontTx/>
                        <a:buNone/>
                        <a:tabLst/>
                        <a:defRPr/>
                      </a:pPr>
                      <a:r>
                        <a:rPr lang="en-GB" sz="900" dirty="0">
                          <a:effectLst/>
                        </a:rPr>
                        <a:t>&lt;0.001</a:t>
                      </a:r>
                    </a:p>
                  </a:txBody>
                  <a:tcPr marL="15481" marR="15481" marT="0" marB="0"/>
                </a:tc>
                <a:extLst>
                  <a:ext uri="{0D108BD9-81ED-4DB2-BD59-A6C34878D82A}">
                    <a16:rowId xmlns:a16="http://schemas.microsoft.com/office/drawing/2014/main" val="2596874552"/>
                  </a:ext>
                </a:extLst>
              </a:tr>
              <a:tr h="490430">
                <a:tc>
                  <a:txBody>
                    <a:bodyPr/>
                    <a:lstStyle/>
                    <a:p>
                      <a:pPr algn="just">
                        <a:lnSpc>
                          <a:spcPct val="114000"/>
                        </a:lnSpc>
                        <a:spcAft>
                          <a:spcPts val="0"/>
                        </a:spcAft>
                      </a:pPr>
                      <a:r>
                        <a:rPr lang="en-GB" sz="900" dirty="0">
                          <a:effectLst/>
                        </a:rPr>
                        <a:t>Any adverse event – no. of participants (%)</a:t>
                      </a:r>
                    </a:p>
                    <a:p>
                      <a:pPr algn="just">
                        <a:lnSpc>
                          <a:spcPct val="114000"/>
                        </a:lnSpc>
                        <a:spcAft>
                          <a:spcPts val="0"/>
                        </a:spcAft>
                      </a:pPr>
                      <a:r>
                        <a:rPr lang="en-GB" sz="900" b="0" dirty="0">
                          <a:effectLst/>
                        </a:rPr>
                        <a:t>Grade 3</a:t>
                      </a:r>
                    </a:p>
                    <a:p>
                      <a:pPr algn="just">
                        <a:lnSpc>
                          <a:spcPct val="114000"/>
                        </a:lnSpc>
                        <a:spcAft>
                          <a:spcPts val="0"/>
                        </a:spcAft>
                      </a:pPr>
                      <a:r>
                        <a:rPr lang="en-GB" sz="900" b="0" dirty="0">
                          <a:effectLst/>
                        </a:rPr>
                        <a:t>Grade 4 </a:t>
                      </a:r>
                      <a:endParaRPr lang="en-GB"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 </a:t>
                      </a:r>
                    </a:p>
                    <a:p>
                      <a:pPr algn="ctr">
                        <a:lnSpc>
                          <a:spcPct val="114000"/>
                        </a:lnSpc>
                        <a:spcAft>
                          <a:spcPts val="0"/>
                        </a:spcAft>
                      </a:pPr>
                      <a:r>
                        <a:rPr lang="en-GB" sz="900" dirty="0">
                          <a:effectLst/>
                          <a:latin typeface="+mn-lt"/>
                        </a:rPr>
                        <a:t>173 (41%)</a:t>
                      </a:r>
                    </a:p>
                    <a:p>
                      <a:pPr algn="ctr">
                        <a:lnSpc>
                          <a:spcPct val="114000"/>
                        </a:lnSpc>
                        <a:spcAft>
                          <a:spcPts val="0"/>
                        </a:spcAft>
                      </a:pPr>
                      <a:r>
                        <a:rPr lang="en-GB" sz="900" dirty="0">
                          <a:effectLst/>
                          <a:latin typeface="+mn-lt"/>
                        </a:rPr>
                        <a:t>91 (22%)</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 </a:t>
                      </a:r>
                    </a:p>
                    <a:p>
                      <a:pPr algn="ctr">
                        <a:lnSpc>
                          <a:spcPct val="114000"/>
                        </a:lnSpc>
                        <a:spcAft>
                          <a:spcPts val="0"/>
                        </a:spcAft>
                      </a:pPr>
                      <a:r>
                        <a:rPr lang="en-GB" sz="900" dirty="0">
                          <a:effectLst/>
                          <a:latin typeface="+mn-lt"/>
                        </a:rPr>
                        <a:t>225 (53%)</a:t>
                      </a:r>
                    </a:p>
                    <a:p>
                      <a:pPr algn="ctr">
                        <a:lnSpc>
                          <a:spcPct val="114000"/>
                        </a:lnSpc>
                        <a:spcAft>
                          <a:spcPts val="0"/>
                        </a:spcAft>
                      </a:pPr>
                      <a:r>
                        <a:rPr lang="en-GB" sz="900" dirty="0">
                          <a:effectLst/>
                          <a:latin typeface="+mn-lt"/>
                        </a:rPr>
                        <a:t>127 (30%)</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 </a:t>
                      </a:r>
                    </a:p>
                    <a:p>
                      <a:pPr algn="ctr">
                        <a:lnSpc>
                          <a:spcPct val="114000"/>
                        </a:lnSpc>
                        <a:spcAft>
                          <a:spcPts val="0"/>
                        </a:spcAft>
                      </a:pPr>
                      <a:r>
                        <a:rPr lang="en-GB" sz="900" dirty="0">
                          <a:effectLst/>
                          <a:latin typeface="+mn-lt"/>
                        </a:rPr>
                        <a:t>&lt;0.001</a:t>
                      </a:r>
                    </a:p>
                    <a:p>
                      <a:pPr algn="ctr">
                        <a:lnSpc>
                          <a:spcPct val="114000"/>
                        </a:lnSpc>
                        <a:spcAft>
                          <a:spcPts val="0"/>
                        </a:spcAft>
                      </a:pPr>
                      <a:r>
                        <a:rPr lang="en-GB" sz="900" dirty="0">
                          <a:effectLst/>
                          <a:latin typeface="+mn-lt"/>
                        </a:rPr>
                        <a:t>0.005</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extLst>
                  <a:ext uri="{0D108BD9-81ED-4DB2-BD59-A6C34878D82A}">
                    <a16:rowId xmlns:a16="http://schemas.microsoft.com/office/drawing/2014/main" val="3981012407"/>
                  </a:ext>
                </a:extLst>
              </a:tr>
              <a:tr h="460201">
                <a:tc>
                  <a:txBody>
                    <a:bodyPr/>
                    <a:lstStyle/>
                    <a:p>
                      <a:pPr algn="just">
                        <a:lnSpc>
                          <a:spcPct val="114000"/>
                        </a:lnSpc>
                        <a:spcAft>
                          <a:spcPts val="0"/>
                        </a:spcAft>
                      </a:pPr>
                      <a:r>
                        <a:rPr lang="pt-BR" sz="900" dirty="0">
                          <a:effectLst/>
                        </a:rPr>
                        <a:t>Anemia – no. </a:t>
                      </a:r>
                      <a:r>
                        <a:rPr lang="pt-BR" sz="900" dirty="0" err="1">
                          <a:effectLst/>
                        </a:rPr>
                        <a:t>of</a:t>
                      </a:r>
                      <a:r>
                        <a:rPr lang="pt-BR" sz="900" dirty="0">
                          <a:effectLst/>
                        </a:rPr>
                        <a:t> </a:t>
                      </a:r>
                      <a:r>
                        <a:rPr lang="pt-BR" sz="900" dirty="0" err="1">
                          <a:effectLst/>
                        </a:rPr>
                        <a:t>participants</a:t>
                      </a:r>
                      <a:r>
                        <a:rPr lang="pt-BR" sz="900" dirty="0">
                          <a:effectLst/>
                        </a:rPr>
                        <a:t> (%)</a:t>
                      </a:r>
                      <a:endParaRPr lang="en-GB" sz="900" dirty="0">
                        <a:effectLst/>
                      </a:endParaRPr>
                    </a:p>
                    <a:p>
                      <a:pPr algn="just">
                        <a:lnSpc>
                          <a:spcPct val="114000"/>
                        </a:lnSpc>
                        <a:spcAft>
                          <a:spcPts val="0"/>
                        </a:spcAft>
                      </a:pPr>
                      <a:r>
                        <a:rPr lang="pt-BR" sz="900" b="0" dirty="0">
                          <a:effectLst/>
                        </a:rPr>
                        <a:t>Grade 3</a:t>
                      </a:r>
                      <a:endParaRPr lang="en-GB" sz="900" b="0" dirty="0">
                        <a:effectLst/>
                      </a:endParaRPr>
                    </a:p>
                    <a:p>
                      <a:pPr algn="just">
                        <a:lnSpc>
                          <a:spcPct val="114000"/>
                        </a:lnSpc>
                        <a:spcAft>
                          <a:spcPts val="0"/>
                        </a:spcAft>
                      </a:pPr>
                      <a:r>
                        <a:rPr lang="pt-BR" sz="900" b="0" dirty="0">
                          <a:effectLst/>
                        </a:rPr>
                        <a:t>Grade 4</a:t>
                      </a:r>
                      <a:endParaRPr lang="en-GB"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pt-BR" sz="900" dirty="0">
                          <a:effectLst/>
                          <a:latin typeface="+mn-lt"/>
                        </a:rPr>
                        <a:t> </a:t>
                      </a:r>
                      <a:endParaRPr lang="en-GB" sz="900" dirty="0">
                        <a:effectLst/>
                        <a:latin typeface="+mn-lt"/>
                      </a:endParaRPr>
                    </a:p>
                    <a:p>
                      <a:pPr algn="ctr">
                        <a:lnSpc>
                          <a:spcPct val="114000"/>
                        </a:lnSpc>
                        <a:spcAft>
                          <a:spcPts val="0"/>
                        </a:spcAft>
                      </a:pPr>
                      <a:r>
                        <a:rPr lang="pt-BR" sz="900" dirty="0">
                          <a:effectLst/>
                          <a:latin typeface="+mn-lt"/>
                        </a:rPr>
                        <a:t>44 (10%)</a:t>
                      </a:r>
                      <a:endParaRPr lang="en-GB" sz="900" dirty="0">
                        <a:effectLst/>
                        <a:latin typeface="+mn-lt"/>
                      </a:endParaRPr>
                    </a:p>
                    <a:p>
                      <a:pPr algn="ctr">
                        <a:lnSpc>
                          <a:spcPct val="114000"/>
                        </a:lnSpc>
                        <a:spcAft>
                          <a:spcPts val="0"/>
                        </a:spcAft>
                      </a:pPr>
                      <a:r>
                        <a:rPr lang="pt-BR" sz="900" dirty="0">
                          <a:effectLst/>
                          <a:latin typeface="+mn-lt"/>
                        </a:rPr>
                        <a:t>12 (3%)</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pt-BR" sz="900" dirty="0">
                          <a:effectLst/>
                          <a:latin typeface="+mn-lt"/>
                        </a:rPr>
                        <a:t> </a:t>
                      </a:r>
                      <a:endParaRPr lang="en-GB" sz="900" dirty="0">
                        <a:effectLst/>
                        <a:latin typeface="+mn-lt"/>
                      </a:endParaRPr>
                    </a:p>
                    <a:p>
                      <a:pPr algn="ctr">
                        <a:lnSpc>
                          <a:spcPct val="114000"/>
                        </a:lnSpc>
                        <a:spcAft>
                          <a:spcPts val="0"/>
                        </a:spcAft>
                      </a:pPr>
                      <a:r>
                        <a:rPr lang="pt-BR" sz="900" dirty="0">
                          <a:effectLst/>
                          <a:latin typeface="+mn-lt"/>
                        </a:rPr>
                        <a:t>108 (26%)</a:t>
                      </a:r>
                      <a:endParaRPr lang="en-GB" sz="900" dirty="0">
                        <a:effectLst/>
                        <a:latin typeface="+mn-lt"/>
                      </a:endParaRPr>
                    </a:p>
                    <a:p>
                      <a:pPr algn="ctr">
                        <a:lnSpc>
                          <a:spcPct val="114000"/>
                        </a:lnSpc>
                        <a:spcAft>
                          <a:spcPts val="0"/>
                        </a:spcAft>
                      </a:pPr>
                      <a:r>
                        <a:rPr lang="pt-BR" sz="900" dirty="0">
                          <a:effectLst/>
                          <a:latin typeface="+mn-lt"/>
                        </a:rPr>
                        <a:t>62 (15%)</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pt-BR" sz="900" dirty="0">
                          <a:effectLst/>
                          <a:latin typeface="+mn-lt"/>
                        </a:rPr>
                        <a:t> </a:t>
                      </a:r>
                      <a:endParaRPr lang="en-GB" sz="900" dirty="0">
                        <a:effectLst/>
                        <a:latin typeface="+mn-lt"/>
                      </a:endParaRPr>
                    </a:p>
                    <a:p>
                      <a:pPr algn="ctr">
                        <a:lnSpc>
                          <a:spcPct val="114000"/>
                        </a:lnSpc>
                        <a:spcAft>
                          <a:spcPts val="0"/>
                        </a:spcAft>
                      </a:pPr>
                      <a:r>
                        <a:rPr lang="pt-BR" sz="900" dirty="0">
                          <a:effectLst/>
                          <a:latin typeface="+mn-lt"/>
                        </a:rPr>
                        <a:t>&lt;0.001</a:t>
                      </a:r>
                      <a:endParaRPr lang="en-GB" sz="900" dirty="0">
                        <a:effectLst/>
                        <a:latin typeface="+mn-lt"/>
                      </a:endParaRPr>
                    </a:p>
                    <a:p>
                      <a:pPr algn="ctr">
                        <a:lnSpc>
                          <a:spcPct val="114000"/>
                        </a:lnSpc>
                        <a:spcAft>
                          <a:spcPts val="0"/>
                        </a:spcAft>
                      </a:pPr>
                      <a:r>
                        <a:rPr lang="pt-BR" sz="900" dirty="0">
                          <a:effectLst/>
                          <a:latin typeface="+mn-lt"/>
                        </a:rPr>
                        <a:t>&lt;0.001</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extLst>
                  <a:ext uri="{0D108BD9-81ED-4DB2-BD59-A6C34878D82A}">
                    <a16:rowId xmlns:a16="http://schemas.microsoft.com/office/drawing/2014/main" val="2674010216"/>
                  </a:ext>
                </a:extLst>
              </a:tr>
              <a:tr h="147495">
                <a:tc>
                  <a:txBody>
                    <a:bodyPr/>
                    <a:lstStyle/>
                    <a:p>
                      <a:pPr algn="just">
                        <a:lnSpc>
                          <a:spcPct val="114000"/>
                        </a:lnSpc>
                        <a:spcAft>
                          <a:spcPts val="0"/>
                        </a:spcAft>
                      </a:pPr>
                      <a:r>
                        <a:rPr lang="en-GB" sz="900" dirty="0">
                          <a:effectLst/>
                        </a:rPr>
                        <a:t>Mean change in haemoglobin level to day 7 – g/dl</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-0.3</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marL="0" marR="0" lvl="0" indent="0" algn="ctr" defTabSz="914377" rtl="0" eaLnBrk="1" fontAlgn="auto" latinLnBrk="0" hangingPunct="1">
                        <a:lnSpc>
                          <a:spcPct val="114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black"/>
                          </a:solidFill>
                          <a:effectLst/>
                          <a:uLnTx/>
                          <a:uFillTx/>
                          <a:latin typeface="+mn-lt"/>
                          <a:ea typeface="+mn-ea"/>
                          <a:cs typeface="+mn-cs"/>
                        </a:rPr>
                        <a:t>-1.9</a:t>
                      </a:r>
                      <a:endParaRPr kumimoji="0" lang="en-GB" sz="900"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endParaRPr>
                    </a:p>
                  </a:txBody>
                  <a:tcPr marL="15481" marR="15481" marT="0" marB="0"/>
                </a:tc>
                <a:tc>
                  <a:txBody>
                    <a:bodyPr/>
                    <a:lstStyle/>
                    <a:p>
                      <a:pPr marL="0" marR="0" lvl="0" indent="0" algn="ctr" defTabSz="914377" rtl="0" eaLnBrk="1" fontAlgn="auto" latinLnBrk="0" hangingPunct="1">
                        <a:lnSpc>
                          <a:spcPct val="114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black"/>
                          </a:solidFill>
                          <a:effectLst/>
                          <a:uLnTx/>
                          <a:uFillTx/>
                          <a:latin typeface="+mn-lt"/>
                          <a:ea typeface="+mn-ea"/>
                          <a:cs typeface="+mn-cs"/>
                        </a:rPr>
                        <a:t>&lt;0.001</a:t>
                      </a:r>
                      <a:endParaRPr kumimoji="0" lang="en-GB" sz="900"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endParaRPr>
                    </a:p>
                  </a:txBody>
                  <a:tcPr marL="15481" marR="15481" marT="0" marB="0"/>
                </a:tc>
                <a:extLst>
                  <a:ext uri="{0D108BD9-81ED-4DB2-BD59-A6C34878D82A}">
                    <a16:rowId xmlns:a16="http://schemas.microsoft.com/office/drawing/2014/main" val="221635269"/>
                  </a:ext>
                </a:extLst>
              </a:tr>
              <a:tr h="147495">
                <a:tc>
                  <a:txBody>
                    <a:bodyPr/>
                    <a:lstStyle/>
                    <a:p>
                      <a:pPr algn="just">
                        <a:lnSpc>
                          <a:spcPct val="114000"/>
                        </a:lnSpc>
                        <a:spcAft>
                          <a:spcPts val="0"/>
                        </a:spcAft>
                      </a:pPr>
                      <a:r>
                        <a:rPr lang="en-GB" sz="900">
                          <a:effectLst/>
                        </a:rPr>
                        <a:t>Received a blood transfusion – no. of participants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32 (8%)</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76 (18%)</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marL="0" marR="0" lvl="0" indent="0" algn="ctr" defTabSz="914377" rtl="0" eaLnBrk="1" fontAlgn="auto" latinLnBrk="0" hangingPunct="1">
                        <a:lnSpc>
                          <a:spcPct val="114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black"/>
                          </a:solidFill>
                          <a:effectLst/>
                          <a:uLnTx/>
                          <a:uFillTx/>
                          <a:latin typeface="+mn-lt"/>
                          <a:ea typeface="+mn-ea"/>
                          <a:cs typeface="+mn-cs"/>
                        </a:rPr>
                        <a:t>&lt;0.001</a:t>
                      </a:r>
                      <a:endParaRPr kumimoji="0" lang="en-GB" sz="900"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endParaRPr>
                    </a:p>
                  </a:txBody>
                  <a:tcPr marL="15481" marR="15481" marT="0" marB="0"/>
                </a:tc>
                <a:extLst>
                  <a:ext uri="{0D108BD9-81ED-4DB2-BD59-A6C34878D82A}">
                    <a16:rowId xmlns:a16="http://schemas.microsoft.com/office/drawing/2014/main" val="828269881"/>
                  </a:ext>
                </a:extLst>
              </a:tr>
              <a:tr h="460201">
                <a:tc>
                  <a:txBody>
                    <a:bodyPr/>
                    <a:lstStyle/>
                    <a:p>
                      <a:pPr algn="just">
                        <a:lnSpc>
                          <a:spcPct val="114000"/>
                        </a:lnSpc>
                        <a:spcAft>
                          <a:spcPts val="0"/>
                        </a:spcAft>
                      </a:pPr>
                      <a:r>
                        <a:rPr lang="en-GB" sz="900" dirty="0">
                          <a:effectLst/>
                        </a:rPr>
                        <a:t>Creatinine increase – no. of participants (%)</a:t>
                      </a:r>
                    </a:p>
                    <a:p>
                      <a:pPr algn="just">
                        <a:lnSpc>
                          <a:spcPct val="114000"/>
                        </a:lnSpc>
                        <a:spcAft>
                          <a:spcPts val="0"/>
                        </a:spcAft>
                      </a:pPr>
                      <a:r>
                        <a:rPr lang="en-GB" sz="900" b="0" dirty="0">
                          <a:effectLst/>
                        </a:rPr>
                        <a:t>Grade 3</a:t>
                      </a:r>
                    </a:p>
                    <a:p>
                      <a:pPr algn="just">
                        <a:lnSpc>
                          <a:spcPct val="114000"/>
                        </a:lnSpc>
                        <a:spcAft>
                          <a:spcPts val="0"/>
                        </a:spcAft>
                      </a:pPr>
                      <a:r>
                        <a:rPr lang="en-GB" sz="900" b="0" dirty="0">
                          <a:effectLst/>
                        </a:rPr>
                        <a:t>Grade 4</a:t>
                      </a:r>
                      <a:endParaRPr lang="en-GB"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 </a:t>
                      </a:r>
                    </a:p>
                    <a:p>
                      <a:pPr algn="ctr">
                        <a:lnSpc>
                          <a:spcPct val="114000"/>
                        </a:lnSpc>
                        <a:spcAft>
                          <a:spcPts val="0"/>
                        </a:spcAft>
                      </a:pPr>
                      <a:r>
                        <a:rPr lang="en-GB" sz="900" dirty="0">
                          <a:effectLst/>
                          <a:latin typeface="+mn-lt"/>
                        </a:rPr>
                        <a:t>17 (4%)</a:t>
                      </a:r>
                    </a:p>
                    <a:p>
                      <a:pPr algn="ctr">
                        <a:lnSpc>
                          <a:spcPct val="114000"/>
                        </a:lnSpc>
                        <a:spcAft>
                          <a:spcPts val="0"/>
                        </a:spcAft>
                      </a:pPr>
                      <a:r>
                        <a:rPr lang="en-GB" sz="900" dirty="0">
                          <a:effectLst/>
                          <a:latin typeface="+mn-lt"/>
                        </a:rPr>
                        <a:t>5 (1%)</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 </a:t>
                      </a:r>
                    </a:p>
                    <a:p>
                      <a:pPr algn="ctr">
                        <a:lnSpc>
                          <a:spcPct val="114000"/>
                        </a:lnSpc>
                        <a:spcAft>
                          <a:spcPts val="0"/>
                        </a:spcAft>
                      </a:pPr>
                      <a:r>
                        <a:rPr lang="en-GB" sz="900" dirty="0">
                          <a:effectLst/>
                          <a:latin typeface="+mn-lt"/>
                        </a:rPr>
                        <a:t>22 (5%)</a:t>
                      </a:r>
                    </a:p>
                    <a:p>
                      <a:pPr algn="ctr">
                        <a:lnSpc>
                          <a:spcPct val="114000"/>
                        </a:lnSpc>
                        <a:spcAft>
                          <a:spcPts val="0"/>
                        </a:spcAft>
                      </a:pPr>
                      <a:r>
                        <a:rPr lang="en-GB" sz="900" dirty="0">
                          <a:effectLst/>
                          <a:latin typeface="+mn-lt"/>
                        </a:rPr>
                        <a:t>3 (1%)</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 </a:t>
                      </a:r>
                    </a:p>
                    <a:p>
                      <a:pPr algn="ctr">
                        <a:lnSpc>
                          <a:spcPct val="114000"/>
                        </a:lnSpc>
                        <a:spcAft>
                          <a:spcPts val="0"/>
                        </a:spcAft>
                      </a:pPr>
                      <a:r>
                        <a:rPr lang="en-GB" sz="900" dirty="0">
                          <a:effectLst/>
                          <a:latin typeface="+mn-lt"/>
                        </a:rPr>
                        <a:t>0.42</a:t>
                      </a:r>
                    </a:p>
                    <a:p>
                      <a:pPr algn="ctr">
                        <a:lnSpc>
                          <a:spcPct val="114000"/>
                        </a:lnSpc>
                        <a:spcAft>
                          <a:spcPts val="0"/>
                        </a:spcAft>
                      </a:pPr>
                      <a:r>
                        <a:rPr lang="en-GB" sz="900" dirty="0">
                          <a:effectLst/>
                          <a:latin typeface="+mn-lt"/>
                        </a:rPr>
                        <a:t>0.505</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extLst>
                  <a:ext uri="{0D108BD9-81ED-4DB2-BD59-A6C34878D82A}">
                    <a16:rowId xmlns:a16="http://schemas.microsoft.com/office/drawing/2014/main" val="3220949043"/>
                  </a:ext>
                </a:extLst>
              </a:tr>
              <a:tr h="147495">
                <a:tc>
                  <a:txBody>
                    <a:bodyPr/>
                    <a:lstStyle/>
                    <a:p>
                      <a:pPr algn="just">
                        <a:lnSpc>
                          <a:spcPct val="114000"/>
                        </a:lnSpc>
                        <a:spcAft>
                          <a:spcPts val="0"/>
                        </a:spcAft>
                      </a:pPr>
                      <a:r>
                        <a:rPr lang="en-GB" sz="900" dirty="0">
                          <a:effectLst/>
                        </a:rPr>
                        <a:t>Mean % change in creatinine level to day 7</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20.2%</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49.7%</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marL="0" marR="0" lvl="0" indent="0" algn="ctr" defTabSz="914377" rtl="0" eaLnBrk="1" fontAlgn="auto" latinLnBrk="0" hangingPunct="1">
                        <a:lnSpc>
                          <a:spcPct val="114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black"/>
                          </a:solidFill>
                          <a:effectLst/>
                          <a:uLnTx/>
                          <a:uFillTx/>
                          <a:latin typeface="+mn-lt"/>
                          <a:ea typeface="+mn-ea"/>
                          <a:cs typeface="+mn-cs"/>
                        </a:rPr>
                        <a:t>&lt;0.001</a:t>
                      </a:r>
                      <a:endParaRPr kumimoji="0" lang="en-GB" sz="900"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endParaRPr>
                    </a:p>
                  </a:txBody>
                  <a:tcPr marL="15481" marR="15481" marT="0" marB="0"/>
                </a:tc>
                <a:extLst>
                  <a:ext uri="{0D108BD9-81ED-4DB2-BD59-A6C34878D82A}">
                    <a16:rowId xmlns:a16="http://schemas.microsoft.com/office/drawing/2014/main" val="1033117594"/>
                  </a:ext>
                </a:extLst>
              </a:tr>
              <a:tr h="460201">
                <a:tc>
                  <a:txBody>
                    <a:bodyPr/>
                    <a:lstStyle/>
                    <a:p>
                      <a:pPr algn="just">
                        <a:lnSpc>
                          <a:spcPct val="114000"/>
                        </a:lnSpc>
                        <a:spcAft>
                          <a:spcPts val="0"/>
                        </a:spcAft>
                      </a:pPr>
                      <a:r>
                        <a:rPr lang="pt-BR" sz="900" dirty="0" err="1">
                          <a:effectLst/>
                        </a:rPr>
                        <a:t>Hypokalaemia</a:t>
                      </a:r>
                      <a:r>
                        <a:rPr lang="pt-BR" sz="900" dirty="0">
                          <a:effectLst/>
                        </a:rPr>
                        <a:t> – no. </a:t>
                      </a:r>
                      <a:r>
                        <a:rPr lang="pt-BR" sz="900" dirty="0" err="1">
                          <a:effectLst/>
                        </a:rPr>
                        <a:t>of</a:t>
                      </a:r>
                      <a:r>
                        <a:rPr lang="pt-BR" sz="900" dirty="0">
                          <a:effectLst/>
                        </a:rPr>
                        <a:t> </a:t>
                      </a:r>
                      <a:r>
                        <a:rPr lang="pt-BR" sz="900" dirty="0" err="1">
                          <a:effectLst/>
                        </a:rPr>
                        <a:t>participants</a:t>
                      </a:r>
                      <a:r>
                        <a:rPr lang="pt-BR" sz="900" dirty="0">
                          <a:effectLst/>
                        </a:rPr>
                        <a:t> (%)</a:t>
                      </a:r>
                      <a:endParaRPr lang="en-GB" sz="900" dirty="0">
                        <a:effectLst/>
                      </a:endParaRPr>
                    </a:p>
                    <a:p>
                      <a:pPr algn="just">
                        <a:lnSpc>
                          <a:spcPct val="114000"/>
                        </a:lnSpc>
                        <a:spcAft>
                          <a:spcPts val="0"/>
                        </a:spcAft>
                      </a:pPr>
                      <a:r>
                        <a:rPr lang="pt-BR" sz="900" b="0" dirty="0">
                          <a:effectLst/>
                        </a:rPr>
                        <a:t>Grade 3</a:t>
                      </a:r>
                      <a:endParaRPr lang="en-GB" sz="900" b="0" dirty="0">
                        <a:effectLst/>
                      </a:endParaRPr>
                    </a:p>
                    <a:p>
                      <a:pPr algn="just">
                        <a:lnSpc>
                          <a:spcPct val="114000"/>
                        </a:lnSpc>
                        <a:spcAft>
                          <a:spcPts val="0"/>
                        </a:spcAft>
                      </a:pPr>
                      <a:r>
                        <a:rPr lang="pt-BR" sz="900" b="0" dirty="0">
                          <a:effectLst/>
                        </a:rPr>
                        <a:t>Grade 4</a:t>
                      </a:r>
                      <a:endParaRPr lang="en-GB"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pt-BR" sz="900" dirty="0">
                          <a:effectLst/>
                          <a:latin typeface="+mn-lt"/>
                        </a:rPr>
                        <a:t> </a:t>
                      </a:r>
                      <a:endParaRPr lang="en-GB" sz="900" dirty="0">
                        <a:effectLst/>
                        <a:latin typeface="+mn-lt"/>
                      </a:endParaRPr>
                    </a:p>
                    <a:p>
                      <a:pPr algn="ctr">
                        <a:lnSpc>
                          <a:spcPct val="114000"/>
                        </a:lnSpc>
                        <a:spcAft>
                          <a:spcPts val="0"/>
                        </a:spcAft>
                      </a:pPr>
                      <a:r>
                        <a:rPr lang="pt-BR" sz="900" dirty="0">
                          <a:effectLst/>
                          <a:latin typeface="+mn-lt"/>
                        </a:rPr>
                        <a:t>6 (2%)</a:t>
                      </a:r>
                      <a:endParaRPr lang="en-GB" sz="900" dirty="0">
                        <a:effectLst/>
                        <a:latin typeface="+mn-lt"/>
                      </a:endParaRPr>
                    </a:p>
                    <a:p>
                      <a:pPr algn="ctr">
                        <a:lnSpc>
                          <a:spcPct val="114000"/>
                        </a:lnSpc>
                        <a:spcAft>
                          <a:spcPts val="0"/>
                        </a:spcAft>
                      </a:pPr>
                      <a:r>
                        <a:rPr lang="pt-BR" sz="900" dirty="0">
                          <a:effectLst/>
                          <a:latin typeface="+mn-lt"/>
                        </a:rPr>
                        <a:t>0 (0%)</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pt-BR" sz="900" dirty="0">
                          <a:effectLst/>
                          <a:latin typeface="+mn-lt"/>
                        </a:rPr>
                        <a:t> </a:t>
                      </a:r>
                      <a:endParaRPr lang="en-GB" sz="900" dirty="0">
                        <a:effectLst/>
                        <a:latin typeface="+mn-lt"/>
                      </a:endParaRPr>
                    </a:p>
                    <a:p>
                      <a:pPr algn="ctr">
                        <a:lnSpc>
                          <a:spcPct val="114000"/>
                        </a:lnSpc>
                        <a:spcAft>
                          <a:spcPts val="0"/>
                        </a:spcAft>
                      </a:pPr>
                      <a:r>
                        <a:rPr lang="pt-BR" sz="900" dirty="0">
                          <a:effectLst/>
                          <a:latin typeface="+mn-lt"/>
                        </a:rPr>
                        <a:t>27 (6%)</a:t>
                      </a:r>
                      <a:endParaRPr lang="en-GB" sz="900" dirty="0">
                        <a:effectLst/>
                        <a:latin typeface="+mn-lt"/>
                      </a:endParaRPr>
                    </a:p>
                    <a:p>
                      <a:pPr algn="ctr">
                        <a:lnSpc>
                          <a:spcPct val="114000"/>
                        </a:lnSpc>
                        <a:spcAft>
                          <a:spcPts val="0"/>
                        </a:spcAft>
                      </a:pPr>
                      <a:r>
                        <a:rPr lang="pt-BR" sz="900" dirty="0">
                          <a:effectLst/>
                          <a:latin typeface="+mn-lt"/>
                        </a:rPr>
                        <a:t>3 (1%)</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pt-BR" sz="900" dirty="0">
                          <a:effectLst/>
                          <a:latin typeface="+mn-lt"/>
                        </a:rPr>
                        <a:t> </a:t>
                      </a:r>
                      <a:endParaRPr lang="en-GB" sz="900" dirty="0">
                        <a:effectLst/>
                        <a:latin typeface="+mn-lt"/>
                      </a:endParaRPr>
                    </a:p>
                    <a:p>
                      <a:pPr algn="ctr">
                        <a:lnSpc>
                          <a:spcPct val="114000"/>
                        </a:lnSpc>
                        <a:spcAft>
                          <a:spcPts val="0"/>
                        </a:spcAft>
                      </a:pPr>
                      <a:r>
                        <a:rPr lang="pt-BR" sz="900" dirty="0">
                          <a:effectLst/>
                          <a:latin typeface="+mn-lt"/>
                        </a:rPr>
                        <a:t>&lt;0.001</a:t>
                      </a:r>
                      <a:endParaRPr lang="en-GB" sz="900" dirty="0">
                        <a:effectLst/>
                        <a:latin typeface="+mn-lt"/>
                      </a:endParaRPr>
                    </a:p>
                    <a:p>
                      <a:pPr algn="ctr">
                        <a:lnSpc>
                          <a:spcPct val="114000"/>
                        </a:lnSpc>
                        <a:spcAft>
                          <a:spcPts val="0"/>
                        </a:spcAft>
                      </a:pPr>
                      <a:r>
                        <a:rPr lang="pt-BR" sz="900" dirty="0">
                          <a:effectLst/>
                          <a:latin typeface="+mn-lt"/>
                        </a:rPr>
                        <a:t>0.25</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extLst>
                  <a:ext uri="{0D108BD9-81ED-4DB2-BD59-A6C34878D82A}">
                    <a16:rowId xmlns:a16="http://schemas.microsoft.com/office/drawing/2014/main" val="159597852"/>
                  </a:ext>
                </a:extLst>
              </a:tr>
              <a:tr h="185759">
                <a:tc>
                  <a:txBody>
                    <a:bodyPr/>
                    <a:lstStyle/>
                    <a:p>
                      <a:pPr algn="just">
                        <a:lnSpc>
                          <a:spcPct val="114000"/>
                        </a:lnSpc>
                        <a:spcAft>
                          <a:spcPts val="0"/>
                        </a:spcAft>
                      </a:pPr>
                      <a:r>
                        <a:rPr lang="en-GB" sz="900" dirty="0">
                          <a:effectLst/>
                        </a:rPr>
                        <a:t>Thrombophlebitis requiring antibiotics - no. of participants (%)</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8 (2%)</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28 (7%)</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marL="0" marR="0" lvl="0" indent="0" algn="ctr" defTabSz="914377" rtl="0" eaLnBrk="1" fontAlgn="auto" latinLnBrk="0" hangingPunct="1">
                        <a:lnSpc>
                          <a:spcPct val="114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black"/>
                          </a:solidFill>
                          <a:effectLst/>
                          <a:uLnTx/>
                          <a:uFillTx/>
                          <a:latin typeface="+mn-lt"/>
                          <a:ea typeface="+mn-ea"/>
                          <a:cs typeface="+mn-cs"/>
                        </a:rPr>
                        <a:t>&lt;0.001</a:t>
                      </a:r>
                      <a:endParaRPr kumimoji="0" lang="en-GB" sz="900"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endParaRPr>
                    </a:p>
                  </a:txBody>
                  <a:tcPr marL="15481" marR="15481" marT="0" marB="0"/>
                </a:tc>
                <a:extLst>
                  <a:ext uri="{0D108BD9-81ED-4DB2-BD59-A6C34878D82A}">
                    <a16:rowId xmlns:a16="http://schemas.microsoft.com/office/drawing/2014/main" val="1992602139"/>
                  </a:ext>
                </a:extLst>
              </a:tr>
              <a:tr h="460201">
                <a:tc>
                  <a:txBody>
                    <a:bodyPr/>
                    <a:lstStyle/>
                    <a:p>
                      <a:pPr algn="just">
                        <a:lnSpc>
                          <a:spcPct val="114000"/>
                        </a:lnSpc>
                        <a:spcAft>
                          <a:spcPts val="0"/>
                        </a:spcAft>
                      </a:pPr>
                      <a:r>
                        <a:rPr lang="en-GB" sz="900" dirty="0">
                          <a:effectLst/>
                        </a:rPr>
                        <a:t>Neutropenia – no. of participants (%)</a:t>
                      </a:r>
                    </a:p>
                    <a:p>
                      <a:pPr algn="just">
                        <a:lnSpc>
                          <a:spcPct val="114000"/>
                        </a:lnSpc>
                        <a:spcAft>
                          <a:spcPts val="0"/>
                        </a:spcAft>
                      </a:pPr>
                      <a:r>
                        <a:rPr lang="en-GB" sz="900" b="0" dirty="0">
                          <a:effectLst/>
                        </a:rPr>
                        <a:t>Grade 3</a:t>
                      </a:r>
                    </a:p>
                    <a:p>
                      <a:pPr algn="just">
                        <a:lnSpc>
                          <a:spcPct val="114000"/>
                        </a:lnSpc>
                        <a:spcAft>
                          <a:spcPts val="0"/>
                        </a:spcAft>
                      </a:pPr>
                      <a:r>
                        <a:rPr lang="en-GB" sz="900" b="0" dirty="0">
                          <a:effectLst/>
                        </a:rPr>
                        <a:t>Grade 4</a:t>
                      </a:r>
                      <a:endParaRPr lang="en-GB"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 </a:t>
                      </a:r>
                    </a:p>
                    <a:p>
                      <a:pPr algn="ctr">
                        <a:lnSpc>
                          <a:spcPct val="114000"/>
                        </a:lnSpc>
                        <a:spcAft>
                          <a:spcPts val="0"/>
                        </a:spcAft>
                      </a:pPr>
                      <a:r>
                        <a:rPr lang="en-GB" sz="900" dirty="0">
                          <a:effectLst/>
                          <a:latin typeface="+mn-lt"/>
                        </a:rPr>
                        <a:t>27 (6%)</a:t>
                      </a:r>
                    </a:p>
                    <a:p>
                      <a:pPr algn="ctr">
                        <a:lnSpc>
                          <a:spcPct val="114000"/>
                        </a:lnSpc>
                        <a:spcAft>
                          <a:spcPts val="0"/>
                        </a:spcAft>
                      </a:pPr>
                      <a:r>
                        <a:rPr lang="en-GB" sz="900" dirty="0">
                          <a:effectLst/>
                          <a:latin typeface="+mn-lt"/>
                        </a:rPr>
                        <a:t>20 (5%)</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 </a:t>
                      </a:r>
                    </a:p>
                    <a:p>
                      <a:pPr algn="ctr">
                        <a:lnSpc>
                          <a:spcPct val="114000"/>
                        </a:lnSpc>
                        <a:spcAft>
                          <a:spcPts val="0"/>
                        </a:spcAft>
                      </a:pPr>
                      <a:r>
                        <a:rPr lang="en-GB" sz="900" dirty="0">
                          <a:effectLst/>
                          <a:latin typeface="+mn-lt"/>
                        </a:rPr>
                        <a:t>21 (5%)</a:t>
                      </a:r>
                    </a:p>
                    <a:p>
                      <a:pPr algn="ctr">
                        <a:lnSpc>
                          <a:spcPct val="114000"/>
                        </a:lnSpc>
                        <a:spcAft>
                          <a:spcPts val="0"/>
                        </a:spcAft>
                      </a:pPr>
                      <a:r>
                        <a:rPr lang="en-GB" sz="900" dirty="0">
                          <a:effectLst/>
                          <a:latin typeface="+mn-lt"/>
                        </a:rPr>
                        <a:t>16 (4%)</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 </a:t>
                      </a:r>
                    </a:p>
                    <a:p>
                      <a:pPr algn="ctr">
                        <a:lnSpc>
                          <a:spcPct val="114000"/>
                        </a:lnSpc>
                        <a:spcAft>
                          <a:spcPts val="0"/>
                        </a:spcAft>
                      </a:pPr>
                      <a:r>
                        <a:rPr lang="en-GB" sz="900" dirty="0">
                          <a:effectLst/>
                          <a:latin typeface="+mn-lt"/>
                        </a:rPr>
                        <a:t>0.36</a:t>
                      </a:r>
                    </a:p>
                    <a:p>
                      <a:pPr algn="ctr">
                        <a:lnSpc>
                          <a:spcPct val="114000"/>
                        </a:lnSpc>
                        <a:spcAft>
                          <a:spcPts val="0"/>
                        </a:spcAft>
                      </a:pPr>
                      <a:r>
                        <a:rPr lang="en-GB" sz="900" dirty="0">
                          <a:effectLst/>
                          <a:latin typeface="+mn-lt"/>
                        </a:rPr>
                        <a:t>0.49</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extLst>
                  <a:ext uri="{0D108BD9-81ED-4DB2-BD59-A6C34878D82A}">
                    <a16:rowId xmlns:a16="http://schemas.microsoft.com/office/drawing/2014/main" val="2160360248"/>
                  </a:ext>
                </a:extLst>
              </a:tr>
              <a:tr h="460201">
                <a:tc>
                  <a:txBody>
                    <a:bodyPr/>
                    <a:lstStyle/>
                    <a:p>
                      <a:pPr algn="just">
                        <a:lnSpc>
                          <a:spcPct val="114000"/>
                        </a:lnSpc>
                        <a:spcAft>
                          <a:spcPts val="0"/>
                        </a:spcAft>
                      </a:pPr>
                      <a:r>
                        <a:rPr lang="en-GB" sz="900" dirty="0">
                          <a:effectLst/>
                        </a:rPr>
                        <a:t>Thrombocytopenia– no. of participants (%)</a:t>
                      </a:r>
                    </a:p>
                    <a:p>
                      <a:pPr algn="just">
                        <a:lnSpc>
                          <a:spcPct val="114000"/>
                        </a:lnSpc>
                        <a:spcAft>
                          <a:spcPts val="0"/>
                        </a:spcAft>
                      </a:pPr>
                      <a:r>
                        <a:rPr lang="en-GB" sz="900" b="0" dirty="0">
                          <a:effectLst/>
                        </a:rPr>
                        <a:t>Grade 3</a:t>
                      </a:r>
                    </a:p>
                    <a:p>
                      <a:pPr algn="just">
                        <a:lnSpc>
                          <a:spcPct val="114000"/>
                        </a:lnSpc>
                        <a:spcAft>
                          <a:spcPts val="0"/>
                        </a:spcAft>
                      </a:pPr>
                      <a:r>
                        <a:rPr lang="en-GB" sz="900" b="0" dirty="0">
                          <a:effectLst/>
                        </a:rPr>
                        <a:t>Grade 4</a:t>
                      </a:r>
                      <a:endParaRPr lang="en-GB"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 </a:t>
                      </a:r>
                    </a:p>
                    <a:p>
                      <a:pPr algn="ctr">
                        <a:lnSpc>
                          <a:spcPct val="114000"/>
                        </a:lnSpc>
                        <a:spcAft>
                          <a:spcPts val="0"/>
                        </a:spcAft>
                      </a:pPr>
                      <a:r>
                        <a:rPr lang="en-GB" sz="900" dirty="0">
                          <a:effectLst/>
                          <a:latin typeface="+mn-lt"/>
                        </a:rPr>
                        <a:t>9 (2%)</a:t>
                      </a:r>
                    </a:p>
                    <a:p>
                      <a:pPr algn="ctr">
                        <a:lnSpc>
                          <a:spcPct val="114000"/>
                        </a:lnSpc>
                        <a:spcAft>
                          <a:spcPts val="0"/>
                        </a:spcAft>
                      </a:pPr>
                      <a:r>
                        <a:rPr lang="en-GB" sz="900" dirty="0">
                          <a:effectLst/>
                          <a:latin typeface="+mn-lt"/>
                        </a:rPr>
                        <a:t>4 (1%)</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 </a:t>
                      </a:r>
                    </a:p>
                    <a:p>
                      <a:pPr algn="ctr">
                        <a:lnSpc>
                          <a:spcPct val="114000"/>
                        </a:lnSpc>
                        <a:spcAft>
                          <a:spcPts val="0"/>
                        </a:spcAft>
                      </a:pPr>
                      <a:r>
                        <a:rPr lang="en-GB" sz="900" dirty="0">
                          <a:effectLst/>
                          <a:latin typeface="+mn-lt"/>
                        </a:rPr>
                        <a:t>17 (4%)</a:t>
                      </a:r>
                    </a:p>
                    <a:p>
                      <a:pPr algn="ctr">
                        <a:lnSpc>
                          <a:spcPct val="114000"/>
                        </a:lnSpc>
                        <a:spcAft>
                          <a:spcPts val="0"/>
                        </a:spcAft>
                      </a:pPr>
                      <a:r>
                        <a:rPr lang="en-GB" sz="900" dirty="0">
                          <a:effectLst/>
                          <a:latin typeface="+mn-lt"/>
                        </a:rPr>
                        <a:t>6 (1%)</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 </a:t>
                      </a:r>
                    </a:p>
                    <a:p>
                      <a:pPr algn="ctr">
                        <a:lnSpc>
                          <a:spcPct val="114000"/>
                        </a:lnSpc>
                        <a:spcAft>
                          <a:spcPts val="0"/>
                        </a:spcAft>
                      </a:pPr>
                      <a:r>
                        <a:rPr lang="en-GB" sz="900" dirty="0">
                          <a:effectLst/>
                          <a:latin typeface="+mn-lt"/>
                        </a:rPr>
                        <a:t>0.11</a:t>
                      </a:r>
                    </a:p>
                    <a:p>
                      <a:pPr algn="ctr">
                        <a:lnSpc>
                          <a:spcPct val="114000"/>
                        </a:lnSpc>
                        <a:spcAft>
                          <a:spcPts val="0"/>
                        </a:spcAft>
                      </a:pPr>
                      <a:r>
                        <a:rPr lang="en-GB" sz="900" dirty="0">
                          <a:effectLst/>
                          <a:latin typeface="+mn-lt"/>
                        </a:rPr>
                        <a:t>0.75</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extLst>
                  <a:ext uri="{0D108BD9-81ED-4DB2-BD59-A6C34878D82A}">
                    <a16:rowId xmlns:a16="http://schemas.microsoft.com/office/drawing/2014/main" val="3363635871"/>
                  </a:ext>
                </a:extLst>
              </a:tr>
              <a:tr h="460201">
                <a:tc>
                  <a:txBody>
                    <a:bodyPr/>
                    <a:lstStyle/>
                    <a:p>
                      <a:pPr algn="just">
                        <a:lnSpc>
                          <a:spcPct val="114000"/>
                        </a:lnSpc>
                        <a:spcAft>
                          <a:spcPts val="0"/>
                        </a:spcAft>
                      </a:pPr>
                      <a:r>
                        <a:rPr lang="en-GB" sz="900" dirty="0">
                          <a:effectLst/>
                        </a:rPr>
                        <a:t>Elevated ALT – no. of participants (%)</a:t>
                      </a:r>
                    </a:p>
                    <a:p>
                      <a:pPr algn="just">
                        <a:lnSpc>
                          <a:spcPct val="114000"/>
                        </a:lnSpc>
                        <a:spcAft>
                          <a:spcPts val="0"/>
                        </a:spcAft>
                      </a:pPr>
                      <a:r>
                        <a:rPr lang="en-GB" sz="900" b="0" dirty="0">
                          <a:effectLst/>
                        </a:rPr>
                        <a:t>Grade 3</a:t>
                      </a:r>
                    </a:p>
                    <a:p>
                      <a:pPr algn="just">
                        <a:lnSpc>
                          <a:spcPct val="114000"/>
                        </a:lnSpc>
                        <a:spcAft>
                          <a:spcPts val="0"/>
                        </a:spcAft>
                      </a:pPr>
                      <a:r>
                        <a:rPr lang="en-GB" sz="900" b="0" dirty="0">
                          <a:effectLst/>
                        </a:rPr>
                        <a:t>Grade 4</a:t>
                      </a:r>
                      <a:endParaRPr lang="en-GB"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 </a:t>
                      </a:r>
                    </a:p>
                    <a:p>
                      <a:pPr algn="ctr">
                        <a:lnSpc>
                          <a:spcPct val="114000"/>
                        </a:lnSpc>
                        <a:spcAft>
                          <a:spcPts val="0"/>
                        </a:spcAft>
                      </a:pPr>
                      <a:r>
                        <a:rPr lang="en-GB" sz="900" dirty="0">
                          <a:effectLst/>
                          <a:latin typeface="+mn-lt"/>
                        </a:rPr>
                        <a:t>6 (1%)</a:t>
                      </a:r>
                    </a:p>
                    <a:p>
                      <a:pPr algn="ctr">
                        <a:lnSpc>
                          <a:spcPct val="114000"/>
                        </a:lnSpc>
                        <a:spcAft>
                          <a:spcPts val="0"/>
                        </a:spcAft>
                      </a:pPr>
                      <a:r>
                        <a:rPr lang="en-GB" sz="900" dirty="0">
                          <a:effectLst/>
                          <a:latin typeface="+mn-lt"/>
                        </a:rPr>
                        <a:t>1 (0.2%)</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 </a:t>
                      </a:r>
                    </a:p>
                    <a:p>
                      <a:pPr algn="ctr">
                        <a:lnSpc>
                          <a:spcPct val="114000"/>
                        </a:lnSpc>
                        <a:spcAft>
                          <a:spcPts val="0"/>
                        </a:spcAft>
                      </a:pPr>
                      <a:r>
                        <a:rPr lang="en-GB" sz="900" dirty="0">
                          <a:effectLst/>
                          <a:latin typeface="+mn-lt"/>
                        </a:rPr>
                        <a:t>4 (1%)</a:t>
                      </a:r>
                    </a:p>
                    <a:p>
                      <a:pPr algn="ctr">
                        <a:lnSpc>
                          <a:spcPct val="114000"/>
                        </a:lnSpc>
                        <a:spcAft>
                          <a:spcPts val="0"/>
                        </a:spcAft>
                      </a:pPr>
                      <a:r>
                        <a:rPr lang="en-GB" sz="900" dirty="0">
                          <a:effectLst/>
                          <a:latin typeface="+mn-lt"/>
                        </a:rPr>
                        <a:t>1 (0.2%)</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 </a:t>
                      </a:r>
                    </a:p>
                    <a:p>
                      <a:pPr algn="ctr">
                        <a:lnSpc>
                          <a:spcPct val="114000"/>
                        </a:lnSpc>
                        <a:spcAft>
                          <a:spcPts val="0"/>
                        </a:spcAft>
                      </a:pPr>
                      <a:r>
                        <a:rPr lang="en-GB" sz="900" dirty="0">
                          <a:effectLst/>
                          <a:latin typeface="+mn-lt"/>
                        </a:rPr>
                        <a:t>0.52</a:t>
                      </a:r>
                    </a:p>
                    <a:p>
                      <a:pPr algn="ctr">
                        <a:lnSpc>
                          <a:spcPct val="114000"/>
                        </a:lnSpc>
                        <a:spcAft>
                          <a:spcPts val="0"/>
                        </a:spcAft>
                      </a:pPr>
                      <a:r>
                        <a:rPr lang="en-GB" sz="900" dirty="0">
                          <a:effectLst/>
                          <a:latin typeface="+mn-lt"/>
                          <a:ea typeface="Calibri" panose="020F0502020204030204" pitchFamily="34" charset="0"/>
                          <a:cs typeface="Times New Roman" panose="02020603050405020304" pitchFamily="18" charset="0"/>
                        </a:rPr>
                        <a:t>1.0</a:t>
                      </a:r>
                    </a:p>
                  </a:txBody>
                  <a:tcPr marL="15481" marR="15481" marT="0" marB="0"/>
                </a:tc>
                <a:extLst>
                  <a:ext uri="{0D108BD9-81ED-4DB2-BD59-A6C34878D82A}">
                    <a16:rowId xmlns:a16="http://schemas.microsoft.com/office/drawing/2014/main" val="665807804"/>
                  </a:ext>
                </a:extLst>
              </a:tr>
            </a:tbl>
          </a:graphicData>
        </a:graphic>
      </p:graphicFrame>
      <p:sp>
        <p:nvSpPr>
          <p:cNvPr id="5" name="Inhaltsplatzhalter 2">
            <a:extLst>
              <a:ext uri="{FF2B5EF4-FFF2-40B4-BE49-F238E27FC236}">
                <a16:creationId xmlns:a16="http://schemas.microsoft.com/office/drawing/2014/main" id="{7F2EC168-D5DC-984E-8967-B06D4924DED5}"/>
              </a:ext>
            </a:extLst>
          </p:cNvPr>
          <p:cNvSpPr txBox="1">
            <a:spLocks/>
          </p:cNvSpPr>
          <p:nvPr/>
        </p:nvSpPr>
        <p:spPr>
          <a:xfrm>
            <a:off x="196045" y="222885"/>
            <a:ext cx="8104500" cy="4262405"/>
          </a:xfrm>
          <a:prstGeom prst="rect">
            <a:avLst/>
          </a:prstGeom>
        </p:spPr>
        <p:txBody>
          <a:bodyPr/>
          <a:lstStyle>
            <a:lvl1pPr marL="182558" indent="-182558" algn="l" defTabSz="914377"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1pPr>
            <a:lvl2pPr marL="358766" indent="-176209" algn="l" defTabSz="914377"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2pPr>
            <a:lvl3pPr marL="541325" indent="-182558" algn="l" defTabSz="914377"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3pPr>
            <a:lvl4pPr marL="715945" indent="-174621" algn="l" defTabSz="914377"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4pPr>
            <a:lvl5pPr marL="898503" indent="-182558" algn="l" defTabSz="914377"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2100" dirty="0" err="1"/>
              <a:t>Safety</a:t>
            </a:r>
            <a:r>
              <a:rPr lang="de-DE" sz="2100" dirty="0"/>
              <a:t>: </a:t>
            </a:r>
            <a:r>
              <a:rPr lang="de-DE" sz="1350" dirty="0" err="1"/>
              <a:t>Safety</a:t>
            </a:r>
            <a:r>
              <a:rPr lang="de-DE" sz="1350" dirty="0"/>
              <a:t> </a:t>
            </a:r>
            <a:r>
              <a:rPr lang="de-DE" sz="1350" dirty="0" err="1"/>
              <a:t>population</a:t>
            </a:r>
            <a:endParaRPr lang="de-DE" sz="1350" dirty="0"/>
          </a:p>
          <a:p>
            <a:pPr marL="0" indent="0">
              <a:buNone/>
            </a:pPr>
            <a:endParaRPr lang="de-DE" sz="1800" dirty="0"/>
          </a:p>
          <a:p>
            <a:pPr marL="269075" lvl="2" indent="0">
              <a:buNone/>
            </a:pPr>
            <a:endParaRPr lang="de-DE" sz="1800" dirty="0"/>
          </a:p>
        </p:txBody>
      </p:sp>
      <p:sp>
        <p:nvSpPr>
          <p:cNvPr id="9" name="TextBox 8">
            <a:extLst>
              <a:ext uri="{FF2B5EF4-FFF2-40B4-BE49-F238E27FC236}">
                <a16:creationId xmlns:a16="http://schemas.microsoft.com/office/drawing/2014/main" id="{C56A8240-0287-CE47-BF83-8AFEB90DED1C}"/>
              </a:ext>
            </a:extLst>
          </p:cNvPr>
          <p:cNvSpPr txBox="1"/>
          <p:nvPr/>
        </p:nvSpPr>
        <p:spPr>
          <a:xfrm>
            <a:off x="221104" y="1529436"/>
            <a:ext cx="7866824" cy="807913"/>
          </a:xfrm>
          <a:prstGeom prst="rect">
            <a:avLst/>
          </a:prstGeom>
          <a:noFill/>
          <a:ln w="38100">
            <a:solidFill>
              <a:schemeClr val="accent1"/>
            </a:solidFill>
          </a:ln>
        </p:spPr>
        <p:txBody>
          <a:bodyPr wrap="square" rtlCol="0">
            <a:spAutoFit/>
          </a:bodyPr>
          <a:lstStyle/>
          <a:p>
            <a:endParaRPr lang="en-GB" sz="4650" dirty="0"/>
          </a:p>
        </p:txBody>
      </p:sp>
      <p:sp>
        <p:nvSpPr>
          <p:cNvPr id="15" name="Rectangle 14">
            <a:extLst>
              <a:ext uri="{FF2B5EF4-FFF2-40B4-BE49-F238E27FC236}">
                <a16:creationId xmlns:a16="http://schemas.microsoft.com/office/drawing/2014/main" id="{0F8FE237-C5B9-774A-9C87-FE23A5B1BC2E}"/>
              </a:ext>
            </a:extLst>
          </p:cNvPr>
          <p:cNvSpPr/>
          <p:nvPr/>
        </p:nvSpPr>
        <p:spPr>
          <a:xfrm>
            <a:off x="233623" y="2328595"/>
            <a:ext cx="7855013" cy="280132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err="1"/>
          </a:p>
        </p:txBody>
      </p:sp>
      <p:sp>
        <p:nvSpPr>
          <p:cNvPr id="16" name="Rectangle 15">
            <a:extLst>
              <a:ext uri="{FF2B5EF4-FFF2-40B4-BE49-F238E27FC236}">
                <a16:creationId xmlns:a16="http://schemas.microsoft.com/office/drawing/2014/main" id="{56CF3EEF-D9DC-B842-A0DC-CE7F966E25F7}"/>
              </a:ext>
            </a:extLst>
          </p:cNvPr>
          <p:cNvSpPr/>
          <p:nvPr/>
        </p:nvSpPr>
        <p:spPr>
          <a:xfrm>
            <a:off x="221104" y="913606"/>
            <a:ext cx="7855013" cy="58764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err="1"/>
          </a:p>
        </p:txBody>
      </p:sp>
    </p:spTree>
    <p:extLst>
      <p:ext uri="{BB962C8B-B14F-4D97-AF65-F5344CB8AC3E}">
        <p14:creationId xmlns:p14="http://schemas.microsoft.com/office/powerpoint/2010/main" val="33658363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0C1B4AF-40E1-BC42-840D-76EBF7E3355C}"/>
              </a:ext>
            </a:extLst>
          </p:cNvPr>
          <p:cNvSpPr/>
          <p:nvPr/>
        </p:nvSpPr>
        <p:spPr>
          <a:xfrm>
            <a:off x="102476" y="4430110"/>
            <a:ext cx="1742090" cy="6385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err="1"/>
          </a:p>
        </p:txBody>
      </p:sp>
      <p:graphicFrame>
        <p:nvGraphicFramePr>
          <p:cNvPr id="13" name="Table 12">
            <a:extLst>
              <a:ext uri="{FF2B5EF4-FFF2-40B4-BE49-F238E27FC236}">
                <a16:creationId xmlns:a16="http://schemas.microsoft.com/office/drawing/2014/main" id="{056A2E65-BAA4-6D4B-AACA-35EA60407752}"/>
              </a:ext>
            </a:extLst>
          </p:cNvPr>
          <p:cNvGraphicFramePr>
            <a:graphicFrameLocks noGrp="1"/>
          </p:cNvGraphicFramePr>
          <p:nvPr>
            <p:extLst>
              <p:ext uri="{D42A27DB-BD31-4B8C-83A1-F6EECF244321}">
                <p14:modId xmlns:p14="http://schemas.microsoft.com/office/powerpoint/2010/main" val="3959467254"/>
              </p:ext>
            </p:extLst>
          </p:nvPr>
        </p:nvGraphicFramePr>
        <p:xfrm>
          <a:off x="260976" y="607800"/>
          <a:ext cx="7790082" cy="4331175"/>
        </p:xfrm>
        <a:graphic>
          <a:graphicData uri="http://schemas.openxmlformats.org/drawingml/2006/table">
            <a:tbl>
              <a:tblPr firstRow="1" firstCol="1" bandRow="1">
                <a:tableStyleId>{5A111915-BE36-4E01-A7E5-04B1672EAD32}</a:tableStyleId>
              </a:tblPr>
              <a:tblGrid>
                <a:gridCol w="4551914">
                  <a:extLst>
                    <a:ext uri="{9D8B030D-6E8A-4147-A177-3AD203B41FA5}">
                      <a16:colId xmlns:a16="http://schemas.microsoft.com/office/drawing/2014/main" val="3699327713"/>
                    </a:ext>
                  </a:extLst>
                </a:gridCol>
                <a:gridCol w="1347746">
                  <a:extLst>
                    <a:ext uri="{9D8B030D-6E8A-4147-A177-3AD203B41FA5}">
                      <a16:colId xmlns:a16="http://schemas.microsoft.com/office/drawing/2014/main" val="1558791841"/>
                    </a:ext>
                  </a:extLst>
                </a:gridCol>
                <a:gridCol w="924339">
                  <a:extLst>
                    <a:ext uri="{9D8B030D-6E8A-4147-A177-3AD203B41FA5}">
                      <a16:colId xmlns:a16="http://schemas.microsoft.com/office/drawing/2014/main" val="2653752016"/>
                    </a:ext>
                  </a:extLst>
                </a:gridCol>
                <a:gridCol w="966083">
                  <a:extLst>
                    <a:ext uri="{9D8B030D-6E8A-4147-A177-3AD203B41FA5}">
                      <a16:colId xmlns:a16="http://schemas.microsoft.com/office/drawing/2014/main" val="3089449104"/>
                    </a:ext>
                  </a:extLst>
                </a:gridCol>
              </a:tblGrid>
              <a:tr h="303800">
                <a:tc>
                  <a:txBody>
                    <a:bodyPr/>
                    <a:lstStyle/>
                    <a:p>
                      <a:pPr algn="just">
                        <a:lnSpc>
                          <a:spcPct val="114000"/>
                        </a:lnSpc>
                        <a:spcAft>
                          <a:spcPts val="0"/>
                        </a:spcAft>
                      </a:pPr>
                      <a:r>
                        <a:rPr lang="en-GB" sz="900" dirty="0">
                          <a:effectLst/>
                        </a:rPr>
                        <a:t>Safety Parameter</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solidFill>
                      <a:schemeClr val="tx2">
                        <a:lumMod val="60000"/>
                        <a:lumOff val="40000"/>
                      </a:schemeClr>
                    </a:solidFill>
                  </a:tcPr>
                </a:tc>
                <a:tc>
                  <a:txBody>
                    <a:bodyPr/>
                    <a:lstStyle/>
                    <a:p>
                      <a:pPr algn="ctr">
                        <a:lnSpc>
                          <a:spcPct val="114000"/>
                        </a:lnSpc>
                        <a:spcAft>
                          <a:spcPts val="0"/>
                        </a:spcAft>
                      </a:pPr>
                      <a:r>
                        <a:rPr lang="en-GB" sz="900" dirty="0">
                          <a:effectLst/>
                        </a:rPr>
                        <a:t>AmBisome</a:t>
                      </a:r>
                    </a:p>
                    <a:p>
                      <a:pPr algn="ctr">
                        <a:lnSpc>
                          <a:spcPct val="114000"/>
                        </a:lnSpc>
                        <a:spcAft>
                          <a:spcPts val="0"/>
                        </a:spcAft>
                      </a:pPr>
                      <a:r>
                        <a:rPr lang="en-GB" sz="900" dirty="0">
                          <a:effectLst/>
                        </a:rPr>
                        <a:t>(N=420)</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solidFill>
                      <a:schemeClr val="tx2">
                        <a:lumMod val="60000"/>
                        <a:lumOff val="40000"/>
                      </a:schemeClr>
                    </a:solidFill>
                  </a:tcPr>
                </a:tc>
                <a:tc>
                  <a:txBody>
                    <a:bodyPr/>
                    <a:lstStyle/>
                    <a:p>
                      <a:pPr algn="ctr">
                        <a:lnSpc>
                          <a:spcPct val="114000"/>
                        </a:lnSpc>
                        <a:spcAft>
                          <a:spcPts val="0"/>
                        </a:spcAft>
                      </a:pPr>
                      <a:r>
                        <a:rPr lang="en-GB" sz="900">
                          <a:effectLst/>
                        </a:rPr>
                        <a:t>Control</a:t>
                      </a:r>
                    </a:p>
                    <a:p>
                      <a:pPr algn="ctr">
                        <a:lnSpc>
                          <a:spcPct val="114000"/>
                        </a:lnSpc>
                        <a:spcAft>
                          <a:spcPts val="0"/>
                        </a:spcAft>
                      </a:pPr>
                      <a:r>
                        <a:rPr lang="en-GB" sz="900">
                          <a:effectLst/>
                        </a:rPr>
                        <a:t>(N=422)</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solidFill>
                      <a:schemeClr val="tx2">
                        <a:lumMod val="60000"/>
                        <a:lumOff val="40000"/>
                      </a:schemeClr>
                    </a:solidFill>
                  </a:tcPr>
                </a:tc>
                <a:tc>
                  <a:txBody>
                    <a:bodyPr/>
                    <a:lstStyle/>
                    <a:p>
                      <a:pPr algn="ctr">
                        <a:lnSpc>
                          <a:spcPct val="114000"/>
                        </a:lnSpc>
                        <a:spcAft>
                          <a:spcPts val="0"/>
                        </a:spcAft>
                      </a:pPr>
                      <a:r>
                        <a:rPr lang="en-GB" sz="900" dirty="0">
                          <a:effectLst/>
                        </a:rPr>
                        <a:t>P value</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solidFill>
                      <a:schemeClr val="tx2">
                        <a:lumMod val="60000"/>
                        <a:lumOff val="40000"/>
                      </a:schemeClr>
                    </a:solidFill>
                  </a:tcPr>
                </a:tc>
                <a:extLst>
                  <a:ext uri="{0D108BD9-81ED-4DB2-BD59-A6C34878D82A}">
                    <a16:rowId xmlns:a16="http://schemas.microsoft.com/office/drawing/2014/main" val="2290955025"/>
                  </a:ext>
                </a:extLst>
              </a:tr>
              <a:tr h="147495">
                <a:tc>
                  <a:txBody>
                    <a:bodyPr/>
                    <a:lstStyle/>
                    <a:p>
                      <a:pPr algn="just">
                        <a:lnSpc>
                          <a:spcPct val="114000"/>
                        </a:lnSpc>
                        <a:spcAft>
                          <a:spcPts val="0"/>
                        </a:spcAft>
                      </a:pPr>
                      <a:r>
                        <a:rPr lang="en-GB" sz="900">
                          <a:effectLst/>
                        </a:rPr>
                        <a:t>Total number of Grade 3 or 4 adverse events</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a:effectLst/>
                        </a:rPr>
                        <a:t>382</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a:effectLst/>
                        </a:rPr>
                        <a:t>579</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tc>
                <a:tc>
                  <a:txBody>
                    <a:bodyPr/>
                    <a:lstStyle/>
                    <a:p>
                      <a:pPr marL="0" marR="0" lvl="0" indent="0" algn="ctr" defTabSz="914377" rtl="0" eaLnBrk="1" fontAlgn="auto" latinLnBrk="0" hangingPunct="1">
                        <a:lnSpc>
                          <a:spcPct val="114000"/>
                        </a:lnSpc>
                        <a:spcBef>
                          <a:spcPts val="0"/>
                        </a:spcBef>
                        <a:spcAft>
                          <a:spcPts val="0"/>
                        </a:spcAft>
                        <a:buClrTx/>
                        <a:buSzTx/>
                        <a:buFontTx/>
                        <a:buNone/>
                        <a:tabLst/>
                        <a:defRPr/>
                      </a:pPr>
                      <a:r>
                        <a:rPr lang="en-GB" sz="900" dirty="0">
                          <a:effectLst/>
                        </a:rPr>
                        <a:t>&lt;0.001</a:t>
                      </a:r>
                    </a:p>
                  </a:txBody>
                  <a:tcPr marL="15481" marR="15481" marT="0" marB="0"/>
                </a:tc>
                <a:extLst>
                  <a:ext uri="{0D108BD9-81ED-4DB2-BD59-A6C34878D82A}">
                    <a16:rowId xmlns:a16="http://schemas.microsoft.com/office/drawing/2014/main" val="2596874552"/>
                  </a:ext>
                </a:extLst>
              </a:tr>
              <a:tr h="490430">
                <a:tc>
                  <a:txBody>
                    <a:bodyPr/>
                    <a:lstStyle/>
                    <a:p>
                      <a:pPr algn="just">
                        <a:lnSpc>
                          <a:spcPct val="114000"/>
                        </a:lnSpc>
                        <a:spcAft>
                          <a:spcPts val="0"/>
                        </a:spcAft>
                      </a:pPr>
                      <a:r>
                        <a:rPr lang="en-GB" sz="900" dirty="0">
                          <a:effectLst/>
                        </a:rPr>
                        <a:t>Any adverse event – no. of participants (%)</a:t>
                      </a:r>
                    </a:p>
                    <a:p>
                      <a:pPr algn="just">
                        <a:lnSpc>
                          <a:spcPct val="114000"/>
                        </a:lnSpc>
                        <a:spcAft>
                          <a:spcPts val="0"/>
                        </a:spcAft>
                      </a:pPr>
                      <a:r>
                        <a:rPr lang="en-GB" sz="900" b="0" dirty="0">
                          <a:effectLst/>
                        </a:rPr>
                        <a:t>Grade 3</a:t>
                      </a:r>
                    </a:p>
                    <a:p>
                      <a:pPr algn="just">
                        <a:lnSpc>
                          <a:spcPct val="114000"/>
                        </a:lnSpc>
                        <a:spcAft>
                          <a:spcPts val="0"/>
                        </a:spcAft>
                      </a:pPr>
                      <a:r>
                        <a:rPr lang="en-GB" sz="900" b="0" dirty="0">
                          <a:effectLst/>
                        </a:rPr>
                        <a:t>Grade 4 </a:t>
                      </a:r>
                      <a:endParaRPr lang="en-GB"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 </a:t>
                      </a:r>
                    </a:p>
                    <a:p>
                      <a:pPr algn="ctr">
                        <a:lnSpc>
                          <a:spcPct val="114000"/>
                        </a:lnSpc>
                        <a:spcAft>
                          <a:spcPts val="0"/>
                        </a:spcAft>
                      </a:pPr>
                      <a:r>
                        <a:rPr lang="en-GB" sz="900" dirty="0">
                          <a:effectLst/>
                          <a:latin typeface="+mn-lt"/>
                        </a:rPr>
                        <a:t>173 (41%)</a:t>
                      </a:r>
                    </a:p>
                    <a:p>
                      <a:pPr algn="ctr">
                        <a:lnSpc>
                          <a:spcPct val="114000"/>
                        </a:lnSpc>
                        <a:spcAft>
                          <a:spcPts val="0"/>
                        </a:spcAft>
                      </a:pPr>
                      <a:r>
                        <a:rPr lang="en-GB" sz="900" dirty="0">
                          <a:effectLst/>
                          <a:latin typeface="+mn-lt"/>
                        </a:rPr>
                        <a:t>91 (22%)</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 </a:t>
                      </a:r>
                    </a:p>
                    <a:p>
                      <a:pPr algn="ctr">
                        <a:lnSpc>
                          <a:spcPct val="114000"/>
                        </a:lnSpc>
                        <a:spcAft>
                          <a:spcPts val="0"/>
                        </a:spcAft>
                      </a:pPr>
                      <a:r>
                        <a:rPr lang="en-GB" sz="900" dirty="0">
                          <a:effectLst/>
                          <a:latin typeface="+mn-lt"/>
                        </a:rPr>
                        <a:t>225 (53%)</a:t>
                      </a:r>
                    </a:p>
                    <a:p>
                      <a:pPr algn="ctr">
                        <a:lnSpc>
                          <a:spcPct val="114000"/>
                        </a:lnSpc>
                        <a:spcAft>
                          <a:spcPts val="0"/>
                        </a:spcAft>
                      </a:pPr>
                      <a:r>
                        <a:rPr lang="en-GB" sz="900" dirty="0">
                          <a:effectLst/>
                          <a:latin typeface="+mn-lt"/>
                        </a:rPr>
                        <a:t>127 (30%)</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 </a:t>
                      </a:r>
                    </a:p>
                    <a:p>
                      <a:pPr algn="ctr">
                        <a:lnSpc>
                          <a:spcPct val="114000"/>
                        </a:lnSpc>
                        <a:spcAft>
                          <a:spcPts val="0"/>
                        </a:spcAft>
                      </a:pPr>
                      <a:r>
                        <a:rPr lang="en-GB" sz="900" dirty="0">
                          <a:effectLst/>
                          <a:latin typeface="+mn-lt"/>
                        </a:rPr>
                        <a:t>&lt;0.001</a:t>
                      </a:r>
                    </a:p>
                    <a:p>
                      <a:pPr algn="ctr">
                        <a:lnSpc>
                          <a:spcPct val="114000"/>
                        </a:lnSpc>
                        <a:spcAft>
                          <a:spcPts val="0"/>
                        </a:spcAft>
                      </a:pPr>
                      <a:r>
                        <a:rPr lang="en-GB" sz="900" dirty="0">
                          <a:effectLst/>
                          <a:latin typeface="+mn-lt"/>
                        </a:rPr>
                        <a:t>0.005</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extLst>
                  <a:ext uri="{0D108BD9-81ED-4DB2-BD59-A6C34878D82A}">
                    <a16:rowId xmlns:a16="http://schemas.microsoft.com/office/drawing/2014/main" val="3981012407"/>
                  </a:ext>
                </a:extLst>
              </a:tr>
              <a:tr h="460201">
                <a:tc>
                  <a:txBody>
                    <a:bodyPr/>
                    <a:lstStyle/>
                    <a:p>
                      <a:pPr algn="just">
                        <a:lnSpc>
                          <a:spcPct val="114000"/>
                        </a:lnSpc>
                        <a:spcAft>
                          <a:spcPts val="0"/>
                        </a:spcAft>
                      </a:pPr>
                      <a:r>
                        <a:rPr lang="pt-BR" sz="900" dirty="0">
                          <a:effectLst/>
                        </a:rPr>
                        <a:t>Anemia – no. </a:t>
                      </a:r>
                      <a:r>
                        <a:rPr lang="pt-BR" sz="900" dirty="0" err="1">
                          <a:effectLst/>
                        </a:rPr>
                        <a:t>of</a:t>
                      </a:r>
                      <a:r>
                        <a:rPr lang="pt-BR" sz="900" dirty="0">
                          <a:effectLst/>
                        </a:rPr>
                        <a:t> </a:t>
                      </a:r>
                      <a:r>
                        <a:rPr lang="pt-BR" sz="900" dirty="0" err="1">
                          <a:effectLst/>
                        </a:rPr>
                        <a:t>participants</a:t>
                      </a:r>
                      <a:r>
                        <a:rPr lang="pt-BR" sz="900" dirty="0">
                          <a:effectLst/>
                        </a:rPr>
                        <a:t> (%)</a:t>
                      </a:r>
                      <a:endParaRPr lang="en-GB" sz="900" dirty="0">
                        <a:effectLst/>
                      </a:endParaRPr>
                    </a:p>
                    <a:p>
                      <a:pPr algn="just">
                        <a:lnSpc>
                          <a:spcPct val="114000"/>
                        </a:lnSpc>
                        <a:spcAft>
                          <a:spcPts val="0"/>
                        </a:spcAft>
                      </a:pPr>
                      <a:r>
                        <a:rPr lang="pt-BR" sz="900" b="0" dirty="0">
                          <a:effectLst/>
                        </a:rPr>
                        <a:t>Grade 3</a:t>
                      </a:r>
                      <a:endParaRPr lang="en-GB" sz="900" b="0" dirty="0">
                        <a:effectLst/>
                      </a:endParaRPr>
                    </a:p>
                    <a:p>
                      <a:pPr algn="just">
                        <a:lnSpc>
                          <a:spcPct val="114000"/>
                        </a:lnSpc>
                        <a:spcAft>
                          <a:spcPts val="0"/>
                        </a:spcAft>
                      </a:pPr>
                      <a:r>
                        <a:rPr lang="pt-BR" sz="900" b="0" dirty="0">
                          <a:effectLst/>
                        </a:rPr>
                        <a:t>Grade 4</a:t>
                      </a:r>
                      <a:endParaRPr lang="en-GB"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pt-BR" sz="900" dirty="0">
                          <a:effectLst/>
                          <a:latin typeface="+mn-lt"/>
                        </a:rPr>
                        <a:t> </a:t>
                      </a:r>
                      <a:endParaRPr lang="en-GB" sz="900" dirty="0">
                        <a:effectLst/>
                        <a:latin typeface="+mn-lt"/>
                      </a:endParaRPr>
                    </a:p>
                    <a:p>
                      <a:pPr algn="ctr">
                        <a:lnSpc>
                          <a:spcPct val="114000"/>
                        </a:lnSpc>
                        <a:spcAft>
                          <a:spcPts val="0"/>
                        </a:spcAft>
                      </a:pPr>
                      <a:r>
                        <a:rPr lang="pt-BR" sz="900" dirty="0">
                          <a:effectLst/>
                          <a:latin typeface="+mn-lt"/>
                        </a:rPr>
                        <a:t>44 (10%)</a:t>
                      </a:r>
                      <a:endParaRPr lang="en-GB" sz="900" dirty="0">
                        <a:effectLst/>
                        <a:latin typeface="+mn-lt"/>
                      </a:endParaRPr>
                    </a:p>
                    <a:p>
                      <a:pPr algn="ctr">
                        <a:lnSpc>
                          <a:spcPct val="114000"/>
                        </a:lnSpc>
                        <a:spcAft>
                          <a:spcPts val="0"/>
                        </a:spcAft>
                      </a:pPr>
                      <a:r>
                        <a:rPr lang="pt-BR" sz="900" dirty="0">
                          <a:effectLst/>
                          <a:latin typeface="+mn-lt"/>
                        </a:rPr>
                        <a:t>12 (3%)</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pt-BR" sz="900" dirty="0">
                          <a:effectLst/>
                          <a:latin typeface="+mn-lt"/>
                        </a:rPr>
                        <a:t> </a:t>
                      </a:r>
                      <a:endParaRPr lang="en-GB" sz="900" dirty="0">
                        <a:effectLst/>
                        <a:latin typeface="+mn-lt"/>
                      </a:endParaRPr>
                    </a:p>
                    <a:p>
                      <a:pPr algn="ctr">
                        <a:lnSpc>
                          <a:spcPct val="114000"/>
                        </a:lnSpc>
                        <a:spcAft>
                          <a:spcPts val="0"/>
                        </a:spcAft>
                      </a:pPr>
                      <a:r>
                        <a:rPr lang="pt-BR" sz="900" dirty="0">
                          <a:effectLst/>
                          <a:latin typeface="+mn-lt"/>
                        </a:rPr>
                        <a:t>108 (26%)</a:t>
                      </a:r>
                      <a:endParaRPr lang="en-GB" sz="900" dirty="0">
                        <a:effectLst/>
                        <a:latin typeface="+mn-lt"/>
                      </a:endParaRPr>
                    </a:p>
                    <a:p>
                      <a:pPr algn="ctr">
                        <a:lnSpc>
                          <a:spcPct val="114000"/>
                        </a:lnSpc>
                        <a:spcAft>
                          <a:spcPts val="0"/>
                        </a:spcAft>
                      </a:pPr>
                      <a:r>
                        <a:rPr lang="pt-BR" sz="900" dirty="0">
                          <a:effectLst/>
                          <a:latin typeface="+mn-lt"/>
                        </a:rPr>
                        <a:t>62 (15%)</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pt-BR" sz="900" dirty="0">
                          <a:effectLst/>
                          <a:latin typeface="+mn-lt"/>
                        </a:rPr>
                        <a:t> </a:t>
                      </a:r>
                      <a:endParaRPr lang="en-GB" sz="900" dirty="0">
                        <a:effectLst/>
                        <a:latin typeface="+mn-lt"/>
                      </a:endParaRPr>
                    </a:p>
                    <a:p>
                      <a:pPr algn="ctr">
                        <a:lnSpc>
                          <a:spcPct val="114000"/>
                        </a:lnSpc>
                        <a:spcAft>
                          <a:spcPts val="0"/>
                        </a:spcAft>
                      </a:pPr>
                      <a:r>
                        <a:rPr lang="pt-BR" sz="900" dirty="0">
                          <a:effectLst/>
                          <a:latin typeface="+mn-lt"/>
                        </a:rPr>
                        <a:t>&lt;0.001</a:t>
                      </a:r>
                      <a:endParaRPr lang="en-GB" sz="900" dirty="0">
                        <a:effectLst/>
                        <a:latin typeface="+mn-lt"/>
                      </a:endParaRPr>
                    </a:p>
                    <a:p>
                      <a:pPr algn="ctr">
                        <a:lnSpc>
                          <a:spcPct val="114000"/>
                        </a:lnSpc>
                        <a:spcAft>
                          <a:spcPts val="0"/>
                        </a:spcAft>
                      </a:pPr>
                      <a:r>
                        <a:rPr lang="pt-BR" sz="900" dirty="0">
                          <a:effectLst/>
                          <a:latin typeface="+mn-lt"/>
                        </a:rPr>
                        <a:t>&lt;0.001</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extLst>
                  <a:ext uri="{0D108BD9-81ED-4DB2-BD59-A6C34878D82A}">
                    <a16:rowId xmlns:a16="http://schemas.microsoft.com/office/drawing/2014/main" val="2674010216"/>
                  </a:ext>
                </a:extLst>
              </a:tr>
              <a:tr h="147495">
                <a:tc>
                  <a:txBody>
                    <a:bodyPr/>
                    <a:lstStyle/>
                    <a:p>
                      <a:pPr algn="just">
                        <a:lnSpc>
                          <a:spcPct val="114000"/>
                        </a:lnSpc>
                        <a:spcAft>
                          <a:spcPts val="0"/>
                        </a:spcAft>
                      </a:pPr>
                      <a:r>
                        <a:rPr lang="en-GB" sz="900" dirty="0">
                          <a:effectLst/>
                        </a:rPr>
                        <a:t>Mean change in haemoglobin level to day 7 – g/dl</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-0.3</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marL="0" marR="0" lvl="0" indent="0" algn="ctr" defTabSz="914377" rtl="0" eaLnBrk="1" fontAlgn="auto" latinLnBrk="0" hangingPunct="1">
                        <a:lnSpc>
                          <a:spcPct val="114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black"/>
                          </a:solidFill>
                          <a:effectLst/>
                          <a:uLnTx/>
                          <a:uFillTx/>
                          <a:latin typeface="+mn-lt"/>
                          <a:ea typeface="+mn-ea"/>
                          <a:cs typeface="+mn-cs"/>
                        </a:rPr>
                        <a:t>-1.9</a:t>
                      </a:r>
                      <a:endParaRPr kumimoji="0" lang="en-GB" sz="900"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endParaRPr>
                    </a:p>
                  </a:txBody>
                  <a:tcPr marL="15481" marR="15481" marT="0" marB="0"/>
                </a:tc>
                <a:tc>
                  <a:txBody>
                    <a:bodyPr/>
                    <a:lstStyle/>
                    <a:p>
                      <a:pPr marL="0" marR="0" lvl="0" indent="0" algn="ctr" defTabSz="914377" rtl="0" eaLnBrk="1" fontAlgn="auto" latinLnBrk="0" hangingPunct="1">
                        <a:lnSpc>
                          <a:spcPct val="114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black"/>
                          </a:solidFill>
                          <a:effectLst/>
                          <a:uLnTx/>
                          <a:uFillTx/>
                          <a:latin typeface="+mn-lt"/>
                          <a:ea typeface="+mn-ea"/>
                          <a:cs typeface="+mn-cs"/>
                        </a:rPr>
                        <a:t>&lt;0.001</a:t>
                      </a:r>
                      <a:endParaRPr kumimoji="0" lang="en-GB" sz="900"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endParaRPr>
                    </a:p>
                  </a:txBody>
                  <a:tcPr marL="15481" marR="15481" marT="0" marB="0"/>
                </a:tc>
                <a:extLst>
                  <a:ext uri="{0D108BD9-81ED-4DB2-BD59-A6C34878D82A}">
                    <a16:rowId xmlns:a16="http://schemas.microsoft.com/office/drawing/2014/main" val="221635269"/>
                  </a:ext>
                </a:extLst>
              </a:tr>
              <a:tr h="147495">
                <a:tc>
                  <a:txBody>
                    <a:bodyPr/>
                    <a:lstStyle/>
                    <a:p>
                      <a:pPr algn="just">
                        <a:lnSpc>
                          <a:spcPct val="114000"/>
                        </a:lnSpc>
                        <a:spcAft>
                          <a:spcPts val="0"/>
                        </a:spcAft>
                      </a:pPr>
                      <a:r>
                        <a:rPr lang="en-GB" sz="900">
                          <a:effectLst/>
                        </a:rPr>
                        <a:t>Received a blood transfusion – no. of participants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32 (8%)</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76 (18%)</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marL="0" marR="0" lvl="0" indent="0" algn="ctr" defTabSz="914377" rtl="0" eaLnBrk="1" fontAlgn="auto" latinLnBrk="0" hangingPunct="1">
                        <a:lnSpc>
                          <a:spcPct val="114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black"/>
                          </a:solidFill>
                          <a:effectLst/>
                          <a:uLnTx/>
                          <a:uFillTx/>
                          <a:latin typeface="+mn-lt"/>
                          <a:ea typeface="+mn-ea"/>
                          <a:cs typeface="+mn-cs"/>
                        </a:rPr>
                        <a:t>&lt;0.001</a:t>
                      </a:r>
                      <a:endParaRPr kumimoji="0" lang="en-GB" sz="900"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endParaRPr>
                    </a:p>
                  </a:txBody>
                  <a:tcPr marL="15481" marR="15481" marT="0" marB="0"/>
                </a:tc>
                <a:extLst>
                  <a:ext uri="{0D108BD9-81ED-4DB2-BD59-A6C34878D82A}">
                    <a16:rowId xmlns:a16="http://schemas.microsoft.com/office/drawing/2014/main" val="828269881"/>
                  </a:ext>
                </a:extLst>
              </a:tr>
              <a:tr h="460201">
                <a:tc>
                  <a:txBody>
                    <a:bodyPr/>
                    <a:lstStyle/>
                    <a:p>
                      <a:pPr algn="just">
                        <a:lnSpc>
                          <a:spcPct val="114000"/>
                        </a:lnSpc>
                        <a:spcAft>
                          <a:spcPts val="0"/>
                        </a:spcAft>
                      </a:pPr>
                      <a:r>
                        <a:rPr lang="en-GB" sz="900" dirty="0">
                          <a:effectLst/>
                        </a:rPr>
                        <a:t>Creatinine increase – no. of participants (%)</a:t>
                      </a:r>
                    </a:p>
                    <a:p>
                      <a:pPr algn="just">
                        <a:lnSpc>
                          <a:spcPct val="114000"/>
                        </a:lnSpc>
                        <a:spcAft>
                          <a:spcPts val="0"/>
                        </a:spcAft>
                      </a:pPr>
                      <a:r>
                        <a:rPr lang="en-GB" sz="900" b="0" dirty="0">
                          <a:effectLst/>
                        </a:rPr>
                        <a:t>Grade 3</a:t>
                      </a:r>
                    </a:p>
                    <a:p>
                      <a:pPr algn="just">
                        <a:lnSpc>
                          <a:spcPct val="114000"/>
                        </a:lnSpc>
                        <a:spcAft>
                          <a:spcPts val="0"/>
                        </a:spcAft>
                      </a:pPr>
                      <a:r>
                        <a:rPr lang="en-GB" sz="900" b="0" dirty="0">
                          <a:effectLst/>
                        </a:rPr>
                        <a:t>Grade 4</a:t>
                      </a:r>
                      <a:endParaRPr lang="en-GB"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 </a:t>
                      </a:r>
                    </a:p>
                    <a:p>
                      <a:pPr algn="ctr">
                        <a:lnSpc>
                          <a:spcPct val="114000"/>
                        </a:lnSpc>
                        <a:spcAft>
                          <a:spcPts val="0"/>
                        </a:spcAft>
                      </a:pPr>
                      <a:r>
                        <a:rPr lang="en-GB" sz="900" dirty="0">
                          <a:effectLst/>
                          <a:latin typeface="+mn-lt"/>
                        </a:rPr>
                        <a:t>17 (4%)</a:t>
                      </a:r>
                    </a:p>
                    <a:p>
                      <a:pPr algn="ctr">
                        <a:lnSpc>
                          <a:spcPct val="114000"/>
                        </a:lnSpc>
                        <a:spcAft>
                          <a:spcPts val="0"/>
                        </a:spcAft>
                      </a:pPr>
                      <a:r>
                        <a:rPr lang="en-GB" sz="900" dirty="0">
                          <a:effectLst/>
                          <a:latin typeface="+mn-lt"/>
                        </a:rPr>
                        <a:t>5 (1%)</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 </a:t>
                      </a:r>
                    </a:p>
                    <a:p>
                      <a:pPr algn="ctr">
                        <a:lnSpc>
                          <a:spcPct val="114000"/>
                        </a:lnSpc>
                        <a:spcAft>
                          <a:spcPts val="0"/>
                        </a:spcAft>
                      </a:pPr>
                      <a:r>
                        <a:rPr lang="en-GB" sz="900" dirty="0">
                          <a:effectLst/>
                          <a:latin typeface="+mn-lt"/>
                        </a:rPr>
                        <a:t>22 (5%)</a:t>
                      </a:r>
                    </a:p>
                    <a:p>
                      <a:pPr algn="ctr">
                        <a:lnSpc>
                          <a:spcPct val="114000"/>
                        </a:lnSpc>
                        <a:spcAft>
                          <a:spcPts val="0"/>
                        </a:spcAft>
                      </a:pPr>
                      <a:r>
                        <a:rPr lang="en-GB" sz="900" dirty="0">
                          <a:effectLst/>
                          <a:latin typeface="+mn-lt"/>
                        </a:rPr>
                        <a:t>3 (1%)</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 </a:t>
                      </a:r>
                    </a:p>
                    <a:p>
                      <a:pPr algn="ctr">
                        <a:lnSpc>
                          <a:spcPct val="114000"/>
                        </a:lnSpc>
                        <a:spcAft>
                          <a:spcPts val="0"/>
                        </a:spcAft>
                      </a:pPr>
                      <a:r>
                        <a:rPr lang="en-GB" sz="900" dirty="0">
                          <a:effectLst/>
                          <a:latin typeface="+mn-lt"/>
                        </a:rPr>
                        <a:t>0.42</a:t>
                      </a:r>
                    </a:p>
                    <a:p>
                      <a:pPr algn="ctr">
                        <a:lnSpc>
                          <a:spcPct val="114000"/>
                        </a:lnSpc>
                        <a:spcAft>
                          <a:spcPts val="0"/>
                        </a:spcAft>
                      </a:pPr>
                      <a:r>
                        <a:rPr lang="en-GB" sz="900" dirty="0">
                          <a:effectLst/>
                          <a:latin typeface="+mn-lt"/>
                        </a:rPr>
                        <a:t>0.505</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extLst>
                  <a:ext uri="{0D108BD9-81ED-4DB2-BD59-A6C34878D82A}">
                    <a16:rowId xmlns:a16="http://schemas.microsoft.com/office/drawing/2014/main" val="3220949043"/>
                  </a:ext>
                </a:extLst>
              </a:tr>
              <a:tr h="147495">
                <a:tc>
                  <a:txBody>
                    <a:bodyPr/>
                    <a:lstStyle/>
                    <a:p>
                      <a:pPr algn="just">
                        <a:lnSpc>
                          <a:spcPct val="114000"/>
                        </a:lnSpc>
                        <a:spcAft>
                          <a:spcPts val="0"/>
                        </a:spcAft>
                      </a:pPr>
                      <a:r>
                        <a:rPr lang="en-GB" sz="900" dirty="0">
                          <a:effectLst/>
                        </a:rPr>
                        <a:t>Mean % change in creatinine level to day 7</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20.2%</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49.7%</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marL="0" marR="0" lvl="0" indent="0" algn="ctr" defTabSz="914377" rtl="0" eaLnBrk="1" fontAlgn="auto" latinLnBrk="0" hangingPunct="1">
                        <a:lnSpc>
                          <a:spcPct val="114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black"/>
                          </a:solidFill>
                          <a:effectLst/>
                          <a:uLnTx/>
                          <a:uFillTx/>
                          <a:latin typeface="+mn-lt"/>
                          <a:ea typeface="+mn-ea"/>
                          <a:cs typeface="+mn-cs"/>
                        </a:rPr>
                        <a:t>&lt;0.001</a:t>
                      </a:r>
                      <a:endParaRPr kumimoji="0" lang="en-GB" sz="900"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endParaRPr>
                    </a:p>
                  </a:txBody>
                  <a:tcPr marL="15481" marR="15481" marT="0" marB="0"/>
                </a:tc>
                <a:extLst>
                  <a:ext uri="{0D108BD9-81ED-4DB2-BD59-A6C34878D82A}">
                    <a16:rowId xmlns:a16="http://schemas.microsoft.com/office/drawing/2014/main" val="1033117594"/>
                  </a:ext>
                </a:extLst>
              </a:tr>
              <a:tr h="460201">
                <a:tc>
                  <a:txBody>
                    <a:bodyPr/>
                    <a:lstStyle/>
                    <a:p>
                      <a:pPr algn="just">
                        <a:lnSpc>
                          <a:spcPct val="114000"/>
                        </a:lnSpc>
                        <a:spcAft>
                          <a:spcPts val="0"/>
                        </a:spcAft>
                      </a:pPr>
                      <a:r>
                        <a:rPr lang="pt-BR" sz="900" dirty="0" err="1">
                          <a:effectLst/>
                        </a:rPr>
                        <a:t>Hypokalaemia</a:t>
                      </a:r>
                      <a:r>
                        <a:rPr lang="pt-BR" sz="900" dirty="0">
                          <a:effectLst/>
                        </a:rPr>
                        <a:t> – no. </a:t>
                      </a:r>
                      <a:r>
                        <a:rPr lang="pt-BR" sz="900" dirty="0" err="1">
                          <a:effectLst/>
                        </a:rPr>
                        <a:t>of</a:t>
                      </a:r>
                      <a:r>
                        <a:rPr lang="pt-BR" sz="900" dirty="0">
                          <a:effectLst/>
                        </a:rPr>
                        <a:t> </a:t>
                      </a:r>
                      <a:r>
                        <a:rPr lang="pt-BR" sz="900" dirty="0" err="1">
                          <a:effectLst/>
                        </a:rPr>
                        <a:t>participants</a:t>
                      </a:r>
                      <a:r>
                        <a:rPr lang="pt-BR" sz="900" dirty="0">
                          <a:effectLst/>
                        </a:rPr>
                        <a:t> (%)</a:t>
                      </a:r>
                      <a:endParaRPr lang="en-GB" sz="900" dirty="0">
                        <a:effectLst/>
                      </a:endParaRPr>
                    </a:p>
                    <a:p>
                      <a:pPr algn="just">
                        <a:lnSpc>
                          <a:spcPct val="114000"/>
                        </a:lnSpc>
                        <a:spcAft>
                          <a:spcPts val="0"/>
                        </a:spcAft>
                      </a:pPr>
                      <a:r>
                        <a:rPr lang="pt-BR" sz="900" b="0" dirty="0">
                          <a:effectLst/>
                        </a:rPr>
                        <a:t>Grade 3</a:t>
                      </a:r>
                      <a:endParaRPr lang="en-GB" sz="900" b="0" dirty="0">
                        <a:effectLst/>
                      </a:endParaRPr>
                    </a:p>
                    <a:p>
                      <a:pPr algn="just">
                        <a:lnSpc>
                          <a:spcPct val="114000"/>
                        </a:lnSpc>
                        <a:spcAft>
                          <a:spcPts val="0"/>
                        </a:spcAft>
                      </a:pPr>
                      <a:r>
                        <a:rPr lang="pt-BR" sz="900" b="0" dirty="0">
                          <a:effectLst/>
                        </a:rPr>
                        <a:t>Grade 4</a:t>
                      </a:r>
                      <a:endParaRPr lang="en-GB"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pt-BR" sz="900" dirty="0">
                          <a:effectLst/>
                          <a:latin typeface="+mn-lt"/>
                        </a:rPr>
                        <a:t> </a:t>
                      </a:r>
                      <a:endParaRPr lang="en-GB" sz="900" dirty="0">
                        <a:effectLst/>
                        <a:latin typeface="+mn-lt"/>
                      </a:endParaRPr>
                    </a:p>
                    <a:p>
                      <a:pPr algn="ctr">
                        <a:lnSpc>
                          <a:spcPct val="114000"/>
                        </a:lnSpc>
                        <a:spcAft>
                          <a:spcPts val="0"/>
                        </a:spcAft>
                      </a:pPr>
                      <a:r>
                        <a:rPr lang="pt-BR" sz="900" dirty="0">
                          <a:effectLst/>
                          <a:latin typeface="+mn-lt"/>
                        </a:rPr>
                        <a:t>6 (2%)</a:t>
                      </a:r>
                      <a:endParaRPr lang="en-GB" sz="900" dirty="0">
                        <a:effectLst/>
                        <a:latin typeface="+mn-lt"/>
                      </a:endParaRPr>
                    </a:p>
                    <a:p>
                      <a:pPr algn="ctr">
                        <a:lnSpc>
                          <a:spcPct val="114000"/>
                        </a:lnSpc>
                        <a:spcAft>
                          <a:spcPts val="0"/>
                        </a:spcAft>
                      </a:pPr>
                      <a:r>
                        <a:rPr lang="pt-BR" sz="900" dirty="0">
                          <a:effectLst/>
                          <a:latin typeface="+mn-lt"/>
                        </a:rPr>
                        <a:t>0 (0%)</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pt-BR" sz="900" dirty="0">
                          <a:effectLst/>
                          <a:latin typeface="+mn-lt"/>
                        </a:rPr>
                        <a:t> </a:t>
                      </a:r>
                      <a:endParaRPr lang="en-GB" sz="900" dirty="0">
                        <a:effectLst/>
                        <a:latin typeface="+mn-lt"/>
                      </a:endParaRPr>
                    </a:p>
                    <a:p>
                      <a:pPr algn="ctr">
                        <a:lnSpc>
                          <a:spcPct val="114000"/>
                        </a:lnSpc>
                        <a:spcAft>
                          <a:spcPts val="0"/>
                        </a:spcAft>
                      </a:pPr>
                      <a:r>
                        <a:rPr lang="pt-BR" sz="900" dirty="0">
                          <a:effectLst/>
                          <a:latin typeface="+mn-lt"/>
                        </a:rPr>
                        <a:t>27 (6%)</a:t>
                      </a:r>
                      <a:endParaRPr lang="en-GB" sz="900" dirty="0">
                        <a:effectLst/>
                        <a:latin typeface="+mn-lt"/>
                      </a:endParaRPr>
                    </a:p>
                    <a:p>
                      <a:pPr algn="ctr">
                        <a:lnSpc>
                          <a:spcPct val="114000"/>
                        </a:lnSpc>
                        <a:spcAft>
                          <a:spcPts val="0"/>
                        </a:spcAft>
                      </a:pPr>
                      <a:r>
                        <a:rPr lang="pt-BR" sz="900" dirty="0">
                          <a:effectLst/>
                          <a:latin typeface="+mn-lt"/>
                        </a:rPr>
                        <a:t>3 (1%)</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pt-BR" sz="900" dirty="0">
                          <a:effectLst/>
                          <a:latin typeface="+mn-lt"/>
                        </a:rPr>
                        <a:t> </a:t>
                      </a:r>
                      <a:endParaRPr lang="en-GB" sz="900" dirty="0">
                        <a:effectLst/>
                        <a:latin typeface="+mn-lt"/>
                      </a:endParaRPr>
                    </a:p>
                    <a:p>
                      <a:pPr algn="ctr">
                        <a:lnSpc>
                          <a:spcPct val="114000"/>
                        </a:lnSpc>
                        <a:spcAft>
                          <a:spcPts val="0"/>
                        </a:spcAft>
                      </a:pPr>
                      <a:r>
                        <a:rPr lang="pt-BR" sz="900" dirty="0">
                          <a:effectLst/>
                          <a:latin typeface="+mn-lt"/>
                        </a:rPr>
                        <a:t>&lt;0.001</a:t>
                      </a:r>
                      <a:endParaRPr lang="en-GB" sz="900" dirty="0">
                        <a:effectLst/>
                        <a:latin typeface="+mn-lt"/>
                      </a:endParaRPr>
                    </a:p>
                    <a:p>
                      <a:pPr algn="ctr">
                        <a:lnSpc>
                          <a:spcPct val="114000"/>
                        </a:lnSpc>
                        <a:spcAft>
                          <a:spcPts val="0"/>
                        </a:spcAft>
                      </a:pPr>
                      <a:r>
                        <a:rPr lang="pt-BR" sz="900" dirty="0">
                          <a:effectLst/>
                          <a:latin typeface="+mn-lt"/>
                        </a:rPr>
                        <a:t>0.25</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extLst>
                  <a:ext uri="{0D108BD9-81ED-4DB2-BD59-A6C34878D82A}">
                    <a16:rowId xmlns:a16="http://schemas.microsoft.com/office/drawing/2014/main" val="159597852"/>
                  </a:ext>
                </a:extLst>
              </a:tr>
              <a:tr h="185759">
                <a:tc>
                  <a:txBody>
                    <a:bodyPr/>
                    <a:lstStyle/>
                    <a:p>
                      <a:pPr algn="just">
                        <a:lnSpc>
                          <a:spcPct val="114000"/>
                        </a:lnSpc>
                        <a:spcAft>
                          <a:spcPts val="0"/>
                        </a:spcAft>
                      </a:pPr>
                      <a:r>
                        <a:rPr lang="en-GB" sz="900" dirty="0">
                          <a:effectLst/>
                        </a:rPr>
                        <a:t>Thrombophlebitis requiring antibiotics - no. of participants (%)</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8 (2%)</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28 (7%)</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marL="0" marR="0" lvl="0" indent="0" algn="ctr" defTabSz="914377" rtl="0" eaLnBrk="1" fontAlgn="auto" latinLnBrk="0" hangingPunct="1">
                        <a:lnSpc>
                          <a:spcPct val="114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black"/>
                          </a:solidFill>
                          <a:effectLst/>
                          <a:uLnTx/>
                          <a:uFillTx/>
                          <a:latin typeface="+mn-lt"/>
                          <a:ea typeface="+mn-ea"/>
                          <a:cs typeface="+mn-cs"/>
                        </a:rPr>
                        <a:t>&lt;0.001</a:t>
                      </a:r>
                      <a:endParaRPr kumimoji="0" lang="en-GB" sz="900"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endParaRPr>
                    </a:p>
                  </a:txBody>
                  <a:tcPr marL="15481" marR="15481" marT="0" marB="0"/>
                </a:tc>
                <a:extLst>
                  <a:ext uri="{0D108BD9-81ED-4DB2-BD59-A6C34878D82A}">
                    <a16:rowId xmlns:a16="http://schemas.microsoft.com/office/drawing/2014/main" val="1992602139"/>
                  </a:ext>
                </a:extLst>
              </a:tr>
              <a:tr h="460201">
                <a:tc>
                  <a:txBody>
                    <a:bodyPr/>
                    <a:lstStyle/>
                    <a:p>
                      <a:pPr algn="just">
                        <a:lnSpc>
                          <a:spcPct val="114000"/>
                        </a:lnSpc>
                        <a:spcAft>
                          <a:spcPts val="0"/>
                        </a:spcAft>
                      </a:pPr>
                      <a:r>
                        <a:rPr lang="en-GB" sz="900" dirty="0">
                          <a:effectLst/>
                        </a:rPr>
                        <a:t>Neutropenia – no. of participants (%)</a:t>
                      </a:r>
                    </a:p>
                    <a:p>
                      <a:pPr algn="just">
                        <a:lnSpc>
                          <a:spcPct val="114000"/>
                        </a:lnSpc>
                        <a:spcAft>
                          <a:spcPts val="0"/>
                        </a:spcAft>
                      </a:pPr>
                      <a:r>
                        <a:rPr lang="en-GB" sz="900" b="0" dirty="0">
                          <a:effectLst/>
                        </a:rPr>
                        <a:t>Grade 3</a:t>
                      </a:r>
                    </a:p>
                    <a:p>
                      <a:pPr algn="just">
                        <a:lnSpc>
                          <a:spcPct val="114000"/>
                        </a:lnSpc>
                        <a:spcAft>
                          <a:spcPts val="0"/>
                        </a:spcAft>
                      </a:pPr>
                      <a:r>
                        <a:rPr lang="en-GB" sz="900" b="0" dirty="0">
                          <a:effectLst/>
                        </a:rPr>
                        <a:t>Grade 4</a:t>
                      </a:r>
                      <a:endParaRPr lang="en-GB"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 </a:t>
                      </a:r>
                    </a:p>
                    <a:p>
                      <a:pPr algn="ctr">
                        <a:lnSpc>
                          <a:spcPct val="114000"/>
                        </a:lnSpc>
                        <a:spcAft>
                          <a:spcPts val="0"/>
                        </a:spcAft>
                      </a:pPr>
                      <a:r>
                        <a:rPr lang="en-GB" sz="900" dirty="0">
                          <a:effectLst/>
                          <a:latin typeface="+mn-lt"/>
                        </a:rPr>
                        <a:t>27 (6%)</a:t>
                      </a:r>
                    </a:p>
                    <a:p>
                      <a:pPr algn="ctr">
                        <a:lnSpc>
                          <a:spcPct val="114000"/>
                        </a:lnSpc>
                        <a:spcAft>
                          <a:spcPts val="0"/>
                        </a:spcAft>
                      </a:pPr>
                      <a:r>
                        <a:rPr lang="en-GB" sz="900" dirty="0">
                          <a:effectLst/>
                          <a:latin typeface="+mn-lt"/>
                        </a:rPr>
                        <a:t>20 (5%)</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 </a:t>
                      </a:r>
                    </a:p>
                    <a:p>
                      <a:pPr algn="ctr">
                        <a:lnSpc>
                          <a:spcPct val="114000"/>
                        </a:lnSpc>
                        <a:spcAft>
                          <a:spcPts val="0"/>
                        </a:spcAft>
                      </a:pPr>
                      <a:r>
                        <a:rPr lang="en-GB" sz="900" dirty="0">
                          <a:effectLst/>
                          <a:latin typeface="+mn-lt"/>
                        </a:rPr>
                        <a:t>21 (5%)</a:t>
                      </a:r>
                    </a:p>
                    <a:p>
                      <a:pPr algn="ctr">
                        <a:lnSpc>
                          <a:spcPct val="114000"/>
                        </a:lnSpc>
                        <a:spcAft>
                          <a:spcPts val="0"/>
                        </a:spcAft>
                      </a:pPr>
                      <a:r>
                        <a:rPr lang="en-GB" sz="900" dirty="0">
                          <a:effectLst/>
                          <a:latin typeface="+mn-lt"/>
                        </a:rPr>
                        <a:t>16 (4%)</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 </a:t>
                      </a:r>
                    </a:p>
                    <a:p>
                      <a:pPr algn="ctr">
                        <a:lnSpc>
                          <a:spcPct val="114000"/>
                        </a:lnSpc>
                        <a:spcAft>
                          <a:spcPts val="0"/>
                        </a:spcAft>
                      </a:pPr>
                      <a:r>
                        <a:rPr lang="en-GB" sz="900" dirty="0">
                          <a:effectLst/>
                          <a:latin typeface="+mn-lt"/>
                        </a:rPr>
                        <a:t>0.36</a:t>
                      </a:r>
                    </a:p>
                    <a:p>
                      <a:pPr algn="ctr">
                        <a:lnSpc>
                          <a:spcPct val="114000"/>
                        </a:lnSpc>
                        <a:spcAft>
                          <a:spcPts val="0"/>
                        </a:spcAft>
                      </a:pPr>
                      <a:r>
                        <a:rPr lang="en-GB" sz="900" dirty="0">
                          <a:effectLst/>
                          <a:latin typeface="+mn-lt"/>
                        </a:rPr>
                        <a:t>0.49</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extLst>
                  <a:ext uri="{0D108BD9-81ED-4DB2-BD59-A6C34878D82A}">
                    <a16:rowId xmlns:a16="http://schemas.microsoft.com/office/drawing/2014/main" val="2160360248"/>
                  </a:ext>
                </a:extLst>
              </a:tr>
              <a:tr h="460201">
                <a:tc>
                  <a:txBody>
                    <a:bodyPr/>
                    <a:lstStyle/>
                    <a:p>
                      <a:pPr algn="just">
                        <a:lnSpc>
                          <a:spcPct val="114000"/>
                        </a:lnSpc>
                        <a:spcAft>
                          <a:spcPts val="0"/>
                        </a:spcAft>
                      </a:pPr>
                      <a:r>
                        <a:rPr lang="en-GB" sz="900" dirty="0">
                          <a:effectLst/>
                        </a:rPr>
                        <a:t>Thrombocytopenia– no. of participants (%)</a:t>
                      </a:r>
                    </a:p>
                    <a:p>
                      <a:pPr algn="just">
                        <a:lnSpc>
                          <a:spcPct val="114000"/>
                        </a:lnSpc>
                        <a:spcAft>
                          <a:spcPts val="0"/>
                        </a:spcAft>
                      </a:pPr>
                      <a:r>
                        <a:rPr lang="en-GB" sz="900" b="0" dirty="0">
                          <a:effectLst/>
                        </a:rPr>
                        <a:t>Grade 3</a:t>
                      </a:r>
                    </a:p>
                    <a:p>
                      <a:pPr algn="just">
                        <a:lnSpc>
                          <a:spcPct val="114000"/>
                        </a:lnSpc>
                        <a:spcAft>
                          <a:spcPts val="0"/>
                        </a:spcAft>
                      </a:pPr>
                      <a:r>
                        <a:rPr lang="en-GB" sz="900" b="0" dirty="0">
                          <a:effectLst/>
                        </a:rPr>
                        <a:t>Grade 4</a:t>
                      </a:r>
                      <a:endParaRPr lang="en-GB"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 </a:t>
                      </a:r>
                    </a:p>
                    <a:p>
                      <a:pPr algn="ctr">
                        <a:lnSpc>
                          <a:spcPct val="114000"/>
                        </a:lnSpc>
                        <a:spcAft>
                          <a:spcPts val="0"/>
                        </a:spcAft>
                      </a:pPr>
                      <a:r>
                        <a:rPr lang="en-GB" sz="900" dirty="0">
                          <a:effectLst/>
                          <a:latin typeface="+mn-lt"/>
                        </a:rPr>
                        <a:t>9 (2%)</a:t>
                      </a:r>
                    </a:p>
                    <a:p>
                      <a:pPr algn="ctr">
                        <a:lnSpc>
                          <a:spcPct val="114000"/>
                        </a:lnSpc>
                        <a:spcAft>
                          <a:spcPts val="0"/>
                        </a:spcAft>
                      </a:pPr>
                      <a:r>
                        <a:rPr lang="en-GB" sz="900" dirty="0">
                          <a:effectLst/>
                          <a:latin typeface="+mn-lt"/>
                        </a:rPr>
                        <a:t>4 (1%)</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 </a:t>
                      </a:r>
                    </a:p>
                    <a:p>
                      <a:pPr algn="ctr">
                        <a:lnSpc>
                          <a:spcPct val="114000"/>
                        </a:lnSpc>
                        <a:spcAft>
                          <a:spcPts val="0"/>
                        </a:spcAft>
                      </a:pPr>
                      <a:r>
                        <a:rPr lang="en-GB" sz="900" dirty="0">
                          <a:effectLst/>
                          <a:latin typeface="+mn-lt"/>
                        </a:rPr>
                        <a:t>17 (4%)</a:t>
                      </a:r>
                    </a:p>
                    <a:p>
                      <a:pPr algn="ctr">
                        <a:lnSpc>
                          <a:spcPct val="114000"/>
                        </a:lnSpc>
                        <a:spcAft>
                          <a:spcPts val="0"/>
                        </a:spcAft>
                      </a:pPr>
                      <a:r>
                        <a:rPr lang="en-GB" sz="900" dirty="0">
                          <a:effectLst/>
                          <a:latin typeface="+mn-lt"/>
                        </a:rPr>
                        <a:t>6 (1%)</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 </a:t>
                      </a:r>
                    </a:p>
                    <a:p>
                      <a:pPr algn="ctr">
                        <a:lnSpc>
                          <a:spcPct val="114000"/>
                        </a:lnSpc>
                        <a:spcAft>
                          <a:spcPts val="0"/>
                        </a:spcAft>
                      </a:pPr>
                      <a:r>
                        <a:rPr lang="en-GB" sz="900" dirty="0">
                          <a:effectLst/>
                          <a:latin typeface="+mn-lt"/>
                        </a:rPr>
                        <a:t>0.11</a:t>
                      </a:r>
                    </a:p>
                    <a:p>
                      <a:pPr algn="ctr">
                        <a:lnSpc>
                          <a:spcPct val="114000"/>
                        </a:lnSpc>
                        <a:spcAft>
                          <a:spcPts val="0"/>
                        </a:spcAft>
                      </a:pPr>
                      <a:r>
                        <a:rPr lang="en-GB" sz="900" dirty="0">
                          <a:effectLst/>
                          <a:latin typeface="+mn-lt"/>
                        </a:rPr>
                        <a:t>0.75</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extLst>
                  <a:ext uri="{0D108BD9-81ED-4DB2-BD59-A6C34878D82A}">
                    <a16:rowId xmlns:a16="http://schemas.microsoft.com/office/drawing/2014/main" val="3363635871"/>
                  </a:ext>
                </a:extLst>
              </a:tr>
              <a:tr h="460201">
                <a:tc>
                  <a:txBody>
                    <a:bodyPr/>
                    <a:lstStyle/>
                    <a:p>
                      <a:pPr algn="just">
                        <a:lnSpc>
                          <a:spcPct val="114000"/>
                        </a:lnSpc>
                        <a:spcAft>
                          <a:spcPts val="0"/>
                        </a:spcAft>
                      </a:pPr>
                      <a:r>
                        <a:rPr lang="en-GB" sz="900" dirty="0">
                          <a:effectLst/>
                        </a:rPr>
                        <a:t>Elevated ALT – no. of participants (%)</a:t>
                      </a:r>
                    </a:p>
                    <a:p>
                      <a:pPr algn="just">
                        <a:lnSpc>
                          <a:spcPct val="114000"/>
                        </a:lnSpc>
                        <a:spcAft>
                          <a:spcPts val="0"/>
                        </a:spcAft>
                      </a:pPr>
                      <a:r>
                        <a:rPr lang="en-GB" sz="900" b="0" dirty="0">
                          <a:effectLst/>
                        </a:rPr>
                        <a:t>Grade 3</a:t>
                      </a:r>
                    </a:p>
                    <a:p>
                      <a:pPr algn="just">
                        <a:lnSpc>
                          <a:spcPct val="114000"/>
                        </a:lnSpc>
                        <a:spcAft>
                          <a:spcPts val="0"/>
                        </a:spcAft>
                      </a:pPr>
                      <a:r>
                        <a:rPr lang="en-GB" sz="900" b="0" dirty="0">
                          <a:effectLst/>
                        </a:rPr>
                        <a:t>Grade 4</a:t>
                      </a:r>
                      <a:endParaRPr lang="en-GB"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 </a:t>
                      </a:r>
                    </a:p>
                    <a:p>
                      <a:pPr algn="ctr">
                        <a:lnSpc>
                          <a:spcPct val="114000"/>
                        </a:lnSpc>
                        <a:spcAft>
                          <a:spcPts val="0"/>
                        </a:spcAft>
                      </a:pPr>
                      <a:r>
                        <a:rPr lang="en-GB" sz="900" dirty="0">
                          <a:effectLst/>
                          <a:latin typeface="+mn-lt"/>
                        </a:rPr>
                        <a:t>6 (1%)</a:t>
                      </a:r>
                    </a:p>
                    <a:p>
                      <a:pPr algn="ctr">
                        <a:lnSpc>
                          <a:spcPct val="114000"/>
                        </a:lnSpc>
                        <a:spcAft>
                          <a:spcPts val="0"/>
                        </a:spcAft>
                      </a:pPr>
                      <a:r>
                        <a:rPr lang="en-GB" sz="900" dirty="0">
                          <a:effectLst/>
                          <a:latin typeface="+mn-lt"/>
                        </a:rPr>
                        <a:t>1 (0.2%)</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 </a:t>
                      </a:r>
                    </a:p>
                    <a:p>
                      <a:pPr algn="ctr">
                        <a:lnSpc>
                          <a:spcPct val="114000"/>
                        </a:lnSpc>
                        <a:spcAft>
                          <a:spcPts val="0"/>
                        </a:spcAft>
                      </a:pPr>
                      <a:r>
                        <a:rPr lang="en-GB" sz="900" dirty="0">
                          <a:effectLst/>
                          <a:latin typeface="+mn-lt"/>
                        </a:rPr>
                        <a:t>4 (1%)</a:t>
                      </a:r>
                    </a:p>
                    <a:p>
                      <a:pPr algn="ctr">
                        <a:lnSpc>
                          <a:spcPct val="114000"/>
                        </a:lnSpc>
                        <a:spcAft>
                          <a:spcPts val="0"/>
                        </a:spcAft>
                      </a:pPr>
                      <a:r>
                        <a:rPr lang="en-GB" sz="900" dirty="0">
                          <a:effectLst/>
                          <a:latin typeface="+mn-lt"/>
                        </a:rPr>
                        <a:t>1 (0.2%)</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 </a:t>
                      </a:r>
                    </a:p>
                    <a:p>
                      <a:pPr algn="ctr">
                        <a:lnSpc>
                          <a:spcPct val="114000"/>
                        </a:lnSpc>
                        <a:spcAft>
                          <a:spcPts val="0"/>
                        </a:spcAft>
                      </a:pPr>
                      <a:r>
                        <a:rPr lang="en-GB" sz="900" dirty="0">
                          <a:effectLst/>
                          <a:latin typeface="+mn-lt"/>
                        </a:rPr>
                        <a:t>0.52</a:t>
                      </a:r>
                    </a:p>
                    <a:p>
                      <a:pPr algn="ctr">
                        <a:lnSpc>
                          <a:spcPct val="114000"/>
                        </a:lnSpc>
                        <a:spcAft>
                          <a:spcPts val="0"/>
                        </a:spcAft>
                      </a:pPr>
                      <a:r>
                        <a:rPr lang="en-GB" sz="900" dirty="0">
                          <a:effectLst/>
                          <a:latin typeface="+mn-lt"/>
                          <a:ea typeface="Calibri" panose="020F0502020204030204" pitchFamily="34" charset="0"/>
                          <a:cs typeface="Times New Roman" panose="02020603050405020304" pitchFamily="18" charset="0"/>
                        </a:rPr>
                        <a:t>1.0</a:t>
                      </a:r>
                    </a:p>
                  </a:txBody>
                  <a:tcPr marL="15481" marR="15481" marT="0" marB="0"/>
                </a:tc>
                <a:extLst>
                  <a:ext uri="{0D108BD9-81ED-4DB2-BD59-A6C34878D82A}">
                    <a16:rowId xmlns:a16="http://schemas.microsoft.com/office/drawing/2014/main" val="665807804"/>
                  </a:ext>
                </a:extLst>
              </a:tr>
            </a:tbl>
          </a:graphicData>
        </a:graphic>
      </p:graphicFrame>
      <p:sp>
        <p:nvSpPr>
          <p:cNvPr id="5" name="Inhaltsplatzhalter 2">
            <a:extLst>
              <a:ext uri="{FF2B5EF4-FFF2-40B4-BE49-F238E27FC236}">
                <a16:creationId xmlns:a16="http://schemas.microsoft.com/office/drawing/2014/main" id="{7F2EC168-D5DC-984E-8967-B06D4924DED5}"/>
              </a:ext>
            </a:extLst>
          </p:cNvPr>
          <p:cNvSpPr txBox="1">
            <a:spLocks/>
          </p:cNvSpPr>
          <p:nvPr/>
        </p:nvSpPr>
        <p:spPr>
          <a:xfrm>
            <a:off x="196045" y="222885"/>
            <a:ext cx="8104500" cy="4262405"/>
          </a:xfrm>
          <a:prstGeom prst="rect">
            <a:avLst/>
          </a:prstGeom>
        </p:spPr>
        <p:txBody>
          <a:bodyPr/>
          <a:lstStyle>
            <a:lvl1pPr marL="182558" indent="-182558" algn="l" defTabSz="914377"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1pPr>
            <a:lvl2pPr marL="358766" indent="-176209" algn="l" defTabSz="914377"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2pPr>
            <a:lvl3pPr marL="541325" indent="-182558" algn="l" defTabSz="914377"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3pPr>
            <a:lvl4pPr marL="715945" indent="-174621" algn="l" defTabSz="914377"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4pPr>
            <a:lvl5pPr marL="898503" indent="-182558" algn="l" defTabSz="914377"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2100" dirty="0" err="1"/>
              <a:t>Safety</a:t>
            </a:r>
            <a:r>
              <a:rPr lang="de-DE" sz="2100" dirty="0"/>
              <a:t>: </a:t>
            </a:r>
            <a:r>
              <a:rPr lang="de-DE" sz="1350" dirty="0" err="1"/>
              <a:t>Safety</a:t>
            </a:r>
            <a:r>
              <a:rPr lang="de-DE" sz="1350" dirty="0"/>
              <a:t> </a:t>
            </a:r>
            <a:r>
              <a:rPr lang="de-DE" sz="1350" dirty="0" err="1"/>
              <a:t>population</a:t>
            </a:r>
            <a:endParaRPr lang="de-DE" sz="1350" dirty="0"/>
          </a:p>
          <a:p>
            <a:pPr marL="0" indent="0">
              <a:buNone/>
            </a:pPr>
            <a:endParaRPr lang="de-DE" sz="1800" dirty="0"/>
          </a:p>
          <a:p>
            <a:pPr marL="269075" lvl="2" indent="0">
              <a:buNone/>
            </a:pPr>
            <a:endParaRPr lang="de-DE" sz="1800" dirty="0"/>
          </a:p>
        </p:txBody>
      </p:sp>
      <p:sp>
        <p:nvSpPr>
          <p:cNvPr id="10" name="TextBox 9">
            <a:extLst>
              <a:ext uri="{FF2B5EF4-FFF2-40B4-BE49-F238E27FC236}">
                <a16:creationId xmlns:a16="http://schemas.microsoft.com/office/drawing/2014/main" id="{2DAD833A-7F7D-E341-9449-6F53D3526714}"/>
              </a:ext>
            </a:extLst>
          </p:cNvPr>
          <p:cNvSpPr txBox="1"/>
          <p:nvPr/>
        </p:nvSpPr>
        <p:spPr>
          <a:xfrm>
            <a:off x="233623" y="2302395"/>
            <a:ext cx="7866824" cy="1107996"/>
          </a:xfrm>
          <a:prstGeom prst="rect">
            <a:avLst/>
          </a:prstGeom>
          <a:noFill/>
          <a:ln w="38100">
            <a:solidFill>
              <a:schemeClr val="accent1"/>
            </a:solidFill>
          </a:ln>
        </p:spPr>
        <p:txBody>
          <a:bodyPr wrap="square" rtlCol="0">
            <a:spAutoFit/>
          </a:bodyPr>
          <a:lstStyle/>
          <a:p>
            <a:endParaRPr lang="en-GB" sz="6600" dirty="0"/>
          </a:p>
        </p:txBody>
      </p:sp>
      <p:sp>
        <p:nvSpPr>
          <p:cNvPr id="15" name="Rectangle 14">
            <a:extLst>
              <a:ext uri="{FF2B5EF4-FFF2-40B4-BE49-F238E27FC236}">
                <a16:creationId xmlns:a16="http://schemas.microsoft.com/office/drawing/2014/main" id="{CA069738-243A-3E4C-B6D4-5374A1957813}"/>
              </a:ext>
            </a:extLst>
          </p:cNvPr>
          <p:cNvSpPr/>
          <p:nvPr/>
        </p:nvSpPr>
        <p:spPr>
          <a:xfrm>
            <a:off x="221104" y="928255"/>
            <a:ext cx="7855013" cy="1360286"/>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err="1"/>
          </a:p>
        </p:txBody>
      </p:sp>
      <p:sp>
        <p:nvSpPr>
          <p:cNvPr id="16" name="Rectangle 15">
            <a:extLst>
              <a:ext uri="{FF2B5EF4-FFF2-40B4-BE49-F238E27FC236}">
                <a16:creationId xmlns:a16="http://schemas.microsoft.com/office/drawing/2014/main" id="{8ACA6DEA-4DA2-7840-B531-9B6607AD8C97}"/>
              </a:ext>
            </a:extLst>
          </p:cNvPr>
          <p:cNvSpPr/>
          <p:nvPr/>
        </p:nvSpPr>
        <p:spPr>
          <a:xfrm>
            <a:off x="233623" y="3384049"/>
            <a:ext cx="7855013" cy="1771583"/>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err="1"/>
          </a:p>
        </p:txBody>
      </p:sp>
    </p:spTree>
    <p:extLst>
      <p:ext uri="{BB962C8B-B14F-4D97-AF65-F5344CB8AC3E}">
        <p14:creationId xmlns:p14="http://schemas.microsoft.com/office/powerpoint/2010/main" val="952103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0C1B4AF-40E1-BC42-840D-76EBF7E3355C}"/>
              </a:ext>
            </a:extLst>
          </p:cNvPr>
          <p:cNvSpPr/>
          <p:nvPr/>
        </p:nvSpPr>
        <p:spPr>
          <a:xfrm>
            <a:off x="102476" y="4430110"/>
            <a:ext cx="1742090" cy="6385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err="1"/>
          </a:p>
        </p:txBody>
      </p:sp>
      <p:graphicFrame>
        <p:nvGraphicFramePr>
          <p:cNvPr id="13" name="Table 12">
            <a:extLst>
              <a:ext uri="{FF2B5EF4-FFF2-40B4-BE49-F238E27FC236}">
                <a16:creationId xmlns:a16="http://schemas.microsoft.com/office/drawing/2014/main" id="{056A2E65-BAA4-6D4B-AACA-35EA60407752}"/>
              </a:ext>
            </a:extLst>
          </p:cNvPr>
          <p:cNvGraphicFramePr>
            <a:graphicFrameLocks noGrp="1"/>
          </p:cNvGraphicFramePr>
          <p:nvPr>
            <p:extLst>
              <p:ext uri="{D42A27DB-BD31-4B8C-83A1-F6EECF244321}">
                <p14:modId xmlns:p14="http://schemas.microsoft.com/office/powerpoint/2010/main" val="2062442054"/>
              </p:ext>
            </p:extLst>
          </p:nvPr>
        </p:nvGraphicFramePr>
        <p:xfrm>
          <a:off x="260976" y="607800"/>
          <a:ext cx="7790082" cy="4331175"/>
        </p:xfrm>
        <a:graphic>
          <a:graphicData uri="http://schemas.openxmlformats.org/drawingml/2006/table">
            <a:tbl>
              <a:tblPr firstRow="1" firstCol="1" bandRow="1">
                <a:tableStyleId>{5A111915-BE36-4E01-A7E5-04B1672EAD32}</a:tableStyleId>
              </a:tblPr>
              <a:tblGrid>
                <a:gridCol w="4551914">
                  <a:extLst>
                    <a:ext uri="{9D8B030D-6E8A-4147-A177-3AD203B41FA5}">
                      <a16:colId xmlns:a16="http://schemas.microsoft.com/office/drawing/2014/main" val="3699327713"/>
                    </a:ext>
                  </a:extLst>
                </a:gridCol>
                <a:gridCol w="1347746">
                  <a:extLst>
                    <a:ext uri="{9D8B030D-6E8A-4147-A177-3AD203B41FA5}">
                      <a16:colId xmlns:a16="http://schemas.microsoft.com/office/drawing/2014/main" val="1558791841"/>
                    </a:ext>
                  </a:extLst>
                </a:gridCol>
                <a:gridCol w="924339">
                  <a:extLst>
                    <a:ext uri="{9D8B030D-6E8A-4147-A177-3AD203B41FA5}">
                      <a16:colId xmlns:a16="http://schemas.microsoft.com/office/drawing/2014/main" val="2653752016"/>
                    </a:ext>
                  </a:extLst>
                </a:gridCol>
                <a:gridCol w="966083">
                  <a:extLst>
                    <a:ext uri="{9D8B030D-6E8A-4147-A177-3AD203B41FA5}">
                      <a16:colId xmlns:a16="http://schemas.microsoft.com/office/drawing/2014/main" val="3089449104"/>
                    </a:ext>
                  </a:extLst>
                </a:gridCol>
              </a:tblGrid>
              <a:tr h="303800">
                <a:tc>
                  <a:txBody>
                    <a:bodyPr/>
                    <a:lstStyle/>
                    <a:p>
                      <a:pPr algn="just">
                        <a:lnSpc>
                          <a:spcPct val="114000"/>
                        </a:lnSpc>
                        <a:spcAft>
                          <a:spcPts val="0"/>
                        </a:spcAft>
                      </a:pPr>
                      <a:r>
                        <a:rPr lang="en-GB" sz="900" dirty="0">
                          <a:effectLst/>
                        </a:rPr>
                        <a:t>Safety Parameter</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solidFill>
                      <a:schemeClr val="tx2">
                        <a:lumMod val="60000"/>
                        <a:lumOff val="40000"/>
                      </a:schemeClr>
                    </a:solidFill>
                  </a:tcPr>
                </a:tc>
                <a:tc>
                  <a:txBody>
                    <a:bodyPr/>
                    <a:lstStyle/>
                    <a:p>
                      <a:pPr algn="ctr">
                        <a:lnSpc>
                          <a:spcPct val="114000"/>
                        </a:lnSpc>
                        <a:spcAft>
                          <a:spcPts val="0"/>
                        </a:spcAft>
                      </a:pPr>
                      <a:r>
                        <a:rPr lang="en-GB" sz="900" dirty="0">
                          <a:effectLst/>
                        </a:rPr>
                        <a:t>AmBisome</a:t>
                      </a:r>
                    </a:p>
                    <a:p>
                      <a:pPr algn="ctr">
                        <a:lnSpc>
                          <a:spcPct val="114000"/>
                        </a:lnSpc>
                        <a:spcAft>
                          <a:spcPts val="0"/>
                        </a:spcAft>
                      </a:pPr>
                      <a:r>
                        <a:rPr lang="en-GB" sz="900" dirty="0">
                          <a:effectLst/>
                        </a:rPr>
                        <a:t>(N=420)</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solidFill>
                      <a:schemeClr val="tx2">
                        <a:lumMod val="60000"/>
                        <a:lumOff val="40000"/>
                      </a:schemeClr>
                    </a:solidFill>
                  </a:tcPr>
                </a:tc>
                <a:tc>
                  <a:txBody>
                    <a:bodyPr/>
                    <a:lstStyle/>
                    <a:p>
                      <a:pPr algn="ctr">
                        <a:lnSpc>
                          <a:spcPct val="114000"/>
                        </a:lnSpc>
                        <a:spcAft>
                          <a:spcPts val="0"/>
                        </a:spcAft>
                      </a:pPr>
                      <a:r>
                        <a:rPr lang="en-GB" sz="900">
                          <a:effectLst/>
                        </a:rPr>
                        <a:t>Control</a:t>
                      </a:r>
                    </a:p>
                    <a:p>
                      <a:pPr algn="ctr">
                        <a:lnSpc>
                          <a:spcPct val="114000"/>
                        </a:lnSpc>
                        <a:spcAft>
                          <a:spcPts val="0"/>
                        </a:spcAft>
                      </a:pPr>
                      <a:r>
                        <a:rPr lang="en-GB" sz="900">
                          <a:effectLst/>
                        </a:rPr>
                        <a:t>(N=422)</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solidFill>
                      <a:schemeClr val="tx2">
                        <a:lumMod val="60000"/>
                        <a:lumOff val="40000"/>
                      </a:schemeClr>
                    </a:solidFill>
                  </a:tcPr>
                </a:tc>
                <a:tc>
                  <a:txBody>
                    <a:bodyPr/>
                    <a:lstStyle/>
                    <a:p>
                      <a:pPr algn="ctr">
                        <a:lnSpc>
                          <a:spcPct val="114000"/>
                        </a:lnSpc>
                        <a:spcAft>
                          <a:spcPts val="0"/>
                        </a:spcAft>
                      </a:pPr>
                      <a:r>
                        <a:rPr lang="en-GB" sz="900" dirty="0">
                          <a:effectLst/>
                        </a:rPr>
                        <a:t>P value</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solidFill>
                      <a:schemeClr val="tx2">
                        <a:lumMod val="60000"/>
                        <a:lumOff val="40000"/>
                      </a:schemeClr>
                    </a:solidFill>
                  </a:tcPr>
                </a:tc>
                <a:extLst>
                  <a:ext uri="{0D108BD9-81ED-4DB2-BD59-A6C34878D82A}">
                    <a16:rowId xmlns:a16="http://schemas.microsoft.com/office/drawing/2014/main" val="2290955025"/>
                  </a:ext>
                </a:extLst>
              </a:tr>
              <a:tr h="147495">
                <a:tc>
                  <a:txBody>
                    <a:bodyPr/>
                    <a:lstStyle/>
                    <a:p>
                      <a:pPr algn="just">
                        <a:lnSpc>
                          <a:spcPct val="114000"/>
                        </a:lnSpc>
                        <a:spcAft>
                          <a:spcPts val="0"/>
                        </a:spcAft>
                      </a:pPr>
                      <a:r>
                        <a:rPr lang="en-GB" sz="900">
                          <a:effectLst/>
                        </a:rPr>
                        <a:t>Total number of Grade 3 or 4 adverse events</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a:effectLst/>
                        </a:rPr>
                        <a:t>382</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a:effectLst/>
                        </a:rPr>
                        <a:t>579</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tc>
                <a:tc>
                  <a:txBody>
                    <a:bodyPr/>
                    <a:lstStyle/>
                    <a:p>
                      <a:pPr marL="0" marR="0" lvl="0" indent="0" algn="ctr" defTabSz="914377" rtl="0" eaLnBrk="1" fontAlgn="auto" latinLnBrk="0" hangingPunct="1">
                        <a:lnSpc>
                          <a:spcPct val="114000"/>
                        </a:lnSpc>
                        <a:spcBef>
                          <a:spcPts val="0"/>
                        </a:spcBef>
                        <a:spcAft>
                          <a:spcPts val="0"/>
                        </a:spcAft>
                        <a:buClrTx/>
                        <a:buSzTx/>
                        <a:buFontTx/>
                        <a:buNone/>
                        <a:tabLst/>
                        <a:defRPr/>
                      </a:pPr>
                      <a:r>
                        <a:rPr lang="en-GB" sz="900" dirty="0">
                          <a:effectLst/>
                        </a:rPr>
                        <a:t>&lt;0.001</a:t>
                      </a:r>
                    </a:p>
                  </a:txBody>
                  <a:tcPr marL="15481" marR="15481" marT="0" marB="0"/>
                </a:tc>
                <a:extLst>
                  <a:ext uri="{0D108BD9-81ED-4DB2-BD59-A6C34878D82A}">
                    <a16:rowId xmlns:a16="http://schemas.microsoft.com/office/drawing/2014/main" val="2596874552"/>
                  </a:ext>
                </a:extLst>
              </a:tr>
              <a:tr h="490430">
                <a:tc>
                  <a:txBody>
                    <a:bodyPr/>
                    <a:lstStyle/>
                    <a:p>
                      <a:pPr algn="just">
                        <a:lnSpc>
                          <a:spcPct val="114000"/>
                        </a:lnSpc>
                        <a:spcAft>
                          <a:spcPts val="0"/>
                        </a:spcAft>
                      </a:pPr>
                      <a:r>
                        <a:rPr lang="en-GB" sz="900" dirty="0">
                          <a:effectLst/>
                        </a:rPr>
                        <a:t>Any adverse event – no. of participants (%)</a:t>
                      </a:r>
                    </a:p>
                    <a:p>
                      <a:pPr algn="just">
                        <a:lnSpc>
                          <a:spcPct val="114000"/>
                        </a:lnSpc>
                        <a:spcAft>
                          <a:spcPts val="0"/>
                        </a:spcAft>
                      </a:pPr>
                      <a:r>
                        <a:rPr lang="en-GB" sz="900" b="0" dirty="0">
                          <a:effectLst/>
                        </a:rPr>
                        <a:t>Grade 3</a:t>
                      </a:r>
                    </a:p>
                    <a:p>
                      <a:pPr algn="just">
                        <a:lnSpc>
                          <a:spcPct val="114000"/>
                        </a:lnSpc>
                        <a:spcAft>
                          <a:spcPts val="0"/>
                        </a:spcAft>
                      </a:pPr>
                      <a:r>
                        <a:rPr lang="en-GB" sz="900" b="0" dirty="0">
                          <a:effectLst/>
                        </a:rPr>
                        <a:t>Grade 4 </a:t>
                      </a:r>
                      <a:endParaRPr lang="en-GB"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 </a:t>
                      </a:r>
                    </a:p>
                    <a:p>
                      <a:pPr algn="ctr">
                        <a:lnSpc>
                          <a:spcPct val="114000"/>
                        </a:lnSpc>
                        <a:spcAft>
                          <a:spcPts val="0"/>
                        </a:spcAft>
                      </a:pPr>
                      <a:r>
                        <a:rPr lang="en-GB" sz="900" dirty="0">
                          <a:effectLst/>
                          <a:latin typeface="+mn-lt"/>
                        </a:rPr>
                        <a:t>173 (41%)</a:t>
                      </a:r>
                    </a:p>
                    <a:p>
                      <a:pPr algn="ctr">
                        <a:lnSpc>
                          <a:spcPct val="114000"/>
                        </a:lnSpc>
                        <a:spcAft>
                          <a:spcPts val="0"/>
                        </a:spcAft>
                      </a:pPr>
                      <a:r>
                        <a:rPr lang="en-GB" sz="900" dirty="0">
                          <a:effectLst/>
                          <a:latin typeface="+mn-lt"/>
                        </a:rPr>
                        <a:t>91 (22%)</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 </a:t>
                      </a:r>
                    </a:p>
                    <a:p>
                      <a:pPr algn="ctr">
                        <a:lnSpc>
                          <a:spcPct val="114000"/>
                        </a:lnSpc>
                        <a:spcAft>
                          <a:spcPts val="0"/>
                        </a:spcAft>
                      </a:pPr>
                      <a:r>
                        <a:rPr lang="en-GB" sz="900" dirty="0">
                          <a:effectLst/>
                          <a:latin typeface="+mn-lt"/>
                        </a:rPr>
                        <a:t>225 (53%)</a:t>
                      </a:r>
                    </a:p>
                    <a:p>
                      <a:pPr algn="ctr">
                        <a:lnSpc>
                          <a:spcPct val="114000"/>
                        </a:lnSpc>
                        <a:spcAft>
                          <a:spcPts val="0"/>
                        </a:spcAft>
                      </a:pPr>
                      <a:r>
                        <a:rPr lang="en-GB" sz="900" dirty="0">
                          <a:effectLst/>
                          <a:latin typeface="+mn-lt"/>
                        </a:rPr>
                        <a:t>127 (30%)</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 </a:t>
                      </a:r>
                    </a:p>
                    <a:p>
                      <a:pPr algn="ctr">
                        <a:lnSpc>
                          <a:spcPct val="114000"/>
                        </a:lnSpc>
                        <a:spcAft>
                          <a:spcPts val="0"/>
                        </a:spcAft>
                      </a:pPr>
                      <a:r>
                        <a:rPr lang="en-GB" sz="900" dirty="0">
                          <a:effectLst/>
                          <a:latin typeface="+mn-lt"/>
                        </a:rPr>
                        <a:t>&lt;0.001</a:t>
                      </a:r>
                    </a:p>
                    <a:p>
                      <a:pPr algn="ctr">
                        <a:lnSpc>
                          <a:spcPct val="114000"/>
                        </a:lnSpc>
                        <a:spcAft>
                          <a:spcPts val="0"/>
                        </a:spcAft>
                      </a:pPr>
                      <a:r>
                        <a:rPr lang="en-GB" sz="900" dirty="0">
                          <a:effectLst/>
                          <a:latin typeface="+mn-lt"/>
                        </a:rPr>
                        <a:t>0.005</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extLst>
                  <a:ext uri="{0D108BD9-81ED-4DB2-BD59-A6C34878D82A}">
                    <a16:rowId xmlns:a16="http://schemas.microsoft.com/office/drawing/2014/main" val="3981012407"/>
                  </a:ext>
                </a:extLst>
              </a:tr>
              <a:tr h="460201">
                <a:tc>
                  <a:txBody>
                    <a:bodyPr/>
                    <a:lstStyle/>
                    <a:p>
                      <a:pPr algn="just">
                        <a:lnSpc>
                          <a:spcPct val="114000"/>
                        </a:lnSpc>
                        <a:spcAft>
                          <a:spcPts val="0"/>
                        </a:spcAft>
                      </a:pPr>
                      <a:r>
                        <a:rPr lang="pt-BR" sz="900" dirty="0">
                          <a:effectLst/>
                        </a:rPr>
                        <a:t>Anemia – no. </a:t>
                      </a:r>
                      <a:r>
                        <a:rPr lang="pt-BR" sz="900" dirty="0" err="1">
                          <a:effectLst/>
                        </a:rPr>
                        <a:t>of</a:t>
                      </a:r>
                      <a:r>
                        <a:rPr lang="pt-BR" sz="900" dirty="0">
                          <a:effectLst/>
                        </a:rPr>
                        <a:t> </a:t>
                      </a:r>
                      <a:r>
                        <a:rPr lang="pt-BR" sz="900" dirty="0" err="1">
                          <a:effectLst/>
                        </a:rPr>
                        <a:t>participants</a:t>
                      </a:r>
                      <a:r>
                        <a:rPr lang="pt-BR" sz="900" dirty="0">
                          <a:effectLst/>
                        </a:rPr>
                        <a:t> (%)</a:t>
                      </a:r>
                      <a:endParaRPr lang="en-GB" sz="900" dirty="0">
                        <a:effectLst/>
                      </a:endParaRPr>
                    </a:p>
                    <a:p>
                      <a:pPr algn="just">
                        <a:lnSpc>
                          <a:spcPct val="114000"/>
                        </a:lnSpc>
                        <a:spcAft>
                          <a:spcPts val="0"/>
                        </a:spcAft>
                      </a:pPr>
                      <a:r>
                        <a:rPr lang="pt-BR" sz="900" b="0" dirty="0">
                          <a:effectLst/>
                        </a:rPr>
                        <a:t>Grade 3</a:t>
                      </a:r>
                      <a:endParaRPr lang="en-GB" sz="900" b="0" dirty="0">
                        <a:effectLst/>
                      </a:endParaRPr>
                    </a:p>
                    <a:p>
                      <a:pPr algn="just">
                        <a:lnSpc>
                          <a:spcPct val="114000"/>
                        </a:lnSpc>
                        <a:spcAft>
                          <a:spcPts val="0"/>
                        </a:spcAft>
                      </a:pPr>
                      <a:r>
                        <a:rPr lang="pt-BR" sz="900" b="0" dirty="0">
                          <a:effectLst/>
                        </a:rPr>
                        <a:t>Grade 4</a:t>
                      </a:r>
                      <a:endParaRPr lang="en-GB"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pt-BR" sz="900" dirty="0">
                          <a:effectLst/>
                          <a:latin typeface="+mn-lt"/>
                        </a:rPr>
                        <a:t> </a:t>
                      </a:r>
                      <a:endParaRPr lang="en-GB" sz="900" dirty="0">
                        <a:effectLst/>
                        <a:latin typeface="+mn-lt"/>
                      </a:endParaRPr>
                    </a:p>
                    <a:p>
                      <a:pPr algn="ctr">
                        <a:lnSpc>
                          <a:spcPct val="114000"/>
                        </a:lnSpc>
                        <a:spcAft>
                          <a:spcPts val="0"/>
                        </a:spcAft>
                      </a:pPr>
                      <a:r>
                        <a:rPr lang="pt-BR" sz="900" dirty="0">
                          <a:effectLst/>
                          <a:latin typeface="+mn-lt"/>
                        </a:rPr>
                        <a:t>44 (10%)</a:t>
                      </a:r>
                      <a:endParaRPr lang="en-GB" sz="900" dirty="0">
                        <a:effectLst/>
                        <a:latin typeface="+mn-lt"/>
                      </a:endParaRPr>
                    </a:p>
                    <a:p>
                      <a:pPr algn="ctr">
                        <a:lnSpc>
                          <a:spcPct val="114000"/>
                        </a:lnSpc>
                        <a:spcAft>
                          <a:spcPts val="0"/>
                        </a:spcAft>
                      </a:pPr>
                      <a:r>
                        <a:rPr lang="pt-BR" sz="900" dirty="0">
                          <a:effectLst/>
                          <a:latin typeface="+mn-lt"/>
                        </a:rPr>
                        <a:t>12 (3%)</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pt-BR" sz="900" dirty="0">
                          <a:effectLst/>
                          <a:latin typeface="+mn-lt"/>
                        </a:rPr>
                        <a:t> </a:t>
                      </a:r>
                      <a:endParaRPr lang="en-GB" sz="900" dirty="0">
                        <a:effectLst/>
                        <a:latin typeface="+mn-lt"/>
                      </a:endParaRPr>
                    </a:p>
                    <a:p>
                      <a:pPr algn="ctr">
                        <a:lnSpc>
                          <a:spcPct val="114000"/>
                        </a:lnSpc>
                        <a:spcAft>
                          <a:spcPts val="0"/>
                        </a:spcAft>
                      </a:pPr>
                      <a:r>
                        <a:rPr lang="pt-BR" sz="900" dirty="0">
                          <a:effectLst/>
                          <a:latin typeface="+mn-lt"/>
                        </a:rPr>
                        <a:t>108 (26%)</a:t>
                      </a:r>
                      <a:endParaRPr lang="en-GB" sz="900" dirty="0">
                        <a:effectLst/>
                        <a:latin typeface="+mn-lt"/>
                      </a:endParaRPr>
                    </a:p>
                    <a:p>
                      <a:pPr algn="ctr">
                        <a:lnSpc>
                          <a:spcPct val="114000"/>
                        </a:lnSpc>
                        <a:spcAft>
                          <a:spcPts val="0"/>
                        </a:spcAft>
                      </a:pPr>
                      <a:r>
                        <a:rPr lang="pt-BR" sz="900" dirty="0">
                          <a:effectLst/>
                          <a:latin typeface="+mn-lt"/>
                        </a:rPr>
                        <a:t>62 (15%)</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pt-BR" sz="900" dirty="0">
                          <a:effectLst/>
                          <a:latin typeface="+mn-lt"/>
                        </a:rPr>
                        <a:t> </a:t>
                      </a:r>
                      <a:endParaRPr lang="en-GB" sz="900" dirty="0">
                        <a:effectLst/>
                        <a:latin typeface="+mn-lt"/>
                      </a:endParaRPr>
                    </a:p>
                    <a:p>
                      <a:pPr algn="ctr">
                        <a:lnSpc>
                          <a:spcPct val="114000"/>
                        </a:lnSpc>
                        <a:spcAft>
                          <a:spcPts val="0"/>
                        </a:spcAft>
                      </a:pPr>
                      <a:r>
                        <a:rPr lang="pt-BR" sz="900" dirty="0">
                          <a:effectLst/>
                          <a:latin typeface="+mn-lt"/>
                        </a:rPr>
                        <a:t>&lt;0.001</a:t>
                      </a:r>
                      <a:endParaRPr lang="en-GB" sz="900" dirty="0">
                        <a:effectLst/>
                        <a:latin typeface="+mn-lt"/>
                      </a:endParaRPr>
                    </a:p>
                    <a:p>
                      <a:pPr algn="ctr">
                        <a:lnSpc>
                          <a:spcPct val="114000"/>
                        </a:lnSpc>
                        <a:spcAft>
                          <a:spcPts val="0"/>
                        </a:spcAft>
                      </a:pPr>
                      <a:r>
                        <a:rPr lang="pt-BR" sz="900" dirty="0">
                          <a:effectLst/>
                          <a:latin typeface="+mn-lt"/>
                        </a:rPr>
                        <a:t>&lt;0.001</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extLst>
                  <a:ext uri="{0D108BD9-81ED-4DB2-BD59-A6C34878D82A}">
                    <a16:rowId xmlns:a16="http://schemas.microsoft.com/office/drawing/2014/main" val="2674010216"/>
                  </a:ext>
                </a:extLst>
              </a:tr>
              <a:tr h="147495">
                <a:tc>
                  <a:txBody>
                    <a:bodyPr/>
                    <a:lstStyle/>
                    <a:p>
                      <a:pPr algn="just">
                        <a:lnSpc>
                          <a:spcPct val="114000"/>
                        </a:lnSpc>
                        <a:spcAft>
                          <a:spcPts val="0"/>
                        </a:spcAft>
                      </a:pPr>
                      <a:r>
                        <a:rPr lang="en-GB" sz="900" dirty="0">
                          <a:effectLst/>
                        </a:rPr>
                        <a:t>Mean change in haemoglobin level to day 7 – g/dl</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-0.3</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marL="0" marR="0" lvl="0" indent="0" algn="ctr" defTabSz="914377" rtl="0" eaLnBrk="1" fontAlgn="auto" latinLnBrk="0" hangingPunct="1">
                        <a:lnSpc>
                          <a:spcPct val="114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black"/>
                          </a:solidFill>
                          <a:effectLst/>
                          <a:uLnTx/>
                          <a:uFillTx/>
                          <a:latin typeface="+mn-lt"/>
                          <a:ea typeface="+mn-ea"/>
                          <a:cs typeface="+mn-cs"/>
                        </a:rPr>
                        <a:t>-1.9</a:t>
                      </a:r>
                      <a:endParaRPr kumimoji="0" lang="en-GB" sz="900"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endParaRPr>
                    </a:p>
                  </a:txBody>
                  <a:tcPr marL="15481" marR="15481" marT="0" marB="0"/>
                </a:tc>
                <a:tc>
                  <a:txBody>
                    <a:bodyPr/>
                    <a:lstStyle/>
                    <a:p>
                      <a:pPr marL="0" marR="0" lvl="0" indent="0" algn="ctr" defTabSz="914377" rtl="0" eaLnBrk="1" fontAlgn="auto" latinLnBrk="0" hangingPunct="1">
                        <a:lnSpc>
                          <a:spcPct val="114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black"/>
                          </a:solidFill>
                          <a:effectLst/>
                          <a:uLnTx/>
                          <a:uFillTx/>
                          <a:latin typeface="+mn-lt"/>
                          <a:ea typeface="+mn-ea"/>
                          <a:cs typeface="+mn-cs"/>
                        </a:rPr>
                        <a:t>&lt;0.001</a:t>
                      </a:r>
                      <a:endParaRPr kumimoji="0" lang="en-GB" sz="900"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endParaRPr>
                    </a:p>
                  </a:txBody>
                  <a:tcPr marL="15481" marR="15481" marT="0" marB="0"/>
                </a:tc>
                <a:extLst>
                  <a:ext uri="{0D108BD9-81ED-4DB2-BD59-A6C34878D82A}">
                    <a16:rowId xmlns:a16="http://schemas.microsoft.com/office/drawing/2014/main" val="221635269"/>
                  </a:ext>
                </a:extLst>
              </a:tr>
              <a:tr h="147495">
                <a:tc>
                  <a:txBody>
                    <a:bodyPr/>
                    <a:lstStyle/>
                    <a:p>
                      <a:pPr algn="just">
                        <a:lnSpc>
                          <a:spcPct val="114000"/>
                        </a:lnSpc>
                        <a:spcAft>
                          <a:spcPts val="0"/>
                        </a:spcAft>
                      </a:pPr>
                      <a:r>
                        <a:rPr lang="en-GB" sz="900">
                          <a:effectLst/>
                        </a:rPr>
                        <a:t>Received a blood transfusion – no. of participants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32 (8%)</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76 (18%)</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marL="0" marR="0" lvl="0" indent="0" algn="ctr" defTabSz="914377" rtl="0" eaLnBrk="1" fontAlgn="auto" latinLnBrk="0" hangingPunct="1">
                        <a:lnSpc>
                          <a:spcPct val="114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black"/>
                          </a:solidFill>
                          <a:effectLst/>
                          <a:uLnTx/>
                          <a:uFillTx/>
                          <a:latin typeface="+mn-lt"/>
                          <a:ea typeface="+mn-ea"/>
                          <a:cs typeface="+mn-cs"/>
                        </a:rPr>
                        <a:t>&lt;0.001</a:t>
                      </a:r>
                      <a:endParaRPr kumimoji="0" lang="en-GB" sz="900"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endParaRPr>
                    </a:p>
                  </a:txBody>
                  <a:tcPr marL="15481" marR="15481" marT="0" marB="0"/>
                </a:tc>
                <a:extLst>
                  <a:ext uri="{0D108BD9-81ED-4DB2-BD59-A6C34878D82A}">
                    <a16:rowId xmlns:a16="http://schemas.microsoft.com/office/drawing/2014/main" val="828269881"/>
                  </a:ext>
                </a:extLst>
              </a:tr>
              <a:tr h="460201">
                <a:tc>
                  <a:txBody>
                    <a:bodyPr/>
                    <a:lstStyle/>
                    <a:p>
                      <a:pPr algn="just">
                        <a:lnSpc>
                          <a:spcPct val="114000"/>
                        </a:lnSpc>
                        <a:spcAft>
                          <a:spcPts val="0"/>
                        </a:spcAft>
                      </a:pPr>
                      <a:r>
                        <a:rPr lang="en-GB" sz="900" dirty="0">
                          <a:effectLst/>
                        </a:rPr>
                        <a:t>Creatinine increase – no. of participants (%)</a:t>
                      </a:r>
                    </a:p>
                    <a:p>
                      <a:pPr algn="just">
                        <a:lnSpc>
                          <a:spcPct val="114000"/>
                        </a:lnSpc>
                        <a:spcAft>
                          <a:spcPts val="0"/>
                        </a:spcAft>
                      </a:pPr>
                      <a:r>
                        <a:rPr lang="en-GB" sz="900" b="0" dirty="0">
                          <a:effectLst/>
                        </a:rPr>
                        <a:t>Grade 3</a:t>
                      </a:r>
                    </a:p>
                    <a:p>
                      <a:pPr algn="just">
                        <a:lnSpc>
                          <a:spcPct val="114000"/>
                        </a:lnSpc>
                        <a:spcAft>
                          <a:spcPts val="0"/>
                        </a:spcAft>
                      </a:pPr>
                      <a:r>
                        <a:rPr lang="en-GB" sz="900" b="0" dirty="0">
                          <a:effectLst/>
                        </a:rPr>
                        <a:t>Grade 4</a:t>
                      </a:r>
                      <a:endParaRPr lang="en-GB"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 </a:t>
                      </a:r>
                    </a:p>
                    <a:p>
                      <a:pPr algn="ctr">
                        <a:lnSpc>
                          <a:spcPct val="114000"/>
                        </a:lnSpc>
                        <a:spcAft>
                          <a:spcPts val="0"/>
                        </a:spcAft>
                      </a:pPr>
                      <a:r>
                        <a:rPr lang="en-GB" sz="900" dirty="0">
                          <a:effectLst/>
                          <a:latin typeface="+mn-lt"/>
                        </a:rPr>
                        <a:t>17 (4%)</a:t>
                      </a:r>
                    </a:p>
                    <a:p>
                      <a:pPr algn="ctr">
                        <a:lnSpc>
                          <a:spcPct val="114000"/>
                        </a:lnSpc>
                        <a:spcAft>
                          <a:spcPts val="0"/>
                        </a:spcAft>
                      </a:pPr>
                      <a:r>
                        <a:rPr lang="en-GB" sz="900" dirty="0">
                          <a:effectLst/>
                          <a:latin typeface="+mn-lt"/>
                        </a:rPr>
                        <a:t>5 (1%)</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 </a:t>
                      </a:r>
                    </a:p>
                    <a:p>
                      <a:pPr algn="ctr">
                        <a:lnSpc>
                          <a:spcPct val="114000"/>
                        </a:lnSpc>
                        <a:spcAft>
                          <a:spcPts val="0"/>
                        </a:spcAft>
                      </a:pPr>
                      <a:r>
                        <a:rPr lang="en-GB" sz="900" dirty="0">
                          <a:effectLst/>
                          <a:latin typeface="+mn-lt"/>
                        </a:rPr>
                        <a:t>22 (5%)</a:t>
                      </a:r>
                    </a:p>
                    <a:p>
                      <a:pPr algn="ctr">
                        <a:lnSpc>
                          <a:spcPct val="114000"/>
                        </a:lnSpc>
                        <a:spcAft>
                          <a:spcPts val="0"/>
                        </a:spcAft>
                      </a:pPr>
                      <a:r>
                        <a:rPr lang="en-GB" sz="900" dirty="0">
                          <a:effectLst/>
                          <a:latin typeface="+mn-lt"/>
                        </a:rPr>
                        <a:t>3 (1%)</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 </a:t>
                      </a:r>
                    </a:p>
                    <a:p>
                      <a:pPr algn="ctr">
                        <a:lnSpc>
                          <a:spcPct val="114000"/>
                        </a:lnSpc>
                        <a:spcAft>
                          <a:spcPts val="0"/>
                        </a:spcAft>
                      </a:pPr>
                      <a:r>
                        <a:rPr lang="en-GB" sz="900" dirty="0">
                          <a:effectLst/>
                          <a:latin typeface="+mn-lt"/>
                        </a:rPr>
                        <a:t>0.42</a:t>
                      </a:r>
                    </a:p>
                    <a:p>
                      <a:pPr algn="ctr">
                        <a:lnSpc>
                          <a:spcPct val="114000"/>
                        </a:lnSpc>
                        <a:spcAft>
                          <a:spcPts val="0"/>
                        </a:spcAft>
                      </a:pPr>
                      <a:r>
                        <a:rPr lang="en-GB" sz="900" dirty="0">
                          <a:effectLst/>
                          <a:latin typeface="+mn-lt"/>
                        </a:rPr>
                        <a:t>0.505</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extLst>
                  <a:ext uri="{0D108BD9-81ED-4DB2-BD59-A6C34878D82A}">
                    <a16:rowId xmlns:a16="http://schemas.microsoft.com/office/drawing/2014/main" val="3220949043"/>
                  </a:ext>
                </a:extLst>
              </a:tr>
              <a:tr h="147495">
                <a:tc>
                  <a:txBody>
                    <a:bodyPr/>
                    <a:lstStyle/>
                    <a:p>
                      <a:pPr algn="just">
                        <a:lnSpc>
                          <a:spcPct val="114000"/>
                        </a:lnSpc>
                        <a:spcAft>
                          <a:spcPts val="0"/>
                        </a:spcAft>
                      </a:pPr>
                      <a:r>
                        <a:rPr lang="en-GB" sz="900" dirty="0">
                          <a:effectLst/>
                        </a:rPr>
                        <a:t>Mean % change in creatinine level to day 7</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20.2%</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49.7%</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marL="0" marR="0" lvl="0" indent="0" algn="ctr" defTabSz="914377" rtl="0" eaLnBrk="1" fontAlgn="auto" latinLnBrk="0" hangingPunct="1">
                        <a:lnSpc>
                          <a:spcPct val="114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black"/>
                          </a:solidFill>
                          <a:effectLst/>
                          <a:uLnTx/>
                          <a:uFillTx/>
                          <a:latin typeface="+mn-lt"/>
                          <a:ea typeface="+mn-ea"/>
                          <a:cs typeface="+mn-cs"/>
                        </a:rPr>
                        <a:t>&lt;0.001</a:t>
                      </a:r>
                      <a:endParaRPr kumimoji="0" lang="en-GB" sz="900"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endParaRPr>
                    </a:p>
                  </a:txBody>
                  <a:tcPr marL="15481" marR="15481" marT="0" marB="0"/>
                </a:tc>
                <a:extLst>
                  <a:ext uri="{0D108BD9-81ED-4DB2-BD59-A6C34878D82A}">
                    <a16:rowId xmlns:a16="http://schemas.microsoft.com/office/drawing/2014/main" val="1033117594"/>
                  </a:ext>
                </a:extLst>
              </a:tr>
              <a:tr h="460201">
                <a:tc>
                  <a:txBody>
                    <a:bodyPr/>
                    <a:lstStyle/>
                    <a:p>
                      <a:pPr algn="just">
                        <a:lnSpc>
                          <a:spcPct val="114000"/>
                        </a:lnSpc>
                        <a:spcAft>
                          <a:spcPts val="0"/>
                        </a:spcAft>
                      </a:pPr>
                      <a:r>
                        <a:rPr lang="pt-BR" sz="900" dirty="0" err="1">
                          <a:effectLst/>
                        </a:rPr>
                        <a:t>Hypokalaemia</a:t>
                      </a:r>
                      <a:r>
                        <a:rPr lang="pt-BR" sz="900" dirty="0">
                          <a:effectLst/>
                        </a:rPr>
                        <a:t> – no. </a:t>
                      </a:r>
                      <a:r>
                        <a:rPr lang="pt-BR" sz="900" dirty="0" err="1">
                          <a:effectLst/>
                        </a:rPr>
                        <a:t>of</a:t>
                      </a:r>
                      <a:r>
                        <a:rPr lang="pt-BR" sz="900" dirty="0">
                          <a:effectLst/>
                        </a:rPr>
                        <a:t> </a:t>
                      </a:r>
                      <a:r>
                        <a:rPr lang="pt-BR" sz="900" dirty="0" err="1">
                          <a:effectLst/>
                        </a:rPr>
                        <a:t>participants</a:t>
                      </a:r>
                      <a:r>
                        <a:rPr lang="pt-BR" sz="900" dirty="0">
                          <a:effectLst/>
                        </a:rPr>
                        <a:t> (%)</a:t>
                      </a:r>
                      <a:endParaRPr lang="en-GB" sz="900" dirty="0">
                        <a:effectLst/>
                      </a:endParaRPr>
                    </a:p>
                    <a:p>
                      <a:pPr algn="just">
                        <a:lnSpc>
                          <a:spcPct val="114000"/>
                        </a:lnSpc>
                        <a:spcAft>
                          <a:spcPts val="0"/>
                        </a:spcAft>
                      </a:pPr>
                      <a:r>
                        <a:rPr lang="pt-BR" sz="900" b="0" dirty="0">
                          <a:effectLst/>
                        </a:rPr>
                        <a:t>Grade 3</a:t>
                      </a:r>
                      <a:endParaRPr lang="en-GB" sz="900" b="0" dirty="0">
                        <a:effectLst/>
                      </a:endParaRPr>
                    </a:p>
                    <a:p>
                      <a:pPr algn="just">
                        <a:lnSpc>
                          <a:spcPct val="114000"/>
                        </a:lnSpc>
                        <a:spcAft>
                          <a:spcPts val="0"/>
                        </a:spcAft>
                      </a:pPr>
                      <a:r>
                        <a:rPr lang="pt-BR" sz="900" b="0" dirty="0">
                          <a:effectLst/>
                        </a:rPr>
                        <a:t>Grade 4</a:t>
                      </a:r>
                      <a:endParaRPr lang="en-GB"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pt-BR" sz="900" dirty="0">
                          <a:effectLst/>
                          <a:latin typeface="+mn-lt"/>
                        </a:rPr>
                        <a:t> </a:t>
                      </a:r>
                      <a:endParaRPr lang="en-GB" sz="900" dirty="0">
                        <a:effectLst/>
                        <a:latin typeface="+mn-lt"/>
                      </a:endParaRPr>
                    </a:p>
                    <a:p>
                      <a:pPr algn="ctr">
                        <a:lnSpc>
                          <a:spcPct val="114000"/>
                        </a:lnSpc>
                        <a:spcAft>
                          <a:spcPts val="0"/>
                        </a:spcAft>
                      </a:pPr>
                      <a:r>
                        <a:rPr lang="pt-BR" sz="900" dirty="0">
                          <a:effectLst/>
                          <a:latin typeface="+mn-lt"/>
                        </a:rPr>
                        <a:t>6 (2%)</a:t>
                      </a:r>
                      <a:endParaRPr lang="en-GB" sz="900" dirty="0">
                        <a:effectLst/>
                        <a:latin typeface="+mn-lt"/>
                      </a:endParaRPr>
                    </a:p>
                    <a:p>
                      <a:pPr algn="ctr">
                        <a:lnSpc>
                          <a:spcPct val="114000"/>
                        </a:lnSpc>
                        <a:spcAft>
                          <a:spcPts val="0"/>
                        </a:spcAft>
                      </a:pPr>
                      <a:r>
                        <a:rPr lang="pt-BR" sz="900" dirty="0">
                          <a:effectLst/>
                          <a:latin typeface="+mn-lt"/>
                        </a:rPr>
                        <a:t>0 (0%)</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pt-BR" sz="900" dirty="0">
                          <a:effectLst/>
                          <a:latin typeface="+mn-lt"/>
                        </a:rPr>
                        <a:t> </a:t>
                      </a:r>
                      <a:endParaRPr lang="en-GB" sz="900" dirty="0">
                        <a:effectLst/>
                        <a:latin typeface="+mn-lt"/>
                      </a:endParaRPr>
                    </a:p>
                    <a:p>
                      <a:pPr algn="ctr">
                        <a:lnSpc>
                          <a:spcPct val="114000"/>
                        </a:lnSpc>
                        <a:spcAft>
                          <a:spcPts val="0"/>
                        </a:spcAft>
                      </a:pPr>
                      <a:r>
                        <a:rPr lang="pt-BR" sz="900" dirty="0">
                          <a:effectLst/>
                          <a:latin typeface="+mn-lt"/>
                        </a:rPr>
                        <a:t>27 (6%)</a:t>
                      </a:r>
                      <a:endParaRPr lang="en-GB" sz="900" dirty="0">
                        <a:effectLst/>
                        <a:latin typeface="+mn-lt"/>
                      </a:endParaRPr>
                    </a:p>
                    <a:p>
                      <a:pPr algn="ctr">
                        <a:lnSpc>
                          <a:spcPct val="114000"/>
                        </a:lnSpc>
                        <a:spcAft>
                          <a:spcPts val="0"/>
                        </a:spcAft>
                      </a:pPr>
                      <a:r>
                        <a:rPr lang="pt-BR" sz="900" dirty="0">
                          <a:effectLst/>
                          <a:latin typeface="+mn-lt"/>
                        </a:rPr>
                        <a:t>3 (1%)</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pt-BR" sz="900" dirty="0">
                          <a:effectLst/>
                          <a:latin typeface="+mn-lt"/>
                        </a:rPr>
                        <a:t> </a:t>
                      </a:r>
                      <a:endParaRPr lang="en-GB" sz="900" dirty="0">
                        <a:effectLst/>
                        <a:latin typeface="+mn-lt"/>
                      </a:endParaRPr>
                    </a:p>
                    <a:p>
                      <a:pPr algn="ctr">
                        <a:lnSpc>
                          <a:spcPct val="114000"/>
                        </a:lnSpc>
                        <a:spcAft>
                          <a:spcPts val="0"/>
                        </a:spcAft>
                      </a:pPr>
                      <a:r>
                        <a:rPr lang="pt-BR" sz="900" dirty="0">
                          <a:effectLst/>
                          <a:latin typeface="+mn-lt"/>
                        </a:rPr>
                        <a:t>&lt;0.001</a:t>
                      </a:r>
                      <a:endParaRPr lang="en-GB" sz="900" dirty="0">
                        <a:effectLst/>
                        <a:latin typeface="+mn-lt"/>
                      </a:endParaRPr>
                    </a:p>
                    <a:p>
                      <a:pPr algn="ctr">
                        <a:lnSpc>
                          <a:spcPct val="114000"/>
                        </a:lnSpc>
                        <a:spcAft>
                          <a:spcPts val="0"/>
                        </a:spcAft>
                      </a:pPr>
                      <a:r>
                        <a:rPr lang="pt-BR" sz="900" dirty="0">
                          <a:effectLst/>
                          <a:latin typeface="+mn-lt"/>
                        </a:rPr>
                        <a:t>0.25</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extLst>
                  <a:ext uri="{0D108BD9-81ED-4DB2-BD59-A6C34878D82A}">
                    <a16:rowId xmlns:a16="http://schemas.microsoft.com/office/drawing/2014/main" val="159597852"/>
                  </a:ext>
                </a:extLst>
              </a:tr>
              <a:tr h="185759">
                <a:tc>
                  <a:txBody>
                    <a:bodyPr/>
                    <a:lstStyle/>
                    <a:p>
                      <a:pPr algn="just">
                        <a:lnSpc>
                          <a:spcPct val="114000"/>
                        </a:lnSpc>
                        <a:spcAft>
                          <a:spcPts val="0"/>
                        </a:spcAft>
                      </a:pPr>
                      <a:r>
                        <a:rPr lang="en-GB" sz="900" dirty="0">
                          <a:effectLst/>
                        </a:rPr>
                        <a:t>Thrombophlebitis requiring antibiotics - no. of participants (%)</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8 (2%)</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28 (7%)</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marL="0" marR="0" lvl="0" indent="0" algn="ctr" defTabSz="914377" rtl="0" eaLnBrk="1" fontAlgn="auto" latinLnBrk="0" hangingPunct="1">
                        <a:lnSpc>
                          <a:spcPct val="114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black"/>
                          </a:solidFill>
                          <a:effectLst/>
                          <a:uLnTx/>
                          <a:uFillTx/>
                          <a:latin typeface="+mn-lt"/>
                          <a:ea typeface="+mn-ea"/>
                          <a:cs typeface="+mn-cs"/>
                        </a:rPr>
                        <a:t>&lt;0.001</a:t>
                      </a:r>
                      <a:endParaRPr kumimoji="0" lang="en-GB" sz="900"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endParaRPr>
                    </a:p>
                  </a:txBody>
                  <a:tcPr marL="15481" marR="15481" marT="0" marB="0"/>
                </a:tc>
                <a:extLst>
                  <a:ext uri="{0D108BD9-81ED-4DB2-BD59-A6C34878D82A}">
                    <a16:rowId xmlns:a16="http://schemas.microsoft.com/office/drawing/2014/main" val="1992602139"/>
                  </a:ext>
                </a:extLst>
              </a:tr>
              <a:tr h="460201">
                <a:tc>
                  <a:txBody>
                    <a:bodyPr/>
                    <a:lstStyle/>
                    <a:p>
                      <a:pPr algn="just">
                        <a:lnSpc>
                          <a:spcPct val="114000"/>
                        </a:lnSpc>
                        <a:spcAft>
                          <a:spcPts val="0"/>
                        </a:spcAft>
                      </a:pPr>
                      <a:r>
                        <a:rPr lang="en-GB" sz="900" dirty="0">
                          <a:effectLst/>
                        </a:rPr>
                        <a:t>Neutropenia – no. of participants (%)</a:t>
                      </a:r>
                    </a:p>
                    <a:p>
                      <a:pPr algn="just">
                        <a:lnSpc>
                          <a:spcPct val="114000"/>
                        </a:lnSpc>
                        <a:spcAft>
                          <a:spcPts val="0"/>
                        </a:spcAft>
                      </a:pPr>
                      <a:r>
                        <a:rPr lang="en-GB" sz="900" b="0" dirty="0">
                          <a:effectLst/>
                        </a:rPr>
                        <a:t>Grade 3</a:t>
                      </a:r>
                    </a:p>
                    <a:p>
                      <a:pPr algn="just">
                        <a:lnSpc>
                          <a:spcPct val="114000"/>
                        </a:lnSpc>
                        <a:spcAft>
                          <a:spcPts val="0"/>
                        </a:spcAft>
                      </a:pPr>
                      <a:r>
                        <a:rPr lang="en-GB" sz="900" b="0" dirty="0">
                          <a:effectLst/>
                        </a:rPr>
                        <a:t>Grade 4</a:t>
                      </a:r>
                      <a:endParaRPr lang="en-GB"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 </a:t>
                      </a:r>
                    </a:p>
                    <a:p>
                      <a:pPr algn="ctr">
                        <a:lnSpc>
                          <a:spcPct val="114000"/>
                        </a:lnSpc>
                        <a:spcAft>
                          <a:spcPts val="0"/>
                        </a:spcAft>
                      </a:pPr>
                      <a:r>
                        <a:rPr lang="en-GB" sz="900" dirty="0">
                          <a:effectLst/>
                          <a:latin typeface="+mn-lt"/>
                        </a:rPr>
                        <a:t>27 (6%)</a:t>
                      </a:r>
                    </a:p>
                    <a:p>
                      <a:pPr algn="ctr">
                        <a:lnSpc>
                          <a:spcPct val="114000"/>
                        </a:lnSpc>
                        <a:spcAft>
                          <a:spcPts val="0"/>
                        </a:spcAft>
                      </a:pPr>
                      <a:r>
                        <a:rPr lang="en-GB" sz="900" dirty="0">
                          <a:effectLst/>
                          <a:latin typeface="+mn-lt"/>
                        </a:rPr>
                        <a:t>20 (5%)</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 </a:t>
                      </a:r>
                    </a:p>
                    <a:p>
                      <a:pPr algn="ctr">
                        <a:lnSpc>
                          <a:spcPct val="114000"/>
                        </a:lnSpc>
                        <a:spcAft>
                          <a:spcPts val="0"/>
                        </a:spcAft>
                      </a:pPr>
                      <a:r>
                        <a:rPr lang="en-GB" sz="900" dirty="0">
                          <a:effectLst/>
                          <a:latin typeface="+mn-lt"/>
                        </a:rPr>
                        <a:t>21 (5%)</a:t>
                      </a:r>
                    </a:p>
                    <a:p>
                      <a:pPr algn="ctr">
                        <a:lnSpc>
                          <a:spcPct val="114000"/>
                        </a:lnSpc>
                        <a:spcAft>
                          <a:spcPts val="0"/>
                        </a:spcAft>
                      </a:pPr>
                      <a:r>
                        <a:rPr lang="en-GB" sz="900" dirty="0">
                          <a:effectLst/>
                          <a:latin typeface="+mn-lt"/>
                        </a:rPr>
                        <a:t>16 (4%)</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 </a:t>
                      </a:r>
                    </a:p>
                    <a:p>
                      <a:pPr algn="ctr">
                        <a:lnSpc>
                          <a:spcPct val="114000"/>
                        </a:lnSpc>
                        <a:spcAft>
                          <a:spcPts val="0"/>
                        </a:spcAft>
                      </a:pPr>
                      <a:r>
                        <a:rPr lang="en-GB" sz="900" dirty="0">
                          <a:effectLst/>
                          <a:latin typeface="+mn-lt"/>
                        </a:rPr>
                        <a:t>0.36</a:t>
                      </a:r>
                    </a:p>
                    <a:p>
                      <a:pPr algn="ctr">
                        <a:lnSpc>
                          <a:spcPct val="114000"/>
                        </a:lnSpc>
                        <a:spcAft>
                          <a:spcPts val="0"/>
                        </a:spcAft>
                      </a:pPr>
                      <a:r>
                        <a:rPr lang="en-GB" sz="900" dirty="0">
                          <a:effectLst/>
                          <a:latin typeface="+mn-lt"/>
                        </a:rPr>
                        <a:t>0.49</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extLst>
                  <a:ext uri="{0D108BD9-81ED-4DB2-BD59-A6C34878D82A}">
                    <a16:rowId xmlns:a16="http://schemas.microsoft.com/office/drawing/2014/main" val="2160360248"/>
                  </a:ext>
                </a:extLst>
              </a:tr>
              <a:tr h="460201">
                <a:tc>
                  <a:txBody>
                    <a:bodyPr/>
                    <a:lstStyle/>
                    <a:p>
                      <a:pPr algn="just">
                        <a:lnSpc>
                          <a:spcPct val="114000"/>
                        </a:lnSpc>
                        <a:spcAft>
                          <a:spcPts val="0"/>
                        </a:spcAft>
                      </a:pPr>
                      <a:r>
                        <a:rPr lang="en-GB" sz="900" dirty="0">
                          <a:effectLst/>
                        </a:rPr>
                        <a:t>Thrombocytopenia– no. of participants (%)</a:t>
                      </a:r>
                    </a:p>
                    <a:p>
                      <a:pPr algn="just">
                        <a:lnSpc>
                          <a:spcPct val="114000"/>
                        </a:lnSpc>
                        <a:spcAft>
                          <a:spcPts val="0"/>
                        </a:spcAft>
                      </a:pPr>
                      <a:r>
                        <a:rPr lang="en-GB" sz="900" b="0" dirty="0">
                          <a:effectLst/>
                        </a:rPr>
                        <a:t>Grade 3</a:t>
                      </a:r>
                    </a:p>
                    <a:p>
                      <a:pPr algn="just">
                        <a:lnSpc>
                          <a:spcPct val="114000"/>
                        </a:lnSpc>
                        <a:spcAft>
                          <a:spcPts val="0"/>
                        </a:spcAft>
                      </a:pPr>
                      <a:r>
                        <a:rPr lang="en-GB" sz="900" b="0" dirty="0">
                          <a:effectLst/>
                        </a:rPr>
                        <a:t>Grade 4</a:t>
                      </a:r>
                      <a:endParaRPr lang="en-GB"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 </a:t>
                      </a:r>
                    </a:p>
                    <a:p>
                      <a:pPr algn="ctr">
                        <a:lnSpc>
                          <a:spcPct val="114000"/>
                        </a:lnSpc>
                        <a:spcAft>
                          <a:spcPts val="0"/>
                        </a:spcAft>
                      </a:pPr>
                      <a:r>
                        <a:rPr lang="en-GB" sz="900" dirty="0">
                          <a:effectLst/>
                          <a:latin typeface="+mn-lt"/>
                        </a:rPr>
                        <a:t>9 (2%)</a:t>
                      </a:r>
                    </a:p>
                    <a:p>
                      <a:pPr algn="ctr">
                        <a:lnSpc>
                          <a:spcPct val="114000"/>
                        </a:lnSpc>
                        <a:spcAft>
                          <a:spcPts val="0"/>
                        </a:spcAft>
                      </a:pPr>
                      <a:r>
                        <a:rPr lang="en-GB" sz="900" dirty="0">
                          <a:effectLst/>
                          <a:latin typeface="+mn-lt"/>
                        </a:rPr>
                        <a:t>4 (1%)</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 </a:t>
                      </a:r>
                    </a:p>
                    <a:p>
                      <a:pPr algn="ctr">
                        <a:lnSpc>
                          <a:spcPct val="114000"/>
                        </a:lnSpc>
                        <a:spcAft>
                          <a:spcPts val="0"/>
                        </a:spcAft>
                      </a:pPr>
                      <a:r>
                        <a:rPr lang="en-GB" sz="900" dirty="0">
                          <a:effectLst/>
                          <a:latin typeface="+mn-lt"/>
                        </a:rPr>
                        <a:t>17 (4%)</a:t>
                      </a:r>
                    </a:p>
                    <a:p>
                      <a:pPr algn="ctr">
                        <a:lnSpc>
                          <a:spcPct val="114000"/>
                        </a:lnSpc>
                        <a:spcAft>
                          <a:spcPts val="0"/>
                        </a:spcAft>
                      </a:pPr>
                      <a:r>
                        <a:rPr lang="en-GB" sz="900" dirty="0">
                          <a:effectLst/>
                          <a:latin typeface="+mn-lt"/>
                        </a:rPr>
                        <a:t>6 (1%)</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 </a:t>
                      </a:r>
                    </a:p>
                    <a:p>
                      <a:pPr algn="ctr">
                        <a:lnSpc>
                          <a:spcPct val="114000"/>
                        </a:lnSpc>
                        <a:spcAft>
                          <a:spcPts val="0"/>
                        </a:spcAft>
                      </a:pPr>
                      <a:r>
                        <a:rPr lang="en-GB" sz="900" dirty="0">
                          <a:effectLst/>
                          <a:latin typeface="+mn-lt"/>
                        </a:rPr>
                        <a:t>0.11</a:t>
                      </a:r>
                    </a:p>
                    <a:p>
                      <a:pPr algn="ctr">
                        <a:lnSpc>
                          <a:spcPct val="114000"/>
                        </a:lnSpc>
                        <a:spcAft>
                          <a:spcPts val="0"/>
                        </a:spcAft>
                      </a:pPr>
                      <a:r>
                        <a:rPr lang="en-GB" sz="900" dirty="0">
                          <a:effectLst/>
                          <a:latin typeface="+mn-lt"/>
                        </a:rPr>
                        <a:t>0.75</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extLst>
                  <a:ext uri="{0D108BD9-81ED-4DB2-BD59-A6C34878D82A}">
                    <a16:rowId xmlns:a16="http://schemas.microsoft.com/office/drawing/2014/main" val="3363635871"/>
                  </a:ext>
                </a:extLst>
              </a:tr>
              <a:tr h="460201">
                <a:tc>
                  <a:txBody>
                    <a:bodyPr/>
                    <a:lstStyle/>
                    <a:p>
                      <a:pPr algn="just">
                        <a:lnSpc>
                          <a:spcPct val="114000"/>
                        </a:lnSpc>
                        <a:spcAft>
                          <a:spcPts val="0"/>
                        </a:spcAft>
                      </a:pPr>
                      <a:r>
                        <a:rPr lang="en-GB" sz="900" dirty="0">
                          <a:effectLst/>
                        </a:rPr>
                        <a:t>Elevated ALT – no. of participants (%)</a:t>
                      </a:r>
                    </a:p>
                    <a:p>
                      <a:pPr algn="just">
                        <a:lnSpc>
                          <a:spcPct val="114000"/>
                        </a:lnSpc>
                        <a:spcAft>
                          <a:spcPts val="0"/>
                        </a:spcAft>
                      </a:pPr>
                      <a:r>
                        <a:rPr lang="en-GB" sz="900" b="0" dirty="0">
                          <a:effectLst/>
                        </a:rPr>
                        <a:t>Grade 3</a:t>
                      </a:r>
                    </a:p>
                    <a:p>
                      <a:pPr algn="just">
                        <a:lnSpc>
                          <a:spcPct val="114000"/>
                        </a:lnSpc>
                        <a:spcAft>
                          <a:spcPts val="0"/>
                        </a:spcAft>
                      </a:pPr>
                      <a:r>
                        <a:rPr lang="en-GB" sz="900" b="0" dirty="0">
                          <a:effectLst/>
                        </a:rPr>
                        <a:t>Grade 4</a:t>
                      </a:r>
                      <a:endParaRPr lang="en-GB"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 </a:t>
                      </a:r>
                    </a:p>
                    <a:p>
                      <a:pPr algn="ctr">
                        <a:lnSpc>
                          <a:spcPct val="114000"/>
                        </a:lnSpc>
                        <a:spcAft>
                          <a:spcPts val="0"/>
                        </a:spcAft>
                      </a:pPr>
                      <a:r>
                        <a:rPr lang="en-GB" sz="900" dirty="0">
                          <a:effectLst/>
                          <a:latin typeface="+mn-lt"/>
                        </a:rPr>
                        <a:t>6 (1%)</a:t>
                      </a:r>
                    </a:p>
                    <a:p>
                      <a:pPr algn="ctr">
                        <a:lnSpc>
                          <a:spcPct val="114000"/>
                        </a:lnSpc>
                        <a:spcAft>
                          <a:spcPts val="0"/>
                        </a:spcAft>
                      </a:pPr>
                      <a:r>
                        <a:rPr lang="en-GB" sz="900" dirty="0">
                          <a:effectLst/>
                          <a:latin typeface="+mn-lt"/>
                        </a:rPr>
                        <a:t>1 (0.2%)</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 </a:t>
                      </a:r>
                    </a:p>
                    <a:p>
                      <a:pPr algn="ctr">
                        <a:lnSpc>
                          <a:spcPct val="114000"/>
                        </a:lnSpc>
                        <a:spcAft>
                          <a:spcPts val="0"/>
                        </a:spcAft>
                      </a:pPr>
                      <a:r>
                        <a:rPr lang="en-GB" sz="900" dirty="0">
                          <a:effectLst/>
                          <a:latin typeface="+mn-lt"/>
                        </a:rPr>
                        <a:t>4 (1%)</a:t>
                      </a:r>
                    </a:p>
                    <a:p>
                      <a:pPr algn="ctr">
                        <a:lnSpc>
                          <a:spcPct val="114000"/>
                        </a:lnSpc>
                        <a:spcAft>
                          <a:spcPts val="0"/>
                        </a:spcAft>
                      </a:pPr>
                      <a:r>
                        <a:rPr lang="en-GB" sz="900" dirty="0">
                          <a:effectLst/>
                          <a:latin typeface="+mn-lt"/>
                        </a:rPr>
                        <a:t>1 (0.2%)</a:t>
                      </a:r>
                      <a:endParaRPr lang="en-GB" sz="900" dirty="0">
                        <a:effectLst/>
                        <a:latin typeface="+mn-lt"/>
                        <a:ea typeface="Calibri" panose="020F0502020204030204" pitchFamily="34" charset="0"/>
                        <a:cs typeface="Times New Roman" panose="02020603050405020304" pitchFamily="18" charset="0"/>
                      </a:endParaRPr>
                    </a:p>
                  </a:txBody>
                  <a:tcPr marL="15481" marR="15481" marT="0" marB="0"/>
                </a:tc>
                <a:tc>
                  <a:txBody>
                    <a:bodyPr/>
                    <a:lstStyle/>
                    <a:p>
                      <a:pPr algn="ctr">
                        <a:lnSpc>
                          <a:spcPct val="114000"/>
                        </a:lnSpc>
                        <a:spcAft>
                          <a:spcPts val="0"/>
                        </a:spcAft>
                      </a:pPr>
                      <a:r>
                        <a:rPr lang="en-GB" sz="900" dirty="0">
                          <a:effectLst/>
                          <a:latin typeface="+mn-lt"/>
                        </a:rPr>
                        <a:t> </a:t>
                      </a:r>
                    </a:p>
                    <a:p>
                      <a:pPr algn="ctr">
                        <a:lnSpc>
                          <a:spcPct val="114000"/>
                        </a:lnSpc>
                        <a:spcAft>
                          <a:spcPts val="0"/>
                        </a:spcAft>
                      </a:pPr>
                      <a:r>
                        <a:rPr lang="en-GB" sz="900" dirty="0">
                          <a:effectLst/>
                          <a:latin typeface="+mn-lt"/>
                        </a:rPr>
                        <a:t>0.52</a:t>
                      </a:r>
                    </a:p>
                    <a:p>
                      <a:pPr algn="ctr">
                        <a:lnSpc>
                          <a:spcPct val="114000"/>
                        </a:lnSpc>
                        <a:spcAft>
                          <a:spcPts val="0"/>
                        </a:spcAft>
                      </a:pPr>
                      <a:r>
                        <a:rPr lang="en-GB" sz="900" dirty="0">
                          <a:effectLst/>
                          <a:latin typeface="+mn-lt"/>
                          <a:ea typeface="Calibri" panose="020F0502020204030204" pitchFamily="34" charset="0"/>
                          <a:cs typeface="Times New Roman" panose="02020603050405020304" pitchFamily="18" charset="0"/>
                        </a:rPr>
                        <a:t>1.0</a:t>
                      </a:r>
                    </a:p>
                  </a:txBody>
                  <a:tcPr marL="15481" marR="15481" marT="0" marB="0"/>
                </a:tc>
                <a:extLst>
                  <a:ext uri="{0D108BD9-81ED-4DB2-BD59-A6C34878D82A}">
                    <a16:rowId xmlns:a16="http://schemas.microsoft.com/office/drawing/2014/main" val="665807804"/>
                  </a:ext>
                </a:extLst>
              </a:tr>
            </a:tbl>
          </a:graphicData>
        </a:graphic>
      </p:graphicFrame>
      <p:sp>
        <p:nvSpPr>
          <p:cNvPr id="5" name="Inhaltsplatzhalter 2">
            <a:extLst>
              <a:ext uri="{FF2B5EF4-FFF2-40B4-BE49-F238E27FC236}">
                <a16:creationId xmlns:a16="http://schemas.microsoft.com/office/drawing/2014/main" id="{7F2EC168-D5DC-984E-8967-B06D4924DED5}"/>
              </a:ext>
            </a:extLst>
          </p:cNvPr>
          <p:cNvSpPr txBox="1">
            <a:spLocks/>
          </p:cNvSpPr>
          <p:nvPr/>
        </p:nvSpPr>
        <p:spPr>
          <a:xfrm>
            <a:off x="196045" y="222885"/>
            <a:ext cx="8104500" cy="4262405"/>
          </a:xfrm>
          <a:prstGeom prst="rect">
            <a:avLst/>
          </a:prstGeom>
        </p:spPr>
        <p:txBody>
          <a:bodyPr/>
          <a:lstStyle>
            <a:lvl1pPr marL="182558" indent="-182558" algn="l" defTabSz="914377"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1pPr>
            <a:lvl2pPr marL="358766" indent="-176209" algn="l" defTabSz="914377"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2pPr>
            <a:lvl3pPr marL="541325" indent="-182558" algn="l" defTabSz="914377"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3pPr>
            <a:lvl4pPr marL="715945" indent="-174621" algn="l" defTabSz="914377"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4pPr>
            <a:lvl5pPr marL="898503" indent="-182558" algn="l" defTabSz="914377"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2100" dirty="0" err="1"/>
              <a:t>Safety</a:t>
            </a:r>
            <a:r>
              <a:rPr lang="de-DE" sz="2100" dirty="0"/>
              <a:t>: </a:t>
            </a:r>
            <a:r>
              <a:rPr lang="de-DE" sz="1350" dirty="0" err="1"/>
              <a:t>Safety</a:t>
            </a:r>
            <a:r>
              <a:rPr lang="de-DE" sz="1350" dirty="0"/>
              <a:t> </a:t>
            </a:r>
            <a:r>
              <a:rPr lang="de-DE" sz="1350" dirty="0" err="1"/>
              <a:t>population</a:t>
            </a:r>
            <a:endParaRPr lang="de-DE" sz="1350" dirty="0"/>
          </a:p>
          <a:p>
            <a:pPr marL="0" indent="0">
              <a:buNone/>
            </a:pPr>
            <a:endParaRPr lang="de-DE" sz="1800" dirty="0"/>
          </a:p>
          <a:p>
            <a:pPr marL="269075" lvl="2" indent="0">
              <a:buNone/>
            </a:pPr>
            <a:endParaRPr lang="de-DE" sz="1800" dirty="0"/>
          </a:p>
        </p:txBody>
      </p:sp>
      <p:sp>
        <p:nvSpPr>
          <p:cNvPr id="11" name="TextBox 10">
            <a:extLst>
              <a:ext uri="{FF2B5EF4-FFF2-40B4-BE49-F238E27FC236}">
                <a16:creationId xmlns:a16="http://schemas.microsoft.com/office/drawing/2014/main" id="{56D95ECE-F13E-AD4B-8DBB-1CDE2EB7B655}"/>
              </a:ext>
            </a:extLst>
          </p:cNvPr>
          <p:cNvSpPr txBox="1"/>
          <p:nvPr/>
        </p:nvSpPr>
        <p:spPr>
          <a:xfrm>
            <a:off x="221103" y="3342170"/>
            <a:ext cx="7866824" cy="230832"/>
          </a:xfrm>
          <a:prstGeom prst="rect">
            <a:avLst/>
          </a:prstGeom>
          <a:noFill/>
          <a:ln w="38100">
            <a:solidFill>
              <a:schemeClr val="accent1"/>
            </a:solidFill>
          </a:ln>
        </p:spPr>
        <p:txBody>
          <a:bodyPr wrap="square" rtlCol="0">
            <a:spAutoFit/>
          </a:bodyPr>
          <a:lstStyle/>
          <a:p>
            <a:endParaRPr lang="en-GB" sz="900" dirty="0"/>
          </a:p>
        </p:txBody>
      </p:sp>
      <p:sp>
        <p:nvSpPr>
          <p:cNvPr id="15" name="Rectangle 14">
            <a:extLst>
              <a:ext uri="{FF2B5EF4-FFF2-40B4-BE49-F238E27FC236}">
                <a16:creationId xmlns:a16="http://schemas.microsoft.com/office/drawing/2014/main" id="{DFCF090B-CD5C-854F-BE1D-1FAB1592389F}"/>
              </a:ext>
            </a:extLst>
          </p:cNvPr>
          <p:cNvSpPr/>
          <p:nvPr/>
        </p:nvSpPr>
        <p:spPr>
          <a:xfrm>
            <a:off x="221104" y="897283"/>
            <a:ext cx="7855013" cy="242856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err="1"/>
          </a:p>
        </p:txBody>
      </p:sp>
      <p:sp>
        <p:nvSpPr>
          <p:cNvPr id="16" name="Rectangle 15">
            <a:extLst>
              <a:ext uri="{FF2B5EF4-FFF2-40B4-BE49-F238E27FC236}">
                <a16:creationId xmlns:a16="http://schemas.microsoft.com/office/drawing/2014/main" id="{99B18650-31F5-4F4E-A2AE-8CD4E3F04232}"/>
              </a:ext>
            </a:extLst>
          </p:cNvPr>
          <p:cNvSpPr/>
          <p:nvPr/>
        </p:nvSpPr>
        <p:spPr>
          <a:xfrm>
            <a:off x="233623" y="3564248"/>
            <a:ext cx="7855013" cy="1509302"/>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err="1"/>
          </a:p>
        </p:txBody>
      </p:sp>
    </p:spTree>
    <p:extLst>
      <p:ext uri="{BB962C8B-B14F-4D97-AF65-F5344CB8AC3E}">
        <p14:creationId xmlns:p14="http://schemas.microsoft.com/office/powerpoint/2010/main" val="38634085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7525C7-E4FA-0243-87A3-5745AAABB41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9552" y="339502"/>
            <a:ext cx="3960927" cy="3600400"/>
          </a:xfrm>
          <a:prstGeom prst="rect">
            <a:avLst/>
          </a:prstGeom>
          <a:ln w="12700">
            <a:solidFill>
              <a:schemeClr val="tx1"/>
            </a:solidFill>
          </a:ln>
        </p:spPr>
      </p:pic>
      <p:pic>
        <p:nvPicPr>
          <p:cNvPr id="9" name="Picture 8">
            <a:extLst>
              <a:ext uri="{FF2B5EF4-FFF2-40B4-BE49-F238E27FC236}">
                <a16:creationId xmlns:a16="http://schemas.microsoft.com/office/drawing/2014/main" id="{DB32F9ED-6B44-2D43-9208-118DB3159B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35696" y="1851670"/>
            <a:ext cx="5184576" cy="2689714"/>
          </a:xfrm>
          <a:prstGeom prst="rect">
            <a:avLst/>
          </a:prstGeom>
          <a:ln w="12700">
            <a:solidFill>
              <a:schemeClr val="tx1"/>
            </a:solidFill>
          </a:ln>
        </p:spPr>
      </p:pic>
      <p:pic>
        <p:nvPicPr>
          <p:cNvPr id="7" name="Picture 6">
            <a:extLst>
              <a:ext uri="{FF2B5EF4-FFF2-40B4-BE49-F238E27FC236}">
                <a16:creationId xmlns:a16="http://schemas.microsoft.com/office/drawing/2014/main" id="{E3932EE3-55B8-A249-AC39-EA1BCC7DA69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72044" y="750477"/>
            <a:ext cx="5976664" cy="2778449"/>
          </a:xfrm>
          <a:prstGeom prst="rect">
            <a:avLst/>
          </a:prstGeom>
          <a:ln w="12700">
            <a:solidFill>
              <a:schemeClr val="tx1"/>
            </a:solidFill>
          </a:ln>
        </p:spPr>
      </p:pic>
    </p:spTree>
    <p:extLst>
      <p:ext uri="{BB962C8B-B14F-4D97-AF65-F5344CB8AC3E}">
        <p14:creationId xmlns:p14="http://schemas.microsoft.com/office/powerpoint/2010/main" val="2155410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3A178-099D-FE43-93A9-BF8EE844717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1FBADD0-E427-224C-A90D-654D0E10F912}"/>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AAD30833-6B06-4849-B9E9-CAC271443A6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75656" y="549702"/>
            <a:ext cx="5143603" cy="3642654"/>
          </a:xfrm>
          <a:prstGeom prst="rect">
            <a:avLst/>
          </a:prstGeom>
        </p:spPr>
      </p:pic>
    </p:spTree>
    <p:extLst>
      <p:ext uri="{BB962C8B-B14F-4D97-AF65-F5344CB8AC3E}">
        <p14:creationId xmlns:p14="http://schemas.microsoft.com/office/powerpoint/2010/main" val="27869352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0365B-B512-774A-80D1-D72BDDF2BFE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6A38AA6-B4B9-DF41-B059-226F5B543F89}"/>
              </a:ext>
            </a:extLst>
          </p:cNvPr>
          <p:cNvSpPr>
            <a:spLocks noGrp="1"/>
          </p:cNvSpPr>
          <p:nvPr>
            <p:ph idx="1"/>
          </p:nvPr>
        </p:nvSpPr>
        <p:spPr/>
        <p:txBody>
          <a:bodyPr/>
          <a:lstStyle/>
          <a:p>
            <a:endParaRPr lang="en-US"/>
          </a:p>
        </p:txBody>
      </p:sp>
      <p:graphicFrame>
        <p:nvGraphicFramePr>
          <p:cNvPr id="4" name="Table 19">
            <a:extLst>
              <a:ext uri="{FF2B5EF4-FFF2-40B4-BE49-F238E27FC236}">
                <a16:creationId xmlns:a16="http://schemas.microsoft.com/office/drawing/2014/main" id="{36300EA3-EBE0-A84F-B849-A74A0665D12D}"/>
              </a:ext>
            </a:extLst>
          </p:cNvPr>
          <p:cNvGraphicFramePr>
            <a:graphicFrameLocks noGrp="1"/>
          </p:cNvGraphicFramePr>
          <p:nvPr>
            <p:extLst>
              <p:ext uri="{D42A27DB-BD31-4B8C-83A1-F6EECF244321}">
                <p14:modId xmlns:p14="http://schemas.microsoft.com/office/powerpoint/2010/main" val="3751149613"/>
              </p:ext>
            </p:extLst>
          </p:nvPr>
        </p:nvGraphicFramePr>
        <p:xfrm>
          <a:off x="126760" y="206132"/>
          <a:ext cx="8890480" cy="6075000"/>
        </p:xfrm>
        <a:graphic>
          <a:graphicData uri="http://schemas.openxmlformats.org/drawingml/2006/table">
            <a:tbl>
              <a:tblPr firstRow="1" bandRow="1">
                <a:tableStyleId>{5C22544A-7EE6-4342-B048-85BDC9FD1C3A}</a:tableStyleId>
              </a:tblPr>
              <a:tblGrid>
                <a:gridCol w="1778096">
                  <a:extLst>
                    <a:ext uri="{9D8B030D-6E8A-4147-A177-3AD203B41FA5}">
                      <a16:colId xmlns:a16="http://schemas.microsoft.com/office/drawing/2014/main" val="1649125719"/>
                    </a:ext>
                  </a:extLst>
                </a:gridCol>
                <a:gridCol w="1778096">
                  <a:extLst>
                    <a:ext uri="{9D8B030D-6E8A-4147-A177-3AD203B41FA5}">
                      <a16:colId xmlns:a16="http://schemas.microsoft.com/office/drawing/2014/main" val="4024154447"/>
                    </a:ext>
                  </a:extLst>
                </a:gridCol>
                <a:gridCol w="1778096">
                  <a:extLst>
                    <a:ext uri="{9D8B030D-6E8A-4147-A177-3AD203B41FA5}">
                      <a16:colId xmlns:a16="http://schemas.microsoft.com/office/drawing/2014/main" val="3959413584"/>
                    </a:ext>
                  </a:extLst>
                </a:gridCol>
                <a:gridCol w="1778096">
                  <a:extLst>
                    <a:ext uri="{9D8B030D-6E8A-4147-A177-3AD203B41FA5}">
                      <a16:colId xmlns:a16="http://schemas.microsoft.com/office/drawing/2014/main" val="3675970792"/>
                    </a:ext>
                  </a:extLst>
                </a:gridCol>
                <a:gridCol w="1778096">
                  <a:extLst>
                    <a:ext uri="{9D8B030D-6E8A-4147-A177-3AD203B41FA5}">
                      <a16:colId xmlns:a16="http://schemas.microsoft.com/office/drawing/2014/main" val="46543633"/>
                    </a:ext>
                  </a:extLst>
                </a:gridCol>
              </a:tblGrid>
              <a:tr h="6075000">
                <a:tc>
                  <a:txBody>
                    <a:bodyPr/>
                    <a:lstStyle/>
                    <a:p>
                      <a:pPr marL="0" indent="0">
                        <a:buNone/>
                      </a:pPr>
                      <a:r>
                        <a:rPr lang="en-GB" sz="900" b="1" u="sng" dirty="0">
                          <a:solidFill>
                            <a:schemeClr val="tx1"/>
                          </a:solidFill>
                        </a:rPr>
                        <a:t>ACKNOWLEDGEMENTS</a:t>
                      </a:r>
                    </a:p>
                    <a:p>
                      <a:pPr marL="0" indent="0">
                        <a:buNone/>
                      </a:pPr>
                      <a:endParaRPr lang="en-GB" sz="800" b="1" u="sng" dirty="0">
                        <a:solidFill>
                          <a:schemeClr val="tx1"/>
                        </a:solidFill>
                      </a:endParaRPr>
                    </a:p>
                    <a:p>
                      <a:pPr marL="0" indent="0">
                        <a:buNone/>
                      </a:pPr>
                      <a:r>
                        <a:rPr lang="en-GB" sz="800" b="1" u="sng" dirty="0">
                          <a:solidFill>
                            <a:schemeClr val="tx1"/>
                          </a:solidFill>
                        </a:rPr>
                        <a:t>ALL PARTICIPANTS AND CAREGIVERS</a:t>
                      </a:r>
                    </a:p>
                    <a:p>
                      <a:pPr marL="0" indent="0">
                        <a:buNone/>
                      </a:pPr>
                      <a:endParaRPr lang="en-GB" sz="800" b="1" u="sng" dirty="0">
                        <a:solidFill>
                          <a:schemeClr val="tx1"/>
                        </a:solidFill>
                      </a:endParaRPr>
                    </a:p>
                    <a:p>
                      <a:pPr marL="0" indent="0">
                        <a:buNone/>
                      </a:pPr>
                      <a:r>
                        <a:rPr lang="en-GB" sz="800" b="1" u="sng" dirty="0">
                          <a:solidFill>
                            <a:schemeClr val="tx1"/>
                          </a:solidFill>
                        </a:rPr>
                        <a:t>ALL ROUTINE CARE STAFF</a:t>
                      </a:r>
                    </a:p>
                    <a:p>
                      <a:pPr marL="0" indent="0">
                        <a:buNone/>
                      </a:pPr>
                      <a:endParaRPr lang="en-GB" sz="800" b="1" u="sng" dirty="0">
                        <a:solidFill>
                          <a:schemeClr val="tx1"/>
                        </a:solidFill>
                      </a:endParaRPr>
                    </a:p>
                    <a:p>
                      <a:pPr marL="0" indent="0">
                        <a:buNone/>
                      </a:pPr>
                      <a:r>
                        <a:rPr lang="en-GB" sz="800" b="1" u="sng" dirty="0">
                          <a:solidFill>
                            <a:schemeClr val="tx1"/>
                          </a:solidFill>
                        </a:rPr>
                        <a:t>LSHTM</a:t>
                      </a:r>
                      <a:endParaRPr lang="en-GB" sz="800" dirty="0">
                        <a:solidFill>
                          <a:schemeClr val="tx1"/>
                        </a:solidFill>
                      </a:endParaRPr>
                    </a:p>
                    <a:p>
                      <a:pPr marL="0" indent="0">
                        <a:buNone/>
                      </a:pPr>
                      <a:r>
                        <a:rPr lang="en-GB" sz="700" b="0" dirty="0">
                          <a:solidFill>
                            <a:schemeClr val="tx1"/>
                          </a:solidFill>
                        </a:rPr>
                        <a:t>Joe Jarvis</a:t>
                      </a:r>
                    </a:p>
                    <a:p>
                      <a:pPr marL="0" indent="0">
                        <a:buNone/>
                      </a:pPr>
                      <a:r>
                        <a:rPr lang="en-GB" sz="700" b="0" dirty="0">
                          <a:solidFill>
                            <a:schemeClr val="tx1"/>
                          </a:solidFill>
                        </a:rPr>
                        <a:t>Nabila Youssouf</a:t>
                      </a:r>
                    </a:p>
                    <a:p>
                      <a:pPr marL="0" indent="0">
                        <a:buNone/>
                      </a:pPr>
                      <a:r>
                        <a:rPr lang="en-GB" sz="700" b="0" dirty="0">
                          <a:solidFill>
                            <a:schemeClr val="tx1"/>
                          </a:solidFill>
                        </a:rPr>
                        <a:t>Philippa Griffin</a:t>
                      </a:r>
                    </a:p>
                    <a:p>
                      <a:pPr marL="0" indent="0">
                        <a:buNone/>
                      </a:pPr>
                      <a:r>
                        <a:rPr lang="en-GB" sz="700" b="0" dirty="0">
                          <a:solidFill>
                            <a:schemeClr val="tx1"/>
                          </a:solidFill>
                        </a:rPr>
                        <a:t>Sophia Hafeez</a:t>
                      </a:r>
                    </a:p>
                    <a:p>
                      <a:pPr marL="0" indent="0">
                        <a:buNone/>
                      </a:pPr>
                      <a:r>
                        <a:rPr lang="en-GB" sz="800" dirty="0">
                          <a:solidFill>
                            <a:schemeClr val="tx1"/>
                          </a:solidFill>
                        </a:rPr>
                        <a:t> </a:t>
                      </a:r>
                    </a:p>
                    <a:p>
                      <a:pPr marL="0" indent="0">
                        <a:buNone/>
                      </a:pPr>
                      <a:r>
                        <a:rPr lang="en-GB" sz="800" b="1" u="sng" dirty="0">
                          <a:solidFill>
                            <a:schemeClr val="tx1"/>
                          </a:solidFill>
                        </a:rPr>
                        <a:t>SGUL</a:t>
                      </a:r>
                      <a:endParaRPr lang="en-GB" sz="800" dirty="0">
                        <a:solidFill>
                          <a:schemeClr val="tx1"/>
                        </a:solidFill>
                      </a:endParaRPr>
                    </a:p>
                    <a:p>
                      <a:pPr marL="0" indent="0">
                        <a:buNone/>
                      </a:pPr>
                      <a:r>
                        <a:rPr lang="en-GB" sz="700" b="0" dirty="0">
                          <a:solidFill>
                            <a:schemeClr val="tx1"/>
                          </a:solidFill>
                        </a:rPr>
                        <a:t>Tom Harrison</a:t>
                      </a:r>
                    </a:p>
                    <a:p>
                      <a:pPr marL="0" indent="0">
                        <a:buNone/>
                      </a:pPr>
                      <a:r>
                        <a:rPr lang="en-GB" sz="700" b="0" dirty="0">
                          <a:solidFill>
                            <a:schemeClr val="tx1"/>
                          </a:solidFill>
                        </a:rPr>
                        <a:t>Angela Loyse</a:t>
                      </a:r>
                    </a:p>
                    <a:p>
                      <a:pPr marL="0" indent="0">
                        <a:buNone/>
                      </a:pPr>
                      <a:r>
                        <a:rPr lang="en-GB" sz="700" b="0" dirty="0">
                          <a:solidFill>
                            <a:schemeClr val="tx1"/>
                          </a:solidFill>
                        </a:rPr>
                        <a:t>Sile Molloy</a:t>
                      </a:r>
                    </a:p>
                    <a:p>
                      <a:pPr marL="0" indent="0">
                        <a:buNone/>
                      </a:pPr>
                      <a:r>
                        <a:rPr lang="en-GB" sz="800" dirty="0">
                          <a:solidFill>
                            <a:schemeClr val="tx1"/>
                          </a:solidFill>
                        </a:rPr>
                        <a:t> </a:t>
                      </a:r>
                    </a:p>
                    <a:p>
                      <a:pPr marL="0" indent="0">
                        <a:buNone/>
                      </a:pPr>
                      <a:r>
                        <a:rPr lang="en-GB" sz="800" b="1" u="sng" dirty="0">
                          <a:solidFill>
                            <a:schemeClr val="tx1"/>
                          </a:solidFill>
                        </a:rPr>
                        <a:t>LSTM</a:t>
                      </a:r>
                      <a:endParaRPr lang="en-GB" sz="800" dirty="0">
                        <a:solidFill>
                          <a:schemeClr val="tx1"/>
                        </a:solidFill>
                      </a:endParaRPr>
                    </a:p>
                    <a:p>
                      <a:pPr marL="0" indent="0">
                        <a:buNone/>
                      </a:pPr>
                      <a:r>
                        <a:rPr lang="en-GB" sz="700" b="0" dirty="0" err="1">
                          <a:solidFill>
                            <a:schemeClr val="tx1"/>
                          </a:solidFill>
                        </a:rPr>
                        <a:t>Shabbar</a:t>
                      </a:r>
                      <a:r>
                        <a:rPr lang="en-GB" sz="700" b="0" dirty="0">
                          <a:solidFill>
                            <a:schemeClr val="tx1"/>
                          </a:solidFill>
                        </a:rPr>
                        <a:t> Jaffar</a:t>
                      </a:r>
                    </a:p>
                    <a:p>
                      <a:pPr marL="0" indent="0">
                        <a:buNone/>
                      </a:pPr>
                      <a:r>
                        <a:rPr lang="en-GB" sz="700" b="0" dirty="0">
                          <a:solidFill>
                            <a:schemeClr val="tx1"/>
                          </a:solidFill>
                        </a:rPr>
                        <a:t>David </a:t>
                      </a:r>
                      <a:r>
                        <a:rPr lang="en-GB" sz="700" b="0" dirty="0" err="1">
                          <a:solidFill>
                            <a:schemeClr val="tx1"/>
                          </a:solidFill>
                        </a:rPr>
                        <a:t>Lalloo</a:t>
                      </a:r>
                      <a:endParaRPr lang="en-GB" sz="700" b="0" dirty="0">
                        <a:solidFill>
                          <a:schemeClr val="tx1"/>
                        </a:solidFill>
                      </a:endParaRPr>
                    </a:p>
                    <a:p>
                      <a:pPr marL="0" indent="0">
                        <a:buNone/>
                      </a:pPr>
                      <a:r>
                        <a:rPr lang="en-GB" sz="700" b="0" dirty="0" err="1">
                          <a:solidFill>
                            <a:schemeClr val="tx1"/>
                          </a:solidFill>
                        </a:rPr>
                        <a:t>Duolao</a:t>
                      </a:r>
                      <a:r>
                        <a:rPr lang="en-GB" sz="700" b="0" dirty="0">
                          <a:solidFill>
                            <a:schemeClr val="tx1"/>
                          </a:solidFill>
                        </a:rPr>
                        <a:t> Wang</a:t>
                      </a:r>
                    </a:p>
                    <a:p>
                      <a:pPr marL="0" indent="0">
                        <a:buNone/>
                      </a:pPr>
                      <a:r>
                        <a:rPr lang="en-GB" sz="700" b="0" dirty="0">
                          <a:solidFill>
                            <a:schemeClr val="tx1"/>
                          </a:solidFill>
                        </a:rPr>
                        <a:t>Tao Chen</a:t>
                      </a:r>
                    </a:p>
                    <a:p>
                      <a:pPr marL="0" indent="0">
                        <a:buNone/>
                      </a:pPr>
                      <a:r>
                        <a:rPr lang="en-GB" sz="700" b="0" dirty="0">
                          <a:solidFill>
                            <a:schemeClr val="tx1"/>
                          </a:solidFill>
                        </a:rPr>
                        <a:t>Louis </a:t>
                      </a:r>
                      <a:r>
                        <a:rPr lang="en-GB" sz="700" b="0" dirty="0" err="1">
                          <a:solidFill>
                            <a:schemeClr val="tx1"/>
                          </a:solidFill>
                        </a:rPr>
                        <a:t>Niessen</a:t>
                      </a:r>
                      <a:endParaRPr lang="en-GB" sz="700" b="0" dirty="0">
                        <a:solidFill>
                          <a:schemeClr val="tx1"/>
                        </a:solidFill>
                      </a:endParaRPr>
                    </a:p>
                    <a:p>
                      <a:pPr marL="0" indent="0">
                        <a:buNone/>
                      </a:pPr>
                      <a:r>
                        <a:rPr lang="en-GB" sz="700" b="0" dirty="0" err="1">
                          <a:solidFill>
                            <a:schemeClr val="tx1"/>
                          </a:solidFill>
                        </a:rPr>
                        <a:t>Tinevimbo</a:t>
                      </a:r>
                      <a:r>
                        <a:rPr lang="en-GB" sz="700" b="0" dirty="0">
                          <a:solidFill>
                            <a:schemeClr val="tx1"/>
                          </a:solidFill>
                        </a:rPr>
                        <a:t> Shiri</a:t>
                      </a:r>
                    </a:p>
                    <a:p>
                      <a:pPr marL="0" indent="0">
                        <a:buNone/>
                      </a:pPr>
                      <a:r>
                        <a:rPr lang="en-GB" sz="700" b="0" dirty="0">
                          <a:solidFill>
                            <a:schemeClr val="tx1"/>
                          </a:solidFill>
                        </a:rPr>
                        <a:t>Erik van </a:t>
                      </a:r>
                      <a:r>
                        <a:rPr lang="en-GB" sz="700" b="0" dirty="0" err="1">
                          <a:solidFill>
                            <a:schemeClr val="tx1"/>
                          </a:solidFill>
                        </a:rPr>
                        <a:t>Widenfelt</a:t>
                      </a:r>
                      <a:endParaRPr lang="en-GB" sz="700" b="0" dirty="0">
                        <a:solidFill>
                          <a:schemeClr val="tx1"/>
                        </a:solidFill>
                      </a:endParaRPr>
                    </a:p>
                    <a:p>
                      <a:pPr marL="0" indent="0">
                        <a:buNone/>
                      </a:pPr>
                      <a:r>
                        <a:rPr lang="en-GB" sz="800" dirty="0">
                          <a:solidFill>
                            <a:schemeClr val="tx1"/>
                          </a:solidFill>
                        </a:rPr>
                        <a:t> </a:t>
                      </a:r>
                    </a:p>
                    <a:p>
                      <a:pPr marL="0" indent="0">
                        <a:buNone/>
                      </a:pPr>
                      <a:r>
                        <a:rPr lang="en-GB" sz="800" b="1" u="sng" dirty="0">
                          <a:solidFill>
                            <a:schemeClr val="tx1"/>
                          </a:solidFill>
                        </a:rPr>
                        <a:t>University of Liverpool</a:t>
                      </a:r>
                      <a:endParaRPr lang="en-GB" sz="800" dirty="0">
                        <a:solidFill>
                          <a:schemeClr val="tx1"/>
                        </a:solidFill>
                      </a:endParaRPr>
                    </a:p>
                    <a:p>
                      <a:pPr marL="0" indent="0">
                        <a:buNone/>
                      </a:pPr>
                      <a:r>
                        <a:rPr lang="en-GB" sz="700" b="0" dirty="0">
                          <a:solidFill>
                            <a:schemeClr val="tx1"/>
                          </a:solidFill>
                        </a:rPr>
                        <a:t>William Hope</a:t>
                      </a:r>
                    </a:p>
                    <a:p>
                      <a:pPr marL="0" indent="0">
                        <a:buNone/>
                      </a:pPr>
                      <a:r>
                        <a:rPr lang="en-GB" sz="700" b="0" dirty="0">
                          <a:solidFill>
                            <a:schemeClr val="tx1"/>
                          </a:solidFill>
                        </a:rPr>
                        <a:t>Kat Stott</a:t>
                      </a:r>
                    </a:p>
                    <a:p>
                      <a:pPr marL="0" indent="0">
                        <a:buNone/>
                      </a:pPr>
                      <a:r>
                        <a:rPr lang="en-GB" sz="800" dirty="0">
                          <a:solidFill>
                            <a:schemeClr val="tx1"/>
                          </a:solidFill>
                        </a:rPr>
                        <a:t> </a:t>
                      </a:r>
                    </a:p>
                    <a:p>
                      <a:pPr marL="0" indent="0">
                        <a:buNone/>
                      </a:pPr>
                      <a:r>
                        <a:rPr lang="en-GB" sz="800" b="1" u="sng" dirty="0">
                          <a:solidFill>
                            <a:schemeClr val="tx1"/>
                          </a:solidFill>
                        </a:rPr>
                        <a:t>Institut Pasteur</a:t>
                      </a:r>
                      <a:endParaRPr lang="en-GB" sz="800" dirty="0">
                        <a:solidFill>
                          <a:schemeClr val="tx1"/>
                        </a:solidFill>
                      </a:endParaRPr>
                    </a:p>
                    <a:p>
                      <a:pPr marL="0" indent="0">
                        <a:buNone/>
                      </a:pPr>
                      <a:r>
                        <a:rPr lang="en-GB" sz="700" b="0" dirty="0">
                          <a:solidFill>
                            <a:schemeClr val="tx1"/>
                          </a:solidFill>
                        </a:rPr>
                        <a:t>Olivier </a:t>
                      </a:r>
                      <a:r>
                        <a:rPr lang="en-GB" sz="700" b="0" dirty="0" err="1">
                          <a:solidFill>
                            <a:schemeClr val="tx1"/>
                          </a:solidFill>
                        </a:rPr>
                        <a:t>Lortholary</a:t>
                      </a:r>
                      <a:endParaRPr lang="en-GB" sz="700" b="0" dirty="0">
                        <a:solidFill>
                          <a:schemeClr val="tx1"/>
                        </a:solidFill>
                      </a:endParaRPr>
                    </a:p>
                    <a:p>
                      <a:pPr marL="0" indent="0">
                        <a:buNone/>
                      </a:pPr>
                      <a:r>
                        <a:rPr lang="en-GB" sz="700" b="0" dirty="0">
                          <a:solidFill>
                            <a:schemeClr val="tx1"/>
                          </a:solidFill>
                        </a:rPr>
                        <a:t>Francoise </a:t>
                      </a:r>
                      <a:r>
                        <a:rPr lang="en-GB" sz="700" b="0" dirty="0" err="1">
                          <a:solidFill>
                            <a:schemeClr val="tx1"/>
                          </a:solidFill>
                        </a:rPr>
                        <a:t>Dromer</a:t>
                      </a:r>
                      <a:endParaRPr lang="en-GB" sz="700" b="0" dirty="0">
                        <a:solidFill>
                          <a:schemeClr val="tx1"/>
                        </a:solidFill>
                      </a:endParaRPr>
                    </a:p>
                    <a:p>
                      <a:pPr marL="0" indent="0">
                        <a:buNone/>
                      </a:pPr>
                      <a:r>
                        <a:rPr lang="en-GB" sz="700" b="0" dirty="0" err="1">
                          <a:solidFill>
                            <a:schemeClr val="tx1"/>
                          </a:solidFill>
                        </a:rPr>
                        <a:t>Timothee</a:t>
                      </a:r>
                      <a:r>
                        <a:rPr lang="en-GB" sz="700" b="0" dirty="0">
                          <a:solidFill>
                            <a:schemeClr val="tx1"/>
                          </a:solidFill>
                        </a:rPr>
                        <a:t> Boyer-</a:t>
                      </a:r>
                      <a:r>
                        <a:rPr lang="en-GB" sz="700" b="0" dirty="0" err="1">
                          <a:solidFill>
                            <a:schemeClr val="tx1"/>
                          </a:solidFill>
                        </a:rPr>
                        <a:t>Chammard</a:t>
                      </a:r>
                      <a:endParaRPr lang="en-GB" sz="700" b="0" dirty="0">
                        <a:solidFill>
                          <a:schemeClr val="tx1"/>
                        </a:solidFill>
                      </a:endParaRPr>
                    </a:p>
                    <a:p>
                      <a:pPr marL="0" indent="0">
                        <a:buNone/>
                      </a:pPr>
                      <a:r>
                        <a:rPr lang="en-GB" sz="700" b="0" dirty="0">
                          <a:solidFill>
                            <a:schemeClr val="tx1"/>
                          </a:solidFill>
                        </a:rPr>
                        <a:t>Alexandre </a:t>
                      </a:r>
                      <a:r>
                        <a:rPr lang="en-GB" sz="700" b="0" dirty="0" err="1">
                          <a:solidFill>
                            <a:schemeClr val="tx1"/>
                          </a:solidFill>
                        </a:rPr>
                        <a:t>Alanio</a:t>
                      </a:r>
                      <a:endParaRPr lang="en-GB" sz="700" b="0" dirty="0">
                        <a:solidFill>
                          <a:schemeClr val="tx1"/>
                        </a:solidFill>
                      </a:endParaRPr>
                    </a:p>
                    <a:p>
                      <a:pPr marL="0" indent="0">
                        <a:buNone/>
                      </a:pPr>
                      <a:r>
                        <a:rPr lang="en-GB" sz="700" b="0" dirty="0">
                          <a:solidFill>
                            <a:schemeClr val="tx1"/>
                          </a:solidFill>
                        </a:rPr>
                        <a:t>Aude </a:t>
                      </a:r>
                      <a:r>
                        <a:rPr lang="en-GB" sz="700" b="0" dirty="0" err="1">
                          <a:solidFill>
                            <a:schemeClr val="tx1"/>
                          </a:solidFill>
                        </a:rPr>
                        <a:t>Sturny-Leclere</a:t>
                      </a:r>
                      <a:endParaRPr lang="en-GB" sz="700" b="0" dirty="0">
                        <a:solidFill>
                          <a:schemeClr val="tx1"/>
                        </a:solidFill>
                      </a:endParaRP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indent="0">
                        <a:buNone/>
                      </a:pPr>
                      <a:r>
                        <a:rPr lang="en-GB" sz="800" b="1" u="sng" dirty="0">
                          <a:solidFill>
                            <a:schemeClr val="tx1"/>
                          </a:solidFill>
                        </a:rPr>
                        <a:t>Botswana Harvard AIDS Institute Partnership</a:t>
                      </a:r>
                      <a:endParaRPr lang="en-GB" sz="800" dirty="0">
                        <a:solidFill>
                          <a:schemeClr val="tx1"/>
                        </a:solidFill>
                      </a:endParaRPr>
                    </a:p>
                    <a:p>
                      <a:pPr marL="0" indent="0">
                        <a:buNone/>
                      </a:pPr>
                      <a:r>
                        <a:rPr lang="en-GB" sz="700" b="0" dirty="0" err="1">
                          <a:solidFill>
                            <a:schemeClr val="tx1"/>
                          </a:solidFill>
                        </a:rPr>
                        <a:t>Mosepele</a:t>
                      </a:r>
                      <a:r>
                        <a:rPr lang="en-GB" sz="700" b="0" dirty="0">
                          <a:solidFill>
                            <a:schemeClr val="tx1"/>
                          </a:solidFill>
                        </a:rPr>
                        <a:t> </a:t>
                      </a:r>
                      <a:r>
                        <a:rPr lang="en-GB" sz="700" b="0" dirty="0" err="1">
                          <a:solidFill>
                            <a:schemeClr val="tx1"/>
                          </a:solidFill>
                        </a:rPr>
                        <a:t>Mosepele</a:t>
                      </a:r>
                      <a:endParaRPr lang="en-GB" sz="700" b="0" dirty="0">
                        <a:solidFill>
                          <a:schemeClr val="tx1"/>
                        </a:solidFill>
                      </a:endParaRPr>
                    </a:p>
                    <a:p>
                      <a:pPr marL="0" indent="0">
                        <a:buNone/>
                      </a:pPr>
                      <a:r>
                        <a:rPr lang="en-GB" sz="700" b="0" dirty="0">
                          <a:solidFill>
                            <a:schemeClr val="tx1"/>
                          </a:solidFill>
                        </a:rPr>
                        <a:t>Tshepo </a:t>
                      </a:r>
                      <a:r>
                        <a:rPr lang="en-GB" sz="700" b="0" dirty="0" err="1">
                          <a:solidFill>
                            <a:schemeClr val="tx1"/>
                          </a:solidFill>
                        </a:rPr>
                        <a:t>Leeme</a:t>
                      </a:r>
                      <a:endParaRPr lang="en-GB" sz="700" b="0" dirty="0">
                        <a:solidFill>
                          <a:schemeClr val="tx1"/>
                        </a:solidFill>
                      </a:endParaRPr>
                    </a:p>
                    <a:p>
                      <a:pPr marL="0" indent="0">
                        <a:buNone/>
                      </a:pPr>
                      <a:r>
                        <a:rPr lang="en-GB" sz="700" b="0" dirty="0" err="1">
                          <a:solidFill>
                            <a:schemeClr val="tx1"/>
                          </a:solidFill>
                        </a:rPr>
                        <a:t>Keatlaretse</a:t>
                      </a:r>
                      <a:r>
                        <a:rPr lang="en-GB" sz="700" b="0" dirty="0">
                          <a:solidFill>
                            <a:schemeClr val="tx1"/>
                          </a:solidFill>
                        </a:rPr>
                        <a:t> </a:t>
                      </a:r>
                      <a:r>
                        <a:rPr lang="en-GB" sz="700" b="0" dirty="0" err="1">
                          <a:solidFill>
                            <a:schemeClr val="tx1"/>
                          </a:solidFill>
                        </a:rPr>
                        <a:t>Siamisang</a:t>
                      </a:r>
                      <a:endParaRPr lang="en-GB" sz="700" b="0" dirty="0">
                        <a:solidFill>
                          <a:schemeClr val="tx1"/>
                        </a:solidFill>
                      </a:endParaRPr>
                    </a:p>
                    <a:p>
                      <a:pPr marL="0" indent="0">
                        <a:buNone/>
                      </a:pPr>
                      <a:r>
                        <a:rPr lang="en-GB" sz="700" b="0" dirty="0">
                          <a:solidFill>
                            <a:schemeClr val="tx1"/>
                          </a:solidFill>
                        </a:rPr>
                        <a:t>Nametso Tlhako</a:t>
                      </a:r>
                    </a:p>
                    <a:p>
                      <a:pPr marL="0" indent="0">
                        <a:buNone/>
                      </a:pPr>
                      <a:r>
                        <a:rPr lang="en-GB" sz="700" b="0" dirty="0">
                          <a:solidFill>
                            <a:schemeClr val="tx1"/>
                          </a:solidFill>
                        </a:rPr>
                        <a:t>Katlego Tsholo</a:t>
                      </a:r>
                    </a:p>
                    <a:p>
                      <a:pPr marL="0" indent="0">
                        <a:buNone/>
                      </a:pPr>
                      <a:r>
                        <a:rPr lang="en-GB" sz="700" b="0" dirty="0" err="1">
                          <a:solidFill>
                            <a:schemeClr val="tx1"/>
                          </a:solidFill>
                        </a:rPr>
                        <a:t>Kwana</a:t>
                      </a:r>
                      <a:r>
                        <a:rPr lang="en-GB" sz="700" b="0" dirty="0">
                          <a:solidFill>
                            <a:schemeClr val="tx1"/>
                          </a:solidFill>
                        </a:rPr>
                        <a:t> </a:t>
                      </a:r>
                      <a:r>
                        <a:rPr lang="en-GB" sz="700" b="0" dirty="0" err="1">
                          <a:solidFill>
                            <a:schemeClr val="tx1"/>
                          </a:solidFill>
                        </a:rPr>
                        <a:t>Lechiile</a:t>
                      </a:r>
                      <a:endParaRPr lang="en-GB" sz="700" b="0" dirty="0">
                        <a:solidFill>
                          <a:schemeClr val="tx1"/>
                        </a:solidFill>
                      </a:endParaRPr>
                    </a:p>
                    <a:p>
                      <a:pPr marL="0" indent="0">
                        <a:buNone/>
                      </a:pPr>
                      <a:r>
                        <a:rPr lang="en-GB" sz="700" b="0" dirty="0">
                          <a:solidFill>
                            <a:schemeClr val="tx1"/>
                          </a:solidFill>
                        </a:rPr>
                        <a:t>Charles </a:t>
                      </a:r>
                      <a:r>
                        <a:rPr lang="en-GB" sz="700" b="0" dirty="0" err="1">
                          <a:solidFill>
                            <a:schemeClr val="tx1"/>
                          </a:solidFill>
                        </a:rPr>
                        <a:t>Muthoga</a:t>
                      </a:r>
                      <a:endParaRPr lang="en-GB" sz="700" b="0" dirty="0">
                        <a:solidFill>
                          <a:schemeClr val="tx1"/>
                        </a:solidFill>
                      </a:endParaRPr>
                    </a:p>
                    <a:p>
                      <a:pPr marL="0" indent="0">
                        <a:buNone/>
                      </a:pPr>
                      <a:r>
                        <a:rPr lang="en-GB" sz="700" b="0" dirty="0">
                          <a:solidFill>
                            <a:schemeClr val="tx1"/>
                          </a:solidFill>
                        </a:rPr>
                        <a:t>Tawe </a:t>
                      </a:r>
                      <a:r>
                        <a:rPr lang="en-GB" sz="700" b="0" dirty="0" err="1">
                          <a:solidFill>
                            <a:schemeClr val="tx1"/>
                          </a:solidFill>
                        </a:rPr>
                        <a:t>Leabaneng</a:t>
                      </a:r>
                      <a:endParaRPr lang="en-GB" sz="700" b="0" dirty="0">
                        <a:solidFill>
                          <a:schemeClr val="tx1"/>
                        </a:solidFill>
                      </a:endParaRPr>
                    </a:p>
                    <a:p>
                      <a:pPr marL="0" indent="0">
                        <a:buNone/>
                      </a:pPr>
                      <a:r>
                        <a:rPr lang="en-GB" sz="700" b="0" dirty="0">
                          <a:solidFill>
                            <a:schemeClr val="tx1"/>
                          </a:solidFill>
                        </a:rPr>
                        <a:t>Norah </a:t>
                      </a:r>
                      <a:r>
                        <a:rPr lang="en-GB" sz="700" b="0" dirty="0" err="1">
                          <a:solidFill>
                            <a:schemeClr val="tx1"/>
                          </a:solidFill>
                        </a:rPr>
                        <a:t>Mawoko</a:t>
                      </a:r>
                      <a:endParaRPr lang="en-GB" sz="700" b="0" dirty="0">
                        <a:solidFill>
                          <a:schemeClr val="tx1"/>
                        </a:solidFill>
                      </a:endParaRPr>
                    </a:p>
                    <a:p>
                      <a:pPr marL="0" indent="0">
                        <a:buNone/>
                      </a:pPr>
                      <a:r>
                        <a:rPr lang="en-GB" sz="700" b="0" dirty="0">
                          <a:solidFill>
                            <a:schemeClr val="tx1"/>
                          </a:solidFill>
                        </a:rPr>
                        <a:t>Tshepiso </a:t>
                      </a:r>
                      <a:r>
                        <a:rPr lang="en-GB" sz="700" b="0" dirty="0" err="1">
                          <a:solidFill>
                            <a:schemeClr val="tx1"/>
                          </a:solidFill>
                        </a:rPr>
                        <a:t>Mbangiwa</a:t>
                      </a:r>
                      <a:endParaRPr lang="en-GB" sz="700" b="0" dirty="0">
                        <a:solidFill>
                          <a:schemeClr val="tx1"/>
                        </a:solidFill>
                      </a:endParaRPr>
                    </a:p>
                    <a:p>
                      <a:pPr marL="0" indent="0">
                        <a:buNone/>
                      </a:pPr>
                      <a:r>
                        <a:rPr lang="en-GB" sz="700" b="0" dirty="0">
                          <a:solidFill>
                            <a:schemeClr val="tx1"/>
                          </a:solidFill>
                        </a:rPr>
                        <a:t>Ponego Ponatshego</a:t>
                      </a:r>
                    </a:p>
                    <a:p>
                      <a:pPr marL="0" indent="0">
                        <a:buNone/>
                      </a:pPr>
                      <a:r>
                        <a:rPr lang="en-GB" sz="700" b="0" dirty="0" err="1">
                          <a:solidFill>
                            <a:schemeClr val="tx1"/>
                          </a:solidFill>
                        </a:rPr>
                        <a:t>Ikanyeng</a:t>
                      </a:r>
                      <a:r>
                        <a:rPr lang="en-GB" sz="700" b="0" dirty="0">
                          <a:solidFill>
                            <a:schemeClr val="tx1"/>
                          </a:solidFill>
                        </a:rPr>
                        <a:t> </a:t>
                      </a:r>
                      <a:r>
                        <a:rPr lang="en-GB" sz="700" b="0" dirty="0" err="1">
                          <a:solidFill>
                            <a:schemeClr val="tx1"/>
                          </a:solidFill>
                        </a:rPr>
                        <a:t>Rulaganyang</a:t>
                      </a:r>
                      <a:endParaRPr lang="en-GB" sz="700" b="0" dirty="0">
                        <a:solidFill>
                          <a:schemeClr val="tx1"/>
                        </a:solidFill>
                      </a:endParaRPr>
                    </a:p>
                    <a:p>
                      <a:pPr marL="0" indent="0">
                        <a:buNone/>
                      </a:pPr>
                      <a:r>
                        <a:rPr lang="en-GB" sz="700" b="0" dirty="0" err="1">
                          <a:solidFill>
                            <a:schemeClr val="tx1"/>
                          </a:solidFill>
                        </a:rPr>
                        <a:t>Kaelo</a:t>
                      </a:r>
                      <a:r>
                        <a:rPr lang="en-GB" sz="700" b="0" dirty="0">
                          <a:solidFill>
                            <a:schemeClr val="tx1"/>
                          </a:solidFill>
                        </a:rPr>
                        <a:t> </a:t>
                      </a:r>
                      <a:r>
                        <a:rPr lang="en-GB" sz="700" b="0" dirty="0" err="1">
                          <a:solidFill>
                            <a:schemeClr val="tx1"/>
                          </a:solidFill>
                        </a:rPr>
                        <a:t>Seatla</a:t>
                      </a:r>
                      <a:endParaRPr lang="en-GB" sz="700" b="0" dirty="0">
                        <a:solidFill>
                          <a:schemeClr val="tx1"/>
                        </a:solidFill>
                      </a:endParaRPr>
                    </a:p>
                    <a:p>
                      <a:pPr marL="0" indent="0">
                        <a:buNone/>
                      </a:pPr>
                      <a:r>
                        <a:rPr lang="en-GB" sz="700" b="0" dirty="0">
                          <a:solidFill>
                            <a:schemeClr val="tx1"/>
                          </a:solidFill>
                        </a:rPr>
                        <a:t>Jack Goodall</a:t>
                      </a:r>
                    </a:p>
                    <a:p>
                      <a:pPr marL="0" indent="0">
                        <a:buNone/>
                      </a:pPr>
                      <a:r>
                        <a:rPr lang="en-GB" sz="700" b="0" dirty="0">
                          <a:solidFill>
                            <a:schemeClr val="tx1"/>
                          </a:solidFill>
                        </a:rPr>
                        <a:t>James Milburn</a:t>
                      </a:r>
                    </a:p>
                    <a:p>
                      <a:pPr marL="0" indent="0">
                        <a:buNone/>
                      </a:pPr>
                      <a:r>
                        <a:rPr lang="en-GB" sz="700" b="0" dirty="0" err="1">
                          <a:solidFill>
                            <a:schemeClr val="tx1"/>
                          </a:solidFill>
                        </a:rPr>
                        <a:t>Refilwe</a:t>
                      </a:r>
                      <a:r>
                        <a:rPr lang="en-GB" sz="700" b="0" dirty="0">
                          <a:solidFill>
                            <a:schemeClr val="tx1"/>
                          </a:solidFill>
                        </a:rPr>
                        <a:t> </a:t>
                      </a:r>
                      <a:r>
                        <a:rPr lang="en-GB" sz="700" b="0" dirty="0" err="1">
                          <a:solidFill>
                            <a:schemeClr val="tx1"/>
                          </a:solidFill>
                        </a:rPr>
                        <a:t>Mmipi</a:t>
                      </a:r>
                      <a:endParaRPr lang="en-GB" sz="700" b="0" dirty="0">
                        <a:solidFill>
                          <a:schemeClr val="tx1"/>
                        </a:solidFill>
                      </a:endParaRPr>
                    </a:p>
                    <a:p>
                      <a:pPr marL="0" indent="0">
                        <a:buNone/>
                      </a:pPr>
                      <a:r>
                        <a:rPr lang="en-GB" sz="800" dirty="0">
                          <a:solidFill>
                            <a:schemeClr val="tx1"/>
                          </a:solidFill>
                        </a:rPr>
                        <a:t> </a:t>
                      </a:r>
                    </a:p>
                    <a:p>
                      <a:pPr marL="0" indent="0">
                        <a:buNone/>
                      </a:pPr>
                      <a:r>
                        <a:rPr lang="en-GB" sz="800" b="1" u="sng" dirty="0">
                          <a:solidFill>
                            <a:schemeClr val="tx1"/>
                          </a:solidFill>
                        </a:rPr>
                        <a:t>MLW Blantyre</a:t>
                      </a:r>
                      <a:endParaRPr lang="en-GB" sz="800" dirty="0">
                        <a:solidFill>
                          <a:schemeClr val="tx1"/>
                        </a:solidFill>
                      </a:endParaRPr>
                    </a:p>
                    <a:p>
                      <a:pPr marL="0" indent="0">
                        <a:buNone/>
                      </a:pPr>
                      <a:r>
                        <a:rPr lang="en-GB" sz="700" b="0" dirty="0">
                          <a:solidFill>
                            <a:schemeClr val="tx1"/>
                          </a:solidFill>
                        </a:rPr>
                        <a:t>Henry </a:t>
                      </a:r>
                      <a:r>
                        <a:rPr lang="en-GB" sz="700" b="0" dirty="0" err="1">
                          <a:solidFill>
                            <a:schemeClr val="tx1"/>
                          </a:solidFill>
                        </a:rPr>
                        <a:t>Mwandumba</a:t>
                      </a:r>
                      <a:endParaRPr lang="en-GB" sz="700" b="0" dirty="0">
                        <a:solidFill>
                          <a:schemeClr val="tx1"/>
                        </a:solidFill>
                      </a:endParaRPr>
                    </a:p>
                    <a:p>
                      <a:pPr marL="0" indent="0">
                        <a:buNone/>
                      </a:pPr>
                      <a:r>
                        <a:rPr lang="en-GB" sz="700" b="0" dirty="0">
                          <a:solidFill>
                            <a:schemeClr val="tx1"/>
                          </a:solidFill>
                        </a:rPr>
                        <a:t>Melanie </a:t>
                      </a:r>
                      <a:r>
                        <a:rPr lang="en-GB" sz="700" b="0" dirty="0" err="1">
                          <a:solidFill>
                            <a:schemeClr val="tx1"/>
                          </a:solidFill>
                        </a:rPr>
                        <a:t>Alufandika-Moyo</a:t>
                      </a:r>
                      <a:endParaRPr lang="en-GB" sz="700" b="0" dirty="0">
                        <a:solidFill>
                          <a:schemeClr val="tx1"/>
                        </a:solidFill>
                      </a:endParaRPr>
                    </a:p>
                    <a:p>
                      <a:pPr marL="0" indent="0">
                        <a:buNone/>
                      </a:pPr>
                      <a:r>
                        <a:rPr lang="en-GB" sz="700" b="0" dirty="0">
                          <a:solidFill>
                            <a:schemeClr val="tx1"/>
                          </a:solidFill>
                        </a:rPr>
                        <a:t>Henry </a:t>
                      </a:r>
                      <a:r>
                        <a:rPr lang="en-GB" sz="700" b="0" dirty="0" err="1">
                          <a:solidFill>
                            <a:schemeClr val="tx1"/>
                          </a:solidFill>
                        </a:rPr>
                        <a:t>Mzinganjira</a:t>
                      </a:r>
                      <a:endParaRPr lang="en-GB" sz="700" b="0" dirty="0">
                        <a:solidFill>
                          <a:schemeClr val="tx1"/>
                        </a:solidFill>
                      </a:endParaRPr>
                    </a:p>
                    <a:p>
                      <a:pPr marL="0" indent="0">
                        <a:buNone/>
                      </a:pPr>
                      <a:r>
                        <a:rPr lang="en-GB" sz="700" b="0" dirty="0" err="1">
                          <a:solidFill>
                            <a:schemeClr val="tx1"/>
                          </a:solidFill>
                        </a:rPr>
                        <a:t>Eltas</a:t>
                      </a:r>
                      <a:r>
                        <a:rPr lang="en-GB" sz="700" b="0" dirty="0">
                          <a:solidFill>
                            <a:schemeClr val="tx1"/>
                          </a:solidFill>
                        </a:rPr>
                        <a:t> </a:t>
                      </a:r>
                      <a:r>
                        <a:rPr lang="en-GB" sz="700" b="0" dirty="0" err="1">
                          <a:solidFill>
                            <a:schemeClr val="tx1"/>
                          </a:solidFill>
                        </a:rPr>
                        <a:t>Dziwani</a:t>
                      </a:r>
                      <a:endParaRPr lang="en-GB" sz="700" b="0" dirty="0">
                        <a:solidFill>
                          <a:schemeClr val="tx1"/>
                        </a:solidFill>
                      </a:endParaRPr>
                    </a:p>
                    <a:p>
                      <a:pPr marL="0" indent="0">
                        <a:buNone/>
                      </a:pPr>
                      <a:r>
                        <a:rPr lang="en-GB" sz="700" b="0" dirty="0" err="1">
                          <a:solidFill>
                            <a:schemeClr val="tx1"/>
                          </a:solidFill>
                        </a:rPr>
                        <a:t>Ebbie</a:t>
                      </a:r>
                      <a:r>
                        <a:rPr lang="en-GB" sz="700" b="0" dirty="0">
                          <a:solidFill>
                            <a:schemeClr val="tx1"/>
                          </a:solidFill>
                        </a:rPr>
                        <a:t> Gondwe</a:t>
                      </a:r>
                    </a:p>
                    <a:p>
                      <a:pPr marL="0" indent="0">
                        <a:buNone/>
                      </a:pPr>
                      <a:r>
                        <a:rPr lang="en-GB" sz="700" b="0" dirty="0" err="1">
                          <a:solidFill>
                            <a:schemeClr val="tx1"/>
                          </a:solidFill>
                        </a:rPr>
                        <a:t>Wezzie</a:t>
                      </a:r>
                      <a:r>
                        <a:rPr lang="en-GB" sz="700" b="0" dirty="0">
                          <a:solidFill>
                            <a:schemeClr val="tx1"/>
                          </a:solidFill>
                        </a:rPr>
                        <a:t> </a:t>
                      </a:r>
                      <a:r>
                        <a:rPr lang="en-GB" sz="700" b="0" dirty="0" err="1">
                          <a:solidFill>
                            <a:schemeClr val="tx1"/>
                          </a:solidFill>
                        </a:rPr>
                        <a:t>Chimang’anga</a:t>
                      </a:r>
                      <a:endParaRPr lang="en-GB" sz="700" b="0" dirty="0">
                        <a:solidFill>
                          <a:schemeClr val="tx1"/>
                        </a:solidFill>
                      </a:endParaRPr>
                    </a:p>
                    <a:p>
                      <a:pPr marL="0" indent="0">
                        <a:buNone/>
                      </a:pPr>
                      <a:r>
                        <a:rPr lang="en-GB" sz="700" b="0" dirty="0">
                          <a:solidFill>
                            <a:schemeClr val="tx1"/>
                          </a:solidFill>
                        </a:rPr>
                        <a:t>Christopher </a:t>
                      </a:r>
                      <a:r>
                        <a:rPr lang="en-GB" sz="700" b="0" dirty="0" err="1">
                          <a:solidFill>
                            <a:schemeClr val="tx1"/>
                          </a:solidFill>
                        </a:rPr>
                        <a:t>Kukacha</a:t>
                      </a:r>
                      <a:endParaRPr lang="en-GB" sz="700" b="0" dirty="0">
                        <a:solidFill>
                          <a:schemeClr val="tx1"/>
                        </a:solidFill>
                      </a:endParaRPr>
                    </a:p>
                    <a:p>
                      <a:pPr marL="0" indent="0">
                        <a:buNone/>
                      </a:pPr>
                      <a:r>
                        <a:rPr lang="en-GB" sz="700" b="0" dirty="0" err="1">
                          <a:solidFill>
                            <a:schemeClr val="tx1"/>
                          </a:solidFill>
                        </a:rPr>
                        <a:t>Ajisa</a:t>
                      </a:r>
                      <a:r>
                        <a:rPr lang="en-GB" sz="700" b="0" dirty="0">
                          <a:solidFill>
                            <a:schemeClr val="tx1"/>
                          </a:solidFill>
                        </a:rPr>
                        <a:t> Ahmadu</a:t>
                      </a:r>
                    </a:p>
                    <a:p>
                      <a:pPr marL="0" indent="0">
                        <a:buNone/>
                      </a:pPr>
                      <a:r>
                        <a:rPr lang="en-GB" sz="700" b="0" dirty="0">
                          <a:solidFill>
                            <a:schemeClr val="tx1"/>
                          </a:solidFill>
                        </a:rPr>
                        <a:t>Steve </a:t>
                      </a:r>
                      <a:r>
                        <a:rPr lang="en-GB" sz="700" b="0" dirty="0" err="1">
                          <a:solidFill>
                            <a:schemeClr val="tx1"/>
                          </a:solidFill>
                        </a:rPr>
                        <a:t>Kateta</a:t>
                      </a:r>
                      <a:endParaRPr lang="en-GB" sz="700" b="0" dirty="0">
                        <a:solidFill>
                          <a:schemeClr val="tx1"/>
                        </a:solidFill>
                      </a:endParaRPr>
                    </a:p>
                    <a:p>
                      <a:pPr marL="0" indent="0">
                        <a:buNone/>
                      </a:pPr>
                      <a:r>
                        <a:rPr lang="en-GB" sz="700" b="0" dirty="0" err="1">
                          <a:solidFill>
                            <a:schemeClr val="tx1"/>
                          </a:solidFill>
                        </a:rPr>
                        <a:t>Reya</a:t>
                      </a:r>
                      <a:r>
                        <a:rPr lang="en-GB" sz="700" b="0" dirty="0">
                          <a:solidFill>
                            <a:schemeClr val="tx1"/>
                          </a:solidFill>
                        </a:rPr>
                        <a:t> Shah</a:t>
                      </a:r>
                    </a:p>
                    <a:p>
                      <a:pPr marL="0" indent="0">
                        <a:buNone/>
                      </a:pPr>
                      <a:r>
                        <a:rPr lang="en-GB" sz="700" b="0" dirty="0" err="1">
                          <a:solidFill>
                            <a:schemeClr val="tx1"/>
                          </a:solidFill>
                        </a:rPr>
                        <a:t>Madalitso</a:t>
                      </a:r>
                      <a:r>
                        <a:rPr lang="en-GB" sz="700" b="0" dirty="0">
                          <a:solidFill>
                            <a:schemeClr val="tx1"/>
                          </a:solidFill>
                        </a:rPr>
                        <a:t> </a:t>
                      </a:r>
                      <a:r>
                        <a:rPr lang="en-GB" sz="700" b="0" dirty="0" err="1">
                          <a:solidFill>
                            <a:schemeClr val="tx1"/>
                          </a:solidFill>
                        </a:rPr>
                        <a:t>Chasweka</a:t>
                      </a:r>
                      <a:endParaRPr lang="en-GB" sz="700" b="0" dirty="0">
                        <a:solidFill>
                          <a:schemeClr val="tx1"/>
                        </a:solidFill>
                      </a:endParaRPr>
                    </a:p>
                    <a:p>
                      <a:pPr marL="0" indent="0">
                        <a:buNone/>
                      </a:pPr>
                      <a:r>
                        <a:rPr lang="en-GB" sz="700" b="0" dirty="0">
                          <a:solidFill>
                            <a:schemeClr val="tx1"/>
                          </a:solidFill>
                        </a:rPr>
                        <a:t>Evelyn </a:t>
                      </a:r>
                      <a:r>
                        <a:rPr lang="en-GB" sz="700" b="0" dirty="0" err="1">
                          <a:solidFill>
                            <a:schemeClr val="tx1"/>
                          </a:solidFill>
                        </a:rPr>
                        <a:t>Kossam</a:t>
                      </a:r>
                      <a:endParaRPr lang="en-GB" sz="700" b="0" dirty="0">
                        <a:solidFill>
                          <a:schemeClr val="tx1"/>
                        </a:solidFill>
                      </a:endParaRPr>
                    </a:p>
                    <a:p>
                      <a:pPr marL="0" indent="0">
                        <a:buNone/>
                      </a:pPr>
                      <a:r>
                        <a:rPr lang="en-GB" sz="700" b="0" dirty="0" err="1">
                          <a:solidFill>
                            <a:schemeClr val="tx1"/>
                          </a:solidFill>
                        </a:rPr>
                        <a:t>Auvrey</a:t>
                      </a:r>
                      <a:r>
                        <a:rPr lang="en-GB" sz="700" b="0" dirty="0">
                          <a:solidFill>
                            <a:schemeClr val="tx1"/>
                          </a:solidFill>
                        </a:rPr>
                        <a:t> </a:t>
                      </a:r>
                      <a:r>
                        <a:rPr lang="en-GB" sz="700" b="0" dirty="0" err="1">
                          <a:solidFill>
                            <a:schemeClr val="tx1"/>
                          </a:solidFill>
                        </a:rPr>
                        <a:t>Kadzilimbile</a:t>
                      </a:r>
                      <a:endParaRPr lang="en-GB" sz="700" b="0" dirty="0">
                        <a:solidFill>
                          <a:schemeClr val="tx1"/>
                        </a:solidFill>
                      </a:endParaRPr>
                    </a:p>
                    <a:p>
                      <a:pPr marL="0" indent="0">
                        <a:buNone/>
                      </a:pPr>
                      <a:r>
                        <a:rPr lang="en-GB" sz="700" b="0" dirty="0">
                          <a:solidFill>
                            <a:schemeClr val="tx1"/>
                          </a:solidFill>
                        </a:rPr>
                        <a:t>John </a:t>
                      </a:r>
                      <a:r>
                        <a:rPr lang="en-GB" sz="700" b="0" dirty="0" err="1">
                          <a:solidFill>
                            <a:schemeClr val="tx1"/>
                          </a:solidFill>
                        </a:rPr>
                        <a:t>Ndaferankhande</a:t>
                      </a:r>
                      <a:endParaRPr lang="en-GB" sz="700" b="0" dirty="0">
                        <a:solidFill>
                          <a:schemeClr val="tx1"/>
                        </a:solidFill>
                      </a:endParaRPr>
                    </a:p>
                    <a:p>
                      <a:pPr marL="0" indent="0">
                        <a:buNone/>
                      </a:pPr>
                      <a:r>
                        <a:rPr lang="en-GB" sz="700" b="0" dirty="0">
                          <a:solidFill>
                            <a:schemeClr val="tx1"/>
                          </a:solidFill>
                        </a:rPr>
                        <a:t>Bright </a:t>
                      </a:r>
                      <a:r>
                        <a:rPr lang="en-GB" sz="700" b="0" dirty="0" err="1">
                          <a:solidFill>
                            <a:schemeClr val="tx1"/>
                          </a:solidFill>
                        </a:rPr>
                        <a:t>Lipenga</a:t>
                      </a:r>
                      <a:endParaRPr lang="en-GB" sz="700" b="0" dirty="0">
                        <a:solidFill>
                          <a:schemeClr val="tx1"/>
                        </a:solidFill>
                      </a:endParaRPr>
                    </a:p>
                    <a:p>
                      <a:pPr marL="0" indent="0">
                        <a:buNone/>
                      </a:pPr>
                      <a:r>
                        <a:rPr lang="en-GB" sz="700" b="0" dirty="0">
                          <a:solidFill>
                            <a:schemeClr val="tx1"/>
                          </a:solidFill>
                        </a:rPr>
                        <a:t>Agnes </a:t>
                      </a:r>
                      <a:r>
                        <a:rPr lang="en-GB" sz="700" b="0" dirty="0" err="1">
                          <a:solidFill>
                            <a:schemeClr val="tx1"/>
                          </a:solidFill>
                        </a:rPr>
                        <a:t>Zambasa</a:t>
                      </a:r>
                      <a:endParaRPr lang="en-GB" sz="700" b="0" dirty="0">
                        <a:solidFill>
                          <a:schemeClr val="tx1"/>
                        </a:solidFill>
                      </a:endParaRPr>
                    </a:p>
                    <a:p>
                      <a:pPr marL="0" indent="0">
                        <a:buNone/>
                      </a:pPr>
                      <a:r>
                        <a:rPr lang="en-GB" sz="700" b="0" dirty="0">
                          <a:solidFill>
                            <a:schemeClr val="tx1"/>
                          </a:solidFill>
                        </a:rPr>
                        <a:t>Maureen </a:t>
                      </a:r>
                      <a:r>
                        <a:rPr lang="en-GB" sz="700" b="0" dirty="0" err="1">
                          <a:solidFill>
                            <a:schemeClr val="tx1"/>
                          </a:solidFill>
                        </a:rPr>
                        <a:t>Ndalama</a:t>
                      </a:r>
                      <a:endParaRPr lang="en-GB" sz="700" b="0" dirty="0">
                        <a:solidFill>
                          <a:schemeClr val="tx1"/>
                        </a:solidFill>
                      </a:endParaRPr>
                    </a:p>
                    <a:p>
                      <a:pPr marL="0" indent="0">
                        <a:buNone/>
                      </a:pPr>
                      <a:r>
                        <a:rPr lang="en-GB" sz="700" b="0" dirty="0">
                          <a:solidFill>
                            <a:schemeClr val="tx1"/>
                          </a:solidFill>
                        </a:rPr>
                        <a:t>Andrea </a:t>
                      </a:r>
                      <a:r>
                        <a:rPr lang="en-GB" sz="700" b="0" dirty="0" err="1">
                          <a:solidFill>
                            <a:schemeClr val="tx1"/>
                          </a:solidFill>
                        </a:rPr>
                        <a:t>Singini</a:t>
                      </a:r>
                      <a:endParaRPr lang="en-GB" sz="700" b="0" dirty="0">
                        <a:solidFill>
                          <a:schemeClr val="tx1"/>
                        </a:solidFill>
                      </a:endParaRPr>
                    </a:p>
                    <a:p>
                      <a:pPr marL="0" indent="0">
                        <a:buNone/>
                      </a:pPr>
                      <a:endParaRPr lang="en-GB" sz="800" dirty="0">
                        <a:solidFill>
                          <a:schemeClr val="tx1"/>
                        </a:solidFill>
                      </a:endParaRPr>
                    </a:p>
                    <a:p>
                      <a:pPr marL="0" indent="0">
                        <a:buNone/>
                      </a:pPr>
                      <a:endParaRPr lang="en-GB" sz="800" dirty="0">
                        <a:solidFill>
                          <a:schemeClr val="tx1"/>
                        </a:solidFill>
                      </a:endParaRPr>
                    </a:p>
                    <a:p>
                      <a:pPr marL="0" indent="0">
                        <a:buNone/>
                      </a:pPr>
                      <a:endParaRPr lang="en-GB" sz="800" dirty="0">
                        <a:solidFill>
                          <a:schemeClr val="tx1"/>
                        </a:solidFill>
                      </a:endParaRPr>
                    </a:p>
                    <a:p>
                      <a:endParaRPr lang="en-GB" sz="800" dirty="0">
                        <a:solidFill>
                          <a:schemeClr val="tx1"/>
                        </a:solidFill>
                      </a:endParaRP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indent="0">
                        <a:buNone/>
                      </a:pPr>
                      <a:r>
                        <a:rPr lang="en-GB" sz="800" b="1" u="sng" dirty="0">
                          <a:solidFill>
                            <a:schemeClr val="tx1"/>
                          </a:solidFill>
                        </a:rPr>
                        <a:t>UNC Project Lilongwe</a:t>
                      </a:r>
                      <a:endParaRPr lang="en-GB" sz="800" dirty="0">
                        <a:solidFill>
                          <a:schemeClr val="tx1"/>
                        </a:solidFill>
                      </a:endParaRPr>
                    </a:p>
                    <a:p>
                      <a:pPr marL="0" indent="0">
                        <a:buNone/>
                      </a:pPr>
                      <a:r>
                        <a:rPr lang="en-GB" sz="700" b="0" dirty="0">
                          <a:solidFill>
                            <a:schemeClr val="tx1"/>
                          </a:solidFill>
                        </a:rPr>
                        <a:t>Mina </a:t>
                      </a:r>
                      <a:r>
                        <a:rPr lang="en-GB" sz="700" b="0" dirty="0" err="1">
                          <a:solidFill>
                            <a:schemeClr val="tx1"/>
                          </a:solidFill>
                        </a:rPr>
                        <a:t>Hosseinipour</a:t>
                      </a:r>
                      <a:endParaRPr lang="en-GB" sz="700" b="0" dirty="0">
                        <a:solidFill>
                          <a:schemeClr val="tx1"/>
                        </a:solidFill>
                      </a:endParaRPr>
                    </a:p>
                    <a:p>
                      <a:pPr marL="0" indent="0">
                        <a:buNone/>
                      </a:pPr>
                      <a:r>
                        <a:rPr lang="en-GB" sz="700" b="0" dirty="0">
                          <a:solidFill>
                            <a:schemeClr val="tx1"/>
                          </a:solidFill>
                        </a:rPr>
                        <a:t>Cecilia Kanyama</a:t>
                      </a:r>
                    </a:p>
                    <a:p>
                      <a:pPr marL="0" indent="0">
                        <a:buNone/>
                      </a:pPr>
                      <a:r>
                        <a:rPr lang="en-GB" sz="700" b="0" dirty="0">
                          <a:solidFill>
                            <a:schemeClr val="tx1"/>
                          </a:solidFill>
                        </a:rPr>
                        <a:t>Chimwemwe </a:t>
                      </a:r>
                      <a:r>
                        <a:rPr lang="en-GB" sz="700" b="0" dirty="0" err="1">
                          <a:solidFill>
                            <a:schemeClr val="tx1"/>
                          </a:solidFill>
                        </a:rPr>
                        <a:t>Chawinga</a:t>
                      </a:r>
                      <a:endParaRPr lang="en-GB" sz="700" b="0" dirty="0">
                        <a:solidFill>
                          <a:schemeClr val="tx1"/>
                        </a:solidFill>
                      </a:endParaRPr>
                    </a:p>
                    <a:p>
                      <a:pPr marL="0" indent="0">
                        <a:buNone/>
                      </a:pPr>
                      <a:r>
                        <a:rPr lang="en-GB" sz="700" b="0" dirty="0">
                          <a:solidFill>
                            <a:schemeClr val="tx1"/>
                          </a:solidFill>
                        </a:rPr>
                        <a:t>Timothy </a:t>
                      </a:r>
                      <a:r>
                        <a:rPr lang="en-GB" sz="700" b="0" dirty="0" err="1">
                          <a:solidFill>
                            <a:schemeClr val="tx1"/>
                          </a:solidFill>
                        </a:rPr>
                        <a:t>Kachitosi</a:t>
                      </a:r>
                      <a:endParaRPr lang="en-GB" sz="700" b="0" dirty="0">
                        <a:solidFill>
                          <a:schemeClr val="tx1"/>
                        </a:solidFill>
                      </a:endParaRPr>
                    </a:p>
                    <a:p>
                      <a:pPr marL="0" indent="0">
                        <a:buNone/>
                      </a:pPr>
                      <a:r>
                        <a:rPr lang="en-GB" sz="700" b="0" dirty="0">
                          <a:solidFill>
                            <a:schemeClr val="tx1"/>
                          </a:solidFill>
                        </a:rPr>
                        <a:t>Emily </a:t>
                      </a:r>
                      <a:r>
                        <a:rPr lang="en-GB" sz="700" b="0" dirty="0" err="1">
                          <a:solidFill>
                            <a:schemeClr val="tx1"/>
                          </a:solidFill>
                        </a:rPr>
                        <a:t>Kumwenda</a:t>
                      </a:r>
                      <a:endParaRPr lang="en-GB" sz="700" b="0" dirty="0">
                        <a:solidFill>
                          <a:schemeClr val="tx1"/>
                        </a:solidFill>
                      </a:endParaRPr>
                    </a:p>
                    <a:p>
                      <a:pPr marL="0" indent="0">
                        <a:buNone/>
                      </a:pPr>
                      <a:r>
                        <a:rPr lang="en-GB" sz="700" b="0" dirty="0">
                          <a:solidFill>
                            <a:schemeClr val="tx1"/>
                          </a:solidFill>
                        </a:rPr>
                        <a:t>Laureen </a:t>
                      </a:r>
                      <a:r>
                        <a:rPr lang="en-GB" sz="700" b="0" dirty="0" err="1">
                          <a:solidFill>
                            <a:schemeClr val="tx1"/>
                          </a:solidFill>
                        </a:rPr>
                        <a:t>Kafantenganji</a:t>
                      </a:r>
                      <a:endParaRPr lang="en-GB" sz="700" b="0" dirty="0">
                        <a:solidFill>
                          <a:schemeClr val="tx1"/>
                        </a:solidFill>
                      </a:endParaRPr>
                    </a:p>
                    <a:p>
                      <a:pPr marL="0" indent="0">
                        <a:buNone/>
                      </a:pPr>
                      <a:r>
                        <a:rPr lang="en-GB" sz="700" b="0" dirty="0">
                          <a:solidFill>
                            <a:schemeClr val="tx1"/>
                          </a:solidFill>
                        </a:rPr>
                        <a:t>Chimwemwe Maya</a:t>
                      </a:r>
                    </a:p>
                    <a:p>
                      <a:pPr marL="0" indent="0">
                        <a:buNone/>
                      </a:pPr>
                      <a:r>
                        <a:rPr lang="en-GB" sz="700" b="0" dirty="0">
                          <a:solidFill>
                            <a:schemeClr val="tx1"/>
                          </a:solidFill>
                        </a:rPr>
                        <a:t>Janet Zambezi</a:t>
                      </a:r>
                    </a:p>
                    <a:p>
                      <a:pPr marL="0" indent="0">
                        <a:buNone/>
                      </a:pPr>
                      <a:r>
                        <a:rPr lang="en-GB" sz="700" b="0" dirty="0">
                          <a:solidFill>
                            <a:schemeClr val="tx1"/>
                          </a:solidFill>
                        </a:rPr>
                        <a:t>Wilberforce Mhango</a:t>
                      </a:r>
                    </a:p>
                    <a:p>
                      <a:pPr marL="0" indent="0">
                        <a:buNone/>
                      </a:pPr>
                      <a:r>
                        <a:rPr lang="en-GB" sz="700" b="0" dirty="0" err="1">
                          <a:solidFill>
                            <a:schemeClr val="tx1"/>
                          </a:solidFill>
                        </a:rPr>
                        <a:t>Abineli</a:t>
                      </a:r>
                      <a:r>
                        <a:rPr lang="en-GB" sz="700" b="0" dirty="0">
                          <a:solidFill>
                            <a:schemeClr val="tx1"/>
                          </a:solidFill>
                        </a:rPr>
                        <a:t> </a:t>
                      </a:r>
                      <a:r>
                        <a:rPr lang="en-GB" sz="700" b="0" dirty="0" err="1">
                          <a:solidFill>
                            <a:schemeClr val="tx1"/>
                          </a:solidFill>
                        </a:rPr>
                        <a:t>Mbewe</a:t>
                      </a:r>
                      <a:endParaRPr lang="en-GB" sz="700" b="0" dirty="0">
                        <a:solidFill>
                          <a:schemeClr val="tx1"/>
                        </a:solidFill>
                      </a:endParaRPr>
                    </a:p>
                    <a:p>
                      <a:pPr marL="0" indent="0">
                        <a:buNone/>
                      </a:pPr>
                      <a:r>
                        <a:rPr lang="en-GB" sz="700" b="0" dirty="0">
                          <a:solidFill>
                            <a:schemeClr val="tx1"/>
                          </a:solidFill>
                        </a:rPr>
                        <a:t>Tapiwa Munthali</a:t>
                      </a:r>
                    </a:p>
                    <a:p>
                      <a:pPr marL="0" indent="0">
                        <a:buNone/>
                      </a:pPr>
                      <a:r>
                        <a:rPr lang="en-GB" sz="700" b="0" dirty="0" err="1">
                          <a:solidFill>
                            <a:schemeClr val="tx1"/>
                          </a:solidFill>
                        </a:rPr>
                        <a:t>Lusungu</a:t>
                      </a:r>
                      <a:r>
                        <a:rPr lang="en-GB" sz="700" b="0" dirty="0">
                          <a:solidFill>
                            <a:schemeClr val="tx1"/>
                          </a:solidFill>
                        </a:rPr>
                        <a:t> </a:t>
                      </a:r>
                      <a:r>
                        <a:rPr lang="en-GB" sz="700" b="0" dirty="0" err="1">
                          <a:solidFill>
                            <a:schemeClr val="tx1"/>
                          </a:solidFill>
                        </a:rPr>
                        <a:t>Msumba</a:t>
                      </a:r>
                      <a:endParaRPr lang="en-GB" sz="700" b="0" dirty="0">
                        <a:solidFill>
                          <a:schemeClr val="tx1"/>
                        </a:solidFill>
                      </a:endParaRPr>
                    </a:p>
                    <a:p>
                      <a:pPr marL="0" indent="0">
                        <a:buNone/>
                      </a:pPr>
                      <a:r>
                        <a:rPr lang="en-GB" sz="700" b="0" dirty="0" err="1">
                          <a:solidFill>
                            <a:schemeClr val="tx1"/>
                          </a:solidFill>
                        </a:rPr>
                        <a:t>Mussah</a:t>
                      </a:r>
                      <a:r>
                        <a:rPr lang="en-GB" sz="700" b="0" dirty="0">
                          <a:solidFill>
                            <a:schemeClr val="tx1"/>
                          </a:solidFill>
                        </a:rPr>
                        <a:t> Kazembe</a:t>
                      </a:r>
                    </a:p>
                    <a:p>
                      <a:pPr marL="0" indent="0">
                        <a:buNone/>
                      </a:pPr>
                      <a:r>
                        <a:rPr lang="en-GB" sz="700" b="0" dirty="0" err="1">
                          <a:solidFill>
                            <a:schemeClr val="tx1"/>
                          </a:solidFill>
                        </a:rPr>
                        <a:t>Towera</a:t>
                      </a:r>
                      <a:r>
                        <a:rPr lang="en-GB" sz="700" b="0" dirty="0">
                          <a:solidFill>
                            <a:schemeClr val="tx1"/>
                          </a:solidFill>
                        </a:rPr>
                        <a:t> Banda</a:t>
                      </a:r>
                    </a:p>
                    <a:p>
                      <a:pPr marL="0" indent="0">
                        <a:buNone/>
                      </a:pPr>
                      <a:r>
                        <a:rPr lang="en-GB" sz="700" b="0" dirty="0">
                          <a:solidFill>
                            <a:schemeClr val="tx1"/>
                          </a:solidFill>
                        </a:rPr>
                        <a:t>Simon Nicholas</a:t>
                      </a:r>
                    </a:p>
                    <a:p>
                      <a:pPr marL="0" indent="0">
                        <a:buNone/>
                      </a:pPr>
                      <a:r>
                        <a:rPr lang="en-GB" sz="700" b="0" dirty="0" err="1">
                          <a:solidFill>
                            <a:schemeClr val="tx1"/>
                          </a:solidFill>
                        </a:rPr>
                        <a:t>Tarsizio</a:t>
                      </a:r>
                      <a:r>
                        <a:rPr lang="en-GB" sz="700" b="0" dirty="0">
                          <a:solidFill>
                            <a:schemeClr val="tx1"/>
                          </a:solidFill>
                        </a:rPr>
                        <a:t> </a:t>
                      </a:r>
                      <a:r>
                        <a:rPr lang="en-GB" sz="700" b="0" dirty="0" err="1">
                          <a:solidFill>
                            <a:schemeClr val="tx1"/>
                          </a:solidFill>
                        </a:rPr>
                        <a:t>Chikaonda</a:t>
                      </a:r>
                      <a:endParaRPr lang="en-GB" sz="700" b="0" dirty="0">
                        <a:solidFill>
                          <a:schemeClr val="tx1"/>
                        </a:solidFill>
                      </a:endParaRPr>
                    </a:p>
                    <a:p>
                      <a:pPr marL="0" indent="0">
                        <a:buNone/>
                      </a:pPr>
                      <a:r>
                        <a:rPr lang="en-GB" sz="700" b="0" dirty="0">
                          <a:solidFill>
                            <a:schemeClr val="tx1"/>
                          </a:solidFill>
                        </a:rPr>
                        <a:t>Gladys </a:t>
                      </a:r>
                      <a:r>
                        <a:rPr lang="en-GB" sz="700" b="0" dirty="0" err="1">
                          <a:solidFill>
                            <a:schemeClr val="tx1"/>
                          </a:solidFill>
                        </a:rPr>
                        <a:t>Chitulo</a:t>
                      </a:r>
                      <a:endParaRPr lang="en-GB" sz="700" b="0" dirty="0">
                        <a:solidFill>
                          <a:schemeClr val="tx1"/>
                        </a:solidFill>
                      </a:endParaRPr>
                    </a:p>
                    <a:p>
                      <a:pPr marL="0" indent="0">
                        <a:buNone/>
                      </a:pPr>
                      <a:r>
                        <a:rPr lang="en-GB" sz="700" b="0" dirty="0" err="1">
                          <a:solidFill>
                            <a:schemeClr val="tx1"/>
                          </a:solidFill>
                        </a:rPr>
                        <a:t>Nelecy</a:t>
                      </a:r>
                      <a:r>
                        <a:rPr lang="en-GB" sz="700" b="0" dirty="0">
                          <a:solidFill>
                            <a:schemeClr val="tx1"/>
                          </a:solidFill>
                        </a:rPr>
                        <a:t> </a:t>
                      </a:r>
                      <a:r>
                        <a:rPr lang="en-GB" sz="700" b="0" dirty="0" err="1">
                          <a:solidFill>
                            <a:schemeClr val="tx1"/>
                          </a:solidFill>
                        </a:rPr>
                        <a:t>Chome</a:t>
                      </a:r>
                      <a:endParaRPr lang="en-GB" sz="700" b="0" dirty="0">
                        <a:solidFill>
                          <a:schemeClr val="tx1"/>
                        </a:solidFill>
                      </a:endParaRPr>
                    </a:p>
                    <a:p>
                      <a:pPr marL="0" indent="0">
                        <a:buNone/>
                      </a:pPr>
                      <a:r>
                        <a:rPr lang="en-GB" sz="700" b="0" dirty="0" err="1">
                          <a:solidFill>
                            <a:schemeClr val="tx1"/>
                          </a:solidFill>
                        </a:rPr>
                        <a:t>Anthomy</a:t>
                      </a:r>
                      <a:r>
                        <a:rPr lang="en-GB" sz="700" b="0" dirty="0">
                          <a:solidFill>
                            <a:schemeClr val="tx1"/>
                          </a:solidFill>
                        </a:rPr>
                        <a:t> </a:t>
                      </a:r>
                      <a:r>
                        <a:rPr lang="en-GB" sz="700" b="0" dirty="0" err="1">
                          <a:solidFill>
                            <a:schemeClr val="tx1"/>
                          </a:solidFill>
                        </a:rPr>
                        <a:t>Stambuli</a:t>
                      </a:r>
                      <a:endParaRPr lang="en-GB" sz="700" b="0" dirty="0">
                        <a:solidFill>
                          <a:schemeClr val="tx1"/>
                        </a:solidFill>
                      </a:endParaRPr>
                    </a:p>
                    <a:p>
                      <a:pPr marL="0" indent="0">
                        <a:buNone/>
                      </a:pPr>
                      <a:r>
                        <a:rPr lang="en-GB" sz="700" b="0" dirty="0">
                          <a:solidFill>
                            <a:schemeClr val="tx1"/>
                          </a:solidFill>
                        </a:rPr>
                        <a:t>Beauty Kamanga</a:t>
                      </a:r>
                    </a:p>
                    <a:p>
                      <a:pPr marL="0" indent="0">
                        <a:buNone/>
                      </a:pPr>
                      <a:r>
                        <a:rPr lang="en-GB" sz="700" b="0" dirty="0">
                          <a:solidFill>
                            <a:schemeClr val="tx1"/>
                          </a:solidFill>
                        </a:rPr>
                        <a:t>Chimwemwe </a:t>
                      </a:r>
                      <a:r>
                        <a:rPr lang="en-GB" sz="700" b="0" dirty="0" err="1">
                          <a:solidFill>
                            <a:schemeClr val="tx1"/>
                          </a:solidFill>
                        </a:rPr>
                        <a:t>Mphande</a:t>
                      </a:r>
                      <a:endParaRPr lang="en-GB" sz="700" b="0" dirty="0">
                        <a:solidFill>
                          <a:schemeClr val="tx1"/>
                        </a:solidFill>
                      </a:endParaRPr>
                    </a:p>
                    <a:p>
                      <a:pPr marL="0" indent="0">
                        <a:buNone/>
                      </a:pPr>
                      <a:r>
                        <a:rPr lang="en-GB" sz="700" b="0" dirty="0" err="1">
                          <a:solidFill>
                            <a:schemeClr val="tx1"/>
                          </a:solidFill>
                        </a:rPr>
                        <a:t>Lusayo</a:t>
                      </a:r>
                      <a:r>
                        <a:rPr lang="en-GB" sz="700" b="0" dirty="0">
                          <a:solidFill>
                            <a:schemeClr val="tx1"/>
                          </a:solidFill>
                        </a:rPr>
                        <a:t> </a:t>
                      </a:r>
                      <a:r>
                        <a:rPr lang="en-GB" sz="700" b="0" dirty="0" err="1">
                          <a:solidFill>
                            <a:schemeClr val="tx1"/>
                          </a:solidFill>
                        </a:rPr>
                        <a:t>Simwinga</a:t>
                      </a:r>
                      <a:endParaRPr lang="en-GB" sz="700" b="0" dirty="0">
                        <a:solidFill>
                          <a:schemeClr val="tx1"/>
                        </a:solidFill>
                      </a:endParaRPr>
                    </a:p>
                    <a:p>
                      <a:pPr marL="0" indent="0">
                        <a:buNone/>
                      </a:pPr>
                      <a:r>
                        <a:rPr lang="en-GB" sz="700" b="0" dirty="0">
                          <a:solidFill>
                            <a:schemeClr val="tx1"/>
                          </a:solidFill>
                        </a:rPr>
                        <a:t>Mary </a:t>
                      </a:r>
                      <a:r>
                        <a:rPr lang="en-GB" sz="700" b="0" dirty="0" err="1">
                          <a:solidFill>
                            <a:schemeClr val="tx1"/>
                          </a:solidFill>
                        </a:rPr>
                        <a:t>Gwin</a:t>
                      </a:r>
                      <a:endParaRPr lang="en-GB" sz="700" b="0" dirty="0">
                        <a:solidFill>
                          <a:schemeClr val="tx1"/>
                        </a:solidFill>
                      </a:endParaRPr>
                    </a:p>
                    <a:p>
                      <a:pPr marL="0" indent="0">
                        <a:buNone/>
                      </a:pPr>
                      <a:r>
                        <a:rPr lang="en-GB" sz="700" b="0" dirty="0" err="1">
                          <a:solidFill>
                            <a:schemeClr val="tx1"/>
                          </a:solidFill>
                        </a:rPr>
                        <a:t>Masia</a:t>
                      </a:r>
                      <a:r>
                        <a:rPr lang="en-GB" sz="700" b="0" dirty="0">
                          <a:solidFill>
                            <a:schemeClr val="tx1"/>
                          </a:solidFill>
                        </a:rPr>
                        <a:t> Ian </a:t>
                      </a:r>
                      <a:r>
                        <a:rPr lang="en-GB" sz="700" b="0" dirty="0" err="1">
                          <a:solidFill>
                            <a:schemeClr val="tx1"/>
                          </a:solidFill>
                        </a:rPr>
                        <a:t>Kumwenda</a:t>
                      </a:r>
                      <a:endParaRPr lang="en-GB" sz="700" b="0" dirty="0">
                        <a:solidFill>
                          <a:schemeClr val="tx1"/>
                        </a:solidFill>
                      </a:endParaRPr>
                    </a:p>
                    <a:p>
                      <a:pPr marL="0" indent="0">
                        <a:buNone/>
                      </a:pPr>
                      <a:r>
                        <a:rPr lang="en-GB" sz="700" b="0" dirty="0">
                          <a:solidFill>
                            <a:schemeClr val="tx1"/>
                          </a:solidFill>
                        </a:rPr>
                        <a:t>Doris Ngoma</a:t>
                      </a:r>
                    </a:p>
                    <a:p>
                      <a:pPr marL="0" indent="0">
                        <a:buNone/>
                      </a:pPr>
                      <a:r>
                        <a:rPr lang="en-GB" sz="700" b="0" dirty="0">
                          <a:solidFill>
                            <a:schemeClr val="tx1"/>
                          </a:solidFill>
                        </a:rPr>
                        <a:t>Gerald </a:t>
                      </a:r>
                      <a:r>
                        <a:rPr lang="en-GB" sz="700" b="0" dirty="0" err="1">
                          <a:solidFill>
                            <a:schemeClr val="tx1"/>
                          </a:solidFill>
                        </a:rPr>
                        <a:t>Tegha</a:t>
                      </a:r>
                      <a:endParaRPr lang="en-GB" sz="700" b="0" dirty="0">
                        <a:solidFill>
                          <a:schemeClr val="tx1"/>
                        </a:solidFill>
                      </a:endParaRPr>
                    </a:p>
                    <a:p>
                      <a:pPr marL="0" indent="0">
                        <a:buNone/>
                      </a:pPr>
                      <a:r>
                        <a:rPr lang="en-GB" sz="800" dirty="0">
                          <a:solidFill>
                            <a:schemeClr val="tx1"/>
                          </a:solidFill>
                        </a:rPr>
                        <a:t> </a:t>
                      </a:r>
                      <a:endParaRPr lang="en-GB" sz="800" b="1" dirty="0">
                        <a:solidFill>
                          <a:schemeClr val="tx1"/>
                        </a:solidFill>
                      </a:endParaRPr>
                    </a:p>
                    <a:p>
                      <a:pPr marL="0" indent="0">
                        <a:buNone/>
                      </a:pPr>
                      <a:r>
                        <a:rPr lang="en-GB" sz="800" b="1" u="sng" dirty="0">
                          <a:solidFill>
                            <a:schemeClr val="tx1"/>
                          </a:solidFill>
                        </a:rPr>
                        <a:t>IDI Mbarara</a:t>
                      </a:r>
                      <a:endParaRPr lang="en-GB" sz="800" dirty="0">
                        <a:solidFill>
                          <a:schemeClr val="tx1"/>
                        </a:solidFill>
                      </a:endParaRPr>
                    </a:p>
                    <a:p>
                      <a:pPr marL="0" indent="0">
                        <a:buNone/>
                      </a:pPr>
                      <a:r>
                        <a:rPr lang="en-GB" sz="700" b="0" dirty="0">
                          <a:solidFill>
                            <a:schemeClr val="tx1"/>
                          </a:solidFill>
                        </a:rPr>
                        <a:t>Conrad </a:t>
                      </a:r>
                      <a:r>
                        <a:rPr lang="en-GB" sz="700" b="0" dirty="0" err="1">
                          <a:solidFill>
                            <a:schemeClr val="tx1"/>
                          </a:solidFill>
                        </a:rPr>
                        <a:t>Muzoora</a:t>
                      </a:r>
                      <a:endParaRPr lang="en-GB" sz="700" b="0" dirty="0">
                        <a:solidFill>
                          <a:schemeClr val="tx1"/>
                        </a:solidFill>
                      </a:endParaRPr>
                    </a:p>
                    <a:p>
                      <a:pPr marL="0" indent="0">
                        <a:buNone/>
                      </a:pPr>
                      <a:r>
                        <a:rPr lang="en-GB" sz="700" b="0" dirty="0">
                          <a:solidFill>
                            <a:schemeClr val="tx1"/>
                          </a:solidFill>
                        </a:rPr>
                        <a:t>Edwin </a:t>
                      </a:r>
                      <a:r>
                        <a:rPr lang="en-GB" sz="700" b="0" dirty="0" err="1">
                          <a:solidFill>
                            <a:schemeClr val="tx1"/>
                          </a:solidFill>
                        </a:rPr>
                        <a:t>Nuwagira</a:t>
                      </a:r>
                      <a:endParaRPr lang="en-GB" sz="700" b="0" dirty="0">
                        <a:solidFill>
                          <a:schemeClr val="tx1"/>
                        </a:solidFill>
                      </a:endParaRPr>
                    </a:p>
                    <a:p>
                      <a:pPr marL="0" indent="0">
                        <a:buNone/>
                      </a:pPr>
                      <a:r>
                        <a:rPr lang="en-GB" sz="700" b="0" dirty="0">
                          <a:solidFill>
                            <a:schemeClr val="tx1"/>
                          </a:solidFill>
                        </a:rPr>
                        <a:t>Samuel </a:t>
                      </a:r>
                      <a:r>
                        <a:rPr lang="en-GB" sz="700" b="0" dirty="0" err="1">
                          <a:solidFill>
                            <a:schemeClr val="tx1"/>
                          </a:solidFill>
                        </a:rPr>
                        <a:t>Jjunu</a:t>
                      </a:r>
                      <a:endParaRPr lang="en-GB" sz="700" b="0" dirty="0">
                        <a:solidFill>
                          <a:schemeClr val="tx1"/>
                        </a:solidFill>
                      </a:endParaRPr>
                    </a:p>
                    <a:p>
                      <a:pPr marL="0" indent="0">
                        <a:buNone/>
                      </a:pPr>
                      <a:r>
                        <a:rPr lang="en-GB" sz="700" b="0" dirty="0">
                          <a:solidFill>
                            <a:schemeClr val="tx1"/>
                          </a:solidFill>
                        </a:rPr>
                        <a:t>Michael </a:t>
                      </a:r>
                      <a:r>
                        <a:rPr lang="en-GB" sz="700" b="0" dirty="0" err="1">
                          <a:solidFill>
                            <a:schemeClr val="tx1"/>
                          </a:solidFill>
                        </a:rPr>
                        <a:t>Ssemusu</a:t>
                      </a:r>
                      <a:endParaRPr lang="en-GB" sz="700" b="0" dirty="0">
                        <a:solidFill>
                          <a:schemeClr val="tx1"/>
                        </a:solidFill>
                      </a:endParaRPr>
                    </a:p>
                    <a:p>
                      <a:pPr marL="0" indent="0">
                        <a:buNone/>
                      </a:pPr>
                      <a:r>
                        <a:rPr lang="en-GB" sz="700" b="0" dirty="0">
                          <a:solidFill>
                            <a:schemeClr val="tx1"/>
                          </a:solidFill>
                        </a:rPr>
                        <a:t>Joan Rukundo</a:t>
                      </a:r>
                    </a:p>
                    <a:p>
                      <a:pPr marL="0" indent="0">
                        <a:buNone/>
                      </a:pPr>
                      <a:r>
                        <a:rPr lang="en-GB" sz="700" b="0" dirty="0">
                          <a:solidFill>
                            <a:schemeClr val="tx1"/>
                          </a:solidFill>
                        </a:rPr>
                        <a:t>Irene </a:t>
                      </a:r>
                      <a:r>
                        <a:rPr lang="en-GB" sz="700" b="0" dirty="0" err="1">
                          <a:solidFill>
                            <a:schemeClr val="tx1"/>
                          </a:solidFill>
                        </a:rPr>
                        <a:t>Rwomushana</a:t>
                      </a:r>
                      <a:endParaRPr lang="en-GB" sz="700" b="0" dirty="0">
                        <a:solidFill>
                          <a:schemeClr val="tx1"/>
                        </a:solidFill>
                      </a:endParaRPr>
                    </a:p>
                    <a:p>
                      <a:pPr marL="0" indent="0">
                        <a:buNone/>
                      </a:pPr>
                      <a:r>
                        <a:rPr lang="en-GB" sz="700" b="0" dirty="0">
                          <a:solidFill>
                            <a:schemeClr val="tx1"/>
                          </a:solidFill>
                        </a:rPr>
                        <a:t>Leo </a:t>
                      </a:r>
                      <a:r>
                        <a:rPr lang="en-GB" sz="700" b="0" dirty="0" err="1">
                          <a:solidFill>
                            <a:schemeClr val="tx1"/>
                          </a:solidFill>
                        </a:rPr>
                        <a:t>Atwine</a:t>
                      </a:r>
                      <a:endParaRPr lang="en-GB" sz="700" b="0" dirty="0">
                        <a:solidFill>
                          <a:schemeClr val="tx1"/>
                        </a:solidFill>
                      </a:endParaRPr>
                    </a:p>
                    <a:p>
                      <a:pPr marL="0" indent="0">
                        <a:buNone/>
                      </a:pPr>
                      <a:r>
                        <a:rPr lang="en-GB" sz="700" b="0" dirty="0">
                          <a:solidFill>
                            <a:schemeClr val="tx1"/>
                          </a:solidFill>
                        </a:rPr>
                        <a:t>Davis </a:t>
                      </a:r>
                      <a:r>
                        <a:rPr lang="en-GB" sz="700" b="0" dirty="0" err="1">
                          <a:solidFill>
                            <a:schemeClr val="tx1"/>
                          </a:solidFill>
                        </a:rPr>
                        <a:t>Muganzi</a:t>
                      </a:r>
                      <a:endParaRPr lang="en-GB" sz="700" b="0" dirty="0">
                        <a:solidFill>
                          <a:schemeClr val="tx1"/>
                        </a:solidFill>
                      </a:endParaRPr>
                    </a:p>
                    <a:p>
                      <a:pPr marL="0" indent="0">
                        <a:buNone/>
                      </a:pPr>
                      <a:r>
                        <a:rPr lang="en-GB" sz="700" b="0" dirty="0">
                          <a:solidFill>
                            <a:schemeClr val="tx1"/>
                          </a:solidFill>
                        </a:rPr>
                        <a:t>Peter </a:t>
                      </a:r>
                      <a:r>
                        <a:rPr lang="en-GB" sz="700" b="0" dirty="0" err="1">
                          <a:solidFill>
                            <a:schemeClr val="tx1"/>
                          </a:solidFill>
                        </a:rPr>
                        <a:t>Buzaare</a:t>
                      </a:r>
                      <a:endParaRPr lang="en-GB" sz="700" b="0" dirty="0">
                        <a:solidFill>
                          <a:schemeClr val="tx1"/>
                        </a:solidFill>
                      </a:endParaRPr>
                    </a:p>
                    <a:p>
                      <a:pPr marL="0" indent="0">
                        <a:buNone/>
                      </a:pPr>
                      <a:r>
                        <a:rPr lang="en-GB" sz="700" b="0" dirty="0">
                          <a:solidFill>
                            <a:schemeClr val="tx1"/>
                          </a:solidFill>
                        </a:rPr>
                        <a:t>James </a:t>
                      </a:r>
                      <a:r>
                        <a:rPr lang="en-GB" sz="700" b="0" dirty="0" err="1">
                          <a:solidFill>
                            <a:schemeClr val="tx1"/>
                          </a:solidFill>
                        </a:rPr>
                        <a:t>Mwesigye</a:t>
                      </a:r>
                      <a:endParaRPr lang="en-GB" sz="700" b="0" dirty="0">
                        <a:solidFill>
                          <a:schemeClr val="tx1"/>
                        </a:solidFill>
                      </a:endParaRPr>
                    </a:p>
                    <a:p>
                      <a:pPr marL="0" indent="0">
                        <a:buNone/>
                      </a:pPr>
                      <a:r>
                        <a:rPr lang="en-GB" sz="700" b="0" dirty="0" err="1">
                          <a:solidFill>
                            <a:schemeClr val="tx1"/>
                          </a:solidFill>
                        </a:rPr>
                        <a:t>Ninsiima</a:t>
                      </a:r>
                      <a:r>
                        <a:rPr lang="en-GB" sz="700" b="0" dirty="0">
                          <a:solidFill>
                            <a:schemeClr val="tx1"/>
                          </a:solidFill>
                        </a:rPr>
                        <a:t> Emily</a:t>
                      </a:r>
                    </a:p>
                    <a:p>
                      <a:pPr marL="0" indent="0">
                        <a:buNone/>
                      </a:pPr>
                      <a:r>
                        <a:rPr lang="en-GB" sz="700" b="0" dirty="0" err="1">
                          <a:solidFill>
                            <a:schemeClr val="tx1"/>
                          </a:solidFill>
                        </a:rPr>
                        <a:t>Ankunda</a:t>
                      </a:r>
                      <a:r>
                        <a:rPr lang="en-GB" sz="700" b="0" dirty="0">
                          <a:solidFill>
                            <a:schemeClr val="tx1"/>
                          </a:solidFill>
                        </a:rPr>
                        <a:t> Rodgers</a:t>
                      </a:r>
                    </a:p>
                    <a:p>
                      <a:pPr marL="0" indent="0">
                        <a:buNone/>
                      </a:pPr>
                      <a:r>
                        <a:rPr lang="en-GB" sz="700" b="0" dirty="0">
                          <a:solidFill>
                            <a:schemeClr val="tx1"/>
                          </a:solidFill>
                        </a:rPr>
                        <a:t>Samson </a:t>
                      </a:r>
                      <a:r>
                        <a:rPr lang="en-GB" sz="700" b="0" dirty="0" err="1">
                          <a:solidFill>
                            <a:schemeClr val="tx1"/>
                          </a:solidFill>
                        </a:rPr>
                        <a:t>Kariisa</a:t>
                      </a:r>
                      <a:endParaRPr lang="en-GB" sz="700" b="0" dirty="0">
                        <a:solidFill>
                          <a:schemeClr val="tx1"/>
                        </a:solidFill>
                      </a:endParaRPr>
                    </a:p>
                    <a:p>
                      <a:pPr marL="0" indent="0">
                        <a:buNone/>
                      </a:pPr>
                      <a:r>
                        <a:rPr lang="en-GB" sz="700" b="0" dirty="0">
                          <a:solidFill>
                            <a:schemeClr val="tx1"/>
                          </a:solidFill>
                        </a:rPr>
                        <a:t>Christine </a:t>
                      </a:r>
                      <a:r>
                        <a:rPr lang="en-GB" sz="700" b="0" dirty="0" err="1">
                          <a:solidFill>
                            <a:schemeClr val="tx1"/>
                          </a:solidFill>
                        </a:rPr>
                        <a:t>Inyakuwa</a:t>
                      </a:r>
                      <a:endParaRPr lang="en-GB" sz="700" b="0" dirty="0">
                        <a:solidFill>
                          <a:schemeClr val="tx1"/>
                        </a:solidFill>
                      </a:endParaRPr>
                    </a:p>
                    <a:p>
                      <a:pPr marL="0" indent="0">
                        <a:buNone/>
                      </a:pPr>
                      <a:r>
                        <a:rPr lang="en-GB" sz="700" b="0" dirty="0">
                          <a:solidFill>
                            <a:schemeClr val="tx1"/>
                          </a:solidFill>
                        </a:rPr>
                        <a:t>Gavin Stead</a:t>
                      </a:r>
                    </a:p>
                    <a:p>
                      <a:pPr marL="0" indent="0">
                        <a:buNone/>
                      </a:pPr>
                      <a:endParaRPr lang="en-GB" sz="800" b="0" dirty="0">
                        <a:solidFill>
                          <a:schemeClr val="tx1"/>
                        </a:solidFill>
                      </a:endParaRPr>
                    </a:p>
                    <a:p>
                      <a:pPr marL="0" indent="0">
                        <a:buNone/>
                      </a:pPr>
                      <a:endParaRPr lang="en-GB" sz="800" b="0" dirty="0">
                        <a:solidFill>
                          <a:schemeClr val="tx1"/>
                        </a:solidFill>
                      </a:endParaRPr>
                    </a:p>
                    <a:p>
                      <a:pPr marL="0" indent="0">
                        <a:buNone/>
                      </a:pPr>
                      <a:endParaRPr lang="en-GB" sz="800" b="1" u="sng" dirty="0">
                        <a:solidFill>
                          <a:schemeClr val="tx1"/>
                        </a:solidFill>
                      </a:endParaRPr>
                    </a:p>
                    <a:p>
                      <a:pPr marL="0" indent="0">
                        <a:buNone/>
                      </a:pPr>
                      <a:endParaRPr lang="en-GB" sz="800" b="1" u="sng" dirty="0">
                        <a:solidFill>
                          <a:schemeClr val="tx1"/>
                        </a:solidFill>
                      </a:endParaRPr>
                    </a:p>
                    <a:p>
                      <a:pPr marL="0" indent="0">
                        <a:buNone/>
                      </a:pPr>
                      <a:endParaRPr lang="en-GB" sz="800" dirty="0">
                        <a:solidFill>
                          <a:schemeClr val="tx1"/>
                        </a:solidFill>
                      </a:endParaRPr>
                    </a:p>
                    <a:p>
                      <a:pPr marL="0" indent="0">
                        <a:buNone/>
                      </a:pPr>
                      <a:r>
                        <a:rPr lang="en-GB" sz="800" dirty="0">
                          <a:solidFill>
                            <a:schemeClr val="tx1"/>
                          </a:solidFill>
                        </a:rPr>
                        <a:t> </a:t>
                      </a:r>
                    </a:p>
                    <a:p>
                      <a:pPr marL="0" indent="0">
                        <a:buNone/>
                      </a:pPr>
                      <a:endParaRPr lang="en-GB" sz="800" dirty="0">
                        <a:solidFill>
                          <a:schemeClr val="tx1"/>
                        </a:solidFill>
                      </a:endParaRPr>
                    </a:p>
                    <a:p>
                      <a:endParaRPr lang="en-GB" sz="800" dirty="0">
                        <a:solidFill>
                          <a:schemeClr val="tx1"/>
                        </a:solidFill>
                      </a:endParaRP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indent="0">
                        <a:buNone/>
                      </a:pPr>
                      <a:r>
                        <a:rPr lang="en-GB" sz="800" b="1" u="sng" dirty="0">
                          <a:solidFill>
                            <a:schemeClr val="tx1"/>
                          </a:solidFill>
                        </a:rPr>
                        <a:t>University of Cape Town</a:t>
                      </a:r>
                      <a:endParaRPr lang="en-GB" sz="800" dirty="0">
                        <a:solidFill>
                          <a:schemeClr val="tx1"/>
                        </a:solidFill>
                      </a:endParaRPr>
                    </a:p>
                    <a:p>
                      <a:pPr marL="0" indent="0">
                        <a:buNone/>
                      </a:pPr>
                      <a:r>
                        <a:rPr lang="en-GB" sz="700" b="0" dirty="0">
                          <a:solidFill>
                            <a:schemeClr val="tx1"/>
                          </a:solidFill>
                        </a:rPr>
                        <a:t>Graeme </a:t>
                      </a:r>
                      <a:r>
                        <a:rPr lang="en-GB" sz="700" b="0" dirty="0" err="1">
                          <a:solidFill>
                            <a:schemeClr val="tx1"/>
                          </a:solidFill>
                        </a:rPr>
                        <a:t>Meinjtes</a:t>
                      </a:r>
                      <a:endParaRPr lang="en-GB" sz="700" b="0" dirty="0">
                        <a:solidFill>
                          <a:schemeClr val="tx1"/>
                        </a:solidFill>
                      </a:endParaRPr>
                    </a:p>
                    <a:p>
                      <a:pPr marL="0" indent="0">
                        <a:buNone/>
                      </a:pPr>
                      <a:r>
                        <a:rPr lang="en-GB" sz="700" b="0" dirty="0">
                          <a:solidFill>
                            <a:schemeClr val="tx1"/>
                          </a:solidFill>
                        </a:rPr>
                        <a:t>Charlotte Schutz</a:t>
                      </a:r>
                    </a:p>
                    <a:p>
                      <a:pPr marL="0" indent="0">
                        <a:buNone/>
                      </a:pPr>
                      <a:r>
                        <a:rPr lang="en-GB" sz="700" b="0" dirty="0">
                          <a:solidFill>
                            <a:schemeClr val="tx1"/>
                          </a:solidFill>
                        </a:rPr>
                        <a:t>Kyla </a:t>
                      </a:r>
                      <a:r>
                        <a:rPr lang="en-GB" sz="700" b="0" dirty="0" err="1">
                          <a:solidFill>
                            <a:schemeClr val="tx1"/>
                          </a:solidFill>
                        </a:rPr>
                        <a:t>Comins</a:t>
                      </a:r>
                      <a:endParaRPr lang="en-GB" sz="700" b="0" dirty="0">
                        <a:solidFill>
                          <a:schemeClr val="tx1"/>
                        </a:solidFill>
                      </a:endParaRPr>
                    </a:p>
                    <a:p>
                      <a:pPr marL="0" indent="0">
                        <a:buNone/>
                      </a:pPr>
                      <a:r>
                        <a:rPr lang="en-GB" sz="700" b="0" dirty="0" err="1">
                          <a:solidFill>
                            <a:schemeClr val="tx1"/>
                          </a:solidFill>
                        </a:rPr>
                        <a:t>Achita</a:t>
                      </a:r>
                      <a:r>
                        <a:rPr lang="en-GB" sz="700" b="0" dirty="0">
                          <a:solidFill>
                            <a:schemeClr val="tx1"/>
                          </a:solidFill>
                        </a:rPr>
                        <a:t> Singh</a:t>
                      </a:r>
                    </a:p>
                    <a:p>
                      <a:pPr marL="0" indent="0">
                        <a:buNone/>
                      </a:pPr>
                      <a:r>
                        <a:rPr lang="en-GB" sz="700" b="0" dirty="0">
                          <a:solidFill>
                            <a:schemeClr val="tx1"/>
                          </a:solidFill>
                        </a:rPr>
                        <a:t>Lee-Ann </a:t>
                      </a:r>
                      <a:r>
                        <a:rPr lang="en-GB" sz="700" b="0" dirty="0" err="1">
                          <a:solidFill>
                            <a:schemeClr val="tx1"/>
                          </a:solidFill>
                        </a:rPr>
                        <a:t>Davids</a:t>
                      </a:r>
                      <a:endParaRPr lang="en-GB" sz="700" b="0" dirty="0">
                        <a:solidFill>
                          <a:schemeClr val="tx1"/>
                        </a:solidFill>
                      </a:endParaRPr>
                    </a:p>
                    <a:p>
                      <a:pPr marL="0" indent="0">
                        <a:buNone/>
                      </a:pPr>
                      <a:r>
                        <a:rPr lang="en-GB" sz="700" b="0" dirty="0">
                          <a:solidFill>
                            <a:schemeClr val="tx1"/>
                          </a:solidFill>
                        </a:rPr>
                        <a:t>Siphokazi </a:t>
                      </a:r>
                      <a:r>
                        <a:rPr lang="en-GB" sz="700" b="0" dirty="0" err="1">
                          <a:solidFill>
                            <a:schemeClr val="tx1"/>
                          </a:solidFill>
                        </a:rPr>
                        <a:t>Hlungulu</a:t>
                      </a:r>
                      <a:endParaRPr lang="en-GB" sz="700" b="0" dirty="0">
                        <a:solidFill>
                          <a:schemeClr val="tx1"/>
                        </a:solidFill>
                      </a:endParaRPr>
                    </a:p>
                    <a:p>
                      <a:pPr marL="0" indent="0">
                        <a:buNone/>
                      </a:pPr>
                      <a:r>
                        <a:rPr lang="en-GB" sz="700" b="0" dirty="0" err="1">
                          <a:solidFill>
                            <a:schemeClr val="tx1"/>
                          </a:solidFill>
                        </a:rPr>
                        <a:t>Mkhanyiseli</a:t>
                      </a:r>
                      <a:r>
                        <a:rPr lang="en-GB" sz="700" b="0" dirty="0">
                          <a:solidFill>
                            <a:schemeClr val="tx1"/>
                          </a:solidFill>
                        </a:rPr>
                        <a:t> </a:t>
                      </a:r>
                      <a:r>
                        <a:rPr lang="en-GB" sz="700" b="0" dirty="0" err="1">
                          <a:solidFill>
                            <a:schemeClr val="tx1"/>
                          </a:solidFill>
                        </a:rPr>
                        <a:t>Mpalali</a:t>
                      </a:r>
                      <a:endParaRPr lang="en-GB" sz="700" b="0" dirty="0">
                        <a:solidFill>
                          <a:schemeClr val="tx1"/>
                        </a:solidFill>
                      </a:endParaRPr>
                    </a:p>
                    <a:p>
                      <a:pPr marL="0" indent="0">
                        <a:buNone/>
                      </a:pPr>
                      <a:r>
                        <a:rPr lang="en-GB" sz="700" b="0" dirty="0">
                          <a:solidFill>
                            <a:schemeClr val="tx1"/>
                          </a:solidFill>
                        </a:rPr>
                        <a:t>Ida Oliphant</a:t>
                      </a:r>
                    </a:p>
                    <a:p>
                      <a:pPr marL="0" indent="0">
                        <a:buNone/>
                      </a:pPr>
                      <a:r>
                        <a:rPr lang="en-GB" sz="700" b="0" dirty="0">
                          <a:solidFill>
                            <a:schemeClr val="tx1"/>
                          </a:solidFill>
                        </a:rPr>
                        <a:t>Tania </a:t>
                      </a:r>
                      <a:r>
                        <a:rPr lang="en-GB" sz="700" b="0" dirty="0" err="1">
                          <a:solidFill>
                            <a:schemeClr val="tx1"/>
                          </a:solidFill>
                        </a:rPr>
                        <a:t>Morar</a:t>
                      </a:r>
                      <a:endParaRPr lang="en-GB" sz="700" b="0" dirty="0">
                        <a:solidFill>
                          <a:schemeClr val="tx1"/>
                        </a:solidFill>
                      </a:endParaRPr>
                    </a:p>
                    <a:p>
                      <a:pPr marL="0" indent="0">
                        <a:buNone/>
                      </a:pPr>
                      <a:r>
                        <a:rPr lang="en-GB" sz="700" b="0" dirty="0" err="1">
                          <a:solidFill>
                            <a:schemeClr val="tx1"/>
                          </a:solidFill>
                        </a:rPr>
                        <a:t>Masina</a:t>
                      </a:r>
                      <a:r>
                        <a:rPr lang="en-GB" sz="700" b="0" dirty="0">
                          <a:solidFill>
                            <a:schemeClr val="tx1"/>
                          </a:solidFill>
                        </a:rPr>
                        <a:t> </a:t>
                      </a:r>
                      <a:r>
                        <a:rPr lang="en-GB" sz="700" b="0" dirty="0" err="1">
                          <a:solidFill>
                            <a:schemeClr val="tx1"/>
                          </a:solidFill>
                        </a:rPr>
                        <a:t>Nomawethu</a:t>
                      </a:r>
                      <a:endParaRPr lang="en-GB" sz="700" b="0" dirty="0">
                        <a:solidFill>
                          <a:schemeClr val="tx1"/>
                        </a:solidFill>
                      </a:endParaRPr>
                    </a:p>
                    <a:p>
                      <a:pPr marL="0" indent="0">
                        <a:buNone/>
                      </a:pPr>
                      <a:r>
                        <a:rPr lang="en-GB" sz="700" b="0" dirty="0">
                          <a:solidFill>
                            <a:schemeClr val="tx1"/>
                          </a:solidFill>
                        </a:rPr>
                        <a:t>Rene Goliath</a:t>
                      </a:r>
                    </a:p>
                    <a:p>
                      <a:pPr marL="0" indent="0">
                        <a:buNone/>
                      </a:pPr>
                      <a:r>
                        <a:rPr lang="en-GB" sz="700" b="0" dirty="0">
                          <a:solidFill>
                            <a:schemeClr val="tx1"/>
                          </a:solidFill>
                        </a:rPr>
                        <a:t>Tom </a:t>
                      </a:r>
                      <a:r>
                        <a:rPr lang="en-GB" sz="700" b="0" dirty="0" err="1">
                          <a:solidFill>
                            <a:schemeClr val="tx1"/>
                          </a:solidFill>
                        </a:rPr>
                        <a:t>Crede</a:t>
                      </a:r>
                      <a:endParaRPr lang="en-GB" sz="700" b="0" dirty="0">
                        <a:solidFill>
                          <a:schemeClr val="tx1"/>
                        </a:solidFill>
                      </a:endParaRPr>
                    </a:p>
                    <a:p>
                      <a:pPr marL="0" indent="0">
                        <a:buNone/>
                      </a:pPr>
                      <a:r>
                        <a:rPr lang="en-GB" sz="700" b="0" dirty="0">
                          <a:solidFill>
                            <a:schemeClr val="tx1"/>
                          </a:solidFill>
                        </a:rPr>
                        <a:t>Jonathon Naude</a:t>
                      </a:r>
                    </a:p>
                    <a:p>
                      <a:pPr marL="0" indent="0">
                        <a:buNone/>
                      </a:pPr>
                      <a:r>
                        <a:rPr lang="en-GB" sz="700" b="0" dirty="0">
                          <a:solidFill>
                            <a:schemeClr val="tx1"/>
                          </a:solidFill>
                        </a:rPr>
                        <a:t>Deborah Maughan</a:t>
                      </a:r>
                    </a:p>
                    <a:p>
                      <a:pPr marL="0" indent="0">
                        <a:buNone/>
                      </a:pPr>
                      <a:r>
                        <a:rPr lang="en-GB" sz="700" b="0" dirty="0">
                          <a:solidFill>
                            <a:schemeClr val="tx1"/>
                          </a:solidFill>
                        </a:rPr>
                        <a:t>Trevor Mnguni</a:t>
                      </a:r>
                    </a:p>
                    <a:p>
                      <a:pPr marL="0" indent="0">
                        <a:buNone/>
                      </a:pPr>
                      <a:r>
                        <a:rPr lang="en-GB" sz="700" b="0" dirty="0">
                          <a:solidFill>
                            <a:schemeClr val="tx1"/>
                          </a:solidFill>
                        </a:rPr>
                        <a:t>Linda </a:t>
                      </a:r>
                      <a:r>
                        <a:rPr lang="en-GB" sz="700" b="0" dirty="0" err="1">
                          <a:solidFill>
                            <a:schemeClr val="tx1"/>
                          </a:solidFill>
                        </a:rPr>
                        <a:t>Boloko</a:t>
                      </a:r>
                      <a:endParaRPr lang="en-GB" sz="700" b="0" dirty="0">
                        <a:solidFill>
                          <a:schemeClr val="tx1"/>
                        </a:solidFill>
                      </a:endParaRPr>
                    </a:p>
                    <a:p>
                      <a:pPr marL="0" indent="0">
                        <a:buNone/>
                      </a:pPr>
                      <a:r>
                        <a:rPr lang="en-GB" sz="700" b="0" dirty="0">
                          <a:solidFill>
                            <a:schemeClr val="tx1"/>
                          </a:solidFill>
                        </a:rPr>
                        <a:t>Hloni </a:t>
                      </a:r>
                      <a:r>
                        <a:rPr lang="en-GB" sz="700" b="0" dirty="0" err="1">
                          <a:solidFill>
                            <a:schemeClr val="tx1"/>
                          </a:solidFill>
                        </a:rPr>
                        <a:t>Bookholane</a:t>
                      </a:r>
                      <a:endParaRPr lang="en-GB" sz="700" b="0" dirty="0">
                        <a:solidFill>
                          <a:schemeClr val="tx1"/>
                        </a:solidFill>
                      </a:endParaRPr>
                    </a:p>
                    <a:p>
                      <a:pPr marL="0" indent="0">
                        <a:buNone/>
                      </a:pPr>
                      <a:r>
                        <a:rPr lang="en-GB" sz="700" b="0" dirty="0">
                          <a:solidFill>
                            <a:schemeClr val="tx1"/>
                          </a:solidFill>
                        </a:rPr>
                        <a:t>Loraine Swanepoel</a:t>
                      </a:r>
                    </a:p>
                    <a:p>
                      <a:pPr marL="0" indent="0">
                        <a:buNone/>
                      </a:pPr>
                      <a:r>
                        <a:rPr lang="en-GB" sz="700" b="0" dirty="0">
                          <a:solidFill>
                            <a:schemeClr val="tx1"/>
                          </a:solidFill>
                        </a:rPr>
                        <a:t>Sonya Koekemoer</a:t>
                      </a:r>
                    </a:p>
                    <a:p>
                      <a:pPr marL="0" indent="0">
                        <a:buNone/>
                      </a:pPr>
                      <a:r>
                        <a:rPr lang="en-GB" sz="700" b="0" dirty="0">
                          <a:solidFill>
                            <a:schemeClr val="tx1"/>
                          </a:solidFill>
                        </a:rPr>
                        <a:t>Regina Hoffmann</a:t>
                      </a:r>
                    </a:p>
                    <a:p>
                      <a:pPr marL="0" indent="0">
                        <a:buNone/>
                      </a:pPr>
                      <a:r>
                        <a:rPr lang="en-GB" sz="700" b="0" dirty="0">
                          <a:solidFill>
                            <a:schemeClr val="tx1"/>
                          </a:solidFill>
                        </a:rPr>
                        <a:t>Samantha April</a:t>
                      </a:r>
                    </a:p>
                    <a:p>
                      <a:pPr marL="0" indent="0">
                        <a:buNone/>
                      </a:pPr>
                      <a:r>
                        <a:rPr lang="en-GB" sz="700" b="0" dirty="0">
                          <a:solidFill>
                            <a:schemeClr val="tx1"/>
                          </a:solidFill>
                        </a:rPr>
                        <a:t>Henriette </a:t>
                      </a:r>
                      <a:r>
                        <a:rPr lang="en-GB" sz="700" b="0" dirty="0" err="1">
                          <a:solidFill>
                            <a:schemeClr val="tx1"/>
                          </a:solidFill>
                        </a:rPr>
                        <a:t>Kyepa</a:t>
                      </a:r>
                      <a:endParaRPr lang="en-GB" sz="700" b="0" dirty="0">
                        <a:solidFill>
                          <a:schemeClr val="tx1"/>
                        </a:solidFill>
                      </a:endParaRPr>
                    </a:p>
                    <a:p>
                      <a:pPr marL="0" indent="0">
                        <a:buNone/>
                      </a:pPr>
                      <a:r>
                        <a:rPr lang="en-GB" sz="700" b="0" dirty="0" err="1">
                          <a:solidFill>
                            <a:schemeClr val="tx1"/>
                          </a:solidFill>
                        </a:rPr>
                        <a:t>Sumaiyya</a:t>
                      </a:r>
                      <a:r>
                        <a:rPr lang="en-GB" sz="700" b="0" dirty="0">
                          <a:solidFill>
                            <a:schemeClr val="tx1"/>
                          </a:solidFill>
                        </a:rPr>
                        <a:t> </a:t>
                      </a:r>
                      <a:r>
                        <a:rPr lang="en-GB" sz="700" b="0" dirty="0" err="1">
                          <a:solidFill>
                            <a:schemeClr val="tx1"/>
                          </a:solidFill>
                        </a:rPr>
                        <a:t>Moosa</a:t>
                      </a:r>
                      <a:endParaRPr lang="en-GB" sz="700" b="0" dirty="0">
                        <a:solidFill>
                          <a:schemeClr val="tx1"/>
                        </a:solidFill>
                      </a:endParaRPr>
                    </a:p>
                    <a:p>
                      <a:pPr marL="0" indent="0">
                        <a:buNone/>
                      </a:pPr>
                      <a:r>
                        <a:rPr lang="en-GB" sz="700" b="0" dirty="0" err="1">
                          <a:solidFill>
                            <a:schemeClr val="tx1"/>
                          </a:solidFill>
                        </a:rPr>
                        <a:t>Sumaya</a:t>
                      </a:r>
                      <a:r>
                        <a:rPr lang="en-GB" sz="700" b="0" dirty="0">
                          <a:solidFill>
                            <a:schemeClr val="tx1"/>
                          </a:solidFill>
                        </a:rPr>
                        <a:t> Sayed</a:t>
                      </a:r>
                    </a:p>
                    <a:p>
                      <a:pPr marL="0" indent="0">
                        <a:buNone/>
                      </a:pPr>
                      <a:r>
                        <a:rPr lang="en-GB" sz="700" b="0" dirty="0" err="1">
                          <a:solidFill>
                            <a:schemeClr val="tx1"/>
                          </a:solidFill>
                        </a:rPr>
                        <a:t>Muki</a:t>
                      </a:r>
                      <a:r>
                        <a:rPr lang="en-GB" sz="700" b="0" dirty="0">
                          <a:solidFill>
                            <a:schemeClr val="tx1"/>
                          </a:solidFill>
                        </a:rPr>
                        <a:t> </a:t>
                      </a:r>
                      <a:r>
                        <a:rPr lang="en-GB" sz="700" b="0" dirty="0" err="1">
                          <a:solidFill>
                            <a:schemeClr val="tx1"/>
                          </a:solidFill>
                        </a:rPr>
                        <a:t>Shey</a:t>
                      </a:r>
                      <a:endParaRPr lang="en-GB" sz="700" b="0" dirty="0">
                        <a:solidFill>
                          <a:schemeClr val="tx1"/>
                        </a:solidFill>
                      </a:endParaRPr>
                    </a:p>
                    <a:p>
                      <a:pPr marL="0" indent="0">
                        <a:buNone/>
                      </a:pPr>
                      <a:r>
                        <a:rPr lang="en-GB" sz="700" b="0" dirty="0" err="1">
                          <a:solidFill>
                            <a:schemeClr val="tx1"/>
                          </a:solidFill>
                        </a:rPr>
                        <a:t>Abulele</a:t>
                      </a:r>
                      <a:r>
                        <a:rPr lang="en-GB" sz="700" b="0" dirty="0">
                          <a:solidFill>
                            <a:schemeClr val="tx1"/>
                          </a:solidFill>
                        </a:rPr>
                        <a:t> </a:t>
                      </a:r>
                      <a:r>
                        <a:rPr lang="en-GB" sz="700" b="0" dirty="0" err="1">
                          <a:solidFill>
                            <a:schemeClr val="tx1"/>
                          </a:solidFill>
                        </a:rPr>
                        <a:t>Bekiswa</a:t>
                      </a:r>
                      <a:endParaRPr lang="en-GB" sz="700" b="0" dirty="0">
                        <a:solidFill>
                          <a:schemeClr val="tx1"/>
                        </a:solidFill>
                      </a:endParaRPr>
                    </a:p>
                    <a:p>
                      <a:endParaRPr lang="en-GB" sz="800" b="1" u="sng" dirty="0">
                        <a:solidFill>
                          <a:schemeClr val="tx1"/>
                        </a:solidFill>
                      </a:endParaRPr>
                    </a:p>
                    <a:p>
                      <a:pPr marL="0" indent="0">
                        <a:buNone/>
                      </a:pPr>
                      <a:r>
                        <a:rPr lang="en-GB" sz="800" b="1" u="sng" dirty="0">
                          <a:solidFill>
                            <a:schemeClr val="tx1"/>
                          </a:solidFill>
                        </a:rPr>
                        <a:t>University of Zimbabwe</a:t>
                      </a:r>
                      <a:endParaRPr lang="en-GB" sz="800" dirty="0">
                        <a:solidFill>
                          <a:schemeClr val="tx1"/>
                        </a:solidFill>
                      </a:endParaRPr>
                    </a:p>
                    <a:p>
                      <a:pPr marL="0" indent="0">
                        <a:buNone/>
                      </a:pPr>
                      <a:r>
                        <a:rPr lang="en-GB" sz="700" b="0" dirty="0" err="1">
                          <a:solidFill>
                            <a:schemeClr val="tx1"/>
                          </a:solidFill>
                        </a:rPr>
                        <a:t>Chiratidzo</a:t>
                      </a:r>
                      <a:r>
                        <a:rPr lang="en-GB" sz="700" b="0" dirty="0">
                          <a:solidFill>
                            <a:schemeClr val="tx1"/>
                          </a:solidFill>
                        </a:rPr>
                        <a:t> Ndhlovu</a:t>
                      </a:r>
                    </a:p>
                    <a:p>
                      <a:pPr marL="0" indent="0">
                        <a:buNone/>
                      </a:pPr>
                      <a:r>
                        <a:rPr lang="en-GB" sz="700" b="0" dirty="0">
                          <a:solidFill>
                            <a:schemeClr val="tx1"/>
                          </a:solidFill>
                        </a:rPr>
                        <a:t>Admire </a:t>
                      </a:r>
                      <a:r>
                        <a:rPr lang="en-GB" sz="700" b="0" dirty="0" err="1">
                          <a:solidFill>
                            <a:schemeClr val="tx1"/>
                          </a:solidFill>
                        </a:rPr>
                        <a:t>Hlupeni</a:t>
                      </a:r>
                      <a:endParaRPr lang="en-GB" sz="700" b="0" dirty="0">
                        <a:solidFill>
                          <a:schemeClr val="tx1"/>
                        </a:solidFill>
                      </a:endParaRPr>
                    </a:p>
                    <a:p>
                      <a:pPr marL="0" indent="0">
                        <a:buNone/>
                      </a:pPr>
                      <a:r>
                        <a:rPr lang="en-GB" sz="700" b="0" dirty="0">
                          <a:solidFill>
                            <a:schemeClr val="tx1"/>
                          </a:solidFill>
                        </a:rPr>
                        <a:t>Constantin </a:t>
                      </a:r>
                      <a:r>
                        <a:rPr lang="en-GB" sz="700" b="0" dirty="0" err="1">
                          <a:solidFill>
                            <a:schemeClr val="tx1"/>
                          </a:solidFill>
                        </a:rPr>
                        <a:t>Mutata</a:t>
                      </a:r>
                      <a:endParaRPr lang="en-GB" sz="700" b="0" dirty="0">
                        <a:solidFill>
                          <a:schemeClr val="tx1"/>
                        </a:solidFill>
                      </a:endParaRPr>
                    </a:p>
                    <a:p>
                      <a:pPr marL="0" indent="0">
                        <a:buNone/>
                      </a:pPr>
                      <a:r>
                        <a:rPr lang="en-GB" sz="700" b="0" dirty="0">
                          <a:solidFill>
                            <a:schemeClr val="tx1"/>
                          </a:solidFill>
                        </a:rPr>
                        <a:t>Prosper </a:t>
                      </a:r>
                      <a:r>
                        <a:rPr lang="en-GB" sz="700" b="0" dirty="0" err="1">
                          <a:solidFill>
                            <a:schemeClr val="tx1"/>
                          </a:solidFill>
                        </a:rPr>
                        <a:t>Kufa</a:t>
                      </a:r>
                      <a:endParaRPr lang="en-GB" sz="700" b="0" dirty="0">
                        <a:solidFill>
                          <a:schemeClr val="tx1"/>
                        </a:solidFill>
                      </a:endParaRPr>
                    </a:p>
                    <a:p>
                      <a:pPr marL="0" indent="0">
                        <a:buNone/>
                      </a:pPr>
                      <a:r>
                        <a:rPr lang="en-GB" sz="700" b="0" dirty="0">
                          <a:solidFill>
                            <a:schemeClr val="tx1"/>
                          </a:solidFill>
                        </a:rPr>
                        <a:t>Tawanda Zinyandu</a:t>
                      </a:r>
                    </a:p>
                    <a:p>
                      <a:pPr marL="0" indent="0">
                        <a:buNone/>
                      </a:pPr>
                      <a:r>
                        <a:rPr lang="en-GB" sz="700" b="0" dirty="0" err="1">
                          <a:solidFill>
                            <a:schemeClr val="tx1"/>
                          </a:solidFill>
                        </a:rPr>
                        <a:t>Taddy</a:t>
                      </a:r>
                      <a:r>
                        <a:rPr lang="en-GB" sz="700" b="0" dirty="0">
                          <a:solidFill>
                            <a:schemeClr val="tx1"/>
                          </a:solidFill>
                        </a:rPr>
                        <a:t> </a:t>
                      </a:r>
                      <a:r>
                        <a:rPr lang="en-GB" sz="700" b="0" dirty="0" err="1">
                          <a:solidFill>
                            <a:schemeClr val="tx1"/>
                          </a:solidFill>
                        </a:rPr>
                        <a:t>Mwarumba</a:t>
                      </a:r>
                      <a:endParaRPr lang="en-GB" sz="700" b="0" dirty="0">
                        <a:solidFill>
                          <a:schemeClr val="tx1"/>
                        </a:solidFill>
                      </a:endParaRPr>
                    </a:p>
                    <a:p>
                      <a:pPr marL="0" indent="0">
                        <a:buNone/>
                      </a:pPr>
                      <a:r>
                        <a:rPr lang="en-GB" sz="700" b="0" dirty="0">
                          <a:solidFill>
                            <a:schemeClr val="tx1"/>
                          </a:solidFill>
                        </a:rPr>
                        <a:t>Edward </a:t>
                      </a:r>
                      <a:r>
                        <a:rPr lang="en-GB" sz="700" b="0" dirty="0" err="1">
                          <a:solidFill>
                            <a:schemeClr val="tx1"/>
                          </a:solidFill>
                        </a:rPr>
                        <a:t>Mahaka</a:t>
                      </a:r>
                      <a:endParaRPr lang="en-GB" sz="700" b="0" dirty="0">
                        <a:solidFill>
                          <a:schemeClr val="tx1"/>
                        </a:solidFill>
                      </a:endParaRPr>
                    </a:p>
                    <a:p>
                      <a:pPr marL="0" indent="0">
                        <a:buNone/>
                      </a:pPr>
                      <a:r>
                        <a:rPr lang="en-GB" sz="700" b="0" dirty="0">
                          <a:solidFill>
                            <a:schemeClr val="tx1"/>
                          </a:solidFill>
                        </a:rPr>
                        <a:t>Shepherd </a:t>
                      </a:r>
                      <a:r>
                        <a:rPr lang="en-GB" sz="700" b="0" dirty="0" err="1">
                          <a:solidFill>
                            <a:schemeClr val="tx1"/>
                          </a:solidFill>
                        </a:rPr>
                        <a:t>Mudzingwa</a:t>
                      </a:r>
                      <a:endParaRPr lang="en-GB" sz="700" b="0" dirty="0">
                        <a:solidFill>
                          <a:schemeClr val="tx1"/>
                        </a:solidFill>
                      </a:endParaRPr>
                    </a:p>
                    <a:p>
                      <a:pPr marL="0" indent="0">
                        <a:buNone/>
                      </a:pPr>
                      <a:r>
                        <a:rPr lang="en-GB" sz="700" b="0" dirty="0">
                          <a:solidFill>
                            <a:schemeClr val="tx1"/>
                          </a:solidFill>
                        </a:rPr>
                        <a:t>Kathryn Boyd</a:t>
                      </a:r>
                    </a:p>
                    <a:p>
                      <a:pPr marL="0" indent="0">
                        <a:buNone/>
                      </a:pPr>
                      <a:r>
                        <a:rPr lang="en-GB" sz="700" b="0" dirty="0" err="1">
                          <a:solidFill>
                            <a:schemeClr val="tx1"/>
                          </a:solidFill>
                        </a:rPr>
                        <a:t>Takudzwa</a:t>
                      </a:r>
                      <a:r>
                        <a:rPr lang="en-GB" sz="700" b="0" dirty="0">
                          <a:solidFill>
                            <a:schemeClr val="tx1"/>
                          </a:solidFill>
                        </a:rPr>
                        <a:t> </a:t>
                      </a:r>
                      <a:r>
                        <a:rPr lang="en-GB" sz="700" b="0" dirty="0" err="1">
                          <a:solidFill>
                            <a:schemeClr val="tx1"/>
                          </a:solidFill>
                        </a:rPr>
                        <a:t>Mtisi</a:t>
                      </a:r>
                      <a:endParaRPr lang="en-GB" sz="700" b="0" dirty="0">
                        <a:solidFill>
                          <a:schemeClr val="tx1"/>
                        </a:solidFill>
                      </a:endParaRPr>
                    </a:p>
                    <a:p>
                      <a:pPr marL="0" indent="0">
                        <a:buNone/>
                      </a:pPr>
                      <a:r>
                        <a:rPr lang="en-GB" sz="700" b="0" dirty="0">
                          <a:solidFill>
                            <a:schemeClr val="tx1"/>
                          </a:solidFill>
                        </a:rPr>
                        <a:t>Columbus </a:t>
                      </a:r>
                      <a:r>
                        <a:rPr lang="en-GB" sz="700" b="0" dirty="0" err="1">
                          <a:solidFill>
                            <a:schemeClr val="tx1"/>
                          </a:solidFill>
                        </a:rPr>
                        <a:t>Moyo</a:t>
                      </a:r>
                      <a:endParaRPr lang="en-GB" sz="700" b="0" dirty="0">
                        <a:solidFill>
                          <a:schemeClr val="tx1"/>
                        </a:solidFill>
                      </a:endParaRPr>
                    </a:p>
                    <a:p>
                      <a:pPr marL="0" indent="0">
                        <a:buNone/>
                      </a:pPr>
                      <a:r>
                        <a:rPr lang="en-GB" sz="700" b="0" dirty="0">
                          <a:solidFill>
                            <a:schemeClr val="tx1"/>
                          </a:solidFill>
                        </a:rPr>
                        <a:t>Secrecy </a:t>
                      </a:r>
                      <a:r>
                        <a:rPr lang="en-GB" sz="700" b="0" dirty="0" err="1">
                          <a:solidFill>
                            <a:schemeClr val="tx1"/>
                          </a:solidFill>
                        </a:rPr>
                        <a:t>Gondo</a:t>
                      </a:r>
                      <a:endParaRPr lang="en-GB" sz="700" b="0" dirty="0">
                        <a:solidFill>
                          <a:schemeClr val="tx1"/>
                        </a:solidFill>
                      </a:endParaRPr>
                    </a:p>
                    <a:p>
                      <a:pPr marL="0" indent="0">
                        <a:buNone/>
                      </a:pPr>
                      <a:endParaRPr lang="en-GB" sz="800" dirty="0">
                        <a:solidFill>
                          <a:schemeClr val="tx1"/>
                        </a:solidFill>
                      </a:endParaRPr>
                    </a:p>
                    <a:p>
                      <a:endParaRPr lang="en-GB" sz="800" dirty="0">
                        <a:solidFill>
                          <a:schemeClr val="tx1"/>
                        </a:solidFill>
                      </a:endParaRPr>
                    </a:p>
                    <a:p>
                      <a:pPr marL="0" indent="0">
                        <a:buNone/>
                      </a:pPr>
                      <a:endParaRPr lang="en-GB" sz="800" dirty="0">
                        <a:solidFill>
                          <a:schemeClr val="tx1"/>
                        </a:solidFill>
                      </a:endParaRPr>
                    </a:p>
                    <a:p>
                      <a:endParaRPr lang="en-GB" sz="800" dirty="0">
                        <a:solidFill>
                          <a:schemeClr val="tx1"/>
                        </a:solidFill>
                      </a:endParaRP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indent="0">
                        <a:buNone/>
                      </a:pPr>
                      <a:r>
                        <a:rPr lang="en-GB" sz="800" b="1" u="sng" dirty="0">
                          <a:solidFill>
                            <a:schemeClr val="tx1"/>
                          </a:solidFill>
                        </a:rPr>
                        <a:t>IDI Kampala</a:t>
                      </a:r>
                      <a:endParaRPr lang="en-GB" sz="800" dirty="0">
                        <a:solidFill>
                          <a:schemeClr val="tx1"/>
                        </a:solidFill>
                      </a:endParaRPr>
                    </a:p>
                    <a:p>
                      <a:pPr marL="0" indent="0">
                        <a:buNone/>
                      </a:pPr>
                      <a:r>
                        <a:rPr lang="en-GB" sz="700" b="0" dirty="0">
                          <a:solidFill>
                            <a:schemeClr val="tx1"/>
                          </a:solidFill>
                        </a:rPr>
                        <a:t>David </a:t>
                      </a:r>
                      <a:r>
                        <a:rPr lang="en-GB" sz="700" b="0" dirty="0" err="1">
                          <a:solidFill>
                            <a:schemeClr val="tx1"/>
                          </a:solidFill>
                        </a:rPr>
                        <a:t>Meya</a:t>
                      </a:r>
                      <a:endParaRPr lang="en-GB" sz="700" b="0" dirty="0">
                        <a:solidFill>
                          <a:schemeClr val="tx1"/>
                        </a:solidFill>
                      </a:endParaRPr>
                    </a:p>
                    <a:p>
                      <a:pPr marL="0" indent="0">
                        <a:buNone/>
                      </a:pPr>
                      <a:r>
                        <a:rPr lang="en-GB" sz="700" b="0" dirty="0">
                          <a:solidFill>
                            <a:schemeClr val="tx1"/>
                          </a:solidFill>
                        </a:rPr>
                        <a:t>David Boulware</a:t>
                      </a:r>
                    </a:p>
                    <a:p>
                      <a:pPr marL="0" indent="0">
                        <a:buNone/>
                      </a:pPr>
                      <a:r>
                        <a:rPr lang="en-GB" sz="700" b="0" dirty="0" err="1">
                          <a:solidFill>
                            <a:schemeClr val="tx1"/>
                          </a:solidFill>
                        </a:rPr>
                        <a:t>Darlisha</a:t>
                      </a:r>
                      <a:r>
                        <a:rPr lang="en-GB" sz="700" b="0" dirty="0">
                          <a:solidFill>
                            <a:schemeClr val="tx1"/>
                          </a:solidFill>
                        </a:rPr>
                        <a:t> Williams</a:t>
                      </a:r>
                    </a:p>
                    <a:p>
                      <a:pPr marL="0" indent="0">
                        <a:buNone/>
                      </a:pPr>
                      <a:r>
                        <a:rPr lang="en-GB" sz="700" b="0" dirty="0">
                          <a:solidFill>
                            <a:schemeClr val="tx1"/>
                          </a:solidFill>
                        </a:rPr>
                        <a:t>Joshua Rhein</a:t>
                      </a:r>
                    </a:p>
                    <a:p>
                      <a:pPr marL="0" indent="0">
                        <a:buNone/>
                      </a:pPr>
                      <a:r>
                        <a:rPr lang="en-GB" sz="700" b="0" dirty="0">
                          <a:solidFill>
                            <a:schemeClr val="tx1"/>
                          </a:solidFill>
                        </a:rPr>
                        <a:t>Edward </a:t>
                      </a:r>
                      <a:r>
                        <a:rPr lang="en-GB" sz="700" b="0" dirty="0" err="1">
                          <a:solidFill>
                            <a:schemeClr val="tx1"/>
                          </a:solidFill>
                        </a:rPr>
                        <a:t>Mpoza</a:t>
                      </a:r>
                      <a:endParaRPr lang="en-GB" sz="700" b="0" dirty="0">
                        <a:solidFill>
                          <a:schemeClr val="tx1"/>
                        </a:solidFill>
                      </a:endParaRPr>
                    </a:p>
                    <a:p>
                      <a:pPr marL="0" indent="0">
                        <a:buNone/>
                      </a:pPr>
                      <a:r>
                        <a:rPr lang="en-GB" sz="700" b="0" dirty="0">
                          <a:solidFill>
                            <a:schemeClr val="tx1"/>
                          </a:solidFill>
                        </a:rPr>
                        <a:t>Lillian </a:t>
                      </a:r>
                      <a:r>
                        <a:rPr lang="en-GB" sz="700" b="0" dirty="0" err="1">
                          <a:solidFill>
                            <a:schemeClr val="tx1"/>
                          </a:solidFill>
                        </a:rPr>
                        <a:t>Tugume</a:t>
                      </a:r>
                      <a:endParaRPr lang="en-GB" sz="700" b="0" dirty="0">
                        <a:solidFill>
                          <a:schemeClr val="tx1"/>
                        </a:solidFill>
                      </a:endParaRPr>
                    </a:p>
                    <a:p>
                      <a:pPr marL="0" indent="0">
                        <a:buNone/>
                      </a:pPr>
                      <a:r>
                        <a:rPr lang="en-GB" sz="700" b="0" dirty="0">
                          <a:solidFill>
                            <a:schemeClr val="tx1"/>
                          </a:solidFill>
                        </a:rPr>
                        <a:t>Enock </a:t>
                      </a:r>
                      <a:r>
                        <a:rPr lang="en-GB" sz="700" b="0" dirty="0" err="1">
                          <a:solidFill>
                            <a:schemeClr val="tx1"/>
                          </a:solidFill>
                        </a:rPr>
                        <a:t>Kagimu</a:t>
                      </a:r>
                      <a:endParaRPr lang="en-GB" sz="700" b="0" dirty="0">
                        <a:solidFill>
                          <a:schemeClr val="tx1"/>
                        </a:solidFill>
                      </a:endParaRPr>
                    </a:p>
                    <a:p>
                      <a:pPr marL="0" indent="0">
                        <a:buNone/>
                      </a:pPr>
                      <a:r>
                        <a:rPr lang="en-GB" sz="700" b="0" dirty="0">
                          <a:solidFill>
                            <a:schemeClr val="tx1"/>
                          </a:solidFill>
                        </a:rPr>
                        <a:t>Morris </a:t>
                      </a:r>
                      <a:r>
                        <a:rPr lang="en-GB" sz="700" b="0" dirty="0" err="1">
                          <a:solidFill>
                            <a:schemeClr val="tx1"/>
                          </a:solidFill>
                        </a:rPr>
                        <a:t>Rutakingirwa</a:t>
                      </a:r>
                      <a:endParaRPr lang="en-GB" sz="700" b="0" dirty="0">
                        <a:solidFill>
                          <a:schemeClr val="tx1"/>
                        </a:solidFill>
                      </a:endParaRPr>
                    </a:p>
                    <a:p>
                      <a:pPr marL="0" indent="0">
                        <a:buNone/>
                      </a:pPr>
                      <a:r>
                        <a:rPr lang="en-GB" sz="700" b="0" dirty="0">
                          <a:solidFill>
                            <a:schemeClr val="tx1"/>
                          </a:solidFill>
                        </a:rPr>
                        <a:t>John </a:t>
                      </a:r>
                      <a:r>
                        <a:rPr lang="en-GB" sz="700" b="0" dirty="0" err="1">
                          <a:solidFill>
                            <a:schemeClr val="tx1"/>
                          </a:solidFill>
                        </a:rPr>
                        <a:t>Kasibante</a:t>
                      </a:r>
                      <a:endParaRPr lang="en-GB" sz="700" b="0" dirty="0">
                        <a:solidFill>
                          <a:schemeClr val="tx1"/>
                        </a:solidFill>
                      </a:endParaRPr>
                    </a:p>
                    <a:p>
                      <a:pPr marL="0" indent="0">
                        <a:buNone/>
                      </a:pPr>
                      <a:r>
                        <a:rPr lang="en-GB" sz="700" b="0" dirty="0">
                          <a:solidFill>
                            <a:schemeClr val="tx1"/>
                          </a:solidFill>
                        </a:rPr>
                        <a:t>Kenneth </a:t>
                      </a:r>
                      <a:r>
                        <a:rPr lang="en-GB" sz="700" b="0" dirty="0" err="1">
                          <a:solidFill>
                            <a:schemeClr val="tx1"/>
                          </a:solidFill>
                        </a:rPr>
                        <a:t>Ssebambulidde</a:t>
                      </a:r>
                      <a:endParaRPr lang="en-GB" sz="700" b="0" dirty="0">
                        <a:solidFill>
                          <a:schemeClr val="tx1"/>
                        </a:solidFill>
                      </a:endParaRPr>
                    </a:p>
                    <a:p>
                      <a:pPr marL="0" indent="0">
                        <a:buNone/>
                      </a:pPr>
                      <a:r>
                        <a:rPr lang="en-GB" sz="700" b="0" dirty="0">
                          <a:solidFill>
                            <a:schemeClr val="tx1"/>
                          </a:solidFill>
                        </a:rPr>
                        <a:t>Laura </a:t>
                      </a:r>
                      <a:r>
                        <a:rPr lang="en-GB" sz="700" b="0" dirty="0" err="1">
                          <a:solidFill>
                            <a:schemeClr val="tx1"/>
                          </a:solidFill>
                        </a:rPr>
                        <a:t>Nsangi</a:t>
                      </a:r>
                      <a:endParaRPr lang="en-GB" sz="700" b="0" dirty="0">
                        <a:solidFill>
                          <a:schemeClr val="tx1"/>
                        </a:solidFill>
                      </a:endParaRPr>
                    </a:p>
                    <a:p>
                      <a:pPr marL="0" indent="0">
                        <a:buNone/>
                      </a:pPr>
                      <a:r>
                        <a:rPr lang="en-GB" sz="700" b="0" dirty="0">
                          <a:solidFill>
                            <a:schemeClr val="tx1"/>
                          </a:solidFill>
                        </a:rPr>
                        <a:t>Jane </a:t>
                      </a:r>
                      <a:r>
                        <a:rPr lang="en-GB" sz="700" b="0" dirty="0" err="1">
                          <a:solidFill>
                            <a:schemeClr val="tx1"/>
                          </a:solidFill>
                        </a:rPr>
                        <a:t>Ndyetukira</a:t>
                      </a:r>
                      <a:endParaRPr lang="en-GB" sz="700" b="0" dirty="0">
                        <a:solidFill>
                          <a:schemeClr val="tx1"/>
                        </a:solidFill>
                      </a:endParaRPr>
                    </a:p>
                    <a:p>
                      <a:pPr marL="0" indent="0">
                        <a:buNone/>
                      </a:pPr>
                      <a:r>
                        <a:rPr lang="en-GB" sz="700" b="0" dirty="0">
                          <a:solidFill>
                            <a:schemeClr val="tx1"/>
                          </a:solidFill>
                        </a:rPr>
                        <a:t>Abdu </a:t>
                      </a:r>
                      <a:r>
                        <a:rPr lang="en-GB" sz="700" b="0" dirty="0" err="1">
                          <a:solidFill>
                            <a:schemeClr val="tx1"/>
                          </a:solidFill>
                        </a:rPr>
                        <a:t>Musubire</a:t>
                      </a:r>
                      <a:endParaRPr lang="en-GB" sz="700" b="0" dirty="0">
                        <a:solidFill>
                          <a:schemeClr val="tx1"/>
                        </a:solidFill>
                      </a:endParaRPr>
                    </a:p>
                    <a:p>
                      <a:pPr marL="0" indent="0">
                        <a:buNone/>
                      </a:pPr>
                      <a:r>
                        <a:rPr lang="en-GB" sz="700" b="0" dirty="0">
                          <a:solidFill>
                            <a:schemeClr val="tx1"/>
                          </a:solidFill>
                        </a:rPr>
                        <a:t>Jane </a:t>
                      </a:r>
                      <a:r>
                        <a:rPr lang="en-GB" sz="700" b="0" dirty="0" err="1">
                          <a:solidFill>
                            <a:schemeClr val="tx1"/>
                          </a:solidFill>
                        </a:rPr>
                        <a:t>Gakuru</a:t>
                      </a:r>
                      <a:endParaRPr lang="en-GB" sz="700" b="0" dirty="0">
                        <a:solidFill>
                          <a:schemeClr val="tx1"/>
                        </a:solidFill>
                      </a:endParaRPr>
                    </a:p>
                    <a:p>
                      <a:pPr marL="0" indent="0">
                        <a:buNone/>
                      </a:pPr>
                      <a:r>
                        <a:rPr lang="en-GB" sz="700" b="0" dirty="0" err="1">
                          <a:solidFill>
                            <a:schemeClr val="tx1"/>
                          </a:solidFill>
                        </a:rPr>
                        <a:t>Alisat</a:t>
                      </a:r>
                      <a:r>
                        <a:rPr lang="en-GB" sz="700" b="0" dirty="0">
                          <a:solidFill>
                            <a:schemeClr val="tx1"/>
                          </a:solidFill>
                        </a:rPr>
                        <a:t> Sadiq</a:t>
                      </a:r>
                    </a:p>
                    <a:p>
                      <a:pPr marL="0" indent="0">
                        <a:buNone/>
                      </a:pPr>
                      <a:r>
                        <a:rPr lang="en-GB" sz="700" b="0" dirty="0">
                          <a:solidFill>
                            <a:schemeClr val="tx1"/>
                          </a:solidFill>
                        </a:rPr>
                        <a:t>Cynthia </a:t>
                      </a:r>
                      <a:r>
                        <a:rPr lang="en-GB" sz="700" b="0" dirty="0" err="1">
                          <a:solidFill>
                            <a:schemeClr val="tx1"/>
                          </a:solidFill>
                        </a:rPr>
                        <a:t>Ahimbisibwe</a:t>
                      </a:r>
                      <a:endParaRPr lang="en-GB" sz="700" b="0" dirty="0">
                        <a:solidFill>
                          <a:schemeClr val="tx1"/>
                        </a:solidFill>
                      </a:endParaRPr>
                    </a:p>
                    <a:p>
                      <a:pPr marL="0" indent="0">
                        <a:buNone/>
                      </a:pPr>
                      <a:r>
                        <a:rPr lang="en-GB" sz="700" b="0" dirty="0">
                          <a:solidFill>
                            <a:schemeClr val="tx1"/>
                          </a:solidFill>
                        </a:rPr>
                        <a:t>Carol </a:t>
                      </a:r>
                      <a:r>
                        <a:rPr lang="en-GB" sz="700" b="0" dirty="0" err="1">
                          <a:solidFill>
                            <a:schemeClr val="tx1"/>
                          </a:solidFill>
                        </a:rPr>
                        <a:t>Olivie</a:t>
                      </a:r>
                      <a:r>
                        <a:rPr lang="en-GB" sz="700" b="0" dirty="0">
                          <a:solidFill>
                            <a:schemeClr val="tx1"/>
                          </a:solidFill>
                        </a:rPr>
                        <a:t> </a:t>
                      </a:r>
                      <a:r>
                        <a:rPr lang="en-GB" sz="700" b="0" dirty="0" err="1">
                          <a:solidFill>
                            <a:schemeClr val="tx1"/>
                          </a:solidFill>
                        </a:rPr>
                        <a:t>Namuju</a:t>
                      </a:r>
                      <a:endParaRPr lang="en-GB" sz="700" b="0" dirty="0">
                        <a:solidFill>
                          <a:schemeClr val="tx1"/>
                        </a:solidFill>
                      </a:endParaRPr>
                    </a:p>
                    <a:p>
                      <a:pPr marL="0" indent="0">
                        <a:buNone/>
                      </a:pPr>
                      <a:r>
                        <a:rPr lang="en-GB" sz="700" b="0" dirty="0">
                          <a:solidFill>
                            <a:schemeClr val="tx1"/>
                          </a:solidFill>
                        </a:rPr>
                        <a:t>Jane Francis </a:t>
                      </a:r>
                      <a:r>
                        <a:rPr lang="en-GB" sz="700" b="0" dirty="0" err="1">
                          <a:solidFill>
                            <a:schemeClr val="tx1"/>
                          </a:solidFill>
                        </a:rPr>
                        <a:t>Ndyetukira</a:t>
                      </a:r>
                      <a:endParaRPr lang="en-GB" sz="700" b="0" dirty="0">
                        <a:solidFill>
                          <a:schemeClr val="tx1"/>
                        </a:solidFill>
                      </a:endParaRPr>
                    </a:p>
                    <a:p>
                      <a:pPr marL="0" indent="0">
                        <a:buNone/>
                      </a:pPr>
                      <a:r>
                        <a:rPr lang="en-GB" sz="700" b="0" dirty="0">
                          <a:solidFill>
                            <a:schemeClr val="tx1"/>
                          </a:solidFill>
                        </a:rPr>
                        <a:t>Florence </a:t>
                      </a:r>
                      <a:r>
                        <a:rPr lang="en-GB" sz="700" b="0" dirty="0" err="1">
                          <a:solidFill>
                            <a:schemeClr val="tx1"/>
                          </a:solidFill>
                        </a:rPr>
                        <a:t>Kugonza</a:t>
                      </a:r>
                      <a:endParaRPr lang="en-GB" sz="700" b="0" dirty="0">
                        <a:solidFill>
                          <a:schemeClr val="tx1"/>
                        </a:solidFill>
                      </a:endParaRPr>
                    </a:p>
                    <a:p>
                      <a:pPr marL="0" indent="0">
                        <a:buNone/>
                      </a:pPr>
                      <a:r>
                        <a:rPr lang="en-GB" sz="700" b="0" dirty="0">
                          <a:solidFill>
                            <a:schemeClr val="tx1"/>
                          </a:solidFill>
                        </a:rPr>
                        <a:t>Eva Laker</a:t>
                      </a:r>
                    </a:p>
                    <a:p>
                      <a:pPr marL="0" indent="0">
                        <a:buNone/>
                      </a:pPr>
                      <a:r>
                        <a:rPr lang="en-GB" sz="700" b="0" dirty="0">
                          <a:solidFill>
                            <a:schemeClr val="tx1"/>
                          </a:solidFill>
                        </a:rPr>
                        <a:t>Rhona </a:t>
                      </a:r>
                      <a:r>
                        <a:rPr lang="en-GB" sz="700" b="0" dirty="0" err="1">
                          <a:solidFill>
                            <a:schemeClr val="tx1"/>
                          </a:solidFill>
                        </a:rPr>
                        <a:t>Muyise</a:t>
                      </a:r>
                      <a:endParaRPr lang="en-GB" sz="700" b="0" dirty="0">
                        <a:solidFill>
                          <a:schemeClr val="tx1"/>
                        </a:solidFill>
                      </a:endParaRPr>
                    </a:p>
                    <a:p>
                      <a:pPr marL="0" indent="0">
                        <a:buNone/>
                      </a:pPr>
                      <a:r>
                        <a:rPr lang="en-GB" sz="700" b="0" dirty="0">
                          <a:solidFill>
                            <a:schemeClr val="tx1"/>
                          </a:solidFill>
                        </a:rPr>
                        <a:t>Andrew </a:t>
                      </a:r>
                      <a:r>
                        <a:rPr lang="en-GB" sz="700" b="0" dirty="0" err="1">
                          <a:solidFill>
                            <a:schemeClr val="tx1"/>
                          </a:solidFill>
                        </a:rPr>
                        <a:t>Luswata</a:t>
                      </a:r>
                      <a:r>
                        <a:rPr lang="en-GB" sz="700" b="0" dirty="0">
                          <a:solidFill>
                            <a:schemeClr val="tx1"/>
                          </a:solidFill>
                        </a:rPr>
                        <a:t> </a:t>
                      </a:r>
                      <a:r>
                        <a:rPr lang="en-GB" sz="700" b="0" dirty="0" err="1">
                          <a:solidFill>
                            <a:schemeClr val="tx1"/>
                          </a:solidFill>
                        </a:rPr>
                        <a:t>Lule</a:t>
                      </a:r>
                      <a:endParaRPr lang="en-GB" sz="700" b="0" dirty="0">
                        <a:solidFill>
                          <a:schemeClr val="tx1"/>
                        </a:solidFill>
                      </a:endParaRPr>
                    </a:p>
                    <a:p>
                      <a:pPr marL="0" indent="0">
                        <a:buNone/>
                      </a:pPr>
                      <a:r>
                        <a:rPr lang="en-GB" sz="700" b="0" dirty="0">
                          <a:solidFill>
                            <a:schemeClr val="tx1"/>
                          </a:solidFill>
                        </a:rPr>
                        <a:t>John </a:t>
                      </a:r>
                      <a:r>
                        <a:rPr lang="en-GB" sz="700" b="0" dirty="0" err="1">
                          <a:solidFill>
                            <a:schemeClr val="tx1"/>
                          </a:solidFill>
                        </a:rPr>
                        <a:t>Kisembo</a:t>
                      </a:r>
                      <a:endParaRPr lang="en-GB" sz="700" b="0" dirty="0">
                        <a:solidFill>
                          <a:schemeClr val="tx1"/>
                        </a:solidFill>
                      </a:endParaRPr>
                    </a:p>
                    <a:p>
                      <a:pPr marL="0" indent="0">
                        <a:buNone/>
                      </a:pPr>
                      <a:r>
                        <a:rPr lang="en-GB" sz="700" b="0" dirty="0">
                          <a:solidFill>
                            <a:schemeClr val="tx1"/>
                          </a:solidFill>
                        </a:rPr>
                        <a:t>Daniel </a:t>
                      </a:r>
                      <a:r>
                        <a:rPr lang="en-GB" sz="700" b="0" dirty="0" err="1">
                          <a:solidFill>
                            <a:schemeClr val="tx1"/>
                          </a:solidFill>
                        </a:rPr>
                        <a:t>Kiiza</a:t>
                      </a:r>
                      <a:endParaRPr lang="en-GB" sz="700" b="0" dirty="0">
                        <a:solidFill>
                          <a:schemeClr val="tx1"/>
                        </a:solidFill>
                      </a:endParaRPr>
                    </a:p>
                    <a:p>
                      <a:pPr marL="0" indent="0">
                        <a:buNone/>
                      </a:pPr>
                      <a:r>
                        <a:rPr lang="en-GB" sz="700" b="0" dirty="0">
                          <a:solidFill>
                            <a:schemeClr val="tx1"/>
                          </a:solidFill>
                        </a:rPr>
                        <a:t>Richard </a:t>
                      </a:r>
                      <a:r>
                        <a:rPr lang="en-GB" sz="700" b="0" dirty="0" err="1">
                          <a:solidFill>
                            <a:schemeClr val="tx1"/>
                          </a:solidFill>
                        </a:rPr>
                        <a:t>Kwizera</a:t>
                      </a:r>
                      <a:endParaRPr lang="en-GB" sz="700" b="0" dirty="0">
                        <a:solidFill>
                          <a:schemeClr val="tx1"/>
                        </a:solidFill>
                      </a:endParaRPr>
                    </a:p>
                    <a:p>
                      <a:pPr marL="0" indent="0">
                        <a:buNone/>
                      </a:pPr>
                      <a:r>
                        <a:rPr lang="en-GB" sz="700" b="0" dirty="0">
                          <a:solidFill>
                            <a:schemeClr val="tx1"/>
                          </a:solidFill>
                        </a:rPr>
                        <a:t>Andrew </a:t>
                      </a:r>
                      <a:r>
                        <a:rPr lang="en-GB" sz="700" b="0" dirty="0" err="1">
                          <a:solidFill>
                            <a:schemeClr val="tx1"/>
                          </a:solidFill>
                        </a:rPr>
                        <a:t>Akampurira</a:t>
                      </a:r>
                      <a:endParaRPr lang="en-GB" sz="700" b="0" dirty="0">
                        <a:solidFill>
                          <a:schemeClr val="tx1"/>
                        </a:solidFill>
                      </a:endParaRPr>
                    </a:p>
                    <a:p>
                      <a:pPr marL="0" indent="0">
                        <a:buNone/>
                      </a:pPr>
                      <a:r>
                        <a:rPr lang="en-GB" sz="700" b="0" dirty="0" err="1">
                          <a:solidFill>
                            <a:schemeClr val="tx1"/>
                          </a:solidFill>
                        </a:rPr>
                        <a:t>Tonny</a:t>
                      </a:r>
                      <a:r>
                        <a:rPr lang="en-GB" sz="700" b="0" dirty="0">
                          <a:solidFill>
                            <a:schemeClr val="tx1"/>
                          </a:solidFill>
                        </a:rPr>
                        <a:t> </a:t>
                      </a:r>
                      <a:r>
                        <a:rPr lang="en-GB" sz="700" b="0" dirty="0" err="1">
                          <a:solidFill>
                            <a:schemeClr val="tx1"/>
                          </a:solidFill>
                        </a:rPr>
                        <a:t>Luggya</a:t>
                      </a:r>
                      <a:endParaRPr lang="en-GB" sz="700" b="0" dirty="0">
                        <a:solidFill>
                          <a:schemeClr val="tx1"/>
                        </a:solidFill>
                      </a:endParaRPr>
                    </a:p>
                    <a:p>
                      <a:pPr marL="0" indent="0">
                        <a:buNone/>
                      </a:pPr>
                      <a:r>
                        <a:rPr lang="en-GB" sz="700" b="0" dirty="0" err="1">
                          <a:solidFill>
                            <a:schemeClr val="tx1"/>
                          </a:solidFill>
                        </a:rPr>
                        <a:t>Tadeo</a:t>
                      </a:r>
                      <a:r>
                        <a:rPr lang="en-GB" sz="700" b="0" dirty="0">
                          <a:solidFill>
                            <a:schemeClr val="tx1"/>
                          </a:solidFill>
                        </a:rPr>
                        <a:t> </a:t>
                      </a:r>
                      <a:r>
                        <a:rPr lang="en-GB" sz="700" b="0" dirty="0" err="1">
                          <a:solidFill>
                            <a:schemeClr val="tx1"/>
                          </a:solidFill>
                        </a:rPr>
                        <a:t>Kiiza</a:t>
                      </a:r>
                      <a:endParaRPr lang="en-GB" sz="700" b="0" dirty="0">
                        <a:solidFill>
                          <a:schemeClr val="tx1"/>
                        </a:solidFill>
                      </a:endParaRPr>
                    </a:p>
                    <a:p>
                      <a:pPr marL="0" indent="0">
                        <a:buNone/>
                      </a:pPr>
                      <a:r>
                        <a:rPr lang="en-GB" sz="700" b="0" dirty="0" err="1">
                          <a:solidFill>
                            <a:schemeClr val="tx1"/>
                          </a:solidFill>
                        </a:rPr>
                        <a:t>Asmus</a:t>
                      </a:r>
                      <a:r>
                        <a:rPr lang="en-GB" sz="700" b="0" dirty="0">
                          <a:solidFill>
                            <a:schemeClr val="tx1"/>
                          </a:solidFill>
                        </a:rPr>
                        <a:t> </a:t>
                      </a:r>
                      <a:r>
                        <a:rPr lang="en-GB" sz="700" b="0" dirty="0" err="1">
                          <a:solidFill>
                            <a:schemeClr val="tx1"/>
                          </a:solidFill>
                        </a:rPr>
                        <a:t>Tukundane</a:t>
                      </a:r>
                      <a:endParaRPr lang="en-GB" sz="700" b="0" dirty="0">
                        <a:solidFill>
                          <a:schemeClr val="tx1"/>
                        </a:solidFill>
                      </a:endParaRPr>
                    </a:p>
                    <a:p>
                      <a:pPr marL="0" indent="0">
                        <a:buNone/>
                      </a:pPr>
                      <a:r>
                        <a:rPr lang="en-GB" sz="700" b="0" dirty="0">
                          <a:solidFill>
                            <a:schemeClr val="tx1"/>
                          </a:solidFill>
                        </a:rPr>
                        <a:t>Michael </a:t>
                      </a:r>
                      <a:r>
                        <a:rPr lang="en-GB" sz="700" b="0" dirty="0" err="1">
                          <a:solidFill>
                            <a:schemeClr val="tx1"/>
                          </a:solidFill>
                        </a:rPr>
                        <a:t>Okirwoth</a:t>
                      </a:r>
                      <a:endParaRPr lang="en-GB" sz="700" b="0" dirty="0">
                        <a:solidFill>
                          <a:schemeClr val="tx1"/>
                        </a:solidFill>
                      </a:endParaRPr>
                    </a:p>
                    <a:p>
                      <a:pPr marL="0" indent="0">
                        <a:buNone/>
                      </a:pPr>
                      <a:r>
                        <a:rPr lang="en-GB" sz="700" b="0" dirty="0">
                          <a:solidFill>
                            <a:schemeClr val="tx1"/>
                          </a:solidFill>
                        </a:rPr>
                        <a:t>Fiona </a:t>
                      </a:r>
                      <a:r>
                        <a:rPr lang="en-GB" sz="700" b="0" dirty="0" err="1">
                          <a:solidFill>
                            <a:schemeClr val="tx1"/>
                          </a:solidFill>
                        </a:rPr>
                        <a:t>Cresswell</a:t>
                      </a:r>
                      <a:endParaRPr lang="en-GB" sz="700" b="0" dirty="0">
                        <a:solidFill>
                          <a:schemeClr val="tx1"/>
                        </a:solidFill>
                      </a:endParaRPr>
                    </a:p>
                    <a:p>
                      <a:pPr marL="0" indent="0">
                        <a:buNone/>
                      </a:pPr>
                      <a:endParaRPr lang="en-GB" sz="800" b="0" dirty="0">
                        <a:solidFill>
                          <a:schemeClr val="tx1"/>
                        </a:solidFill>
                      </a:endParaRPr>
                    </a:p>
                    <a:p>
                      <a:r>
                        <a:rPr lang="en-GB" sz="800" b="1" u="sng" dirty="0">
                          <a:solidFill>
                            <a:schemeClr val="tx1"/>
                          </a:solidFill>
                        </a:rPr>
                        <a:t>DSMB</a:t>
                      </a:r>
                    </a:p>
                    <a:p>
                      <a:r>
                        <a:rPr lang="en-GB" sz="700" b="0" u="none" dirty="0">
                          <a:solidFill>
                            <a:schemeClr val="tx1"/>
                          </a:solidFill>
                        </a:rPr>
                        <a:t>Andrew Nunn</a:t>
                      </a:r>
                    </a:p>
                    <a:p>
                      <a:r>
                        <a:rPr lang="en-GB" sz="700" b="0" u="none" dirty="0" err="1">
                          <a:solidFill>
                            <a:schemeClr val="tx1"/>
                          </a:solidFill>
                        </a:rPr>
                        <a:t>Sayoki</a:t>
                      </a:r>
                      <a:r>
                        <a:rPr lang="en-GB" sz="700" b="0" u="none" dirty="0">
                          <a:solidFill>
                            <a:schemeClr val="tx1"/>
                          </a:solidFill>
                        </a:rPr>
                        <a:t> </a:t>
                      </a:r>
                      <a:r>
                        <a:rPr lang="en-GB" sz="700" b="0" u="none" dirty="0" err="1">
                          <a:solidFill>
                            <a:schemeClr val="tx1"/>
                          </a:solidFill>
                        </a:rPr>
                        <a:t>Mfinanga</a:t>
                      </a:r>
                      <a:endParaRPr lang="en-GB" sz="700" b="0" u="none" dirty="0">
                        <a:solidFill>
                          <a:schemeClr val="tx1"/>
                        </a:solidFill>
                      </a:endParaRPr>
                    </a:p>
                    <a:p>
                      <a:r>
                        <a:rPr lang="en-GB" sz="700" b="0" u="none" dirty="0">
                          <a:solidFill>
                            <a:schemeClr val="tx1"/>
                          </a:solidFill>
                        </a:rPr>
                        <a:t>Rob Peck</a:t>
                      </a:r>
                    </a:p>
                    <a:p>
                      <a:r>
                        <a:rPr lang="en-GB" sz="700" b="0" u="none" dirty="0">
                          <a:solidFill>
                            <a:schemeClr val="tx1"/>
                          </a:solidFill>
                        </a:rPr>
                        <a:t>Bill Powderly</a:t>
                      </a:r>
                    </a:p>
                    <a:p>
                      <a:endParaRPr lang="en-GB" sz="800" dirty="0">
                        <a:solidFill>
                          <a:schemeClr val="tx1"/>
                        </a:solidFill>
                      </a:endParaRPr>
                    </a:p>
                    <a:p>
                      <a:r>
                        <a:rPr lang="en-GB" sz="800" u="sng" dirty="0">
                          <a:solidFill>
                            <a:schemeClr val="tx1"/>
                          </a:solidFill>
                        </a:rPr>
                        <a:t>Trial Steering Committee</a:t>
                      </a:r>
                    </a:p>
                    <a:p>
                      <a:r>
                        <a:rPr lang="en-GB" sz="700" b="0" dirty="0">
                          <a:solidFill>
                            <a:schemeClr val="tx1"/>
                          </a:solidFill>
                        </a:rPr>
                        <a:t>John Perfect</a:t>
                      </a:r>
                    </a:p>
                    <a:p>
                      <a:r>
                        <a:rPr lang="en-GB" sz="700" b="0" dirty="0">
                          <a:solidFill>
                            <a:schemeClr val="tx1"/>
                          </a:solidFill>
                        </a:rPr>
                        <a:t>Andrew </a:t>
                      </a:r>
                      <a:r>
                        <a:rPr lang="en-GB" sz="700" b="0" dirty="0" err="1">
                          <a:solidFill>
                            <a:schemeClr val="tx1"/>
                          </a:solidFill>
                        </a:rPr>
                        <a:t>Kambugu</a:t>
                      </a:r>
                      <a:endParaRPr lang="en-GB" sz="700" b="0" dirty="0">
                        <a:solidFill>
                          <a:schemeClr val="tx1"/>
                        </a:solidFill>
                      </a:endParaRPr>
                    </a:p>
                    <a:p>
                      <a:r>
                        <a:rPr lang="en-GB" sz="700" b="0" dirty="0" err="1">
                          <a:solidFill>
                            <a:schemeClr val="tx1"/>
                          </a:solidFill>
                        </a:rPr>
                        <a:t>Saidi</a:t>
                      </a:r>
                      <a:r>
                        <a:rPr lang="en-GB" sz="700" b="0" dirty="0">
                          <a:solidFill>
                            <a:schemeClr val="tx1"/>
                          </a:solidFill>
                        </a:rPr>
                        <a:t> </a:t>
                      </a:r>
                      <a:r>
                        <a:rPr lang="en-GB" sz="700" b="0" dirty="0" err="1">
                          <a:solidFill>
                            <a:schemeClr val="tx1"/>
                          </a:solidFill>
                        </a:rPr>
                        <a:t>Kapigi</a:t>
                      </a:r>
                      <a:endParaRPr lang="en-GB" sz="700" b="0" dirty="0">
                        <a:solidFill>
                          <a:schemeClr val="tx1"/>
                        </a:solidFill>
                      </a:endParaRPr>
                    </a:p>
                    <a:p>
                      <a:r>
                        <a:rPr lang="en-GB" sz="700" b="0" dirty="0">
                          <a:solidFill>
                            <a:schemeClr val="tx1"/>
                          </a:solidFill>
                        </a:rPr>
                        <a:t>Doug Wilson</a:t>
                      </a:r>
                    </a:p>
                    <a:p>
                      <a:endParaRPr lang="en-GB" sz="800" dirty="0">
                        <a:solidFill>
                          <a:schemeClr val="tx1"/>
                        </a:solidFill>
                      </a:endParaRP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74501631"/>
                  </a:ext>
                </a:extLst>
              </a:tr>
            </a:tbl>
          </a:graphicData>
        </a:graphic>
      </p:graphicFrame>
      <p:pic>
        <p:nvPicPr>
          <p:cNvPr id="5" name="Picture 2" descr="http://history.lshtm.ac.uk/images/lshtm_logo_black.png">
            <a:extLst>
              <a:ext uri="{FF2B5EF4-FFF2-40B4-BE49-F238E27FC236}">
                <a16:creationId xmlns:a16="http://schemas.microsoft.com/office/drawing/2014/main" id="{166D7F81-9866-474D-AF54-392E7AF8C96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86878" y="980541"/>
            <a:ext cx="785120" cy="373792"/>
          </a:xfrm>
          <a:prstGeom prst="rect">
            <a:avLst/>
          </a:prstGeom>
          <a:noFill/>
        </p:spPr>
      </p:pic>
      <p:pic>
        <p:nvPicPr>
          <p:cNvPr id="6" name="Picture 5" descr="logo_institut_pasteur_rvb_0.png">
            <a:extLst>
              <a:ext uri="{FF2B5EF4-FFF2-40B4-BE49-F238E27FC236}">
                <a16:creationId xmlns:a16="http://schemas.microsoft.com/office/drawing/2014/main" id="{CD4A7DC7-830B-8246-905F-C2F1E23F4E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3157" y="4130986"/>
            <a:ext cx="785120" cy="384206"/>
          </a:xfrm>
          <a:prstGeom prst="rect">
            <a:avLst/>
          </a:prstGeom>
        </p:spPr>
      </p:pic>
      <p:pic>
        <p:nvPicPr>
          <p:cNvPr id="7" name="Picture 4">
            <a:extLst>
              <a:ext uri="{FF2B5EF4-FFF2-40B4-BE49-F238E27FC236}">
                <a16:creationId xmlns:a16="http://schemas.microsoft.com/office/drawing/2014/main" id="{80BAE8CB-F1BD-0D4F-BF21-EE4A4D26BCF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03170" y="1576873"/>
            <a:ext cx="805981" cy="3842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a:extLst>
              <a:ext uri="{FF2B5EF4-FFF2-40B4-BE49-F238E27FC236}">
                <a16:creationId xmlns:a16="http://schemas.microsoft.com/office/drawing/2014/main" id="{223175CC-0339-C346-9866-01FFBB6E872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74610" y="3182423"/>
            <a:ext cx="997388" cy="52362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Liverpool School of Tropical Medicine | Essentials">
            <a:extLst>
              <a:ext uri="{FF2B5EF4-FFF2-40B4-BE49-F238E27FC236}">
                <a16:creationId xmlns:a16="http://schemas.microsoft.com/office/drawing/2014/main" id="{2BD2605A-E2DC-1E4B-A610-CD52BC0A0CA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89062" y="2076275"/>
            <a:ext cx="820089" cy="3842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Bostwana-Harvard AIDS Institute Partnership (BHP) – HBNU Fogarty Global  Health Training Program">
            <a:extLst>
              <a:ext uri="{FF2B5EF4-FFF2-40B4-BE49-F238E27FC236}">
                <a16:creationId xmlns:a16="http://schemas.microsoft.com/office/drawing/2014/main" id="{7557F903-D2AD-6442-B164-F70BF9CF5DC4}"/>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831818" y="667914"/>
            <a:ext cx="799197" cy="30849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descr="University of Zimbabwe - Wikipedia">
            <a:extLst>
              <a:ext uri="{FF2B5EF4-FFF2-40B4-BE49-F238E27FC236}">
                <a16:creationId xmlns:a16="http://schemas.microsoft.com/office/drawing/2014/main" id="{877ADDE0-6152-8B40-A725-DBF6A1F049C0}"/>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668034" y="3444237"/>
            <a:ext cx="471523" cy="62830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6" descr="University of Cape Town - Wikipedia">
            <a:extLst>
              <a:ext uri="{FF2B5EF4-FFF2-40B4-BE49-F238E27FC236}">
                <a16:creationId xmlns:a16="http://schemas.microsoft.com/office/drawing/2014/main" id="{1DD2D3D7-C5EC-D947-95C1-B584B7FCD5CE}"/>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591568" y="248263"/>
            <a:ext cx="502870" cy="51043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8" descr="UNC Project-Malawi">
            <a:extLst>
              <a:ext uri="{FF2B5EF4-FFF2-40B4-BE49-F238E27FC236}">
                <a16:creationId xmlns:a16="http://schemas.microsoft.com/office/drawing/2014/main" id="{BFC13A15-66DB-5949-8348-BF2B161A8784}"/>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4805983" y="180109"/>
            <a:ext cx="620265" cy="37832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F322D396-629C-4141-8930-A9AB6E16487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746995" y="3185843"/>
            <a:ext cx="530510" cy="561717"/>
          </a:xfrm>
          <a:prstGeom prst="rect">
            <a:avLst/>
          </a:prstGeom>
        </p:spPr>
      </p:pic>
      <p:pic>
        <p:nvPicPr>
          <p:cNvPr id="15" name="Picture 14">
            <a:extLst>
              <a:ext uri="{FF2B5EF4-FFF2-40B4-BE49-F238E27FC236}">
                <a16:creationId xmlns:a16="http://schemas.microsoft.com/office/drawing/2014/main" id="{DC9D0A08-8165-F54A-BCC4-0CEDA09B21BE}"/>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386801" y="88411"/>
            <a:ext cx="530510" cy="561717"/>
          </a:xfrm>
          <a:prstGeom prst="rect">
            <a:avLst/>
          </a:prstGeom>
        </p:spPr>
      </p:pic>
      <p:pic>
        <p:nvPicPr>
          <p:cNvPr id="16" name="Picture 15">
            <a:extLst>
              <a:ext uri="{FF2B5EF4-FFF2-40B4-BE49-F238E27FC236}">
                <a16:creationId xmlns:a16="http://schemas.microsoft.com/office/drawing/2014/main" id="{657BEAC5-3FF1-EA4C-AAF4-CEAE80CB6308}"/>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3231416" y="2198666"/>
            <a:ext cx="410897" cy="523629"/>
          </a:xfrm>
          <a:prstGeom prst="rect">
            <a:avLst/>
          </a:prstGeom>
        </p:spPr>
      </p:pic>
    </p:spTree>
    <p:extLst>
      <p:ext uri="{BB962C8B-B14F-4D97-AF65-F5344CB8AC3E}">
        <p14:creationId xmlns:p14="http://schemas.microsoft.com/office/powerpoint/2010/main" val="15566691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2">
            <a:extLst>
              <a:ext uri="{FF2B5EF4-FFF2-40B4-BE49-F238E27FC236}">
                <a16:creationId xmlns:a16="http://schemas.microsoft.com/office/drawing/2014/main" id="{4BE80C71-B148-754B-8C48-52B94C77CF3D}"/>
              </a:ext>
            </a:extLst>
          </p:cNvPr>
          <p:cNvSpPr txBox="1">
            <a:spLocks/>
          </p:cNvSpPr>
          <p:nvPr/>
        </p:nvSpPr>
        <p:spPr>
          <a:xfrm>
            <a:off x="504641" y="627534"/>
            <a:ext cx="7883783" cy="4262405"/>
          </a:xfrm>
          <a:prstGeom prst="rect">
            <a:avLst/>
          </a:prstGeom>
        </p:spPr>
        <p:txBody>
          <a:bodyPr/>
          <a:lstStyle>
            <a:lvl1pPr marL="182558" indent="-182558" algn="l" defTabSz="914377"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1pPr>
            <a:lvl2pPr marL="358766" indent="-176209" algn="l" defTabSz="914377"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2pPr>
            <a:lvl3pPr marL="541325" indent="-182558" algn="l" defTabSz="914377"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3pPr>
            <a:lvl4pPr marL="715945" indent="-174621" algn="l" defTabSz="914377"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4pPr>
            <a:lvl5pPr marL="898503" indent="-182558" algn="l" defTabSz="914377"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2100" dirty="0" err="1"/>
              <a:t>What</a:t>
            </a:r>
            <a:r>
              <a:rPr lang="de-DE" sz="2100" dirty="0"/>
              <a:t> </a:t>
            </a:r>
            <a:r>
              <a:rPr lang="de-DE" sz="2100" dirty="0" err="1"/>
              <a:t>next</a:t>
            </a:r>
            <a:r>
              <a:rPr lang="de-DE" sz="2100" dirty="0"/>
              <a:t> </a:t>
            </a:r>
            <a:r>
              <a:rPr lang="de-DE" sz="2100" dirty="0" err="1"/>
              <a:t>for</a:t>
            </a:r>
            <a:r>
              <a:rPr lang="de-DE" sz="2100" dirty="0"/>
              <a:t> </a:t>
            </a:r>
            <a:r>
              <a:rPr lang="de-DE" sz="2100" dirty="0" err="1"/>
              <a:t>the</a:t>
            </a:r>
            <a:r>
              <a:rPr lang="de-DE" sz="2100" dirty="0"/>
              <a:t> </a:t>
            </a:r>
            <a:r>
              <a:rPr lang="de-DE" sz="2100" dirty="0" err="1"/>
              <a:t>treatment</a:t>
            </a:r>
            <a:r>
              <a:rPr lang="de-DE" sz="2100" dirty="0"/>
              <a:t> </a:t>
            </a:r>
            <a:r>
              <a:rPr lang="de-DE" sz="2100" dirty="0" err="1"/>
              <a:t>of</a:t>
            </a:r>
            <a:r>
              <a:rPr lang="de-DE" sz="2100" dirty="0"/>
              <a:t> </a:t>
            </a:r>
            <a:r>
              <a:rPr lang="de-DE" sz="2100" dirty="0" err="1"/>
              <a:t>cryptococcal</a:t>
            </a:r>
            <a:r>
              <a:rPr lang="de-DE" sz="2100" dirty="0"/>
              <a:t> </a:t>
            </a:r>
            <a:r>
              <a:rPr lang="de-DE" sz="2100" dirty="0" err="1"/>
              <a:t>meningitis</a:t>
            </a:r>
            <a:r>
              <a:rPr lang="de-DE" sz="2100" dirty="0"/>
              <a:t>?</a:t>
            </a:r>
          </a:p>
          <a:p>
            <a:pPr marL="0" indent="0">
              <a:buNone/>
            </a:pPr>
            <a:endParaRPr lang="de-DE" sz="1500" dirty="0"/>
          </a:p>
          <a:p>
            <a:r>
              <a:rPr lang="de-DE" sz="1500" dirty="0" err="1"/>
              <a:t>Implement</a:t>
            </a:r>
            <a:r>
              <a:rPr lang="de-DE" sz="1500" dirty="0"/>
              <a:t> </a:t>
            </a:r>
            <a:r>
              <a:rPr lang="de-DE" sz="1500" dirty="0" err="1"/>
              <a:t>findings</a:t>
            </a:r>
            <a:r>
              <a:rPr lang="de-DE" sz="1500" dirty="0"/>
              <a:t> </a:t>
            </a:r>
            <a:r>
              <a:rPr lang="de-DE" sz="1500" dirty="0" err="1"/>
              <a:t>from</a:t>
            </a:r>
            <a:r>
              <a:rPr lang="de-DE" sz="1500" dirty="0"/>
              <a:t> </a:t>
            </a:r>
            <a:r>
              <a:rPr lang="de-DE" sz="1500" dirty="0" err="1"/>
              <a:t>the</a:t>
            </a:r>
            <a:r>
              <a:rPr lang="de-DE" sz="1500" dirty="0"/>
              <a:t> AMBITION-cm </a:t>
            </a:r>
            <a:r>
              <a:rPr lang="de-DE" sz="1500" dirty="0" err="1"/>
              <a:t>trial</a:t>
            </a:r>
            <a:endParaRPr lang="de-DE" sz="1500" dirty="0"/>
          </a:p>
          <a:p>
            <a:endParaRPr lang="de-DE" sz="1500" dirty="0"/>
          </a:p>
          <a:p>
            <a:r>
              <a:rPr lang="de-DE" sz="1500" dirty="0"/>
              <a:t>Further </a:t>
            </a:r>
            <a:r>
              <a:rPr lang="de-DE" sz="1500" dirty="0" err="1"/>
              <a:t>reduce</a:t>
            </a:r>
            <a:r>
              <a:rPr lang="de-DE" sz="1500" dirty="0"/>
              <a:t> </a:t>
            </a:r>
            <a:r>
              <a:rPr lang="de-DE" sz="1500" dirty="0" err="1"/>
              <a:t>mortality</a:t>
            </a:r>
            <a:r>
              <a:rPr lang="de-DE" sz="1500" dirty="0"/>
              <a:t> in </a:t>
            </a:r>
            <a:r>
              <a:rPr lang="de-DE" sz="1500" dirty="0" err="1"/>
              <a:t>patients</a:t>
            </a:r>
            <a:r>
              <a:rPr lang="de-DE" sz="1500" dirty="0"/>
              <a:t> </a:t>
            </a:r>
            <a:r>
              <a:rPr lang="de-DE" sz="1500" dirty="0" err="1"/>
              <a:t>with</a:t>
            </a:r>
            <a:r>
              <a:rPr lang="de-DE" sz="1500" dirty="0"/>
              <a:t> </a:t>
            </a:r>
            <a:r>
              <a:rPr lang="de-DE" sz="1500" dirty="0" err="1"/>
              <a:t>cryptococcal</a:t>
            </a:r>
            <a:r>
              <a:rPr lang="de-DE" sz="1500" dirty="0"/>
              <a:t> </a:t>
            </a:r>
            <a:r>
              <a:rPr lang="de-DE" sz="1500" dirty="0" err="1"/>
              <a:t>meningitis</a:t>
            </a:r>
            <a:endParaRPr lang="de-DE" sz="1500" dirty="0"/>
          </a:p>
          <a:p>
            <a:endParaRPr lang="de-DE" sz="1500" dirty="0"/>
          </a:p>
          <a:p>
            <a:r>
              <a:rPr lang="de-DE" sz="1500" dirty="0" err="1"/>
              <a:t>Prevent</a:t>
            </a:r>
            <a:r>
              <a:rPr lang="de-DE" sz="1500" dirty="0"/>
              <a:t> </a:t>
            </a:r>
            <a:r>
              <a:rPr lang="de-DE" sz="1500" dirty="0" err="1"/>
              <a:t>cryptococcal</a:t>
            </a:r>
            <a:r>
              <a:rPr lang="de-DE" sz="1500" dirty="0"/>
              <a:t> </a:t>
            </a:r>
            <a:r>
              <a:rPr lang="de-DE" sz="1500" dirty="0" err="1"/>
              <a:t>meningitis</a:t>
            </a:r>
            <a:r>
              <a:rPr lang="de-DE" sz="1500" dirty="0"/>
              <a:t> in </a:t>
            </a:r>
            <a:r>
              <a:rPr lang="de-DE" sz="1500" dirty="0" err="1"/>
              <a:t>patients</a:t>
            </a:r>
            <a:r>
              <a:rPr lang="de-DE" sz="1500" dirty="0"/>
              <a:t> </a:t>
            </a:r>
            <a:r>
              <a:rPr lang="de-DE" sz="1500" dirty="0" err="1"/>
              <a:t>with</a:t>
            </a:r>
            <a:r>
              <a:rPr lang="de-DE" sz="1500" dirty="0"/>
              <a:t> </a:t>
            </a:r>
            <a:r>
              <a:rPr lang="de-DE" sz="1500" dirty="0" err="1"/>
              <a:t>advanced</a:t>
            </a:r>
            <a:r>
              <a:rPr lang="de-DE" sz="1500" dirty="0"/>
              <a:t> HIV </a:t>
            </a:r>
            <a:r>
              <a:rPr lang="de-DE" sz="1500" dirty="0" err="1"/>
              <a:t>disease</a:t>
            </a:r>
            <a:endParaRPr lang="de-DE" sz="1500" dirty="0"/>
          </a:p>
          <a:p>
            <a:endParaRPr lang="de-DE" sz="1500" dirty="0"/>
          </a:p>
          <a:p>
            <a:r>
              <a:rPr lang="de-DE" sz="1500" dirty="0" err="1"/>
              <a:t>Apply</a:t>
            </a:r>
            <a:r>
              <a:rPr lang="de-DE" sz="1500" dirty="0"/>
              <a:t> </a:t>
            </a:r>
            <a:r>
              <a:rPr lang="de-DE" sz="1500" dirty="0" err="1"/>
              <a:t>what</a:t>
            </a:r>
            <a:r>
              <a:rPr lang="de-DE" sz="1500" dirty="0"/>
              <a:t> </a:t>
            </a:r>
            <a:r>
              <a:rPr lang="de-DE" sz="1500" dirty="0" err="1"/>
              <a:t>we</a:t>
            </a:r>
            <a:r>
              <a:rPr lang="de-DE" sz="1500" dirty="0"/>
              <a:t> </a:t>
            </a:r>
            <a:r>
              <a:rPr lang="de-DE" sz="1500" dirty="0" err="1"/>
              <a:t>have</a:t>
            </a:r>
            <a:r>
              <a:rPr lang="de-DE" sz="1500" dirty="0"/>
              <a:t> </a:t>
            </a:r>
            <a:r>
              <a:rPr lang="de-DE" sz="1500" dirty="0" err="1"/>
              <a:t>learnt</a:t>
            </a:r>
            <a:r>
              <a:rPr lang="de-DE" sz="1500" dirty="0"/>
              <a:t> in </a:t>
            </a:r>
            <a:r>
              <a:rPr lang="de-DE" sz="1500" dirty="0" err="1"/>
              <a:t>cryptococcal</a:t>
            </a:r>
            <a:r>
              <a:rPr lang="de-DE" sz="1500" dirty="0"/>
              <a:t> </a:t>
            </a:r>
            <a:r>
              <a:rPr lang="de-DE" sz="1500" dirty="0" err="1"/>
              <a:t>meningitis</a:t>
            </a:r>
            <a:r>
              <a:rPr lang="de-DE" sz="1500" dirty="0"/>
              <a:t> </a:t>
            </a:r>
            <a:r>
              <a:rPr lang="de-DE" sz="1500" dirty="0" err="1"/>
              <a:t>to</a:t>
            </a:r>
            <a:r>
              <a:rPr lang="de-DE" sz="1500" dirty="0"/>
              <a:t> </a:t>
            </a:r>
            <a:r>
              <a:rPr lang="de-DE" sz="1500" dirty="0" err="1"/>
              <a:t>other</a:t>
            </a:r>
            <a:r>
              <a:rPr lang="de-DE" sz="1500" dirty="0"/>
              <a:t> HIV-</a:t>
            </a:r>
            <a:r>
              <a:rPr lang="de-DE" sz="1500" dirty="0" err="1"/>
              <a:t>associated</a:t>
            </a:r>
            <a:r>
              <a:rPr lang="de-DE" sz="1500" dirty="0"/>
              <a:t> </a:t>
            </a:r>
            <a:r>
              <a:rPr lang="de-DE" sz="1500" dirty="0" err="1"/>
              <a:t>fungal</a:t>
            </a:r>
            <a:r>
              <a:rPr lang="de-DE" sz="1500" dirty="0"/>
              <a:t> </a:t>
            </a:r>
            <a:r>
              <a:rPr lang="de-DE" sz="1500" dirty="0" err="1"/>
              <a:t>infections</a:t>
            </a:r>
            <a:endParaRPr lang="de-DE" sz="1500" dirty="0"/>
          </a:p>
          <a:p>
            <a:endParaRPr lang="de-DE" sz="1500" dirty="0"/>
          </a:p>
          <a:p>
            <a:r>
              <a:rPr lang="de-DE" sz="1500" dirty="0" err="1"/>
              <a:t>Reduce</a:t>
            </a:r>
            <a:r>
              <a:rPr lang="de-DE" sz="1500" dirty="0"/>
              <a:t> </a:t>
            </a:r>
            <a:r>
              <a:rPr lang="de-DE" sz="1500" dirty="0" err="1"/>
              <a:t>the</a:t>
            </a:r>
            <a:r>
              <a:rPr lang="de-DE" sz="1500" dirty="0"/>
              <a:t> </a:t>
            </a:r>
            <a:r>
              <a:rPr lang="de-DE" sz="1500" dirty="0" err="1"/>
              <a:t>burden</a:t>
            </a:r>
            <a:r>
              <a:rPr lang="de-DE" sz="1500" dirty="0"/>
              <a:t> </a:t>
            </a:r>
            <a:r>
              <a:rPr lang="de-DE" sz="1500" dirty="0" err="1"/>
              <a:t>of</a:t>
            </a:r>
            <a:r>
              <a:rPr lang="de-DE" sz="1500" dirty="0"/>
              <a:t> </a:t>
            </a:r>
            <a:r>
              <a:rPr lang="de-DE" sz="1500" dirty="0" err="1"/>
              <a:t>advanced</a:t>
            </a:r>
            <a:r>
              <a:rPr lang="de-DE" sz="1500" dirty="0"/>
              <a:t> HIV-</a:t>
            </a:r>
            <a:r>
              <a:rPr lang="de-DE" sz="1500" dirty="0" err="1"/>
              <a:t>disease</a:t>
            </a:r>
            <a:r>
              <a:rPr lang="de-DE" sz="1500" dirty="0"/>
              <a:t> in </a:t>
            </a:r>
            <a:r>
              <a:rPr lang="de-DE" sz="1500" dirty="0" err="1"/>
              <a:t>mature</a:t>
            </a:r>
            <a:r>
              <a:rPr lang="de-DE" sz="1500" dirty="0"/>
              <a:t> ART </a:t>
            </a:r>
            <a:r>
              <a:rPr lang="de-DE" sz="1500" dirty="0" err="1"/>
              <a:t>programmes</a:t>
            </a:r>
            <a:endParaRPr lang="de-DE" sz="1500" dirty="0"/>
          </a:p>
          <a:p>
            <a:endParaRPr lang="de-DE" sz="1500" dirty="0"/>
          </a:p>
          <a:p>
            <a:endParaRPr lang="de-DE" sz="1500" dirty="0"/>
          </a:p>
          <a:p>
            <a:endParaRPr lang="de-DE" sz="1500" dirty="0"/>
          </a:p>
        </p:txBody>
      </p:sp>
    </p:spTree>
    <p:extLst>
      <p:ext uri="{BB962C8B-B14F-4D97-AF65-F5344CB8AC3E}">
        <p14:creationId xmlns:p14="http://schemas.microsoft.com/office/powerpoint/2010/main" val="7811848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2">
            <a:extLst>
              <a:ext uri="{FF2B5EF4-FFF2-40B4-BE49-F238E27FC236}">
                <a16:creationId xmlns:a16="http://schemas.microsoft.com/office/drawing/2014/main" id="{4BE80C71-B148-754B-8C48-52B94C77CF3D}"/>
              </a:ext>
            </a:extLst>
          </p:cNvPr>
          <p:cNvSpPr txBox="1">
            <a:spLocks/>
          </p:cNvSpPr>
          <p:nvPr/>
        </p:nvSpPr>
        <p:spPr>
          <a:xfrm>
            <a:off x="504641" y="627534"/>
            <a:ext cx="7883783" cy="4262405"/>
          </a:xfrm>
          <a:prstGeom prst="rect">
            <a:avLst/>
          </a:prstGeom>
        </p:spPr>
        <p:txBody>
          <a:bodyPr/>
          <a:lstStyle>
            <a:lvl1pPr marL="182558" indent="-182558" algn="l" defTabSz="914377"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1pPr>
            <a:lvl2pPr marL="358766" indent="-176209" algn="l" defTabSz="914377"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2pPr>
            <a:lvl3pPr marL="541325" indent="-182558" algn="l" defTabSz="914377"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3pPr>
            <a:lvl4pPr marL="715945" indent="-174621" algn="l" defTabSz="914377"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4pPr>
            <a:lvl5pPr marL="898503" indent="-182558" algn="l" defTabSz="914377"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2100" dirty="0" err="1"/>
              <a:t>What</a:t>
            </a:r>
            <a:r>
              <a:rPr lang="de-DE" sz="2100" dirty="0"/>
              <a:t> </a:t>
            </a:r>
            <a:r>
              <a:rPr lang="de-DE" sz="2100" dirty="0" err="1"/>
              <a:t>next</a:t>
            </a:r>
            <a:r>
              <a:rPr lang="de-DE" sz="2100" dirty="0"/>
              <a:t> </a:t>
            </a:r>
            <a:r>
              <a:rPr lang="de-DE" sz="2100" dirty="0" err="1"/>
              <a:t>for</a:t>
            </a:r>
            <a:r>
              <a:rPr lang="de-DE" sz="2100" dirty="0"/>
              <a:t> </a:t>
            </a:r>
            <a:r>
              <a:rPr lang="de-DE" sz="2100" dirty="0" err="1"/>
              <a:t>the</a:t>
            </a:r>
            <a:r>
              <a:rPr lang="de-DE" sz="2100" dirty="0"/>
              <a:t> </a:t>
            </a:r>
            <a:r>
              <a:rPr lang="de-DE" sz="2100" dirty="0" err="1"/>
              <a:t>treatment</a:t>
            </a:r>
            <a:r>
              <a:rPr lang="de-DE" sz="2100" dirty="0"/>
              <a:t> </a:t>
            </a:r>
            <a:r>
              <a:rPr lang="de-DE" sz="2100" dirty="0" err="1"/>
              <a:t>of</a:t>
            </a:r>
            <a:r>
              <a:rPr lang="de-DE" sz="2100" dirty="0"/>
              <a:t> </a:t>
            </a:r>
            <a:r>
              <a:rPr lang="de-DE" sz="2100" dirty="0" err="1"/>
              <a:t>cryptococcal</a:t>
            </a:r>
            <a:r>
              <a:rPr lang="de-DE" sz="2100" dirty="0"/>
              <a:t> </a:t>
            </a:r>
            <a:r>
              <a:rPr lang="de-DE" sz="2100" dirty="0" err="1"/>
              <a:t>meningitis</a:t>
            </a:r>
            <a:r>
              <a:rPr lang="de-DE" sz="2100" dirty="0"/>
              <a:t>?</a:t>
            </a:r>
          </a:p>
          <a:p>
            <a:pPr marL="0" indent="0">
              <a:buNone/>
            </a:pPr>
            <a:endParaRPr lang="de-DE" sz="1500" dirty="0"/>
          </a:p>
          <a:p>
            <a:r>
              <a:rPr lang="de-DE" sz="1500" dirty="0" err="1"/>
              <a:t>Implement</a:t>
            </a:r>
            <a:r>
              <a:rPr lang="de-DE" sz="1500" dirty="0"/>
              <a:t> </a:t>
            </a:r>
            <a:r>
              <a:rPr lang="de-DE" sz="1500" dirty="0" err="1"/>
              <a:t>findings</a:t>
            </a:r>
            <a:r>
              <a:rPr lang="de-DE" sz="1500" dirty="0"/>
              <a:t> </a:t>
            </a:r>
            <a:r>
              <a:rPr lang="de-DE" sz="1500" dirty="0" err="1"/>
              <a:t>from</a:t>
            </a:r>
            <a:r>
              <a:rPr lang="de-DE" sz="1500" dirty="0"/>
              <a:t> </a:t>
            </a:r>
            <a:r>
              <a:rPr lang="de-DE" sz="1500" dirty="0" err="1"/>
              <a:t>the</a:t>
            </a:r>
            <a:r>
              <a:rPr lang="de-DE" sz="1500" dirty="0"/>
              <a:t> AMBITION-cm </a:t>
            </a:r>
            <a:r>
              <a:rPr lang="de-DE" sz="1500" dirty="0" err="1"/>
              <a:t>trial</a:t>
            </a:r>
            <a:endParaRPr lang="de-DE" sz="1500" dirty="0"/>
          </a:p>
          <a:p>
            <a:endParaRPr lang="de-DE" sz="1500" dirty="0"/>
          </a:p>
        </p:txBody>
      </p:sp>
      <p:sp>
        <p:nvSpPr>
          <p:cNvPr id="2" name="TextBox 1">
            <a:extLst>
              <a:ext uri="{FF2B5EF4-FFF2-40B4-BE49-F238E27FC236}">
                <a16:creationId xmlns:a16="http://schemas.microsoft.com/office/drawing/2014/main" id="{80B07886-6B4C-7F4E-89A2-74705A76EF5A}"/>
              </a:ext>
            </a:extLst>
          </p:cNvPr>
          <p:cNvSpPr txBox="1"/>
          <p:nvPr/>
        </p:nvSpPr>
        <p:spPr>
          <a:xfrm>
            <a:off x="1223628" y="1653644"/>
            <a:ext cx="6696744" cy="2862322"/>
          </a:xfrm>
          <a:prstGeom prst="rect">
            <a:avLst/>
          </a:prstGeom>
          <a:noFill/>
          <a:ln w="19050">
            <a:solidFill>
              <a:schemeClr val="accent1"/>
            </a:solidFill>
          </a:ln>
        </p:spPr>
        <p:txBody>
          <a:bodyPr wrap="square" rtlCol="0">
            <a:spAutoFit/>
          </a:bodyPr>
          <a:lstStyle/>
          <a:p>
            <a:r>
              <a:rPr lang="en-US" sz="1500" dirty="0"/>
              <a:t>Health economic analysis</a:t>
            </a:r>
          </a:p>
          <a:p>
            <a:endParaRPr lang="en-US" sz="1500" dirty="0"/>
          </a:p>
          <a:p>
            <a:r>
              <a:rPr lang="en-US" sz="1500" dirty="0"/>
              <a:t>Qualitative work exploring acceptability and feasibility of the single-dose regimen (Dr David Lawrence) </a:t>
            </a:r>
          </a:p>
          <a:p>
            <a:endParaRPr lang="en-US" sz="1500" dirty="0"/>
          </a:p>
          <a:p>
            <a:r>
              <a:rPr lang="en-US" sz="1500" dirty="0"/>
              <a:t>CDC collaborative award awarded under CK21-2106 Global Fungal Disease Surveillance and Capacity. : Implementing Short-course Treatment Regimens for HIV-associated Cryptococcal Meningitis in sub-Saharan Africa (5 years, starting September 2021)</a:t>
            </a:r>
          </a:p>
          <a:p>
            <a:endParaRPr lang="en-US" sz="1500" dirty="0"/>
          </a:p>
          <a:p>
            <a:r>
              <a:rPr lang="en-US" sz="1500" dirty="0"/>
              <a:t>NIHR Global Health Group on HIV-associated fungal infections (4 years, starting August 2022)</a:t>
            </a:r>
          </a:p>
        </p:txBody>
      </p:sp>
    </p:spTree>
    <p:extLst>
      <p:ext uri="{BB962C8B-B14F-4D97-AF65-F5344CB8AC3E}">
        <p14:creationId xmlns:p14="http://schemas.microsoft.com/office/powerpoint/2010/main" val="17003208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547B8E-156A-7049-89F0-944B9794E6E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629822" y="671208"/>
            <a:ext cx="7884356" cy="411658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147017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15C978-F9E3-AD4A-B378-708A298A0E14}"/>
              </a:ext>
            </a:extLst>
          </p:cNvPr>
          <p:cNvPicPr>
            <a:picLocks noChangeAspect="1"/>
          </p:cNvPicPr>
          <p:nvPr/>
        </p:nvPicPr>
        <p:blipFill>
          <a:blip r:embed="rId2"/>
          <a:stretch>
            <a:fillRect/>
          </a:stretch>
        </p:blipFill>
        <p:spPr>
          <a:xfrm>
            <a:off x="0" y="-20538"/>
            <a:ext cx="9144000" cy="5143500"/>
          </a:xfrm>
          <a:prstGeom prst="rect">
            <a:avLst/>
          </a:prstGeom>
        </p:spPr>
      </p:pic>
    </p:spTree>
    <p:extLst>
      <p:ext uri="{BB962C8B-B14F-4D97-AF65-F5344CB8AC3E}">
        <p14:creationId xmlns:p14="http://schemas.microsoft.com/office/powerpoint/2010/main" val="42699899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305FE-AF16-0F46-8DD6-A9FFB84B679D}"/>
              </a:ext>
            </a:extLst>
          </p:cNvPr>
          <p:cNvSpPr>
            <a:spLocks noGrp="1"/>
          </p:cNvSpPr>
          <p:nvPr>
            <p:ph type="title"/>
          </p:nvPr>
        </p:nvSpPr>
        <p:spPr/>
        <p:txBody>
          <a:bodyPr>
            <a:normAutofit fontScale="90000"/>
          </a:bodyPr>
          <a:lstStyle/>
          <a:p>
            <a:r>
              <a:rPr lang="en-ZA" dirty="0"/>
              <a:t>Global Health Research Group on HIV-associated Fungal Infections</a:t>
            </a:r>
            <a:endParaRPr lang="en-US" dirty="0"/>
          </a:p>
        </p:txBody>
      </p:sp>
      <p:sp>
        <p:nvSpPr>
          <p:cNvPr id="3" name="Content Placeholder 2">
            <a:extLst>
              <a:ext uri="{FF2B5EF4-FFF2-40B4-BE49-F238E27FC236}">
                <a16:creationId xmlns:a16="http://schemas.microsoft.com/office/drawing/2014/main" id="{D12BA4A2-25E0-3541-89B1-9BE912AFAAAE}"/>
              </a:ext>
            </a:extLst>
          </p:cNvPr>
          <p:cNvSpPr>
            <a:spLocks noGrp="1"/>
          </p:cNvSpPr>
          <p:nvPr>
            <p:ph idx="1"/>
          </p:nvPr>
        </p:nvSpPr>
        <p:spPr>
          <a:xfrm>
            <a:off x="457200" y="1347614"/>
            <a:ext cx="8229600" cy="3394472"/>
          </a:xfrm>
        </p:spPr>
        <p:txBody>
          <a:bodyPr>
            <a:noAutofit/>
          </a:bodyPr>
          <a:lstStyle/>
          <a:p>
            <a:pPr marL="0" indent="0" algn="just">
              <a:buNone/>
            </a:pPr>
            <a:r>
              <a:rPr lang="en-US" sz="1350" dirty="0"/>
              <a:t>Aim: to improve the diagnosis and treatment of HIV-associated fungal infections and ensure that these improvements are made widely available to the underserved populations most commonly affected to reduce the significant morbidity and mortality caused by these neglected diseases.</a:t>
            </a:r>
          </a:p>
          <a:p>
            <a:pPr marL="0" indent="0" algn="just">
              <a:buNone/>
            </a:pPr>
            <a:endParaRPr lang="en-US" sz="1350" dirty="0"/>
          </a:p>
          <a:p>
            <a:pPr marL="0" indent="0" algn="just">
              <a:buNone/>
            </a:pPr>
            <a:r>
              <a:rPr lang="en-US" sz="1350" dirty="0"/>
              <a:t>Six discrete work packages:</a:t>
            </a:r>
          </a:p>
          <a:p>
            <a:pPr marL="0" indent="0" algn="just">
              <a:buNone/>
            </a:pPr>
            <a:r>
              <a:rPr lang="en-US" sz="1350" dirty="0"/>
              <a:t>1. Implementation of novel short-course therapies for HIV-associated CM and </a:t>
            </a:r>
            <a:r>
              <a:rPr lang="en-US" sz="1350" dirty="0" err="1"/>
              <a:t>talaromycosis</a:t>
            </a:r>
            <a:r>
              <a:rPr lang="en-US" sz="1350" dirty="0"/>
              <a:t>.</a:t>
            </a:r>
          </a:p>
          <a:p>
            <a:pPr marL="0" indent="0" algn="just">
              <a:buNone/>
            </a:pPr>
            <a:r>
              <a:rPr lang="en-US" sz="1350" dirty="0"/>
              <a:t>2. Expanding screening, early diagnosis and treatment strategies for HIV-associated fungal infections.</a:t>
            </a:r>
          </a:p>
          <a:p>
            <a:pPr marL="0" indent="0" algn="just">
              <a:buNone/>
            </a:pPr>
            <a:r>
              <a:rPr lang="en-US" sz="1350" dirty="0"/>
              <a:t>3. Developing platforms for novel PCP diagnostics and treatments.</a:t>
            </a:r>
          </a:p>
          <a:p>
            <a:pPr marL="0" indent="0" algn="just">
              <a:buNone/>
            </a:pPr>
            <a:r>
              <a:rPr lang="en-US" sz="1350" dirty="0"/>
              <a:t>4. Economic evaluation of new interventions to reduce mortality from HIV-associated fungal infections.</a:t>
            </a:r>
          </a:p>
          <a:p>
            <a:pPr marL="0" indent="0" algn="just">
              <a:buNone/>
            </a:pPr>
            <a:r>
              <a:rPr lang="en-US" sz="1350" dirty="0"/>
              <a:t>5. Training and capacity strengthening to build expertise in HIV-associated fungal infections in Africa and Asia.</a:t>
            </a:r>
          </a:p>
          <a:p>
            <a:pPr marL="0" indent="0" algn="just">
              <a:buNone/>
            </a:pPr>
            <a:r>
              <a:rPr lang="en-US" sz="1350" dirty="0"/>
              <a:t>6. Patient and community engagement.</a:t>
            </a:r>
          </a:p>
        </p:txBody>
      </p:sp>
      <p:pic>
        <p:nvPicPr>
          <p:cNvPr id="4" name="Picture 3">
            <a:extLst>
              <a:ext uri="{FF2B5EF4-FFF2-40B4-BE49-F238E27FC236}">
                <a16:creationId xmlns:a16="http://schemas.microsoft.com/office/drawing/2014/main" id="{65E4CB09-9015-5444-87E0-749BB0F87209}"/>
              </a:ext>
            </a:extLst>
          </p:cNvPr>
          <p:cNvPicPr>
            <a:picLocks noChangeAspect="1"/>
          </p:cNvPicPr>
          <p:nvPr/>
        </p:nvPicPr>
        <p:blipFill>
          <a:blip r:embed="rId2"/>
          <a:stretch>
            <a:fillRect/>
          </a:stretch>
        </p:blipFill>
        <p:spPr>
          <a:xfrm>
            <a:off x="4382496" y="4187842"/>
            <a:ext cx="4132854" cy="546083"/>
          </a:xfrm>
          <a:prstGeom prst="rect">
            <a:avLst/>
          </a:prstGeom>
        </p:spPr>
      </p:pic>
    </p:spTree>
    <p:extLst>
      <p:ext uri="{BB962C8B-B14F-4D97-AF65-F5344CB8AC3E}">
        <p14:creationId xmlns:p14="http://schemas.microsoft.com/office/powerpoint/2010/main" val="18547746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9ADAD-8FA2-3348-9765-D4F7213BAE0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AE7CE18-C8EB-5046-946B-2021BA3CFB3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79D1272-17DC-B843-AD1A-9667E3954C16}"/>
              </a:ext>
            </a:extLst>
          </p:cNvPr>
          <p:cNvPicPr>
            <a:picLocks noChangeAspect="1"/>
          </p:cNvPicPr>
          <p:nvPr/>
        </p:nvPicPr>
        <p:blipFill>
          <a:blip r:embed="rId2"/>
          <a:stretch>
            <a:fillRect/>
          </a:stretch>
        </p:blipFill>
        <p:spPr>
          <a:xfrm>
            <a:off x="0" y="0"/>
            <a:ext cx="9144000" cy="5143500"/>
          </a:xfrm>
          <a:prstGeom prst="rect">
            <a:avLst/>
          </a:prstGeom>
        </p:spPr>
      </p:pic>
      <p:pic>
        <p:nvPicPr>
          <p:cNvPr id="1026" name="Picture 2" descr="MSF - Médecins Sans Frontières | Medical humanitarian organisation">
            <a:extLst>
              <a:ext uri="{FF2B5EF4-FFF2-40B4-BE49-F238E27FC236}">
                <a16:creationId xmlns:a16="http://schemas.microsoft.com/office/drawing/2014/main" id="{06961DC6-832A-7643-B190-4F5E6802C4F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3196331"/>
            <a:ext cx="1420709" cy="7470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032915D-6CC5-6744-B429-8C470E59B0A5}"/>
              </a:ext>
            </a:extLst>
          </p:cNvPr>
          <p:cNvSpPr txBox="1"/>
          <p:nvPr/>
        </p:nvSpPr>
        <p:spPr>
          <a:xfrm>
            <a:off x="906927" y="3826966"/>
            <a:ext cx="1416926" cy="923330"/>
          </a:xfrm>
          <a:prstGeom prst="rect">
            <a:avLst/>
          </a:prstGeom>
          <a:noFill/>
        </p:spPr>
        <p:txBody>
          <a:bodyPr wrap="none" rtlCol="0">
            <a:spAutoFit/>
          </a:bodyPr>
          <a:lstStyle/>
          <a:p>
            <a:r>
              <a:rPr lang="en-US" dirty="0"/>
              <a:t>Guinea</a:t>
            </a:r>
          </a:p>
          <a:p>
            <a:r>
              <a:rPr lang="en-US" dirty="0"/>
              <a:t>DRC</a:t>
            </a:r>
          </a:p>
          <a:p>
            <a:r>
              <a:rPr lang="en-US" dirty="0"/>
              <a:t>Mozambique</a:t>
            </a:r>
          </a:p>
        </p:txBody>
      </p:sp>
    </p:spTree>
    <p:extLst>
      <p:ext uri="{BB962C8B-B14F-4D97-AF65-F5344CB8AC3E}">
        <p14:creationId xmlns:p14="http://schemas.microsoft.com/office/powerpoint/2010/main" val="23425414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2">
            <a:extLst>
              <a:ext uri="{FF2B5EF4-FFF2-40B4-BE49-F238E27FC236}">
                <a16:creationId xmlns:a16="http://schemas.microsoft.com/office/drawing/2014/main" id="{4BE80C71-B148-754B-8C48-52B94C77CF3D}"/>
              </a:ext>
            </a:extLst>
          </p:cNvPr>
          <p:cNvSpPr txBox="1">
            <a:spLocks/>
          </p:cNvSpPr>
          <p:nvPr/>
        </p:nvSpPr>
        <p:spPr>
          <a:xfrm>
            <a:off x="504641" y="627534"/>
            <a:ext cx="7883783" cy="4262405"/>
          </a:xfrm>
          <a:prstGeom prst="rect">
            <a:avLst/>
          </a:prstGeom>
        </p:spPr>
        <p:txBody>
          <a:bodyPr/>
          <a:lstStyle>
            <a:lvl1pPr marL="182558" indent="-182558" algn="l" defTabSz="914377"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1pPr>
            <a:lvl2pPr marL="358766" indent="-176209" algn="l" defTabSz="914377"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2pPr>
            <a:lvl3pPr marL="541325" indent="-182558" algn="l" defTabSz="914377"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3pPr>
            <a:lvl4pPr marL="715945" indent="-174621" algn="l" defTabSz="914377"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4pPr>
            <a:lvl5pPr marL="898503" indent="-182558" algn="l" defTabSz="914377"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2100" dirty="0" err="1"/>
              <a:t>What</a:t>
            </a:r>
            <a:r>
              <a:rPr lang="de-DE" sz="2100" dirty="0"/>
              <a:t> </a:t>
            </a:r>
            <a:r>
              <a:rPr lang="de-DE" sz="2100" dirty="0" err="1"/>
              <a:t>next</a:t>
            </a:r>
            <a:r>
              <a:rPr lang="de-DE" sz="2100" dirty="0"/>
              <a:t> </a:t>
            </a:r>
            <a:r>
              <a:rPr lang="de-DE" sz="2100" dirty="0" err="1"/>
              <a:t>for</a:t>
            </a:r>
            <a:r>
              <a:rPr lang="de-DE" sz="2100" dirty="0"/>
              <a:t> </a:t>
            </a:r>
            <a:r>
              <a:rPr lang="de-DE" sz="2100" dirty="0" err="1"/>
              <a:t>the</a:t>
            </a:r>
            <a:r>
              <a:rPr lang="de-DE" sz="2100" dirty="0"/>
              <a:t> </a:t>
            </a:r>
            <a:r>
              <a:rPr lang="de-DE" sz="2100" dirty="0" err="1"/>
              <a:t>treatment</a:t>
            </a:r>
            <a:r>
              <a:rPr lang="de-DE" sz="2100" dirty="0"/>
              <a:t> </a:t>
            </a:r>
            <a:r>
              <a:rPr lang="de-DE" sz="2100" dirty="0" err="1"/>
              <a:t>of</a:t>
            </a:r>
            <a:r>
              <a:rPr lang="de-DE" sz="2100" dirty="0"/>
              <a:t> </a:t>
            </a:r>
            <a:r>
              <a:rPr lang="de-DE" sz="2100" dirty="0" err="1"/>
              <a:t>cryptococcal</a:t>
            </a:r>
            <a:r>
              <a:rPr lang="de-DE" sz="2100" dirty="0"/>
              <a:t> </a:t>
            </a:r>
            <a:r>
              <a:rPr lang="de-DE" sz="2100" dirty="0" err="1"/>
              <a:t>meningitis</a:t>
            </a:r>
            <a:r>
              <a:rPr lang="de-DE" sz="2100" dirty="0"/>
              <a:t>?</a:t>
            </a:r>
          </a:p>
          <a:p>
            <a:pPr marL="0" indent="0">
              <a:buNone/>
            </a:pPr>
            <a:endParaRPr lang="de-DE" sz="1500" dirty="0"/>
          </a:p>
          <a:p>
            <a:r>
              <a:rPr lang="de-DE" sz="1500" dirty="0"/>
              <a:t>Further </a:t>
            </a:r>
            <a:r>
              <a:rPr lang="de-DE" sz="1500" dirty="0" err="1"/>
              <a:t>reduce</a:t>
            </a:r>
            <a:r>
              <a:rPr lang="de-DE" sz="1500" dirty="0"/>
              <a:t> </a:t>
            </a:r>
            <a:r>
              <a:rPr lang="de-DE" sz="1500" dirty="0" err="1"/>
              <a:t>mortality</a:t>
            </a:r>
            <a:r>
              <a:rPr lang="de-DE" sz="1500" dirty="0"/>
              <a:t> in </a:t>
            </a:r>
            <a:r>
              <a:rPr lang="de-DE" sz="1500" dirty="0" err="1"/>
              <a:t>patients</a:t>
            </a:r>
            <a:r>
              <a:rPr lang="de-DE" sz="1500" dirty="0"/>
              <a:t> </a:t>
            </a:r>
            <a:r>
              <a:rPr lang="de-DE" sz="1500" dirty="0" err="1"/>
              <a:t>with</a:t>
            </a:r>
            <a:r>
              <a:rPr lang="de-DE" sz="1500" dirty="0"/>
              <a:t> </a:t>
            </a:r>
            <a:r>
              <a:rPr lang="de-DE" sz="1500" dirty="0" err="1"/>
              <a:t>cryptococcal</a:t>
            </a:r>
            <a:r>
              <a:rPr lang="de-DE" sz="1500" dirty="0"/>
              <a:t> </a:t>
            </a:r>
            <a:r>
              <a:rPr lang="de-DE" sz="1500" dirty="0" err="1"/>
              <a:t>meningitis</a:t>
            </a:r>
            <a:endParaRPr lang="de-DE" sz="1500" dirty="0"/>
          </a:p>
          <a:p>
            <a:endParaRPr lang="de-DE" sz="1500" dirty="0"/>
          </a:p>
        </p:txBody>
      </p:sp>
      <p:sp>
        <p:nvSpPr>
          <p:cNvPr id="2" name="TextBox 1">
            <a:extLst>
              <a:ext uri="{FF2B5EF4-FFF2-40B4-BE49-F238E27FC236}">
                <a16:creationId xmlns:a16="http://schemas.microsoft.com/office/drawing/2014/main" id="{80B07886-6B4C-7F4E-89A2-74705A76EF5A}"/>
              </a:ext>
            </a:extLst>
          </p:cNvPr>
          <p:cNvSpPr txBox="1"/>
          <p:nvPr/>
        </p:nvSpPr>
        <p:spPr>
          <a:xfrm>
            <a:off x="755576" y="1653644"/>
            <a:ext cx="7164796" cy="2862322"/>
          </a:xfrm>
          <a:prstGeom prst="rect">
            <a:avLst/>
          </a:prstGeom>
          <a:noFill/>
          <a:ln w="19050">
            <a:solidFill>
              <a:schemeClr val="accent1"/>
            </a:solidFill>
          </a:ln>
        </p:spPr>
        <p:txBody>
          <a:bodyPr wrap="square" rtlCol="0">
            <a:spAutoFit/>
          </a:bodyPr>
          <a:lstStyle/>
          <a:p>
            <a:r>
              <a:rPr lang="en-US" sz="1500" dirty="0"/>
              <a:t>Identity and manage concurrent opportunistic infections (Dr Jayne Ellis, </a:t>
            </a:r>
            <a:r>
              <a:rPr lang="en-US" sz="1500" dirty="0" err="1"/>
              <a:t>Wellcome</a:t>
            </a:r>
            <a:r>
              <a:rPr lang="en-US" sz="1500" dirty="0"/>
              <a:t> PhD Fellow, Uganda)</a:t>
            </a:r>
          </a:p>
          <a:p>
            <a:endParaRPr lang="en-US" sz="1500" dirty="0"/>
          </a:p>
          <a:p>
            <a:r>
              <a:rPr lang="en-US" sz="1500" dirty="0"/>
              <a:t>Enhance understanding of immune response to cryptococcal infection to develop effective adjuvant therapies</a:t>
            </a:r>
          </a:p>
          <a:p>
            <a:pPr marL="285750" indent="-285750">
              <a:buFont typeface="Arial" panose="020B0604020202020204" pitchFamily="34" charset="0"/>
              <a:buChar char="•"/>
            </a:pPr>
            <a:r>
              <a:rPr lang="en-US" sz="1500" dirty="0"/>
              <a:t>Host transcriptomics (Dr James Scriven, UK,  MRC CARP award)</a:t>
            </a:r>
          </a:p>
          <a:p>
            <a:pPr marL="285750" indent="-285750">
              <a:buFont typeface="Arial" panose="020B0604020202020204" pitchFamily="34" charset="0"/>
              <a:buChar char="•"/>
            </a:pPr>
            <a:r>
              <a:rPr lang="en-US" sz="1500" dirty="0"/>
              <a:t>T-cell immunology, HLA and NK typing (Kathy Fortunate Boyd, Zimbabwe, NIHR funded PhD)</a:t>
            </a:r>
          </a:p>
          <a:p>
            <a:pPr marL="285750" indent="-285750">
              <a:buFont typeface="Arial" panose="020B0604020202020204" pitchFamily="34" charset="0"/>
              <a:buChar char="•"/>
            </a:pPr>
            <a:r>
              <a:rPr lang="en-US" sz="1500" dirty="0"/>
              <a:t>Genome wide association study (Dr Ronan Doyle, UK, NIHR funded post doc)</a:t>
            </a:r>
          </a:p>
          <a:p>
            <a:endParaRPr lang="en-US" sz="1500" dirty="0"/>
          </a:p>
          <a:p>
            <a:r>
              <a:rPr lang="en-US" sz="1500" dirty="0"/>
              <a:t>Development of novel formulations od liposomal amphotericin and flucytosine (Dr </a:t>
            </a:r>
            <a:r>
              <a:rPr lang="en-US" sz="1500" dirty="0" err="1"/>
              <a:t>Yiwei</a:t>
            </a:r>
            <a:r>
              <a:rPr lang="en-US" sz="1500" dirty="0"/>
              <a:t> Tian, MRC DPFS Outline Application; </a:t>
            </a:r>
            <a:r>
              <a:rPr lang="en-US" sz="1500" dirty="0" err="1"/>
              <a:t>DNDi</a:t>
            </a:r>
            <a:r>
              <a:rPr lang="en-US" sz="1500" dirty="0"/>
              <a:t> through NIHR GHG)</a:t>
            </a:r>
          </a:p>
        </p:txBody>
      </p:sp>
      <p:pic>
        <p:nvPicPr>
          <p:cNvPr id="5" name="Picture 4">
            <a:extLst>
              <a:ext uri="{FF2B5EF4-FFF2-40B4-BE49-F238E27FC236}">
                <a16:creationId xmlns:a16="http://schemas.microsoft.com/office/drawing/2014/main" id="{1A8EB104-8DEB-2D4F-A2B0-F643B71882D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028384" y="1653644"/>
            <a:ext cx="474323" cy="580342"/>
          </a:xfrm>
          <a:prstGeom prst="rect">
            <a:avLst/>
          </a:prstGeom>
        </p:spPr>
      </p:pic>
      <p:pic>
        <p:nvPicPr>
          <p:cNvPr id="6" name="Picture 5">
            <a:extLst>
              <a:ext uri="{FF2B5EF4-FFF2-40B4-BE49-F238E27FC236}">
                <a16:creationId xmlns:a16="http://schemas.microsoft.com/office/drawing/2014/main" id="{AFD99311-6007-634C-8B65-69889827558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950837" y="2730785"/>
            <a:ext cx="720080" cy="620267"/>
          </a:xfrm>
          <a:prstGeom prst="rect">
            <a:avLst/>
          </a:prstGeom>
        </p:spPr>
      </p:pic>
      <p:pic>
        <p:nvPicPr>
          <p:cNvPr id="7" name="Picture 6">
            <a:extLst>
              <a:ext uri="{FF2B5EF4-FFF2-40B4-BE49-F238E27FC236}">
                <a16:creationId xmlns:a16="http://schemas.microsoft.com/office/drawing/2014/main" id="{8E996198-C70F-4B4D-BF2C-C2A28D2DC0A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5845"/>
          <a:stretch/>
        </p:blipFill>
        <p:spPr>
          <a:xfrm>
            <a:off x="8060604" y="3351052"/>
            <a:ext cx="442103" cy="156802"/>
          </a:xfrm>
          <a:prstGeom prst="rect">
            <a:avLst/>
          </a:prstGeom>
        </p:spPr>
      </p:pic>
      <p:pic>
        <p:nvPicPr>
          <p:cNvPr id="2050" name="Picture 2" descr="DNDi – Best science for the most neglected">
            <a:extLst>
              <a:ext uri="{FF2B5EF4-FFF2-40B4-BE49-F238E27FC236}">
                <a16:creationId xmlns:a16="http://schemas.microsoft.com/office/drawing/2014/main" id="{5EFE6BD5-29C8-934B-88AF-77CA107210AC}"/>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8052578" y="4069948"/>
            <a:ext cx="551870" cy="165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3012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E8E759D-FCA2-1543-8945-F42A80299137}"/>
              </a:ext>
            </a:extLst>
          </p:cNvPr>
          <p:cNvSpPr txBox="1"/>
          <p:nvPr/>
        </p:nvSpPr>
        <p:spPr>
          <a:xfrm>
            <a:off x="755576" y="1653644"/>
            <a:ext cx="5328592" cy="2631490"/>
          </a:xfrm>
          <a:prstGeom prst="rect">
            <a:avLst/>
          </a:prstGeom>
          <a:noFill/>
          <a:ln w="19050">
            <a:solidFill>
              <a:schemeClr val="accent1"/>
            </a:solidFill>
          </a:ln>
        </p:spPr>
        <p:txBody>
          <a:bodyPr wrap="square" rtlCol="0">
            <a:spAutoFit/>
          </a:bodyPr>
          <a:lstStyle/>
          <a:p>
            <a:r>
              <a:rPr lang="en-US" sz="1500" dirty="0" err="1"/>
              <a:t>Optimise</a:t>
            </a:r>
            <a:r>
              <a:rPr lang="en-US" sz="1500" dirty="0"/>
              <a:t> cryptococcal antigen screen and treat strategies through:</a:t>
            </a:r>
          </a:p>
          <a:p>
            <a:endParaRPr lang="en-US" sz="1500" dirty="0"/>
          </a:p>
          <a:p>
            <a:r>
              <a:rPr lang="en-US" sz="1500" dirty="0"/>
              <a:t>Testing and implementing improved semi-quantitative cryptococcal antigen assays</a:t>
            </a:r>
          </a:p>
          <a:p>
            <a:endParaRPr lang="en-US" sz="1500" dirty="0"/>
          </a:p>
          <a:p>
            <a:r>
              <a:rPr lang="en-US" sz="1500" dirty="0"/>
              <a:t>Enhancing identification and management of advanced HIV disease with new point of care CD4 tests</a:t>
            </a:r>
          </a:p>
          <a:p>
            <a:endParaRPr lang="en-US" sz="1500" dirty="0"/>
          </a:p>
          <a:p>
            <a:r>
              <a:rPr lang="en-US" sz="1500" dirty="0"/>
              <a:t>Trialing combination treatments in patients with asymptomatic cryptococcal </a:t>
            </a:r>
            <a:r>
              <a:rPr lang="en-US" sz="1500" dirty="0" err="1"/>
              <a:t>antigenaemia</a:t>
            </a:r>
            <a:endParaRPr lang="en-US" sz="1500" dirty="0"/>
          </a:p>
          <a:p>
            <a:endParaRPr lang="en-US" sz="1500" dirty="0"/>
          </a:p>
        </p:txBody>
      </p:sp>
      <p:sp>
        <p:nvSpPr>
          <p:cNvPr id="4" name="Inhaltsplatzhalter 2">
            <a:extLst>
              <a:ext uri="{FF2B5EF4-FFF2-40B4-BE49-F238E27FC236}">
                <a16:creationId xmlns:a16="http://schemas.microsoft.com/office/drawing/2014/main" id="{4BE80C71-B148-754B-8C48-52B94C77CF3D}"/>
              </a:ext>
            </a:extLst>
          </p:cNvPr>
          <p:cNvSpPr txBox="1">
            <a:spLocks/>
          </p:cNvSpPr>
          <p:nvPr/>
        </p:nvSpPr>
        <p:spPr>
          <a:xfrm>
            <a:off x="504641" y="627534"/>
            <a:ext cx="7883783" cy="4262405"/>
          </a:xfrm>
          <a:prstGeom prst="rect">
            <a:avLst/>
          </a:prstGeom>
        </p:spPr>
        <p:txBody>
          <a:bodyPr/>
          <a:lstStyle>
            <a:lvl1pPr marL="182558" indent="-182558" algn="l" defTabSz="914377"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1pPr>
            <a:lvl2pPr marL="358766" indent="-176209" algn="l" defTabSz="914377"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2pPr>
            <a:lvl3pPr marL="541325" indent="-182558" algn="l" defTabSz="914377"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3pPr>
            <a:lvl4pPr marL="715945" indent="-174621" algn="l" defTabSz="914377"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4pPr>
            <a:lvl5pPr marL="898503" indent="-182558" algn="l" defTabSz="914377"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2100" dirty="0" err="1"/>
              <a:t>What</a:t>
            </a:r>
            <a:r>
              <a:rPr lang="de-DE" sz="2100" dirty="0"/>
              <a:t> </a:t>
            </a:r>
            <a:r>
              <a:rPr lang="de-DE" sz="2100" dirty="0" err="1"/>
              <a:t>next</a:t>
            </a:r>
            <a:r>
              <a:rPr lang="de-DE" sz="2100" dirty="0"/>
              <a:t> </a:t>
            </a:r>
            <a:r>
              <a:rPr lang="de-DE" sz="2100" dirty="0" err="1"/>
              <a:t>for</a:t>
            </a:r>
            <a:r>
              <a:rPr lang="de-DE" sz="2100" dirty="0"/>
              <a:t> </a:t>
            </a:r>
            <a:r>
              <a:rPr lang="de-DE" sz="2100" dirty="0" err="1"/>
              <a:t>the</a:t>
            </a:r>
            <a:r>
              <a:rPr lang="de-DE" sz="2100" dirty="0"/>
              <a:t> </a:t>
            </a:r>
            <a:r>
              <a:rPr lang="de-DE" sz="2100" dirty="0" err="1"/>
              <a:t>treatment</a:t>
            </a:r>
            <a:r>
              <a:rPr lang="de-DE" sz="2100" dirty="0"/>
              <a:t> </a:t>
            </a:r>
            <a:r>
              <a:rPr lang="de-DE" sz="2100" dirty="0" err="1"/>
              <a:t>of</a:t>
            </a:r>
            <a:r>
              <a:rPr lang="de-DE" sz="2100" dirty="0"/>
              <a:t> </a:t>
            </a:r>
            <a:r>
              <a:rPr lang="de-DE" sz="2100" dirty="0" err="1"/>
              <a:t>cryptococcal</a:t>
            </a:r>
            <a:r>
              <a:rPr lang="de-DE" sz="2100" dirty="0"/>
              <a:t> </a:t>
            </a:r>
            <a:r>
              <a:rPr lang="de-DE" sz="2100" dirty="0" err="1"/>
              <a:t>meningitis</a:t>
            </a:r>
            <a:r>
              <a:rPr lang="de-DE" sz="2100" dirty="0"/>
              <a:t>?</a:t>
            </a:r>
          </a:p>
          <a:p>
            <a:pPr marL="0" indent="0">
              <a:buNone/>
            </a:pPr>
            <a:endParaRPr lang="de-DE" sz="1500" dirty="0"/>
          </a:p>
          <a:p>
            <a:r>
              <a:rPr lang="de-DE" sz="1500" dirty="0" err="1"/>
              <a:t>Prevent</a:t>
            </a:r>
            <a:r>
              <a:rPr lang="de-DE" sz="1500" dirty="0"/>
              <a:t> </a:t>
            </a:r>
            <a:r>
              <a:rPr lang="de-DE" sz="1500" dirty="0" err="1"/>
              <a:t>cryptococcal</a:t>
            </a:r>
            <a:r>
              <a:rPr lang="de-DE" sz="1500" dirty="0"/>
              <a:t> </a:t>
            </a:r>
            <a:r>
              <a:rPr lang="de-DE" sz="1500" dirty="0" err="1"/>
              <a:t>meningitis</a:t>
            </a:r>
            <a:r>
              <a:rPr lang="de-DE" sz="1500" dirty="0"/>
              <a:t> in </a:t>
            </a:r>
            <a:r>
              <a:rPr lang="de-DE" sz="1500" dirty="0" err="1"/>
              <a:t>patients</a:t>
            </a:r>
            <a:r>
              <a:rPr lang="de-DE" sz="1500" dirty="0"/>
              <a:t> </a:t>
            </a:r>
            <a:r>
              <a:rPr lang="de-DE" sz="1500" dirty="0" err="1"/>
              <a:t>with</a:t>
            </a:r>
            <a:r>
              <a:rPr lang="de-DE" sz="1500" dirty="0"/>
              <a:t> </a:t>
            </a:r>
            <a:r>
              <a:rPr lang="de-DE" sz="1500" dirty="0" err="1"/>
              <a:t>advanced</a:t>
            </a:r>
            <a:r>
              <a:rPr lang="de-DE" sz="1500" dirty="0"/>
              <a:t> HIV </a:t>
            </a:r>
            <a:r>
              <a:rPr lang="de-DE" sz="1500" dirty="0" err="1"/>
              <a:t>disease</a:t>
            </a:r>
            <a:endParaRPr lang="de-DE" sz="1500" dirty="0"/>
          </a:p>
          <a:p>
            <a:endParaRPr lang="de-DE" sz="1500" dirty="0"/>
          </a:p>
        </p:txBody>
      </p:sp>
      <p:pic>
        <p:nvPicPr>
          <p:cNvPr id="3" name="Picture 2">
            <a:extLst>
              <a:ext uri="{FF2B5EF4-FFF2-40B4-BE49-F238E27FC236}">
                <a16:creationId xmlns:a16="http://schemas.microsoft.com/office/drawing/2014/main" id="{13968B7D-1223-304D-9BF1-5C9DE06DCE6D}"/>
              </a:ext>
            </a:extLst>
          </p:cNvPr>
          <p:cNvPicPr>
            <a:picLocks noChangeAspect="1"/>
          </p:cNvPicPr>
          <p:nvPr/>
        </p:nvPicPr>
        <p:blipFill>
          <a:blip r:embed="rId3"/>
          <a:stretch>
            <a:fillRect/>
          </a:stretch>
        </p:blipFill>
        <p:spPr>
          <a:xfrm>
            <a:off x="6267667" y="3660795"/>
            <a:ext cx="2427342" cy="826021"/>
          </a:xfrm>
          <a:prstGeom prst="rect">
            <a:avLst/>
          </a:prstGeom>
        </p:spPr>
      </p:pic>
      <p:pic>
        <p:nvPicPr>
          <p:cNvPr id="5" name="Picture 4">
            <a:extLst>
              <a:ext uri="{FF2B5EF4-FFF2-40B4-BE49-F238E27FC236}">
                <a16:creationId xmlns:a16="http://schemas.microsoft.com/office/drawing/2014/main" id="{BB2FCD27-F30E-5349-8429-12E32ACA826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16215" y="2571750"/>
            <a:ext cx="1765289" cy="969910"/>
          </a:xfrm>
          <a:prstGeom prst="rect">
            <a:avLst/>
          </a:prstGeom>
        </p:spPr>
      </p:pic>
      <p:pic>
        <p:nvPicPr>
          <p:cNvPr id="7" name="Picture 6" descr="Graphical user interface&#10;&#10;Description automatically generated with medium confidence">
            <a:extLst>
              <a:ext uri="{FF2B5EF4-FFF2-40B4-BE49-F238E27FC236}">
                <a16:creationId xmlns:a16="http://schemas.microsoft.com/office/drawing/2014/main" id="{8181B1C7-91D9-024F-9DCF-44E064B4F55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67667" y="1780600"/>
            <a:ext cx="2120757" cy="759798"/>
          </a:xfrm>
          <a:prstGeom prst="rect">
            <a:avLst/>
          </a:prstGeom>
        </p:spPr>
      </p:pic>
      <p:pic>
        <p:nvPicPr>
          <p:cNvPr id="10" name="Picture 9">
            <a:extLst>
              <a:ext uri="{FF2B5EF4-FFF2-40B4-BE49-F238E27FC236}">
                <a16:creationId xmlns:a16="http://schemas.microsoft.com/office/drawing/2014/main" id="{8E9E377D-4B80-8047-8866-E46C6E3D101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156176" y="4403675"/>
            <a:ext cx="2607725" cy="766824"/>
          </a:xfrm>
          <a:prstGeom prst="rect">
            <a:avLst/>
          </a:prstGeom>
        </p:spPr>
      </p:pic>
    </p:spTree>
    <p:extLst>
      <p:ext uri="{BB962C8B-B14F-4D97-AF65-F5344CB8AC3E}">
        <p14:creationId xmlns:p14="http://schemas.microsoft.com/office/powerpoint/2010/main" val="16797828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2">
            <a:extLst>
              <a:ext uri="{FF2B5EF4-FFF2-40B4-BE49-F238E27FC236}">
                <a16:creationId xmlns:a16="http://schemas.microsoft.com/office/drawing/2014/main" id="{4BE80C71-B148-754B-8C48-52B94C77CF3D}"/>
              </a:ext>
            </a:extLst>
          </p:cNvPr>
          <p:cNvSpPr txBox="1">
            <a:spLocks/>
          </p:cNvSpPr>
          <p:nvPr/>
        </p:nvSpPr>
        <p:spPr>
          <a:xfrm>
            <a:off x="504641" y="627534"/>
            <a:ext cx="7883783" cy="4262405"/>
          </a:xfrm>
          <a:prstGeom prst="rect">
            <a:avLst/>
          </a:prstGeom>
        </p:spPr>
        <p:txBody>
          <a:bodyPr/>
          <a:lstStyle>
            <a:lvl1pPr marL="182558" indent="-182558" algn="l" defTabSz="914377"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1pPr>
            <a:lvl2pPr marL="358766" indent="-176209" algn="l" defTabSz="914377"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2pPr>
            <a:lvl3pPr marL="541325" indent="-182558" algn="l" defTabSz="914377"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3pPr>
            <a:lvl4pPr marL="715945" indent="-174621" algn="l" defTabSz="914377"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4pPr>
            <a:lvl5pPr marL="898503" indent="-182558" algn="l" defTabSz="914377"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2100" dirty="0" err="1"/>
              <a:t>What</a:t>
            </a:r>
            <a:r>
              <a:rPr lang="de-DE" sz="2100" dirty="0"/>
              <a:t> </a:t>
            </a:r>
            <a:r>
              <a:rPr lang="de-DE" sz="2100" dirty="0" err="1"/>
              <a:t>next</a:t>
            </a:r>
            <a:r>
              <a:rPr lang="de-DE" sz="2100" dirty="0"/>
              <a:t> </a:t>
            </a:r>
            <a:r>
              <a:rPr lang="de-DE" sz="2100" dirty="0" err="1"/>
              <a:t>for</a:t>
            </a:r>
            <a:r>
              <a:rPr lang="de-DE" sz="2100" dirty="0"/>
              <a:t> </a:t>
            </a:r>
            <a:r>
              <a:rPr lang="de-DE" sz="2100" dirty="0" err="1"/>
              <a:t>the</a:t>
            </a:r>
            <a:r>
              <a:rPr lang="de-DE" sz="2100" dirty="0"/>
              <a:t> </a:t>
            </a:r>
            <a:r>
              <a:rPr lang="de-DE" sz="2100" dirty="0" err="1"/>
              <a:t>treatment</a:t>
            </a:r>
            <a:r>
              <a:rPr lang="de-DE" sz="2100" dirty="0"/>
              <a:t> </a:t>
            </a:r>
            <a:r>
              <a:rPr lang="de-DE" sz="2100" dirty="0" err="1"/>
              <a:t>of</a:t>
            </a:r>
            <a:r>
              <a:rPr lang="de-DE" sz="2100" dirty="0"/>
              <a:t> </a:t>
            </a:r>
            <a:r>
              <a:rPr lang="de-DE" sz="2100" dirty="0" err="1"/>
              <a:t>cryptococcal</a:t>
            </a:r>
            <a:r>
              <a:rPr lang="de-DE" sz="2100" dirty="0"/>
              <a:t> </a:t>
            </a:r>
            <a:r>
              <a:rPr lang="de-DE" sz="2100" dirty="0" err="1"/>
              <a:t>meningitis</a:t>
            </a:r>
            <a:r>
              <a:rPr lang="de-DE" sz="2100" dirty="0"/>
              <a:t>?</a:t>
            </a:r>
          </a:p>
          <a:p>
            <a:pPr marL="0" indent="0">
              <a:buNone/>
            </a:pPr>
            <a:endParaRPr lang="de-DE" sz="1500" dirty="0"/>
          </a:p>
          <a:p>
            <a:r>
              <a:rPr lang="de-DE" sz="1500" dirty="0" err="1"/>
              <a:t>Apply</a:t>
            </a:r>
            <a:r>
              <a:rPr lang="de-DE" sz="1500" dirty="0"/>
              <a:t> </a:t>
            </a:r>
            <a:r>
              <a:rPr lang="de-DE" sz="1500" dirty="0" err="1"/>
              <a:t>what</a:t>
            </a:r>
            <a:r>
              <a:rPr lang="de-DE" sz="1500" dirty="0"/>
              <a:t> </a:t>
            </a:r>
            <a:r>
              <a:rPr lang="de-DE" sz="1500" dirty="0" err="1"/>
              <a:t>we</a:t>
            </a:r>
            <a:r>
              <a:rPr lang="de-DE" sz="1500" dirty="0"/>
              <a:t> </a:t>
            </a:r>
            <a:r>
              <a:rPr lang="de-DE" sz="1500" dirty="0" err="1"/>
              <a:t>have</a:t>
            </a:r>
            <a:r>
              <a:rPr lang="de-DE" sz="1500" dirty="0"/>
              <a:t> </a:t>
            </a:r>
            <a:r>
              <a:rPr lang="de-DE" sz="1500" dirty="0" err="1"/>
              <a:t>learnt</a:t>
            </a:r>
            <a:r>
              <a:rPr lang="de-DE" sz="1500" dirty="0"/>
              <a:t> in </a:t>
            </a:r>
            <a:r>
              <a:rPr lang="de-DE" sz="1500" dirty="0" err="1"/>
              <a:t>cryptococcal</a:t>
            </a:r>
            <a:r>
              <a:rPr lang="de-DE" sz="1500" dirty="0"/>
              <a:t> </a:t>
            </a:r>
            <a:r>
              <a:rPr lang="de-DE" sz="1500" dirty="0" err="1"/>
              <a:t>meningitis</a:t>
            </a:r>
            <a:r>
              <a:rPr lang="de-DE" sz="1500" dirty="0"/>
              <a:t> </a:t>
            </a:r>
            <a:r>
              <a:rPr lang="de-DE" sz="1500" dirty="0" err="1"/>
              <a:t>to</a:t>
            </a:r>
            <a:r>
              <a:rPr lang="de-DE" sz="1500" dirty="0"/>
              <a:t> </a:t>
            </a:r>
            <a:r>
              <a:rPr lang="de-DE" sz="1500" dirty="0" err="1"/>
              <a:t>other</a:t>
            </a:r>
            <a:r>
              <a:rPr lang="de-DE" sz="1500" dirty="0"/>
              <a:t> HIV-</a:t>
            </a:r>
            <a:r>
              <a:rPr lang="de-DE" sz="1500" dirty="0" err="1"/>
              <a:t>associated</a:t>
            </a:r>
            <a:r>
              <a:rPr lang="de-DE" sz="1500" dirty="0"/>
              <a:t> </a:t>
            </a:r>
            <a:r>
              <a:rPr lang="de-DE" sz="1500" dirty="0" err="1"/>
              <a:t>fungal</a:t>
            </a:r>
            <a:r>
              <a:rPr lang="de-DE" sz="1500" dirty="0"/>
              <a:t> </a:t>
            </a:r>
            <a:r>
              <a:rPr lang="de-DE" sz="1500" dirty="0" err="1"/>
              <a:t>infections</a:t>
            </a:r>
            <a:endParaRPr lang="de-DE" sz="1500" dirty="0"/>
          </a:p>
          <a:p>
            <a:endParaRPr lang="de-DE" sz="1500" dirty="0"/>
          </a:p>
        </p:txBody>
      </p:sp>
      <p:pic>
        <p:nvPicPr>
          <p:cNvPr id="5" name="Picture 4">
            <a:extLst>
              <a:ext uri="{FF2B5EF4-FFF2-40B4-BE49-F238E27FC236}">
                <a16:creationId xmlns:a16="http://schemas.microsoft.com/office/drawing/2014/main" id="{589FCB08-459B-8142-8F05-DECDEA00A81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541540" y="1705666"/>
            <a:ext cx="1620538" cy="1480498"/>
          </a:xfrm>
          <a:prstGeom prst="rect">
            <a:avLst/>
          </a:prstGeom>
          <a:ln w="63500">
            <a:solidFill>
              <a:schemeClr val="tx1"/>
            </a:solidFill>
          </a:ln>
        </p:spPr>
      </p:pic>
      <p:sp>
        <p:nvSpPr>
          <p:cNvPr id="14" name="TextBox 13">
            <a:extLst>
              <a:ext uri="{FF2B5EF4-FFF2-40B4-BE49-F238E27FC236}">
                <a16:creationId xmlns:a16="http://schemas.microsoft.com/office/drawing/2014/main" id="{CF2F2278-B4BA-6242-98D5-1C7EDD660677}"/>
              </a:ext>
            </a:extLst>
          </p:cNvPr>
          <p:cNvSpPr txBox="1"/>
          <p:nvPr/>
        </p:nvSpPr>
        <p:spPr>
          <a:xfrm>
            <a:off x="971600" y="3431371"/>
            <a:ext cx="545342" cy="369332"/>
          </a:xfrm>
          <a:prstGeom prst="rect">
            <a:avLst/>
          </a:prstGeom>
          <a:noFill/>
        </p:spPr>
        <p:txBody>
          <a:bodyPr wrap="none" rtlCol="0">
            <a:spAutoFit/>
          </a:bodyPr>
          <a:lstStyle/>
          <a:p>
            <a:r>
              <a:rPr lang="en-US" dirty="0"/>
              <a:t>PCP</a:t>
            </a:r>
          </a:p>
        </p:txBody>
      </p:sp>
      <p:grpSp>
        <p:nvGrpSpPr>
          <p:cNvPr id="18" name="Group 17">
            <a:extLst>
              <a:ext uri="{FF2B5EF4-FFF2-40B4-BE49-F238E27FC236}">
                <a16:creationId xmlns:a16="http://schemas.microsoft.com/office/drawing/2014/main" id="{AC02DFA8-2C41-B84C-8FA5-8C7902315881}"/>
              </a:ext>
            </a:extLst>
          </p:cNvPr>
          <p:cNvGrpSpPr/>
          <p:nvPr/>
        </p:nvGrpSpPr>
        <p:grpSpPr>
          <a:xfrm>
            <a:off x="2296386" y="1851669"/>
            <a:ext cx="2203606" cy="2526649"/>
            <a:chOff x="2296386" y="1851669"/>
            <a:chExt cx="2203606" cy="2526649"/>
          </a:xfrm>
        </p:grpSpPr>
        <p:grpSp>
          <p:nvGrpSpPr>
            <p:cNvPr id="3" name="Group 2">
              <a:extLst>
                <a:ext uri="{FF2B5EF4-FFF2-40B4-BE49-F238E27FC236}">
                  <a16:creationId xmlns:a16="http://schemas.microsoft.com/office/drawing/2014/main" id="{129AE92A-4AC6-AC42-8490-634C20177A88}"/>
                </a:ext>
              </a:extLst>
            </p:cNvPr>
            <p:cNvGrpSpPr>
              <a:grpSpLocks noChangeAspect="1"/>
            </p:cNvGrpSpPr>
            <p:nvPr/>
          </p:nvGrpSpPr>
          <p:grpSpPr>
            <a:xfrm>
              <a:off x="2296386" y="1851669"/>
              <a:ext cx="2203606" cy="1944217"/>
              <a:chOff x="816278" y="771550"/>
              <a:chExt cx="4456306" cy="3931748"/>
            </a:xfrm>
          </p:grpSpPr>
          <p:pic>
            <p:nvPicPr>
              <p:cNvPr id="6" name="Picture 5">
                <a:extLst>
                  <a:ext uri="{FF2B5EF4-FFF2-40B4-BE49-F238E27FC236}">
                    <a16:creationId xmlns:a16="http://schemas.microsoft.com/office/drawing/2014/main" id="{68DD3712-C480-0C45-94AE-1EE5A0FD58A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7584" y="771550"/>
                <a:ext cx="4445000" cy="2260600"/>
              </a:xfrm>
              <a:prstGeom prst="rect">
                <a:avLst/>
              </a:prstGeom>
            </p:spPr>
          </p:pic>
          <p:pic>
            <p:nvPicPr>
              <p:cNvPr id="7" name="Picture 6">
                <a:extLst>
                  <a:ext uri="{FF2B5EF4-FFF2-40B4-BE49-F238E27FC236}">
                    <a16:creationId xmlns:a16="http://schemas.microsoft.com/office/drawing/2014/main" id="{3BF87F2D-0876-A048-B543-6A7D1A0858F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6278" y="3052298"/>
                <a:ext cx="2197100" cy="1651000"/>
              </a:xfrm>
              <a:prstGeom prst="rect">
                <a:avLst/>
              </a:prstGeom>
            </p:spPr>
          </p:pic>
          <p:pic>
            <p:nvPicPr>
              <p:cNvPr id="8" name="Picture 7">
                <a:extLst>
                  <a:ext uri="{FF2B5EF4-FFF2-40B4-BE49-F238E27FC236}">
                    <a16:creationId xmlns:a16="http://schemas.microsoft.com/office/drawing/2014/main" id="{C63BC748-4207-6A4C-B1AD-8023C3E03AD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75484" y="3052298"/>
                <a:ext cx="2197100" cy="1651000"/>
              </a:xfrm>
              <a:prstGeom prst="rect">
                <a:avLst/>
              </a:prstGeom>
            </p:spPr>
          </p:pic>
        </p:grpSp>
        <p:sp>
          <p:nvSpPr>
            <p:cNvPr id="15" name="TextBox 14">
              <a:extLst>
                <a:ext uri="{FF2B5EF4-FFF2-40B4-BE49-F238E27FC236}">
                  <a16:creationId xmlns:a16="http://schemas.microsoft.com/office/drawing/2014/main" id="{E48CEB8F-12B6-5841-AF1B-9096A56D4760}"/>
                </a:ext>
              </a:extLst>
            </p:cNvPr>
            <p:cNvSpPr txBox="1"/>
            <p:nvPr/>
          </p:nvSpPr>
          <p:spPr>
            <a:xfrm>
              <a:off x="2699792" y="4008986"/>
              <a:ext cx="1482650" cy="369332"/>
            </a:xfrm>
            <a:prstGeom prst="rect">
              <a:avLst/>
            </a:prstGeom>
            <a:noFill/>
          </p:spPr>
          <p:txBody>
            <a:bodyPr wrap="none" rtlCol="0">
              <a:spAutoFit/>
            </a:bodyPr>
            <a:lstStyle/>
            <a:p>
              <a:r>
                <a:rPr lang="en-US" dirty="0" err="1"/>
                <a:t>Talaromycosis</a:t>
              </a:r>
              <a:endParaRPr lang="en-US" dirty="0"/>
            </a:p>
          </p:txBody>
        </p:sp>
      </p:grpSp>
      <p:grpSp>
        <p:nvGrpSpPr>
          <p:cNvPr id="19" name="Group 18">
            <a:extLst>
              <a:ext uri="{FF2B5EF4-FFF2-40B4-BE49-F238E27FC236}">
                <a16:creationId xmlns:a16="http://schemas.microsoft.com/office/drawing/2014/main" id="{6E7D3ADA-0837-924A-A7A5-8CAE0B862CD6}"/>
              </a:ext>
            </a:extLst>
          </p:cNvPr>
          <p:cNvGrpSpPr/>
          <p:nvPr/>
        </p:nvGrpSpPr>
        <p:grpSpPr>
          <a:xfrm>
            <a:off x="4609859" y="2067694"/>
            <a:ext cx="2266397" cy="3001451"/>
            <a:chOff x="4609859" y="2067694"/>
            <a:chExt cx="2266397" cy="3001451"/>
          </a:xfrm>
        </p:grpSpPr>
        <p:grpSp>
          <p:nvGrpSpPr>
            <p:cNvPr id="13" name="Group 12">
              <a:extLst>
                <a:ext uri="{FF2B5EF4-FFF2-40B4-BE49-F238E27FC236}">
                  <a16:creationId xmlns:a16="http://schemas.microsoft.com/office/drawing/2014/main" id="{DD780C22-06BA-794B-A2BE-5EC89901694B}"/>
                </a:ext>
              </a:extLst>
            </p:cNvPr>
            <p:cNvGrpSpPr/>
            <p:nvPr/>
          </p:nvGrpSpPr>
          <p:grpSpPr>
            <a:xfrm>
              <a:off x="4609859" y="2067694"/>
              <a:ext cx="2266397" cy="2624387"/>
              <a:chOff x="4609859" y="2067694"/>
              <a:chExt cx="2266397" cy="2624387"/>
            </a:xfrm>
          </p:grpSpPr>
          <p:pic>
            <p:nvPicPr>
              <p:cNvPr id="10" name="Picture 9">
                <a:extLst>
                  <a:ext uri="{FF2B5EF4-FFF2-40B4-BE49-F238E27FC236}">
                    <a16:creationId xmlns:a16="http://schemas.microsoft.com/office/drawing/2014/main" id="{525CCBC3-5D47-6E47-8EAC-F6ED67BAD61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5400000">
                <a:off x="4321625" y="2355928"/>
                <a:ext cx="2255345" cy="1678878"/>
              </a:xfrm>
              <a:prstGeom prst="rect">
                <a:avLst/>
              </a:prstGeom>
              <a:ln w="63500">
                <a:solidFill>
                  <a:schemeClr val="tx1"/>
                </a:solidFill>
              </a:ln>
            </p:spPr>
          </p:pic>
          <p:pic>
            <p:nvPicPr>
              <p:cNvPr id="9" name="Picture 8" descr="A picture containing close&#10;&#10;Description automatically generated">
                <a:extLst>
                  <a:ext uri="{FF2B5EF4-FFF2-40B4-BE49-F238E27FC236}">
                    <a16:creationId xmlns:a16="http://schemas.microsoft.com/office/drawing/2014/main" id="{3C5F1A5D-C8C4-1243-B564-133790542E2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23082" y="3431371"/>
                <a:ext cx="1753174" cy="1260710"/>
              </a:xfrm>
              <a:prstGeom prst="rect">
                <a:avLst/>
              </a:prstGeom>
            </p:spPr>
          </p:pic>
        </p:grpSp>
        <p:sp>
          <p:nvSpPr>
            <p:cNvPr id="16" name="TextBox 15">
              <a:extLst>
                <a:ext uri="{FF2B5EF4-FFF2-40B4-BE49-F238E27FC236}">
                  <a16:creationId xmlns:a16="http://schemas.microsoft.com/office/drawing/2014/main" id="{F1585BCF-7C8E-8C42-805D-6BB1B1D4900D}"/>
                </a:ext>
              </a:extLst>
            </p:cNvPr>
            <p:cNvSpPr txBox="1"/>
            <p:nvPr/>
          </p:nvSpPr>
          <p:spPr>
            <a:xfrm>
              <a:off x="4713507" y="4699813"/>
              <a:ext cx="1579278" cy="369332"/>
            </a:xfrm>
            <a:prstGeom prst="rect">
              <a:avLst/>
            </a:prstGeom>
            <a:noFill/>
          </p:spPr>
          <p:txBody>
            <a:bodyPr wrap="none" rtlCol="0">
              <a:spAutoFit/>
            </a:bodyPr>
            <a:lstStyle/>
            <a:p>
              <a:r>
                <a:rPr lang="en-US" dirty="0"/>
                <a:t>Histoplasmosis</a:t>
              </a:r>
            </a:p>
          </p:txBody>
        </p:sp>
      </p:grpSp>
      <p:grpSp>
        <p:nvGrpSpPr>
          <p:cNvPr id="20" name="Group 19">
            <a:extLst>
              <a:ext uri="{FF2B5EF4-FFF2-40B4-BE49-F238E27FC236}">
                <a16:creationId xmlns:a16="http://schemas.microsoft.com/office/drawing/2014/main" id="{BAF0F858-395C-FD49-911A-1F6520D8C780}"/>
              </a:ext>
            </a:extLst>
          </p:cNvPr>
          <p:cNvGrpSpPr/>
          <p:nvPr/>
        </p:nvGrpSpPr>
        <p:grpSpPr>
          <a:xfrm>
            <a:off x="6998708" y="2307590"/>
            <a:ext cx="1893772" cy="2640424"/>
            <a:chOff x="6998708" y="2307590"/>
            <a:chExt cx="1893772" cy="2640424"/>
          </a:xfrm>
        </p:grpSpPr>
        <p:pic>
          <p:nvPicPr>
            <p:cNvPr id="12" name="Picture 11">
              <a:extLst>
                <a:ext uri="{FF2B5EF4-FFF2-40B4-BE49-F238E27FC236}">
                  <a16:creationId xmlns:a16="http://schemas.microsoft.com/office/drawing/2014/main" id="{9B9D75BE-824C-CC42-96AE-2933287E2840}"/>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998708" y="2748327"/>
              <a:ext cx="1893772" cy="2199687"/>
            </a:xfrm>
            <a:prstGeom prst="rect">
              <a:avLst/>
            </a:prstGeom>
          </p:spPr>
        </p:pic>
        <p:sp>
          <p:nvSpPr>
            <p:cNvPr id="17" name="TextBox 16">
              <a:extLst>
                <a:ext uri="{FF2B5EF4-FFF2-40B4-BE49-F238E27FC236}">
                  <a16:creationId xmlns:a16="http://schemas.microsoft.com/office/drawing/2014/main" id="{90ACD88B-9013-C34D-92E7-FC85CD78CD90}"/>
                </a:ext>
              </a:extLst>
            </p:cNvPr>
            <p:cNvSpPr txBox="1"/>
            <p:nvPr/>
          </p:nvSpPr>
          <p:spPr>
            <a:xfrm>
              <a:off x="7064855" y="2307590"/>
              <a:ext cx="1634294" cy="369332"/>
            </a:xfrm>
            <a:prstGeom prst="rect">
              <a:avLst/>
            </a:prstGeom>
            <a:noFill/>
          </p:spPr>
          <p:txBody>
            <a:bodyPr wrap="none" rtlCol="0">
              <a:spAutoFit/>
            </a:bodyPr>
            <a:lstStyle/>
            <a:p>
              <a:r>
                <a:rPr lang="en-US" dirty="0" err="1"/>
                <a:t>Emergomycosis</a:t>
              </a:r>
              <a:endParaRPr lang="en-US" dirty="0"/>
            </a:p>
          </p:txBody>
        </p:sp>
      </p:grpSp>
    </p:spTree>
    <p:extLst>
      <p:ext uri="{BB962C8B-B14F-4D97-AF65-F5344CB8AC3E}">
        <p14:creationId xmlns:p14="http://schemas.microsoft.com/office/powerpoint/2010/main" val="2075933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2">
            <a:extLst>
              <a:ext uri="{FF2B5EF4-FFF2-40B4-BE49-F238E27FC236}">
                <a16:creationId xmlns:a16="http://schemas.microsoft.com/office/drawing/2014/main" id="{4BE80C71-B148-754B-8C48-52B94C77CF3D}"/>
              </a:ext>
            </a:extLst>
          </p:cNvPr>
          <p:cNvSpPr txBox="1">
            <a:spLocks/>
          </p:cNvSpPr>
          <p:nvPr/>
        </p:nvSpPr>
        <p:spPr>
          <a:xfrm>
            <a:off x="504641" y="627534"/>
            <a:ext cx="7883783" cy="4262405"/>
          </a:xfrm>
          <a:prstGeom prst="rect">
            <a:avLst/>
          </a:prstGeom>
        </p:spPr>
        <p:txBody>
          <a:bodyPr/>
          <a:lstStyle>
            <a:lvl1pPr marL="182558" indent="-182558" algn="l" defTabSz="914377"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1pPr>
            <a:lvl2pPr marL="358766" indent="-176209" algn="l" defTabSz="914377"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2pPr>
            <a:lvl3pPr marL="541325" indent="-182558" algn="l" defTabSz="914377"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3pPr>
            <a:lvl4pPr marL="715945" indent="-174621" algn="l" defTabSz="914377"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4pPr>
            <a:lvl5pPr marL="898503" indent="-182558" algn="l" defTabSz="914377"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2100" dirty="0" err="1"/>
              <a:t>Conclusion</a:t>
            </a:r>
            <a:endParaRPr lang="de-DE" sz="2100" dirty="0"/>
          </a:p>
          <a:p>
            <a:pPr marL="0" indent="0">
              <a:buNone/>
            </a:pPr>
            <a:endParaRPr lang="de-DE" sz="1500" dirty="0"/>
          </a:p>
          <a:p>
            <a:r>
              <a:rPr lang="de-DE" sz="1500" dirty="0"/>
              <a:t>Single, high-dose AmBisome </a:t>
            </a:r>
            <a:r>
              <a:rPr lang="de-DE" sz="1500" dirty="0" err="1"/>
              <a:t>given</a:t>
            </a:r>
            <a:r>
              <a:rPr lang="de-DE" sz="1500" dirty="0"/>
              <a:t> </a:t>
            </a:r>
            <a:r>
              <a:rPr lang="de-DE" sz="1500" dirty="0" err="1"/>
              <a:t>with</a:t>
            </a:r>
            <a:r>
              <a:rPr lang="de-DE" sz="1500" dirty="0"/>
              <a:t> flucytosine </a:t>
            </a:r>
            <a:r>
              <a:rPr lang="de-DE" sz="1500" dirty="0" err="1"/>
              <a:t>and</a:t>
            </a:r>
            <a:r>
              <a:rPr lang="de-DE" sz="1500" dirty="0"/>
              <a:t> </a:t>
            </a:r>
            <a:r>
              <a:rPr lang="de-DE" sz="1500" dirty="0" err="1"/>
              <a:t>fluconazole</a:t>
            </a:r>
            <a:r>
              <a:rPr lang="de-DE" sz="1500" dirty="0"/>
              <a:t> was non-inferior </a:t>
            </a:r>
            <a:r>
              <a:rPr lang="de-DE" sz="1500" dirty="0" err="1"/>
              <a:t>to</a:t>
            </a:r>
            <a:r>
              <a:rPr lang="de-DE" sz="1500" dirty="0"/>
              <a:t> </a:t>
            </a:r>
            <a:r>
              <a:rPr lang="de-DE" sz="1500" dirty="0" err="1"/>
              <a:t>the</a:t>
            </a:r>
            <a:r>
              <a:rPr lang="de-DE" sz="1500" dirty="0"/>
              <a:t> </a:t>
            </a:r>
            <a:r>
              <a:rPr lang="de-DE" sz="1500" dirty="0" err="1"/>
              <a:t>current</a:t>
            </a:r>
            <a:r>
              <a:rPr lang="de-DE" sz="1500" dirty="0"/>
              <a:t> WHO </a:t>
            </a:r>
            <a:r>
              <a:rPr lang="de-DE" sz="1500" dirty="0" err="1"/>
              <a:t>recommended</a:t>
            </a:r>
            <a:r>
              <a:rPr lang="de-DE" sz="1500" dirty="0"/>
              <a:t> </a:t>
            </a:r>
            <a:r>
              <a:rPr lang="de-DE" sz="1500" dirty="0" err="1"/>
              <a:t>standard</a:t>
            </a:r>
            <a:r>
              <a:rPr lang="de-DE" sz="1500" dirty="0"/>
              <a:t> </a:t>
            </a:r>
            <a:r>
              <a:rPr lang="de-DE" sz="1500" dirty="0" err="1"/>
              <a:t>of</a:t>
            </a:r>
            <a:r>
              <a:rPr lang="de-DE" sz="1500" dirty="0"/>
              <a:t> care </a:t>
            </a:r>
            <a:r>
              <a:rPr lang="de-DE" sz="1500" dirty="0" err="1"/>
              <a:t>for</a:t>
            </a:r>
            <a:r>
              <a:rPr lang="de-DE" sz="1500" dirty="0"/>
              <a:t> HIV-</a:t>
            </a:r>
            <a:r>
              <a:rPr lang="de-DE" sz="1500" dirty="0" err="1"/>
              <a:t>associated</a:t>
            </a:r>
            <a:r>
              <a:rPr lang="de-DE" sz="1500" dirty="0"/>
              <a:t> cryptococcal </a:t>
            </a:r>
            <a:r>
              <a:rPr lang="de-DE" sz="1500" dirty="0" err="1"/>
              <a:t>meningitis</a:t>
            </a:r>
            <a:r>
              <a:rPr lang="de-DE" sz="1500" dirty="0"/>
              <a:t>.</a:t>
            </a:r>
          </a:p>
          <a:p>
            <a:endParaRPr lang="de-DE" sz="1500" dirty="0"/>
          </a:p>
          <a:p>
            <a:r>
              <a:rPr lang="de-DE" sz="1500" dirty="0"/>
              <a:t>The AmBisome </a:t>
            </a:r>
            <a:r>
              <a:rPr lang="de-DE" sz="1500" dirty="0" err="1"/>
              <a:t>regimen</a:t>
            </a:r>
            <a:r>
              <a:rPr lang="de-DE" sz="1500" dirty="0"/>
              <a:t> was </a:t>
            </a:r>
            <a:r>
              <a:rPr lang="de-DE" sz="1500" dirty="0" err="1"/>
              <a:t>associated</a:t>
            </a:r>
            <a:r>
              <a:rPr lang="de-DE" sz="1500" dirty="0"/>
              <a:t> </a:t>
            </a:r>
            <a:r>
              <a:rPr lang="de-DE" sz="1500" dirty="0" err="1"/>
              <a:t>with</a:t>
            </a:r>
            <a:r>
              <a:rPr lang="de-DE" sz="1500" dirty="0"/>
              <a:t> a </a:t>
            </a:r>
            <a:r>
              <a:rPr lang="de-DE" sz="1500" dirty="0" err="1"/>
              <a:t>significant</a:t>
            </a:r>
            <a:r>
              <a:rPr lang="de-DE" sz="1500" dirty="0"/>
              <a:t> </a:t>
            </a:r>
            <a:r>
              <a:rPr lang="de-DE" sz="1500" dirty="0" err="1"/>
              <a:t>reduction</a:t>
            </a:r>
            <a:r>
              <a:rPr lang="de-DE" sz="1500" dirty="0"/>
              <a:t> in </a:t>
            </a:r>
            <a:r>
              <a:rPr lang="de-DE" sz="1500" dirty="0" err="1"/>
              <a:t>adverse</a:t>
            </a:r>
            <a:r>
              <a:rPr lang="de-DE" sz="1500" dirty="0"/>
              <a:t> </a:t>
            </a:r>
            <a:r>
              <a:rPr lang="de-DE" sz="1500" dirty="0" err="1"/>
              <a:t>events</a:t>
            </a:r>
            <a:r>
              <a:rPr lang="de-DE" sz="1500" dirty="0"/>
              <a:t> </a:t>
            </a:r>
            <a:r>
              <a:rPr lang="de-DE" sz="1500" dirty="0" err="1"/>
              <a:t>including</a:t>
            </a:r>
            <a:r>
              <a:rPr lang="de-DE" sz="1500" dirty="0"/>
              <a:t> </a:t>
            </a:r>
            <a:r>
              <a:rPr lang="de-DE" sz="1500" dirty="0" err="1"/>
              <a:t>significantly</a:t>
            </a:r>
            <a:r>
              <a:rPr lang="de-DE" sz="1500" dirty="0"/>
              <a:t> </a:t>
            </a:r>
            <a:r>
              <a:rPr lang="de-DE" sz="1500" dirty="0" err="1"/>
              <a:t>lower</a:t>
            </a:r>
            <a:r>
              <a:rPr lang="de-DE" sz="1500" dirty="0"/>
              <a:t> </a:t>
            </a:r>
            <a:r>
              <a:rPr lang="de-DE" sz="1500" dirty="0" err="1"/>
              <a:t>rates</a:t>
            </a:r>
            <a:r>
              <a:rPr lang="de-DE" sz="1500" dirty="0"/>
              <a:t> </a:t>
            </a:r>
            <a:r>
              <a:rPr lang="de-DE" sz="1500" dirty="0" err="1"/>
              <a:t>of</a:t>
            </a:r>
            <a:r>
              <a:rPr lang="de-DE" sz="1500" dirty="0"/>
              <a:t> </a:t>
            </a:r>
            <a:r>
              <a:rPr lang="de-DE" sz="1500" dirty="0" err="1"/>
              <a:t>anaemia</a:t>
            </a:r>
            <a:r>
              <a:rPr lang="de-DE" sz="1500" dirty="0"/>
              <a:t>, a </a:t>
            </a:r>
            <a:r>
              <a:rPr lang="de-DE" sz="1500" dirty="0" err="1"/>
              <a:t>reduced</a:t>
            </a:r>
            <a:r>
              <a:rPr lang="de-DE" sz="1500" dirty="0"/>
              <a:t> </a:t>
            </a:r>
            <a:r>
              <a:rPr lang="de-DE" sz="1500" dirty="0" err="1"/>
              <a:t>need</a:t>
            </a:r>
            <a:r>
              <a:rPr lang="de-DE" sz="1500" dirty="0"/>
              <a:t> </a:t>
            </a:r>
            <a:r>
              <a:rPr lang="de-DE" sz="1500" dirty="0" err="1"/>
              <a:t>for</a:t>
            </a:r>
            <a:r>
              <a:rPr lang="de-DE" sz="1500" dirty="0"/>
              <a:t> </a:t>
            </a:r>
            <a:r>
              <a:rPr lang="de-DE" sz="1500" dirty="0" err="1"/>
              <a:t>blood</a:t>
            </a:r>
            <a:r>
              <a:rPr lang="de-DE" sz="1500" dirty="0"/>
              <a:t> </a:t>
            </a:r>
            <a:r>
              <a:rPr lang="de-DE" sz="1500" dirty="0" err="1"/>
              <a:t>transfusions</a:t>
            </a:r>
            <a:r>
              <a:rPr lang="de-DE" sz="1500" dirty="0"/>
              <a:t> </a:t>
            </a:r>
            <a:r>
              <a:rPr lang="de-DE" sz="1500" dirty="0" err="1"/>
              <a:t>and</a:t>
            </a:r>
            <a:r>
              <a:rPr lang="de-DE" sz="1500" dirty="0"/>
              <a:t> a </a:t>
            </a:r>
            <a:r>
              <a:rPr lang="de-DE" sz="1500" dirty="0" err="1"/>
              <a:t>significantly</a:t>
            </a:r>
            <a:r>
              <a:rPr lang="de-DE" sz="1500" dirty="0"/>
              <a:t> </a:t>
            </a:r>
            <a:r>
              <a:rPr lang="de-DE" sz="1500" dirty="0" err="1"/>
              <a:t>smaller</a:t>
            </a:r>
            <a:r>
              <a:rPr lang="de-DE" sz="1500" dirty="0"/>
              <a:t> </a:t>
            </a:r>
            <a:r>
              <a:rPr lang="de-DE" sz="1500" dirty="0" err="1"/>
              <a:t>increase</a:t>
            </a:r>
            <a:r>
              <a:rPr lang="de-DE" sz="1500" dirty="0"/>
              <a:t> in </a:t>
            </a:r>
            <a:r>
              <a:rPr lang="de-DE" sz="1500" dirty="0" err="1"/>
              <a:t>creatinine</a:t>
            </a:r>
            <a:r>
              <a:rPr lang="de-DE" sz="1500" dirty="0"/>
              <a:t>.</a:t>
            </a:r>
          </a:p>
          <a:p>
            <a:endParaRPr lang="de-DE" sz="1500" dirty="0"/>
          </a:p>
          <a:p>
            <a:r>
              <a:rPr lang="de-DE" sz="1500" dirty="0"/>
              <a:t>This </a:t>
            </a:r>
            <a:r>
              <a:rPr lang="de-DE" sz="1500" dirty="0" err="1"/>
              <a:t>regimen</a:t>
            </a:r>
            <a:r>
              <a:rPr lang="de-DE" sz="1500" dirty="0"/>
              <a:t> </a:t>
            </a:r>
            <a:r>
              <a:rPr lang="de-DE" sz="1500" dirty="0" err="1"/>
              <a:t>offers</a:t>
            </a:r>
            <a:r>
              <a:rPr lang="de-DE" sz="1500" dirty="0"/>
              <a:t> a </a:t>
            </a:r>
            <a:r>
              <a:rPr lang="de-DE" sz="1500" dirty="0" err="1"/>
              <a:t>practical</a:t>
            </a:r>
            <a:r>
              <a:rPr lang="de-DE" sz="1500" dirty="0"/>
              <a:t>, </a:t>
            </a:r>
            <a:r>
              <a:rPr lang="de-DE" sz="1500" dirty="0" err="1"/>
              <a:t>easier-to-administer</a:t>
            </a:r>
            <a:r>
              <a:rPr lang="de-DE" sz="1500" dirty="0"/>
              <a:t> </a:t>
            </a:r>
            <a:r>
              <a:rPr lang="de-DE" sz="1500" dirty="0" err="1"/>
              <a:t>and</a:t>
            </a:r>
            <a:r>
              <a:rPr lang="de-DE" sz="1500" dirty="0"/>
              <a:t> </a:t>
            </a:r>
            <a:r>
              <a:rPr lang="de-DE" sz="1500" dirty="0" err="1"/>
              <a:t>better</a:t>
            </a:r>
            <a:r>
              <a:rPr lang="de-DE" sz="1500" dirty="0"/>
              <a:t> </a:t>
            </a:r>
            <a:r>
              <a:rPr lang="de-DE" sz="1500" dirty="0" err="1"/>
              <a:t>tolerated</a:t>
            </a:r>
            <a:r>
              <a:rPr lang="de-DE" sz="1500" dirty="0"/>
              <a:t> </a:t>
            </a:r>
            <a:r>
              <a:rPr lang="de-DE" sz="1500" dirty="0" err="1"/>
              <a:t>treatment</a:t>
            </a:r>
            <a:r>
              <a:rPr lang="de-DE" sz="1500" dirty="0"/>
              <a:t> </a:t>
            </a:r>
            <a:r>
              <a:rPr lang="de-DE" sz="1500" dirty="0" err="1"/>
              <a:t>for</a:t>
            </a:r>
            <a:r>
              <a:rPr lang="de-DE" sz="1500" dirty="0"/>
              <a:t> HIV-</a:t>
            </a:r>
            <a:r>
              <a:rPr lang="de-DE" sz="1500" dirty="0" err="1"/>
              <a:t>associated</a:t>
            </a:r>
            <a:r>
              <a:rPr lang="de-DE" sz="1500" dirty="0"/>
              <a:t> cryptococcal </a:t>
            </a:r>
            <a:r>
              <a:rPr lang="de-DE" sz="1500" dirty="0" err="1"/>
              <a:t>meningitis</a:t>
            </a:r>
            <a:r>
              <a:rPr lang="de-DE" sz="1500" dirty="0"/>
              <a:t> in </a:t>
            </a:r>
            <a:r>
              <a:rPr lang="de-DE" sz="1500" dirty="0" err="1"/>
              <a:t>Africa</a:t>
            </a:r>
            <a:r>
              <a:rPr lang="de-DE" sz="1500" dirty="0"/>
              <a:t>.</a:t>
            </a:r>
          </a:p>
          <a:p>
            <a:pPr marL="0" indent="0">
              <a:buNone/>
            </a:pPr>
            <a:endParaRPr lang="de-DE" sz="1500" dirty="0"/>
          </a:p>
          <a:p>
            <a:r>
              <a:rPr lang="de-DE" sz="1500" dirty="0" err="1"/>
              <a:t>There</a:t>
            </a:r>
            <a:r>
              <a:rPr lang="de-DE" sz="1500" dirty="0"/>
              <a:t> </a:t>
            </a:r>
            <a:r>
              <a:rPr lang="de-DE" sz="1500" dirty="0" err="1"/>
              <a:t>is</a:t>
            </a:r>
            <a:r>
              <a:rPr lang="de-DE" sz="1500" dirty="0"/>
              <a:t> an urgent </a:t>
            </a:r>
            <a:r>
              <a:rPr lang="de-DE" sz="1500" dirty="0" err="1"/>
              <a:t>need</a:t>
            </a:r>
            <a:r>
              <a:rPr lang="de-DE" sz="1500" dirty="0"/>
              <a:t> </a:t>
            </a:r>
            <a:r>
              <a:rPr lang="de-DE" sz="1500" dirty="0" err="1"/>
              <a:t>to</a:t>
            </a:r>
            <a:r>
              <a:rPr lang="de-DE" sz="1500" dirty="0"/>
              <a:t> </a:t>
            </a:r>
            <a:r>
              <a:rPr lang="de-DE" sz="1500" dirty="0" err="1"/>
              <a:t>broaden</a:t>
            </a:r>
            <a:r>
              <a:rPr lang="de-DE" sz="1500" dirty="0"/>
              <a:t> </a:t>
            </a:r>
            <a:r>
              <a:rPr lang="de-DE" sz="1500" dirty="0" err="1"/>
              <a:t>access</a:t>
            </a:r>
            <a:r>
              <a:rPr lang="de-DE" sz="1500" dirty="0"/>
              <a:t> </a:t>
            </a:r>
            <a:r>
              <a:rPr lang="de-DE" sz="1500" dirty="0" err="1"/>
              <a:t>to</a:t>
            </a:r>
            <a:r>
              <a:rPr lang="de-DE" sz="1500" dirty="0"/>
              <a:t> AmBisome </a:t>
            </a:r>
            <a:r>
              <a:rPr lang="de-DE" sz="1500" dirty="0" err="1"/>
              <a:t>and</a:t>
            </a:r>
            <a:r>
              <a:rPr lang="de-DE" sz="1500" dirty="0"/>
              <a:t> flucytosine.</a:t>
            </a:r>
          </a:p>
        </p:txBody>
      </p:sp>
    </p:spTree>
    <p:extLst>
      <p:ext uri="{BB962C8B-B14F-4D97-AF65-F5344CB8AC3E}">
        <p14:creationId xmlns:p14="http://schemas.microsoft.com/office/powerpoint/2010/main" val="5935323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600px-Cryptococcus_neoformans">
            <a:extLst>
              <a:ext uri="{FF2B5EF4-FFF2-40B4-BE49-F238E27FC236}">
                <a16:creationId xmlns:a16="http://schemas.microsoft.com/office/drawing/2014/main" id="{EF543D16-EEA1-7646-B104-CEC86C513DCF}"/>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531218" y="530968"/>
            <a:ext cx="4081564" cy="4081564"/>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8847292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line chart&#10;&#10;Description automatically generated">
            <a:extLst>
              <a:ext uri="{FF2B5EF4-FFF2-40B4-BE49-F238E27FC236}">
                <a16:creationId xmlns:a16="http://schemas.microsoft.com/office/drawing/2014/main" id="{F8AB9B24-50AA-7F41-8A7E-7207814BB12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68144" y="1527422"/>
            <a:ext cx="2649515" cy="2975609"/>
          </a:xfrm>
          <a:prstGeom prst="rect">
            <a:avLst/>
          </a:prstGeom>
        </p:spPr>
      </p:pic>
      <p:pic>
        <p:nvPicPr>
          <p:cNvPr id="7" name="Picture 6" descr="Chart, line chart&#10;&#10;Description automatically generated">
            <a:extLst>
              <a:ext uri="{FF2B5EF4-FFF2-40B4-BE49-F238E27FC236}">
                <a16:creationId xmlns:a16="http://schemas.microsoft.com/office/drawing/2014/main" id="{1C00D3C2-FDCB-DD4C-9C15-EBD98113D9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5536" y="1503045"/>
            <a:ext cx="5543600" cy="2975609"/>
          </a:xfrm>
          <a:prstGeom prst="rect">
            <a:avLst/>
          </a:prstGeom>
        </p:spPr>
      </p:pic>
      <p:pic>
        <p:nvPicPr>
          <p:cNvPr id="3" name="Picture 2" descr="A picture containing shape&#10;&#10;Description automatically generated">
            <a:extLst>
              <a:ext uri="{FF2B5EF4-FFF2-40B4-BE49-F238E27FC236}">
                <a16:creationId xmlns:a16="http://schemas.microsoft.com/office/drawing/2014/main" id="{4BE3AAE2-8015-6F40-A02C-2C2CDA3E18E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1560" y="483518"/>
            <a:ext cx="1800200" cy="490964"/>
          </a:xfrm>
          <a:prstGeom prst="rect">
            <a:avLst/>
          </a:prstGeom>
        </p:spPr>
      </p:pic>
      <p:sp>
        <p:nvSpPr>
          <p:cNvPr id="2" name="TextBox 1">
            <a:extLst>
              <a:ext uri="{FF2B5EF4-FFF2-40B4-BE49-F238E27FC236}">
                <a16:creationId xmlns:a16="http://schemas.microsoft.com/office/drawing/2014/main" id="{72950CDB-6124-5345-B788-2D1D168C1B27}"/>
              </a:ext>
            </a:extLst>
          </p:cNvPr>
          <p:cNvSpPr txBox="1"/>
          <p:nvPr/>
        </p:nvSpPr>
        <p:spPr>
          <a:xfrm>
            <a:off x="2589549" y="544334"/>
            <a:ext cx="2675091" cy="369332"/>
          </a:xfrm>
          <a:prstGeom prst="rect">
            <a:avLst/>
          </a:prstGeom>
          <a:noFill/>
        </p:spPr>
        <p:txBody>
          <a:bodyPr wrap="none" rtlCol="0">
            <a:spAutoFit/>
          </a:bodyPr>
          <a:lstStyle/>
          <a:p>
            <a:r>
              <a:rPr lang="en-US" dirty="0"/>
              <a:t>Botswana HIV Data - 2020 </a:t>
            </a:r>
          </a:p>
        </p:txBody>
      </p:sp>
    </p:spTree>
    <p:extLst>
      <p:ext uri="{BB962C8B-B14F-4D97-AF65-F5344CB8AC3E}">
        <p14:creationId xmlns:p14="http://schemas.microsoft.com/office/powerpoint/2010/main" val="34815933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title" idx="4294967295"/>
          </p:nvPr>
        </p:nvSpPr>
        <p:spPr>
          <a:xfrm>
            <a:off x="707727" y="339502"/>
            <a:ext cx="7772400" cy="947739"/>
          </a:xfrm>
        </p:spPr>
        <p:txBody>
          <a:bodyPr/>
          <a:lstStyle/>
          <a:p>
            <a:pPr eaLnBrk="1" hangingPunct="1"/>
            <a:r>
              <a:rPr lang="en-GB" altLang="x-none" sz="2800" b="1" dirty="0">
                <a:latin typeface="Calibri" charset="0"/>
                <a:ea typeface="Calibri" charset="0"/>
                <a:cs typeface="Calibri" charset="0"/>
              </a:rPr>
              <a:t>Epidemiology of CNS infections in high HIV-prevalence settings</a:t>
            </a:r>
          </a:p>
        </p:txBody>
      </p:sp>
      <p:pic>
        <p:nvPicPr>
          <p:cNvPr id="2" name="Picture 1">
            <a:extLst>
              <a:ext uri="{FF2B5EF4-FFF2-40B4-BE49-F238E27FC236}">
                <a16:creationId xmlns:a16="http://schemas.microsoft.com/office/drawing/2014/main" id="{D8A2AEA1-AC95-D246-8573-915C4D0F9337}"/>
              </a:ext>
            </a:extLst>
          </p:cNvPr>
          <p:cNvPicPr>
            <a:picLocks noChangeAspect="1"/>
          </p:cNvPicPr>
          <p:nvPr/>
        </p:nvPicPr>
        <p:blipFill>
          <a:blip r:embed="rId3"/>
          <a:stretch>
            <a:fillRect/>
          </a:stretch>
        </p:blipFill>
        <p:spPr>
          <a:xfrm>
            <a:off x="0" y="1325803"/>
            <a:ext cx="9144000" cy="3817697"/>
          </a:xfrm>
          <a:prstGeom prst="rect">
            <a:avLst/>
          </a:prstGeom>
        </p:spPr>
      </p:pic>
    </p:spTree>
    <p:extLst>
      <p:ext uri="{BB962C8B-B14F-4D97-AF65-F5344CB8AC3E}">
        <p14:creationId xmlns:p14="http://schemas.microsoft.com/office/powerpoint/2010/main" val="128227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grayscl/>
            <a:extLst>
              <a:ext uri="{28A0092B-C50C-407E-A947-70E740481C1C}">
                <a14:useLocalDpi xmlns:a14="http://schemas.microsoft.com/office/drawing/2010/main"/>
              </a:ext>
            </a:extLst>
          </a:blip>
          <a:srcRect/>
          <a:stretch>
            <a:fillRect/>
          </a:stretch>
        </p:blipFill>
        <p:spPr bwMode="auto">
          <a:xfrm>
            <a:off x="1331640" y="141480"/>
            <a:ext cx="6480720" cy="48605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1493658" y="2679762"/>
            <a:ext cx="4482498" cy="2052228"/>
          </a:xfrm>
          <a:prstGeom prst="rect">
            <a:avLst/>
          </a:prstGeom>
          <a:solidFill>
            <a:schemeClr val="tx1">
              <a:alpha val="3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p:txBody>
          <a:bodyPr>
            <a:normAutofit/>
          </a:bodyPr>
          <a:lstStyle/>
          <a:p>
            <a:pPr algn="l"/>
            <a:r>
              <a:rPr lang="en-GB" sz="2400" dirty="0"/>
              <a:t>HIV-associated Cryptococcal Meningitis</a:t>
            </a:r>
          </a:p>
        </p:txBody>
      </p:sp>
      <p:sp>
        <p:nvSpPr>
          <p:cNvPr id="3" name="Content Placeholder 2"/>
          <p:cNvSpPr>
            <a:spLocks noGrp="1"/>
          </p:cNvSpPr>
          <p:nvPr>
            <p:ph idx="1"/>
          </p:nvPr>
        </p:nvSpPr>
        <p:spPr>
          <a:xfrm>
            <a:off x="1485900" y="2733768"/>
            <a:ext cx="6172200" cy="2052228"/>
          </a:xfrm>
        </p:spPr>
        <p:txBody>
          <a:bodyPr>
            <a:normAutofit lnSpcReduction="10000"/>
          </a:bodyPr>
          <a:lstStyle/>
          <a:p>
            <a:pPr>
              <a:buFontTx/>
              <a:buChar char="-"/>
            </a:pPr>
            <a:r>
              <a:rPr lang="en-GB" sz="2100" dirty="0">
                <a:solidFill>
                  <a:schemeClr val="bg1"/>
                </a:solidFill>
              </a:rPr>
              <a:t>36% acute mortality in Vietnam</a:t>
            </a:r>
          </a:p>
          <a:p>
            <a:pPr marL="0" indent="0">
              <a:buNone/>
            </a:pPr>
            <a:r>
              <a:rPr lang="en-GB" sz="1500" dirty="0">
                <a:solidFill>
                  <a:schemeClr val="bg1"/>
                </a:solidFill>
              </a:rPr>
              <a:t>	</a:t>
            </a:r>
            <a:r>
              <a:rPr lang="en-GB" sz="1350" i="1" dirty="0">
                <a:solidFill>
                  <a:schemeClr val="bg1"/>
                </a:solidFill>
              </a:rPr>
              <a:t>Day et al. NEJM </a:t>
            </a:r>
            <a:r>
              <a:rPr lang="en-GB" sz="1350" i="1" dirty="0">
                <a:solidFill>
                  <a:srgbClr val="FFFFFF"/>
                </a:solidFill>
              </a:rPr>
              <a:t>2013</a:t>
            </a:r>
            <a:r>
              <a:rPr lang="en-US" sz="1350" i="1" dirty="0">
                <a:solidFill>
                  <a:srgbClr val="FFFFFF"/>
                </a:solidFill>
              </a:rPr>
              <a:t>;368:1291-302</a:t>
            </a:r>
          </a:p>
          <a:p>
            <a:pPr>
              <a:buFontTx/>
              <a:buChar char="-"/>
            </a:pPr>
            <a:r>
              <a:rPr lang="en-US" sz="1500" dirty="0">
                <a:solidFill>
                  <a:srgbClr val="FFFFFF"/>
                </a:solidFill>
              </a:rPr>
              <a:t> </a:t>
            </a:r>
            <a:r>
              <a:rPr lang="en-US" sz="2100" dirty="0">
                <a:solidFill>
                  <a:srgbClr val="FFFFFF"/>
                </a:solidFill>
              </a:rPr>
              <a:t>41% acute mortality in Africa and Asia</a:t>
            </a:r>
          </a:p>
          <a:p>
            <a:pPr marL="0" indent="0">
              <a:buNone/>
            </a:pPr>
            <a:r>
              <a:rPr lang="en-US" sz="1500" dirty="0">
                <a:solidFill>
                  <a:srgbClr val="FFFFFF"/>
                </a:solidFill>
              </a:rPr>
              <a:t>	</a:t>
            </a:r>
            <a:r>
              <a:rPr lang="en-US" sz="1350" i="1" dirty="0">
                <a:solidFill>
                  <a:srgbClr val="FFFFFF"/>
                </a:solidFill>
              </a:rPr>
              <a:t>Beardsley et al. NEJM  2016;374:542-54</a:t>
            </a:r>
            <a:endParaRPr lang="en-GB" sz="1350" i="1" dirty="0">
              <a:solidFill>
                <a:srgbClr val="FFFFFF"/>
              </a:solidFill>
            </a:endParaRPr>
          </a:p>
          <a:p>
            <a:pPr>
              <a:buFontTx/>
              <a:buChar char="-"/>
            </a:pPr>
            <a:r>
              <a:rPr lang="en-GB" sz="2100" dirty="0">
                <a:solidFill>
                  <a:schemeClr val="bg1"/>
                </a:solidFill>
              </a:rPr>
              <a:t>15% of all HIV-related mortality </a:t>
            </a:r>
          </a:p>
          <a:p>
            <a:pPr marL="0" indent="0">
              <a:buNone/>
            </a:pPr>
            <a:r>
              <a:rPr lang="en-GB" sz="2100" dirty="0">
                <a:solidFill>
                  <a:schemeClr val="bg1"/>
                </a:solidFill>
              </a:rPr>
              <a:t>	</a:t>
            </a:r>
            <a:r>
              <a:rPr lang="en-GB" sz="1350" i="1" dirty="0">
                <a:solidFill>
                  <a:schemeClr val="bg1"/>
                </a:solidFill>
              </a:rPr>
              <a:t>Rajasingham et al. </a:t>
            </a:r>
            <a:r>
              <a:rPr lang="en-US" sz="1350" i="1" dirty="0">
                <a:solidFill>
                  <a:srgbClr val="FFFFFF"/>
                </a:solidFill>
              </a:rPr>
              <a:t>Lancet ID 2017; pii: S1473-3099(17)30243-8</a:t>
            </a:r>
            <a:endParaRPr lang="en-GB" dirty="0">
              <a:solidFill>
                <a:schemeClr val="bg1"/>
              </a:solidFill>
            </a:endParaRPr>
          </a:p>
        </p:txBody>
      </p:sp>
    </p:spTree>
    <p:extLst>
      <p:ext uri="{BB962C8B-B14F-4D97-AF65-F5344CB8AC3E}">
        <p14:creationId xmlns:p14="http://schemas.microsoft.com/office/powerpoint/2010/main" val="17499311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GB" sz="2400" dirty="0">
                <a:cs typeface="Century Gothic"/>
              </a:rPr>
              <a:t>Background to the AMBITION-cm Trial</a:t>
            </a:r>
          </a:p>
        </p:txBody>
      </p:sp>
      <p:sp>
        <p:nvSpPr>
          <p:cNvPr id="3" name="Content Placeholder 2"/>
          <p:cNvSpPr>
            <a:spLocks noGrp="1"/>
          </p:cNvSpPr>
          <p:nvPr>
            <p:ph idx="1"/>
          </p:nvPr>
        </p:nvSpPr>
        <p:spPr>
          <a:xfrm>
            <a:off x="539552" y="1059582"/>
            <a:ext cx="7920880" cy="3780420"/>
          </a:xfrm>
        </p:spPr>
        <p:txBody>
          <a:bodyPr>
            <a:normAutofit fontScale="40000" lnSpcReduction="20000"/>
          </a:bodyPr>
          <a:lstStyle/>
          <a:p>
            <a:pPr marL="0" indent="0">
              <a:buNone/>
              <a:defRPr/>
            </a:pPr>
            <a:endParaRPr lang="en-GB" sz="2850" dirty="0">
              <a:cs typeface="Century Gothic"/>
            </a:endParaRPr>
          </a:p>
          <a:p>
            <a:pPr marL="0" indent="0">
              <a:buNone/>
              <a:defRPr/>
            </a:pPr>
            <a:r>
              <a:rPr lang="en-GB" sz="3800" dirty="0">
                <a:cs typeface="Century Gothic"/>
              </a:rPr>
              <a:t>HIV-associated cryptococcal meningitis remains the second leading cause of AIDS-related mortality</a:t>
            </a:r>
            <a:r>
              <a:rPr lang="en-GB" sz="3800" baseline="30000" dirty="0">
                <a:cs typeface="Century Gothic"/>
              </a:rPr>
              <a:t>1</a:t>
            </a:r>
          </a:p>
          <a:p>
            <a:pPr marL="0" indent="0">
              <a:buNone/>
              <a:defRPr/>
            </a:pPr>
            <a:endParaRPr lang="en-GB" sz="3800" dirty="0">
              <a:cs typeface="Century Gothic"/>
            </a:endParaRPr>
          </a:p>
          <a:p>
            <a:pPr marL="0" indent="0">
              <a:buNone/>
              <a:defRPr/>
            </a:pPr>
            <a:r>
              <a:rPr lang="en-GB" sz="3800" dirty="0">
                <a:cs typeface="Century Gothic"/>
              </a:rPr>
              <a:t>Conventional treatment with amphotericin B (</a:t>
            </a:r>
            <a:r>
              <a:rPr lang="en-GB" sz="3800" dirty="0" err="1">
                <a:cs typeface="Century Gothic"/>
              </a:rPr>
              <a:t>AmB</a:t>
            </a:r>
            <a:r>
              <a:rPr lang="en-GB" sz="3800" dirty="0">
                <a:cs typeface="Century Gothic"/>
              </a:rPr>
              <a:t>) is associated with significant drug-related toxicities</a:t>
            </a:r>
            <a:r>
              <a:rPr lang="en-GB" sz="3800" baseline="30000" dirty="0">
                <a:cs typeface="Century Gothic"/>
              </a:rPr>
              <a:t>2</a:t>
            </a:r>
          </a:p>
          <a:p>
            <a:pPr marL="0" indent="0">
              <a:buNone/>
              <a:defRPr/>
            </a:pPr>
            <a:endParaRPr lang="en-GB" sz="3800" dirty="0">
              <a:cs typeface="Century Gothic"/>
            </a:endParaRPr>
          </a:p>
          <a:p>
            <a:pPr marL="0" indent="0">
              <a:buNone/>
              <a:defRPr/>
            </a:pPr>
            <a:r>
              <a:rPr lang="en-GB" sz="3800" dirty="0">
                <a:cs typeface="Century Gothic"/>
              </a:rPr>
              <a:t>ACTA trial demonstrated shorter, 7 day courses of </a:t>
            </a:r>
            <a:r>
              <a:rPr lang="en-GB" sz="3800" dirty="0" err="1">
                <a:cs typeface="Century Gothic"/>
              </a:rPr>
              <a:t>AmB</a:t>
            </a:r>
            <a:r>
              <a:rPr lang="en-GB" sz="3800" dirty="0">
                <a:cs typeface="Century Gothic"/>
              </a:rPr>
              <a:t> can be given with flucytosine (5FC)</a:t>
            </a:r>
            <a:r>
              <a:rPr lang="en-GB" sz="3800" baseline="30000" dirty="0">
                <a:cs typeface="Century Gothic"/>
              </a:rPr>
              <a:t>3</a:t>
            </a:r>
          </a:p>
          <a:p>
            <a:pPr marL="0" indent="0">
              <a:buNone/>
              <a:defRPr/>
            </a:pPr>
            <a:endParaRPr lang="en-GB" sz="3800" dirty="0">
              <a:cs typeface="Century Gothic"/>
            </a:endParaRPr>
          </a:p>
          <a:p>
            <a:pPr marL="0" indent="0">
              <a:buNone/>
              <a:defRPr/>
            </a:pPr>
            <a:r>
              <a:rPr lang="en-GB" sz="3800" dirty="0">
                <a:cs typeface="Century Gothic"/>
              </a:rPr>
              <a:t>Liposomal amphotericin (</a:t>
            </a:r>
            <a:r>
              <a:rPr lang="en-GB" sz="3800" dirty="0" err="1">
                <a:cs typeface="Century Gothic"/>
              </a:rPr>
              <a:t>AmBisome</a:t>
            </a:r>
            <a:r>
              <a:rPr lang="en-GB" sz="3800" dirty="0">
                <a:cs typeface="Century Gothic"/>
              </a:rPr>
              <a:t>, </a:t>
            </a:r>
            <a:r>
              <a:rPr lang="en-GB" sz="3800" dirty="0" err="1">
                <a:cs typeface="Century Gothic"/>
              </a:rPr>
              <a:t>LAmB</a:t>
            </a:r>
            <a:r>
              <a:rPr lang="en-GB" sz="3800" dirty="0">
                <a:cs typeface="Century Gothic"/>
              </a:rPr>
              <a:t>) is less toxic, has a long half-life and effectively penetrates the central nervous system</a:t>
            </a:r>
            <a:r>
              <a:rPr lang="en-GB" sz="3800" baseline="30000" dirty="0">
                <a:cs typeface="Century Gothic"/>
              </a:rPr>
              <a:t>4</a:t>
            </a:r>
          </a:p>
          <a:p>
            <a:pPr marL="0" indent="0">
              <a:buNone/>
              <a:defRPr/>
            </a:pPr>
            <a:endParaRPr lang="en-GB" sz="3800" dirty="0">
              <a:cs typeface="Century Gothic"/>
            </a:endParaRPr>
          </a:p>
          <a:p>
            <a:pPr marL="0" indent="0">
              <a:buNone/>
              <a:defRPr/>
            </a:pPr>
            <a:r>
              <a:rPr lang="en-GB" sz="3800" dirty="0">
                <a:cs typeface="Century Gothic"/>
              </a:rPr>
              <a:t>Phase 2 study demonstrated that a single, high dose of </a:t>
            </a:r>
            <a:r>
              <a:rPr lang="en-GB" sz="3800" dirty="0" err="1">
                <a:cs typeface="Century Gothic"/>
              </a:rPr>
              <a:t>LAmB</a:t>
            </a:r>
            <a:r>
              <a:rPr lang="en-GB" sz="3800" dirty="0">
                <a:cs typeface="Century Gothic"/>
              </a:rPr>
              <a:t> (10mg/kg) was non-inferior to 14 daily doses (3mg/kg) at clearing Cryptococcus from the cerebrospinal fluid and was well tolerated</a:t>
            </a:r>
            <a:r>
              <a:rPr lang="en-GB" sz="3800" baseline="30000" dirty="0">
                <a:cs typeface="Century Gothic"/>
              </a:rPr>
              <a:t>5</a:t>
            </a:r>
          </a:p>
          <a:p>
            <a:pPr marL="0" indent="0">
              <a:buNone/>
              <a:defRPr/>
            </a:pPr>
            <a:endParaRPr lang="en-GB" sz="2850" dirty="0">
              <a:cs typeface="Century Gothic"/>
            </a:endParaRPr>
          </a:p>
          <a:p>
            <a:pPr marL="0" indent="0">
              <a:buNone/>
            </a:pPr>
            <a:r>
              <a:rPr lang="en-GB" sz="2800" baseline="30000" dirty="0"/>
              <a:t>1</a:t>
            </a:r>
            <a:r>
              <a:rPr lang="en-GB" sz="2800" dirty="0"/>
              <a:t>Rajasingham R, Lancet Infect Dis, 2017. </a:t>
            </a:r>
            <a:r>
              <a:rPr lang="en-GB" sz="2800" baseline="30000" dirty="0"/>
              <a:t>2</a:t>
            </a:r>
            <a:r>
              <a:rPr lang="en-GB" sz="2800" dirty="0"/>
              <a:t>Bicanic T, </a:t>
            </a:r>
            <a:r>
              <a:rPr lang="en-GB" sz="2800" dirty="0" err="1"/>
              <a:t>Antimicrob</a:t>
            </a:r>
            <a:r>
              <a:rPr lang="en-GB" sz="2800" dirty="0"/>
              <a:t> Agents Chemother, 2015. </a:t>
            </a:r>
            <a:r>
              <a:rPr lang="en-GB" sz="2800" baseline="30000" dirty="0"/>
              <a:t>3</a:t>
            </a:r>
            <a:r>
              <a:rPr lang="en-GB" sz="2800" dirty="0"/>
              <a:t>Molloy S, N </a:t>
            </a:r>
            <a:r>
              <a:rPr lang="en-GB" sz="2800" dirty="0" err="1"/>
              <a:t>Eng</a:t>
            </a:r>
            <a:r>
              <a:rPr lang="en-GB" sz="2800" dirty="0"/>
              <a:t> J Med, 2018. </a:t>
            </a:r>
            <a:r>
              <a:rPr lang="en-GB" sz="2800" baseline="30000" dirty="0"/>
              <a:t>4</a:t>
            </a:r>
            <a:r>
              <a:rPr lang="en-GB" sz="2800" dirty="0"/>
              <a:t>Groll AH, Clin Infect Dis, 2019. </a:t>
            </a:r>
            <a:r>
              <a:rPr lang="en-GB" sz="2800" baseline="30000" dirty="0"/>
              <a:t>5</a:t>
            </a:r>
            <a:r>
              <a:rPr lang="en-GB" sz="2800" dirty="0"/>
              <a:t>Jarvis J, Clin Infect Dis, 2018</a:t>
            </a:r>
          </a:p>
          <a:p>
            <a:pPr marL="0" indent="0">
              <a:buNone/>
              <a:defRPr/>
            </a:pPr>
            <a:endParaRPr lang="en-GB" sz="2850" dirty="0">
              <a:cs typeface="Century Gothic"/>
            </a:endParaRPr>
          </a:p>
          <a:p>
            <a:pPr marL="0" indent="0">
              <a:buNone/>
              <a:defRPr/>
            </a:pPr>
            <a:endParaRPr lang="en-GB" sz="2850" dirty="0">
              <a:cs typeface="Century Gothic"/>
            </a:endParaRPr>
          </a:p>
          <a:p>
            <a:endParaRPr lang="en-US" dirty="0"/>
          </a:p>
        </p:txBody>
      </p:sp>
      <p:pic>
        <p:nvPicPr>
          <p:cNvPr id="4" name="Picture 3" descr="Logo1.tif">
            <a:extLst>
              <a:ext uri="{FF2B5EF4-FFF2-40B4-BE49-F238E27FC236}">
                <a16:creationId xmlns:a16="http://schemas.microsoft.com/office/drawing/2014/main" id="{8E8B0934-F23F-4648-A778-A461903AE19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1520" y="195486"/>
            <a:ext cx="1491837" cy="337061"/>
          </a:xfrm>
          <a:prstGeom prst="rect">
            <a:avLst/>
          </a:prstGeom>
        </p:spPr>
      </p:pic>
    </p:spTree>
    <p:extLst>
      <p:ext uri="{BB962C8B-B14F-4D97-AF65-F5344CB8AC3E}">
        <p14:creationId xmlns:p14="http://schemas.microsoft.com/office/powerpoint/2010/main" val="25242430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2">
            <a:extLst>
              <a:ext uri="{FF2B5EF4-FFF2-40B4-BE49-F238E27FC236}">
                <a16:creationId xmlns:a16="http://schemas.microsoft.com/office/drawing/2014/main" id="{4BE80C71-B148-754B-8C48-52B94C77CF3D}"/>
              </a:ext>
            </a:extLst>
          </p:cNvPr>
          <p:cNvSpPr txBox="1">
            <a:spLocks/>
          </p:cNvSpPr>
          <p:nvPr/>
        </p:nvSpPr>
        <p:spPr>
          <a:xfrm>
            <a:off x="600996" y="1000505"/>
            <a:ext cx="8049321" cy="4163533"/>
          </a:xfrm>
          <a:prstGeom prst="rect">
            <a:avLst/>
          </a:prstGeom>
        </p:spPr>
        <p:txBody>
          <a:bodyPr/>
          <a:lstStyle>
            <a:lvl1pPr marL="182558" indent="-182558" algn="l" defTabSz="914377"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1pPr>
            <a:lvl2pPr marL="358766" indent="-176209" algn="l" defTabSz="914377"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2pPr>
            <a:lvl3pPr marL="541325" indent="-182558" algn="l" defTabSz="914377"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3pPr>
            <a:lvl4pPr marL="715945" indent="-174621" algn="l" defTabSz="914377"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4pPr>
            <a:lvl5pPr marL="898503" indent="-182558" algn="l" defTabSz="914377"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800" dirty="0"/>
          </a:p>
          <a:p>
            <a:endParaRPr lang="en-GB" sz="1800" dirty="0"/>
          </a:p>
          <a:p>
            <a:endParaRPr lang="en-GB" sz="1800" dirty="0"/>
          </a:p>
          <a:p>
            <a:endParaRPr lang="en-GB" sz="1800" dirty="0"/>
          </a:p>
          <a:p>
            <a:pPr marL="0" indent="0">
              <a:buNone/>
            </a:pPr>
            <a:endParaRPr lang="en-GB" sz="1800" dirty="0"/>
          </a:p>
          <a:p>
            <a:pPr marL="0" indent="0">
              <a:buNone/>
            </a:pPr>
            <a:r>
              <a:rPr lang="en-GB" sz="1800" b="1" dirty="0"/>
              <a:t>Primary outcome</a:t>
            </a:r>
          </a:p>
          <a:p>
            <a:r>
              <a:rPr lang="en-GB" sz="1500" b="1" dirty="0">
                <a:solidFill>
                  <a:schemeClr val="tx2">
                    <a:lumMod val="60000"/>
                    <a:lumOff val="40000"/>
                  </a:schemeClr>
                </a:solidFill>
              </a:rPr>
              <a:t>All-cause mortality at 10 weeks (non-inferiority)</a:t>
            </a:r>
          </a:p>
          <a:p>
            <a:endParaRPr lang="en-GB" sz="900" dirty="0"/>
          </a:p>
          <a:p>
            <a:pPr marL="0" indent="0">
              <a:buNone/>
            </a:pPr>
            <a:r>
              <a:rPr lang="en-GB" sz="1800" b="1" dirty="0"/>
              <a:t>Secondary outcomes</a:t>
            </a:r>
          </a:p>
          <a:p>
            <a:pPr>
              <a:lnSpc>
                <a:spcPct val="114000"/>
              </a:lnSpc>
            </a:pPr>
            <a:r>
              <a:rPr lang="en-GB" sz="1500" b="1" dirty="0">
                <a:solidFill>
                  <a:schemeClr val="tx2">
                    <a:lumMod val="60000"/>
                    <a:lumOff val="40000"/>
                  </a:schemeClr>
                </a:solidFill>
              </a:rPr>
              <a:t>All-cause mortality at 2, 4 and 16 weeks (non-inferiority)</a:t>
            </a:r>
          </a:p>
          <a:p>
            <a:pPr>
              <a:lnSpc>
                <a:spcPct val="114000"/>
              </a:lnSpc>
            </a:pPr>
            <a:r>
              <a:rPr lang="en-GB" sz="1500" b="1" dirty="0">
                <a:solidFill>
                  <a:schemeClr val="tx2">
                    <a:lumMod val="60000"/>
                    <a:lumOff val="40000"/>
                  </a:schemeClr>
                </a:solidFill>
              </a:rPr>
              <a:t>All-cause mortality at 10 weeks (superiority)</a:t>
            </a:r>
          </a:p>
          <a:p>
            <a:pPr>
              <a:lnSpc>
                <a:spcPct val="114000"/>
              </a:lnSpc>
            </a:pPr>
            <a:r>
              <a:rPr lang="en-GB" sz="1500" b="1" dirty="0">
                <a:solidFill>
                  <a:schemeClr val="tx2">
                    <a:lumMod val="60000"/>
                    <a:lumOff val="40000"/>
                  </a:schemeClr>
                </a:solidFill>
              </a:rPr>
              <a:t>Early fungicidal activity</a:t>
            </a:r>
          </a:p>
          <a:p>
            <a:pPr>
              <a:lnSpc>
                <a:spcPct val="114000"/>
              </a:lnSpc>
            </a:pPr>
            <a:r>
              <a:rPr lang="de-DE" sz="1500" b="1" dirty="0" err="1">
                <a:solidFill>
                  <a:schemeClr val="tx2">
                    <a:lumMod val="60000"/>
                    <a:lumOff val="40000"/>
                  </a:schemeClr>
                </a:solidFill>
              </a:rPr>
              <a:t>Safety</a:t>
            </a:r>
            <a:endParaRPr lang="de-DE" sz="1500" b="1" dirty="0">
              <a:solidFill>
                <a:schemeClr val="tx2">
                  <a:lumMod val="60000"/>
                  <a:lumOff val="40000"/>
                </a:schemeClr>
              </a:solidFill>
            </a:endParaRPr>
          </a:p>
          <a:p>
            <a:pPr marL="269075" lvl="2" indent="0">
              <a:buNone/>
            </a:pPr>
            <a:endParaRPr lang="de-DE" sz="1800" dirty="0"/>
          </a:p>
        </p:txBody>
      </p:sp>
      <p:sp>
        <p:nvSpPr>
          <p:cNvPr id="2" name="Rounded Rectangle 1">
            <a:extLst>
              <a:ext uri="{FF2B5EF4-FFF2-40B4-BE49-F238E27FC236}">
                <a16:creationId xmlns:a16="http://schemas.microsoft.com/office/drawing/2014/main" id="{A9BE1EFB-941B-C543-9ADC-36285B75A394}"/>
              </a:ext>
            </a:extLst>
          </p:cNvPr>
          <p:cNvSpPr/>
          <p:nvPr/>
        </p:nvSpPr>
        <p:spPr>
          <a:xfrm>
            <a:off x="4736991" y="576693"/>
            <a:ext cx="3363401" cy="1635017"/>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b="1" dirty="0"/>
              <a:t>Control</a:t>
            </a:r>
          </a:p>
          <a:p>
            <a:pPr algn="ctr"/>
            <a:endParaRPr lang="en-GB" sz="1500" dirty="0"/>
          </a:p>
          <a:p>
            <a:pPr algn="ctr"/>
            <a:r>
              <a:rPr lang="en-GB" sz="1350" dirty="0"/>
              <a:t>1mg/kg </a:t>
            </a:r>
            <a:r>
              <a:rPr lang="en-GB" sz="1350" dirty="0" err="1"/>
              <a:t>AmB</a:t>
            </a:r>
            <a:r>
              <a:rPr lang="en-GB" sz="1350" dirty="0"/>
              <a:t> for </a:t>
            </a:r>
            <a:r>
              <a:rPr lang="en-GB" sz="1350" u="sng" dirty="0"/>
              <a:t>7 days</a:t>
            </a:r>
          </a:p>
          <a:p>
            <a:pPr algn="ctr"/>
            <a:r>
              <a:rPr lang="en-GB" sz="1350" dirty="0"/>
              <a:t>AND</a:t>
            </a:r>
          </a:p>
          <a:p>
            <a:pPr algn="ctr"/>
            <a:r>
              <a:rPr lang="en-GB" sz="1350" dirty="0"/>
              <a:t>5FC 100mg/kg/day for 7 days</a:t>
            </a:r>
          </a:p>
          <a:p>
            <a:pPr algn="ctr"/>
            <a:r>
              <a:rPr lang="en-GB" sz="1350" dirty="0"/>
              <a:t>THEN</a:t>
            </a:r>
          </a:p>
          <a:p>
            <a:pPr algn="ctr"/>
            <a:r>
              <a:rPr lang="en-GB" sz="1350" dirty="0"/>
              <a:t>FLU 1200mg/day for 7 days</a:t>
            </a:r>
          </a:p>
        </p:txBody>
      </p:sp>
      <p:sp>
        <p:nvSpPr>
          <p:cNvPr id="5" name="Rounded Rectangle 4">
            <a:extLst>
              <a:ext uri="{FF2B5EF4-FFF2-40B4-BE49-F238E27FC236}">
                <a16:creationId xmlns:a16="http://schemas.microsoft.com/office/drawing/2014/main" id="{C7809524-2899-B041-AA2B-90D8B6D2AA9F}"/>
              </a:ext>
            </a:extLst>
          </p:cNvPr>
          <p:cNvSpPr/>
          <p:nvPr/>
        </p:nvSpPr>
        <p:spPr>
          <a:xfrm>
            <a:off x="914806" y="576693"/>
            <a:ext cx="3363401" cy="1635017"/>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b="1" dirty="0"/>
              <a:t>AmBisome</a:t>
            </a:r>
          </a:p>
          <a:p>
            <a:pPr algn="ctr"/>
            <a:endParaRPr lang="en-GB" sz="1350" dirty="0"/>
          </a:p>
          <a:p>
            <a:pPr algn="ctr"/>
            <a:r>
              <a:rPr lang="en-GB" sz="1350" dirty="0"/>
              <a:t>10mg/kg </a:t>
            </a:r>
            <a:r>
              <a:rPr lang="en-GB" sz="1350" dirty="0" err="1"/>
              <a:t>LAmB</a:t>
            </a:r>
            <a:r>
              <a:rPr lang="en-GB" sz="1350" dirty="0"/>
              <a:t> </a:t>
            </a:r>
            <a:r>
              <a:rPr lang="en-GB" sz="1350" u="sng" dirty="0"/>
              <a:t>single dose</a:t>
            </a:r>
          </a:p>
          <a:p>
            <a:pPr algn="ctr"/>
            <a:r>
              <a:rPr lang="en-GB" sz="1350" dirty="0"/>
              <a:t>AND</a:t>
            </a:r>
          </a:p>
          <a:p>
            <a:pPr algn="ctr"/>
            <a:r>
              <a:rPr lang="en-GB" sz="1350" dirty="0"/>
              <a:t>5FC 100mg/kg/day for 14 days</a:t>
            </a:r>
          </a:p>
          <a:p>
            <a:pPr algn="ctr"/>
            <a:r>
              <a:rPr lang="en-GB" sz="1350" dirty="0"/>
              <a:t>AND</a:t>
            </a:r>
          </a:p>
          <a:p>
            <a:pPr algn="ctr"/>
            <a:r>
              <a:rPr lang="en-GB" sz="1350" dirty="0"/>
              <a:t>FLU 1200mg/day for 14 days</a:t>
            </a:r>
          </a:p>
        </p:txBody>
      </p:sp>
      <p:pic>
        <p:nvPicPr>
          <p:cNvPr id="6" name="Picture 5" descr="Logo1.tif">
            <a:extLst>
              <a:ext uri="{FF2B5EF4-FFF2-40B4-BE49-F238E27FC236}">
                <a16:creationId xmlns:a16="http://schemas.microsoft.com/office/drawing/2014/main" id="{3FE6E8E1-7EDE-8F4A-A49A-2D35AF3ED0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1520" y="195486"/>
            <a:ext cx="1491837" cy="337061"/>
          </a:xfrm>
          <a:prstGeom prst="rect">
            <a:avLst/>
          </a:prstGeom>
        </p:spPr>
      </p:pic>
    </p:spTree>
    <p:extLst>
      <p:ext uri="{BB962C8B-B14F-4D97-AF65-F5344CB8AC3E}">
        <p14:creationId xmlns:p14="http://schemas.microsoft.com/office/powerpoint/2010/main" val="7426220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DB7A2CEF-0F9E-EA4C-98EE-D0C2A1E0B3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17623" y="3307976"/>
            <a:ext cx="1775127" cy="1296000"/>
          </a:xfrm>
          <a:prstGeom prst="rect">
            <a:avLst/>
          </a:prstGeom>
          <a:ln w="15875">
            <a:solidFill>
              <a:schemeClr val="tx1"/>
            </a:solidFill>
          </a:ln>
        </p:spPr>
      </p:pic>
      <p:sp>
        <p:nvSpPr>
          <p:cNvPr id="6" name="TextBox 5"/>
          <p:cNvSpPr txBox="1"/>
          <p:nvPr/>
        </p:nvSpPr>
        <p:spPr>
          <a:xfrm>
            <a:off x="467546" y="699542"/>
            <a:ext cx="3047310" cy="338554"/>
          </a:xfrm>
          <a:prstGeom prst="rect">
            <a:avLst/>
          </a:prstGeom>
          <a:noFill/>
          <a:ln w="25400">
            <a:solidFill>
              <a:srgbClr val="002060"/>
            </a:solidFill>
          </a:ln>
        </p:spPr>
        <p:txBody>
          <a:bodyPr wrap="square" rtlCol="0">
            <a:spAutoFit/>
          </a:bodyPr>
          <a:lstStyle/>
          <a:p>
            <a:r>
              <a:rPr lang="en-US" sz="1600" dirty="0"/>
              <a:t>WP-1: Clinical Trial</a:t>
            </a:r>
          </a:p>
        </p:txBody>
      </p:sp>
      <p:sp>
        <p:nvSpPr>
          <p:cNvPr id="7" name="TextBox 6"/>
          <p:cNvSpPr txBox="1"/>
          <p:nvPr/>
        </p:nvSpPr>
        <p:spPr>
          <a:xfrm>
            <a:off x="467545" y="1446734"/>
            <a:ext cx="3047310" cy="338554"/>
          </a:xfrm>
          <a:prstGeom prst="rect">
            <a:avLst/>
          </a:prstGeom>
          <a:noFill/>
          <a:ln w="25400">
            <a:solidFill>
              <a:schemeClr val="bg1">
                <a:lumMod val="75000"/>
              </a:schemeClr>
            </a:solidFill>
          </a:ln>
        </p:spPr>
        <p:txBody>
          <a:bodyPr wrap="square" rtlCol="0">
            <a:spAutoFit/>
          </a:bodyPr>
          <a:lstStyle/>
          <a:p>
            <a:r>
              <a:rPr lang="en-US" sz="1600" dirty="0">
                <a:solidFill>
                  <a:schemeClr val="bg1">
                    <a:lumMod val="75000"/>
                  </a:schemeClr>
                </a:solidFill>
              </a:rPr>
              <a:t>WP-2: Economic Analysis</a:t>
            </a:r>
          </a:p>
        </p:txBody>
      </p:sp>
      <p:sp>
        <p:nvSpPr>
          <p:cNvPr id="8" name="TextBox 7"/>
          <p:cNvSpPr txBox="1"/>
          <p:nvPr/>
        </p:nvSpPr>
        <p:spPr>
          <a:xfrm>
            <a:off x="467545" y="2193926"/>
            <a:ext cx="3047309" cy="338554"/>
          </a:xfrm>
          <a:prstGeom prst="rect">
            <a:avLst/>
          </a:prstGeom>
          <a:noFill/>
          <a:ln w="25400">
            <a:solidFill>
              <a:schemeClr val="bg1">
                <a:lumMod val="75000"/>
              </a:schemeClr>
            </a:solidFill>
          </a:ln>
        </p:spPr>
        <p:txBody>
          <a:bodyPr wrap="square" rtlCol="0">
            <a:spAutoFit/>
          </a:bodyPr>
          <a:lstStyle/>
          <a:p>
            <a:r>
              <a:rPr lang="en-US" sz="1600" dirty="0">
                <a:solidFill>
                  <a:schemeClr val="bg1">
                    <a:lumMod val="75000"/>
                  </a:schemeClr>
                </a:solidFill>
              </a:rPr>
              <a:t>WP-3: Scientific Substudies</a:t>
            </a:r>
          </a:p>
        </p:txBody>
      </p:sp>
      <p:sp>
        <p:nvSpPr>
          <p:cNvPr id="9" name="TextBox 8"/>
          <p:cNvSpPr txBox="1"/>
          <p:nvPr/>
        </p:nvSpPr>
        <p:spPr>
          <a:xfrm>
            <a:off x="467545" y="2941118"/>
            <a:ext cx="3047309" cy="338554"/>
          </a:xfrm>
          <a:prstGeom prst="rect">
            <a:avLst/>
          </a:prstGeom>
          <a:noFill/>
          <a:ln w="25400">
            <a:solidFill>
              <a:schemeClr val="bg1">
                <a:lumMod val="75000"/>
              </a:schemeClr>
            </a:solidFill>
          </a:ln>
        </p:spPr>
        <p:txBody>
          <a:bodyPr wrap="square" rtlCol="0">
            <a:spAutoFit/>
          </a:bodyPr>
          <a:lstStyle/>
          <a:p>
            <a:r>
              <a:rPr lang="en-US" sz="1600" dirty="0">
                <a:solidFill>
                  <a:schemeClr val="bg1">
                    <a:lumMod val="75000"/>
                  </a:schemeClr>
                </a:solidFill>
              </a:rPr>
              <a:t>WP-4: Network Development</a:t>
            </a:r>
          </a:p>
        </p:txBody>
      </p:sp>
      <p:sp>
        <p:nvSpPr>
          <p:cNvPr id="10" name="TextBox 9"/>
          <p:cNvSpPr txBox="1"/>
          <p:nvPr/>
        </p:nvSpPr>
        <p:spPr>
          <a:xfrm>
            <a:off x="467545" y="3688310"/>
            <a:ext cx="3047309" cy="338554"/>
          </a:xfrm>
          <a:prstGeom prst="rect">
            <a:avLst/>
          </a:prstGeom>
          <a:noFill/>
          <a:ln w="25400">
            <a:solidFill>
              <a:schemeClr val="bg1">
                <a:lumMod val="75000"/>
              </a:schemeClr>
            </a:solidFill>
          </a:ln>
        </p:spPr>
        <p:txBody>
          <a:bodyPr wrap="none" rtlCol="0">
            <a:spAutoFit/>
          </a:bodyPr>
          <a:lstStyle/>
          <a:p>
            <a:r>
              <a:rPr lang="en-US" sz="1600" dirty="0">
                <a:solidFill>
                  <a:schemeClr val="bg1">
                    <a:lumMod val="75000"/>
                  </a:schemeClr>
                </a:solidFill>
              </a:rPr>
              <a:t>WP-5: Training &amp; Capacity Building</a:t>
            </a:r>
          </a:p>
        </p:txBody>
      </p:sp>
      <p:sp>
        <p:nvSpPr>
          <p:cNvPr id="11" name="TextBox 10"/>
          <p:cNvSpPr txBox="1"/>
          <p:nvPr/>
        </p:nvSpPr>
        <p:spPr>
          <a:xfrm>
            <a:off x="467545" y="4435504"/>
            <a:ext cx="3047309" cy="338554"/>
          </a:xfrm>
          <a:prstGeom prst="rect">
            <a:avLst/>
          </a:prstGeom>
          <a:noFill/>
          <a:ln w="25400">
            <a:solidFill>
              <a:schemeClr val="bg1">
                <a:lumMod val="75000"/>
              </a:schemeClr>
            </a:solidFill>
          </a:ln>
        </p:spPr>
        <p:txBody>
          <a:bodyPr wrap="square" rtlCol="0">
            <a:spAutoFit/>
          </a:bodyPr>
          <a:lstStyle/>
          <a:p>
            <a:r>
              <a:rPr lang="en-US" sz="1600" dirty="0">
                <a:solidFill>
                  <a:schemeClr val="bg1">
                    <a:lumMod val="75000"/>
                  </a:schemeClr>
                </a:solidFill>
              </a:rPr>
              <a:t>WP-6: Project Management</a:t>
            </a:r>
          </a:p>
        </p:txBody>
      </p:sp>
      <p:pic>
        <p:nvPicPr>
          <p:cNvPr id="12" name="Picture 11" descr="Logo1.ti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1520" y="195486"/>
            <a:ext cx="1491837" cy="337061"/>
          </a:xfrm>
          <a:prstGeom prst="rect">
            <a:avLst/>
          </a:prstGeom>
        </p:spPr>
      </p:pic>
      <p:pic>
        <p:nvPicPr>
          <p:cNvPr id="15" name="Picture 14">
            <a:extLst>
              <a:ext uri="{FF2B5EF4-FFF2-40B4-BE49-F238E27FC236}">
                <a16:creationId xmlns:a16="http://schemas.microsoft.com/office/drawing/2014/main" id="{1D89327E-6168-0D4C-B4AE-42AEA7115DE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07904" y="693682"/>
            <a:ext cx="1728192" cy="1296144"/>
          </a:xfrm>
          <a:prstGeom prst="rect">
            <a:avLst/>
          </a:prstGeom>
          <a:ln w="15875">
            <a:solidFill>
              <a:schemeClr val="tx1"/>
            </a:solidFill>
          </a:ln>
        </p:spPr>
      </p:pic>
      <p:pic>
        <p:nvPicPr>
          <p:cNvPr id="17" name="Picture 16">
            <a:extLst>
              <a:ext uri="{FF2B5EF4-FFF2-40B4-BE49-F238E27FC236}">
                <a16:creationId xmlns:a16="http://schemas.microsoft.com/office/drawing/2014/main" id="{E48B041F-E4E3-924E-91F3-B1E9243A094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64557" y="693682"/>
            <a:ext cx="1728000" cy="1303951"/>
          </a:xfrm>
          <a:prstGeom prst="rect">
            <a:avLst/>
          </a:prstGeom>
          <a:ln w="15875">
            <a:solidFill>
              <a:schemeClr val="tx1"/>
            </a:solidFill>
          </a:ln>
        </p:spPr>
      </p:pic>
      <p:pic>
        <p:nvPicPr>
          <p:cNvPr id="18" name="Picture 17">
            <a:extLst>
              <a:ext uri="{FF2B5EF4-FFF2-40B4-BE49-F238E27FC236}">
                <a16:creationId xmlns:a16="http://schemas.microsoft.com/office/drawing/2014/main" id="{6CDD6AC2-18C1-C34D-9D4A-EEE6A87A6D5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07904" y="1997517"/>
            <a:ext cx="1728462" cy="1296347"/>
          </a:xfrm>
          <a:prstGeom prst="rect">
            <a:avLst/>
          </a:prstGeom>
          <a:ln w="15875">
            <a:solidFill>
              <a:schemeClr val="tx1"/>
            </a:solidFill>
          </a:ln>
        </p:spPr>
      </p:pic>
      <p:pic>
        <p:nvPicPr>
          <p:cNvPr id="20" name="Picture 19">
            <a:extLst>
              <a:ext uri="{FF2B5EF4-FFF2-40B4-BE49-F238E27FC236}">
                <a16:creationId xmlns:a16="http://schemas.microsoft.com/office/drawing/2014/main" id="{D8285BFF-8DEC-A94C-A862-B88857589D7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64557" y="1997864"/>
            <a:ext cx="1728000" cy="1296000"/>
          </a:xfrm>
          <a:prstGeom prst="rect">
            <a:avLst/>
          </a:prstGeom>
          <a:ln w="15875">
            <a:solidFill>
              <a:schemeClr val="tx1"/>
            </a:solidFill>
          </a:ln>
        </p:spPr>
      </p:pic>
      <p:pic>
        <p:nvPicPr>
          <p:cNvPr id="23" name="Picture 22">
            <a:extLst>
              <a:ext uri="{FF2B5EF4-FFF2-40B4-BE49-F238E27FC236}">
                <a16:creationId xmlns:a16="http://schemas.microsoft.com/office/drawing/2014/main" id="{C781AE24-C751-8142-A14E-9916FC61B0D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707904" y="3307976"/>
            <a:ext cx="1760133" cy="1296000"/>
          </a:xfrm>
          <a:prstGeom prst="rect">
            <a:avLst/>
          </a:prstGeom>
          <a:ln w="15875">
            <a:solidFill>
              <a:schemeClr val="tx1"/>
            </a:solidFill>
          </a:ln>
        </p:spPr>
      </p:pic>
      <p:pic>
        <p:nvPicPr>
          <p:cNvPr id="16" name="Picture 15">
            <a:extLst>
              <a:ext uri="{FF2B5EF4-FFF2-40B4-BE49-F238E27FC236}">
                <a16:creationId xmlns:a16="http://schemas.microsoft.com/office/drawing/2014/main" id="{7FC0EF27-F872-4A4D-97A7-B2DFBD9DE63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436366" y="693682"/>
            <a:ext cx="1728192" cy="1296144"/>
          </a:xfrm>
          <a:prstGeom prst="rect">
            <a:avLst/>
          </a:prstGeom>
          <a:ln w="15875">
            <a:solidFill>
              <a:schemeClr val="tx1"/>
            </a:solidFill>
          </a:ln>
        </p:spPr>
      </p:pic>
      <p:pic>
        <p:nvPicPr>
          <p:cNvPr id="19" name="Picture 18">
            <a:extLst>
              <a:ext uri="{FF2B5EF4-FFF2-40B4-BE49-F238E27FC236}">
                <a16:creationId xmlns:a16="http://schemas.microsoft.com/office/drawing/2014/main" id="{B2FEAB31-88C5-1F4D-842D-44BB1AC0D24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436095" y="1997516"/>
            <a:ext cx="1728464" cy="1296348"/>
          </a:xfrm>
          <a:prstGeom prst="rect">
            <a:avLst/>
          </a:prstGeom>
          <a:ln w="15875">
            <a:solidFill>
              <a:schemeClr val="tx1"/>
            </a:solidFill>
          </a:ln>
        </p:spPr>
      </p:pic>
      <p:pic>
        <p:nvPicPr>
          <p:cNvPr id="21" name="Picture 20">
            <a:extLst>
              <a:ext uri="{FF2B5EF4-FFF2-40B4-BE49-F238E27FC236}">
                <a16:creationId xmlns:a16="http://schemas.microsoft.com/office/drawing/2014/main" id="{87EA2A24-F5FC-1448-91D4-04181D867E79}"/>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5436095" y="3307976"/>
            <a:ext cx="1728461" cy="1296805"/>
          </a:xfrm>
          <a:prstGeom prst="rect">
            <a:avLst/>
          </a:prstGeom>
          <a:ln w="15875">
            <a:solidFill>
              <a:schemeClr val="tx1"/>
            </a:solidFill>
          </a:ln>
        </p:spPr>
      </p:pic>
    </p:spTree>
    <p:extLst>
      <p:ext uri="{BB962C8B-B14F-4D97-AF65-F5344CB8AC3E}">
        <p14:creationId xmlns:p14="http://schemas.microsoft.com/office/powerpoint/2010/main" val="158884044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44.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73693</TotalTime>
  <Words>4653</Words>
  <Application>Microsoft Macintosh PowerPoint</Application>
  <PresentationFormat>On-screen Show (16:9)</PresentationFormat>
  <Paragraphs>1012</Paragraphs>
  <Slides>29</Slides>
  <Notes>21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29</vt:i4>
      </vt:variant>
    </vt:vector>
  </HeadingPairs>
  <TitlesOfParts>
    <vt:vector size="32" baseType="lpstr">
      <vt:lpstr>Arial</vt:lpstr>
      <vt:lpstr>Calibri</vt:lpstr>
      <vt:lpstr>Office Theme</vt:lpstr>
      <vt:lpstr>What next for management of cryptococcal meningitis? The AMBITION-CM Trial and Beyond…..  Joe Jarvis NIHR Global Health Professor London School of Hygiene and Tropical Medicine &amp; Botswana Harvard AIDS Institute Partnership</vt:lpstr>
      <vt:lpstr>PowerPoint Presentation</vt:lpstr>
      <vt:lpstr>PowerPoint Presentation</vt:lpstr>
      <vt:lpstr>PowerPoint Presentation</vt:lpstr>
      <vt:lpstr>Epidemiology of CNS infections in high HIV-prevalence settings</vt:lpstr>
      <vt:lpstr>HIV-associated Cryptococcal Meningitis</vt:lpstr>
      <vt:lpstr>Background to the AMBITION-cm Trial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Global Health Research Group on HIV-associated Fungal Infections</vt:lpstr>
      <vt:lpstr>PowerPoint Presentation</vt:lpstr>
      <vt:lpstr>PowerPoint Presentation</vt:lpstr>
      <vt:lpstr>PowerPoint Presentation</vt:lpstr>
      <vt:lpstr>PowerPoint Presentation</vt:lpstr>
      <vt:lpstr>PowerPoint Presentation</vt:lpstr>
    </vt:vector>
  </TitlesOfParts>
  <Company>London School of Hygiene &amp; Tropical Medicine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Joe Jarvis</dc:creator>
  <cp:lastModifiedBy>Joseph Jarvis</cp:lastModifiedBy>
  <cp:revision>588</cp:revision>
  <dcterms:created xsi:type="dcterms:W3CDTF">2013-06-27T20:19:18Z</dcterms:created>
  <dcterms:modified xsi:type="dcterms:W3CDTF">2022-03-14T19:02:48Z</dcterms:modified>
</cp:coreProperties>
</file>