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439" r:id="rId3"/>
    <p:sldId id="440" r:id="rId4"/>
    <p:sldId id="444" r:id="rId5"/>
    <p:sldId id="271" r:id="rId6"/>
    <p:sldId id="273" r:id="rId7"/>
    <p:sldId id="269" r:id="rId8"/>
    <p:sldId id="274" r:id="rId9"/>
    <p:sldId id="275" r:id="rId10"/>
    <p:sldId id="276" r:id="rId11"/>
    <p:sldId id="430" r:id="rId12"/>
    <p:sldId id="277" r:id="rId13"/>
    <p:sldId id="443" r:id="rId14"/>
    <p:sldId id="279" r:id="rId15"/>
    <p:sldId id="442" r:id="rId16"/>
    <p:sldId id="27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64E"/>
    <a:srgbClr val="CCDBDD"/>
    <a:srgbClr val="2BAC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7"/>
    <p:restoredTop sz="96327"/>
  </p:normalViewPr>
  <p:slideViewPr>
    <p:cSldViewPr snapToGrid="0" snapToObjects="1">
      <p:cViewPr>
        <p:scale>
          <a:sx n="60" d="100"/>
          <a:sy n="60" d="100"/>
        </p:scale>
        <p:origin x="83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4A7C-AF1B-490C-80C3-FB99F01ED52C}" type="datetimeFigureOut">
              <a:rPr lang="de-DE" smtClean="0"/>
              <a:t>14.03.2022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DCD189-4C1F-4889-8BCC-60867A67603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9225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Ioana Diana Olaru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1, Nicholas Feasey2, Rashida A. Ferrand1, Janice A. Martin3, David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Mabey1, Heidi Hopkins1, Sekesai Mtapuri-Zinyowera4, Prosper Chonzi5, Katharina Kranzer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797F4-F9B7-41B1-96D4-509F094C969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760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827BF-5E9C-ED49-9067-48F7B77CB7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655762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bg1"/>
                </a:solidFill>
                <a:latin typeface="Calisto MT" panose="02040603050505030304" pitchFamily="18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29ECFE-D3A6-2D40-A2D6-26A7CFFEA8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60700"/>
            <a:ext cx="9144000" cy="12573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420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9D0EA-AA05-B245-9348-BDEE4F3B2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65125"/>
            <a:ext cx="10729912" cy="70167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C343C-37B0-134F-8597-47082E8E9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700214"/>
            <a:ext cx="10944225" cy="447675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327F30-7FF4-574E-BA29-D5DB1D6C2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AC9D0-CF28-8445-B6C4-496F24F3898E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E0BCF2-C30D-374F-9F1C-F62691046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34DE8-F826-334B-AE4F-AA52B6DC1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20B6-DCD5-A84D-86C7-9E2BECEB2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40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 userDrawn="1">
          <p15:clr>
            <a:srgbClr val="FBAE40"/>
          </p15:clr>
        </p15:guide>
        <p15:guide id="2" pos="7287" userDrawn="1">
          <p15:clr>
            <a:srgbClr val="FBAE40"/>
          </p15:clr>
        </p15:guide>
        <p15:guide id="3" pos="393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93A6D-4E94-CB4B-AA2F-A332CDDEF9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700213"/>
            <a:ext cx="5395912" cy="447675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C28E88-B2B3-C44A-AD48-511DC6A3E5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700213"/>
            <a:ext cx="5395913" cy="44767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048A03-ACD3-5145-A719-60D9B290D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AC9D0-CF28-8445-B6C4-496F24F3898E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886C7F-1667-F242-ADFC-676F5F552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0F63DA-F313-1746-AD00-C80C78507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20B6-DCD5-A84D-86C7-9E2BECEB257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1B5AE2D-D421-7041-8A53-F41FD1B24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65125"/>
            <a:ext cx="10729912" cy="70167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474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 userDrawn="1">
          <p15:clr>
            <a:srgbClr val="FBAE40"/>
          </p15:clr>
        </p15:guide>
        <p15:guide id="2" pos="7287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F49C8-120E-3C42-90D6-42DFDF94C9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700213"/>
            <a:ext cx="5373687" cy="804862"/>
          </a:xfrm>
        </p:spPr>
        <p:txBody>
          <a:bodyPr anchor="ctr">
            <a:normAutofit/>
          </a:bodyPr>
          <a:lstStyle>
            <a:lvl1pPr marL="0" indent="0">
              <a:buNone/>
              <a:defRPr sz="2800" b="0">
                <a:latin typeface="Constantia" panose="0203060205030603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523E35-BF8B-9C45-9D51-021CB715B8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2505075"/>
            <a:ext cx="5373687" cy="368458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637689-2D54-3C40-A7F0-D80AC39C0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700213"/>
            <a:ext cx="5395913" cy="804862"/>
          </a:xfrm>
        </p:spPr>
        <p:txBody>
          <a:bodyPr anchor="ctr">
            <a:normAutofit/>
          </a:bodyPr>
          <a:lstStyle>
            <a:lvl1pPr marL="0" indent="0">
              <a:buNone/>
              <a:defRPr sz="2800" b="0">
                <a:latin typeface="Constantia" panose="0203060205030603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FBC7B7-F168-684D-B0C0-294859A187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505075"/>
            <a:ext cx="5395913" cy="368458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335901-7A31-2D49-AF11-C6D3CEA21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AC9D0-CF28-8445-B6C4-496F24F3898E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FE9FC5-9D86-E040-B89F-8AD7496D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9BAC3D-A7BF-9E41-AAE7-4BEA997E1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20B6-DCD5-A84D-86C7-9E2BECEB257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687B134-1BC1-0940-98BE-5A568481B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65125"/>
            <a:ext cx="10729912" cy="70167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4937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 userDrawn="1">
          <p15:clr>
            <a:srgbClr val="FBAE40"/>
          </p15:clr>
        </p15:guide>
        <p15:guide id="2" pos="7287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8C77C7-80C1-9140-A499-13E72E9C0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AC9D0-CF28-8445-B6C4-496F24F3898E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C06E10-81D8-A040-BB6F-5D7439CB3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D595F-7A74-0E4A-A0F8-DA9950880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20B6-DCD5-A84D-86C7-9E2BECEB257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B0D32D-8DF2-CA49-9D8A-48F8318CD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65125"/>
            <a:ext cx="10729912" cy="70167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129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E0B3BA-E43A-154B-9187-FED229F52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AC9D0-CF28-8445-B6C4-496F24F3898E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502C34-E9C0-9E46-8E1F-F94B3270C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4AB8AA-231A-9440-8B45-2D10079EB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20B6-DCD5-A84D-86C7-9E2BECEB2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842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B6051B-1C09-8348-8F2F-B10554088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AB7118-DCA2-BD4E-AA26-848929BAA8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F4EB32-731D-1B4D-AEE3-C4F2D88143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AC9D0-CF28-8445-B6C4-496F24F3898E}" type="datetimeFigureOut">
              <a:rPr lang="en-US" smtClean="0"/>
              <a:t>3/14/2022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77BA3-176F-D34E-BCF6-3FDD8CF046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D05F6D-10BD-614A-AC2B-8934E0B4B8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320B6-DCD5-A84D-86C7-9E2BECEB2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204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onstantia" panose="0203060205030603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https://end.org/wp-content/uploads/2018/02/Zimbabwe-MOH-logo.png" TargetMode="Externa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28.png"/><Relationship Id="rId7" Type="http://schemas.openxmlformats.org/officeDocument/2006/relationships/image" Target="../media/image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0.png"/><Relationship Id="rId10" Type="http://schemas.openxmlformats.org/officeDocument/2006/relationships/image" Target="https://end.org/wp-content/uploads/2018/02/Zimbabwe-MOH-logo.png" TargetMode="External"/><Relationship Id="rId4" Type="http://schemas.openxmlformats.org/officeDocument/2006/relationships/image" Target="../media/image29.pn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ttps://scontent.fhre2-1.fna.fbcdn.net/v/t1.0-9/1381377_520184648073921_798102842_n.jpg?_nc_cat=100&amp;ccb=2&amp;_nc_sid=09cbfe&amp;_nc_ohc=pu2ENEEtS60AX9rjoP5&amp;_nc_ht=scontent.fhre2-1.fna&amp;oh=8bdf9ca07dade59b61155f1899202a0d&amp;oe=5FF2739D">
            <a:extLst>
              <a:ext uri="{FF2B5EF4-FFF2-40B4-BE49-F238E27FC236}">
                <a16:creationId xmlns:a16="http://schemas.microsoft.com/office/drawing/2014/main" id="{248AAB1C-7EC5-2745-9EB8-21DA774409A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717" y="5522790"/>
            <a:ext cx="1033455" cy="87018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D5EFE7E-57B4-8B43-BAE2-50A857FA27BF}"/>
              </a:ext>
            </a:extLst>
          </p:cNvPr>
          <p:cNvSpPr txBox="1"/>
          <p:nvPr/>
        </p:nvSpPr>
        <p:spPr>
          <a:xfrm>
            <a:off x="1235417" y="1781937"/>
            <a:ext cx="97211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>
                <a:solidFill>
                  <a:schemeClr val="bg1"/>
                </a:solidFill>
                <a:latin typeface="Corbel" panose="020B0503020204020204" pitchFamily="34" charset="0"/>
              </a:rPr>
              <a:t>Understanding Gram-negative infections and antimicrobial resistance in Zimbabwe	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71E5EA-FFF5-5B41-BE05-21C273DE7C3A}"/>
              </a:ext>
            </a:extLst>
          </p:cNvPr>
          <p:cNvSpPr txBox="1"/>
          <p:nvPr/>
        </p:nvSpPr>
        <p:spPr>
          <a:xfrm>
            <a:off x="3031157" y="3103319"/>
            <a:ext cx="61296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olidFill>
                  <a:srgbClr val="CCDBDD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Ioana Olaru</a:t>
            </a:r>
          </a:p>
          <a:p>
            <a:pPr algn="ctr"/>
            <a:endParaRPr lang="en-GB" sz="2400" dirty="0">
              <a:solidFill>
                <a:srgbClr val="CCDBDD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dirty="0">
                <a:solidFill>
                  <a:srgbClr val="CCDBDD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Clinical Research Department </a:t>
            </a:r>
          </a:p>
          <a:p>
            <a:pPr algn="ctr"/>
            <a:r>
              <a:rPr lang="en-GB" sz="2000" dirty="0">
                <a:solidFill>
                  <a:srgbClr val="CCDBDD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Faculty of Tropical &amp; </a:t>
            </a:r>
            <a:r>
              <a:rPr lang="en-GB" sz="2000">
                <a:solidFill>
                  <a:srgbClr val="CCDBDD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Infectious Diseases</a:t>
            </a:r>
          </a:p>
          <a:p>
            <a:pPr algn="ctr"/>
            <a:r>
              <a:rPr lang="en-GB" sz="2000">
                <a:solidFill>
                  <a:srgbClr val="CCDBDD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Biomedical Research and Training Institute</a:t>
            </a:r>
            <a:endParaRPr lang="en-GB" sz="2000" dirty="0">
              <a:solidFill>
                <a:srgbClr val="CCDBDD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3" descr="Zimbabwe MOH logo - The END Fund">
            <a:extLst>
              <a:ext uri="{FF2B5EF4-FFF2-40B4-BE49-F238E27FC236}">
                <a16:creationId xmlns:a16="http://schemas.microsoft.com/office/drawing/2014/main" id="{F1C9AEA0-1B69-C448-B659-70214FFF17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9"/>
          <a:stretch>
            <a:fillRect/>
          </a:stretch>
        </p:blipFill>
        <p:spPr bwMode="auto">
          <a:xfrm>
            <a:off x="8561486" y="5395493"/>
            <a:ext cx="877256" cy="112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epartment for International Development / UKaid | UNICEF Chad">
            <a:extLst>
              <a:ext uri="{FF2B5EF4-FFF2-40B4-BE49-F238E27FC236}">
                <a16:creationId xmlns:a16="http://schemas.microsoft.com/office/drawing/2014/main" id="{2ABF08DC-17B4-4A0F-8366-60F46B638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576" y="5522790"/>
            <a:ext cx="857936" cy="92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Wellcome Trust - Wikipedia">
            <a:extLst>
              <a:ext uri="{FF2B5EF4-FFF2-40B4-BE49-F238E27FC236}">
                <a16:creationId xmlns:a16="http://schemas.microsoft.com/office/drawing/2014/main" id="{939C3312-FD93-48C4-BFD0-D6BFEC74C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610" y="5528914"/>
            <a:ext cx="919334" cy="91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800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516DA-53BE-447E-AB77-3E64DD134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Resistance and HIV</a:t>
            </a:r>
            <a:endParaRPr lang="de-D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62D0DDE-B6D8-4B4B-BB0D-FF42FC183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02" y="2356898"/>
            <a:ext cx="6951874" cy="37479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2AE0E44-8A30-485D-9B1E-CCCB251315A6}"/>
              </a:ext>
            </a:extLst>
          </p:cNvPr>
          <p:cNvSpPr txBox="1"/>
          <p:nvPr/>
        </p:nvSpPr>
        <p:spPr>
          <a:xfrm>
            <a:off x="7794424" y="3059283"/>
            <a:ext cx="36400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/>
              <a:t>Ceftriaxone resistance</a:t>
            </a:r>
          </a:p>
          <a:p>
            <a:r>
              <a:rPr lang="en-GB" sz="2000"/>
              <a:t>26% in people living with HIV vs. 13% in HIV –ve individuals</a:t>
            </a:r>
          </a:p>
          <a:p>
            <a:endParaRPr lang="en-GB" sz="2000"/>
          </a:p>
          <a:p>
            <a:r>
              <a:rPr lang="en-GB" sz="2000"/>
              <a:t>aOR 2.13 (95%CI 1.1-4.3)</a:t>
            </a:r>
            <a:endParaRPr lang="de-DE" sz="2000"/>
          </a:p>
        </p:txBody>
      </p:sp>
    </p:spTree>
    <p:extLst>
      <p:ext uri="{BB962C8B-B14F-4D97-AF65-F5344CB8AC3E}">
        <p14:creationId xmlns:p14="http://schemas.microsoft.com/office/powerpoint/2010/main" val="413457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9E6C50-B175-4270-8C61-8D7AB4ACF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b="1"/>
              <a:t>Evaluated tests: </a:t>
            </a:r>
            <a:r>
              <a:rPr lang="en-GB"/>
              <a:t>InTray COLOREX Screen and ESBL &amp; Compact Dry</a:t>
            </a:r>
          </a:p>
          <a:p>
            <a:endParaRPr lang="en-GB"/>
          </a:p>
          <a:p>
            <a:pPr marL="285750" indent="-285750"/>
            <a:r>
              <a:rPr lang="en-GB"/>
              <a:t>Chormogenic pre-prepared media</a:t>
            </a:r>
          </a:p>
          <a:p>
            <a:pPr marL="285750" indent="-285750"/>
            <a:r>
              <a:rPr lang="en-GB"/>
              <a:t>Shelf life of 6-18 months</a:t>
            </a:r>
          </a:p>
          <a:p>
            <a:pPr marL="285750" indent="-285750"/>
            <a:r>
              <a:rPr lang="en-GB"/>
              <a:t>Compact Dry: stored at room temperature</a:t>
            </a:r>
          </a:p>
          <a:p>
            <a:pPr marL="285750" indent="-285750"/>
            <a:r>
              <a:rPr lang="en-GB"/>
              <a:t>Intray COLOREX Screen &amp; Compact Dry: bacterial identification based on the colony colour</a:t>
            </a:r>
          </a:p>
          <a:p>
            <a:pPr marL="285750" indent="-285750"/>
            <a:r>
              <a:rPr lang="en-GB"/>
              <a:t>Intray COLOREX ESBL: bacterial identification + detection of resistance to third generation cephalosporins</a:t>
            </a:r>
            <a:endParaRPr lang="de-DE"/>
          </a:p>
          <a:p>
            <a:endParaRPr lang="de-DE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B1D8414-0D36-40F4-9A74-C58C758CF43D}"/>
              </a:ext>
            </a:extLst>
          </p:cNvPr>
          <p:cNvSpPr txBox="1">
            <a:spLocks/>
          </p:cNvSpPr>
          <p:nvPr/>
        </p:nvSpPr>
        <p:spPr>
          <a:xfrm>
            <a:off x="776288" y="378379"/>
            <a:ext cx="10729912" cy="701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r>
              <a:rPr lang="en-GB"/>
              <a:t>Alternative culture media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1149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2F9C8-06EC-4AF5-A349-E68D84A78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Alternative culture media</a:t>
            </a:r>
            <a:endParaRPr lang="de-DE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AA59E36-B4F0-4441-B137-BFC5C6F3E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F1F963EC-7735-468E-A734-4541472CB702}" type="slidenum">
              <a:rPr lang="en-GB" smtClean="0"/>
              <a:t>12</a:t>
            </a:fld>
            <a:endParaRPr lang="en-GB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73816EEF-24EC-460E-A5D0-538E975A4F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468" y="5474632"/>
            <a:ext cx="3402423" cy="12349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5D3688-EAE0-4154-909B-5A1E86F2A1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412"/>
          <a:stretch/>
        </p:blipFill>
        <p:spPr>
          <a:xfrm>
            <a:off x="445685" y="3852023"/>
            <a:ext cx="3350084" cy="1390736"/>
          </a:xfrm>
          <a:prstGeom prst="rect">
            <a:avLst/>
          </a:prstGeom>
        </p:spPr>
      </p:pic>
      <p:pic>
        <p:nvPicPr>
          <p:cNvPr id="8" name="f85a5a20-194e-462f-a1fc-e434952e7a10" descr="Image">
            <a:extLst>
              <a:ext uri="{FF2B5EF4-FFF2-40B4-BE49-F238E27FC236}">
                <a16:creationId xmlns:a16="http://schemas.microsoft.com/office/drawing/2014/main" id="{1362F4E2-5D2E-4CEE-8191-E8E82C29F8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" t="30057" r="18285" b="18759"/>
          <a:stretch/>
        </p:blipFill>
        <p:spPr bwMode="auto">
          <a:xfrm>
            <a:off x="496955" y="1796578"/>
            <a:ext cx="3278936" cy="1636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C2EA3A-2ED0-4BC6-B044-CE4AD9366D5F}"/>
              </a:ext>
            </a:extLst>
          </p:cNvPr>
          <p:cNvSpPr txBox="1"/>
          <p:nvPr/>
        </p:nvSpPr>
        <p:spPr>
          <a:xfrm>
            <a:off x="479461" y="1459727"/>
            <a:ext cx="3278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solidFill>
                  <a:srgbClr val="00464E"/>
                </a:solidFill>
              </a:rPr>
              <a:t>Brilliance UTI agar (reference)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61DB00-F898-4F86-9AF6-02E500E56398}"/>
              </a:ext>
            </a:extLst>
          </p:cNvPr>
          <p:cNvSpPr txBox="1"/>
          <p:nvPr/>
        </p:nvSpPr>
        <p:spPr>
          <a:xfrm>
            <a:off x="393346" y="3510573"/>
            <a:ext cx="3490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solidFill>
                  <a:srgbClr val="00464E"/>
                </a:solidFill>
              </a:rPr>
              <a:t>InTray COLOREX Screen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150EA8-A095-492A-86A7-FECF7BB91AA7}"/>
              </a:ext>
            </a:extLst>
          </p:cNvPr>
          <p:cNvSpPr txBox="1"/>
          <p:nvPr/>
        </p:nvSpPr>
        <p:spPr>
          <a:xfrm>
            <a:off x="753309" y="5197904"/>
            <a:ext cx="262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solidFill>
                  <a:srgbClr val="00464E"/>
                </a:solidFill>
              </a:rPr>
              <a:t>Compact Dry EC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DCFA1823-EA47-4406-B03D-CF3207BF875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066562" y="3132890"/>
          <a:ext cx="4897576" cy="12512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2754">
                  <a:extLst>
                    <a:ext uri="{9D8B030D-6E8A-4147-A177-3AD203B41FA5}">
                      <a16:colId xmlns:a16="http://schemas.microsoft.com/office/drawing/2014/main" val="1951244875"/>
                    </a:ext>
                  </a:extLst>
                </a:gridCol>
                <a:gridCol w="1545944">
                  <a:extLst>
                    <a:ext uri="{9D8B030D-6E8A-4147-A177-3AD203B41FA5}">
                      <a16:colId xmlns:a16="http://schemas.microsoft.com/office/drawing/2014/main" val="2674370089"/>
                    </a:ext>
                  </a:extLst>
                </a:gridCol>
                <a:gridCol w="1748878">
                  <a:extLst>
                    <a:ext uri="{9D8B030D-6E8A-4147-A177-3AD203B41FA5}">
                      <a16:colId xmlns:a16="http://schemas.microsoft.com/office/drawing/2014/main" val="289883786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64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Sensitivity</a:t>
                      </a:r>
                      <a:endParaRPr lang="en-GB" sz="1800">
                        <a:effectLst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(95% CI)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64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Specificity</a:t>
                      </a:r>
                      <a:endParaRPr lang="en-GB" sz="1800">
                        <a:effectLst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(95% CI)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6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2524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ysClr val="windowText" lastClr="000000"/>
                          </a:solidFill>
                          <a:effectLst/>
                        </a:rPr>
                        <a:t>InTray Screen</a:t>
                      </a:r>
                      <a:endParaRPr lang="en-GB" sz="18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89 (82-96)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98 (97-100)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9896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ysClr val="windowText" lastClr="000000"/>
                          </a:solidFill>
                          <a:effectLst/>
                        </a:rPr>
                        <a:t>Compact Dry</a:t>
                      </a:r>
                      <a:endParaRPr lang="en-GB" sz="18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95 (91-100)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100 (99-100)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934777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F0755633-8E1B-4B76-82F1-4A8EABE5190A}"/>
              </a:ext>
            </a:extLst>
          </p:cNvPr>
          <p:cNvSpPr txBox="1"/>
          <p:nvPr/>
        </p:nvSpPr>
        <p:spPr>
          <a:xfrm>
            <a:off x="4175611" y="1818275"/>
            <a:ext cx="67287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/>
              <a:t>Urine samples from 414 participants tested in parallel with the 3 systems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91E98F-ECFB-45A4-AA9B-141C507AE542}"/>
              </a:ext>
            </a:extLst>
          </p:cNvPr>
          <p:cNvSpPr txBox="1"/>
          <p:nvPr/>
        </p:nvSpPr>
        <p:spPr>
          <a:xfrm>
            <a:off x="4149359" y="6382922"/>
            <a:ext cx="4232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/>
              <a:t>Olaru et al. Eur J Clin Microbiol Infect Dis, 2021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D03153-9712-4B3B-B9F4-98E847D075F2}"/>
              </a:ext>
            </a:extLst>
          </p:cNvPr>
          <p:cNvSpPr/>
          <p:nvPr/>
        </p:nvSpPr>
        <p:spPr>
          <a:xfrm>
            <a:off x="4175611" y="4462817"/>
            <a:ext cx="81787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/>
              <a:t>ESBL detection</a:t>
            </a:r>
          </a:p>
          <a:p>
            <a:r>
              <a:rPr lang="en-GB" sz="2800"/>
              <a:t>Reduced time to resistance detection to 1 day (or less) </a:t>
            </a:r>
          </a:p>
          <a:p>
            <a:r>
              <a:rPr lang="en-GB" sz="2800"/>
              <a:t>Sensitivity 96%</a:t>
            </a:r>
          </a:p>
          <a:p>
            <a:r>
              <a:rPr lang="en-GB" sz="2800"/>
              <a:t>Specificity 100%</a:t>
            </a:r>
          </a:p>
          <a:p>
            <a:endParaRPr lang="en-GB" sz="2800" b="1"/>
          </a:p>
        </p:txBody>
      </p:sp>
    </p:spTree>
    <p:extLst>
      <p:ext uri="{BB962C8B-B14F-4D97-AF65-F5344CB8AC3E}">
        <p14:creationId xmlns:p14="http://schemas.microsoft.com/office/powerpoint/2010/main" val="18864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9107D-DF7B-4796-8597-8CD47E9A3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65125"/>
            <a:ext cx="10729912" cy="701675"/>
          </a:xfrm>
        </p:spPr>
        <p:txBody>
          <a:bodyPr/>
          <a:lstStyle/>
          <a:p>
            <a:r>
              <a:rPr lang="en-GB"/>
              <a:t>Neonatal sepsis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8CD88E-5C2E-483E-B96B-3AFF0F967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  <a:p>
            <a:pPr marL="0" indent="0">
              <a:buNone/>
            </a:pPr>
            <a:r>
              <a:rPr lang="en-GB" b="1"/>
              <a:t>Patients: </a:t>
            </a:r>
            <a:r>
              <a:rPr lang="en-GB"/>
              <a:t>216 </a:t>
            </a:r>
            <a:r>
              <a:rPr lang="de-DE"/>
              <a:t>neonates with suspected sepsis </a:t>
            </a:r>
          </a:p>
          <a:p>
            <a:pPr marL="0" indent="0">
              <a:buNone/>
            </a:pPr>
            <a:endParaRPr lang="de-DE"/>
          </a:p>
          <a:p>
            <a:pPr marL="0" indent="0">
              <a:buNone/>
            </a:pPr>
            <a:r>
              <a:rPr lang="de-DE" b="1"/>
              <a:t>Site</a:t>
            </a:r>
            <a:r>
              <a:rPr lang="de-DE"/>
              <a:t>: Harare Central Hospital</a:t>
            </a:r>
          </a:p>
          <a:p>
            <a:pPr marL="0" indent="0">
              <a:buNone/>
            </a:pPr>
            <a:endParaRPr lang="de-DE"/>
          </a:p>
          <a:p>
            <a:pPr marL="0" indent="0">
              <a:buNone/>
            </a:pPr>
            <a:r>
              <a:rPr lang="en-GB" b="1"/>
              <a:t>S</a:t>
            </a:r>
            <a:r>
              <a:rPr lang="de-DE" b="1"/>
              <a:t>tudy duration: </a:t>
            </a:r>
            <a:r>
              <a:rPr lang="de-DE"/>
              <a:t>February 2020 – July 2020 </a:t>
            </a:r>
          </a:p>
          <a:p>
            <a:pPr marL="0" indent="0">
              <a:buNone/>
            </a:pPr>
            <a:r>
              <a:rPr lang="de-DE"/>
              <a:t>	recruitment interrupted by COVID-19 lockdown</a:t>
            </a:r>
          </a:p>
          <a:p>
            <a:pPr marL="0" indent="0">
              <a:buNone/>
            </a:pP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7F5F6F-2E42-4DEF-B65D-ABE0D4250A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92" t="11206" r="17609" b="27166"/>
          <a:stretch/>
        </p:blipFill>
        <p:spPr>
          <a:xfrm>
            <a:off x="9809922" y="2425146"/>
            <a:ext cx="1967948" cy="21953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E8475A-0B4C-4CCC-A396-FE3FACD0C723}"/>
              </a:ext>
            </a:extLst>
          </p:cNvPr>
          <p:cNvSpPr txBox="1"/>
          <p:nvPr/>
        </p:nvSpPr>
        <p:spPr>
          <a:xfrm>
            <a:off x="196704" y="6456025"/>
            <a:ext cx="3816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/>
              <a:t>Chimhini et al Pediatr Infect Dis J 2021</a:t>
            </a:r>
            <a:endParaRPr lang="de-DE" i="1"/>
          </a:p>
        </p:txBody>
      </p:sp>
    </p:spTree>
    <p:extLst>
      <p:ext uri="{BB962C8B-B14F-4D97-AF65-F5344CB8AC3E}">
        <p14:creationId xmlns:p14="http://schemas.microsoft.com/office/powerpoint/2010/main" val="4003696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B4C27-C9FE-4E80-8F67-6C813AD01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Neonatal sepsis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E9F54A-783E-4566-AF00-EC627E86A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5227" y="6356351"/>
            <a:ext cx="2057400" cy="365125"/>
          </a:xfrm>
        </p:spPr>
        <p:txBody>
          <a:bodyPr/>
          <a:lstStyle/>
          <a:p>
            <a:fld id="{F1F963EC-7735-468E-A734-4541472CB702}" type="slidenum">
              <a:rPr lang="en-GB" smtClean="0"/>
              <a:t>14</a:t>
            </a:fld>
            <a:endParaRPr lang="en-GB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27160829-1FE6-4B46-A825-707633516DF7}"/>
              </a:ext>
            </a:extLst>
          </p:cNvPr>
          <p:cNvSpPr/>
          <p:nvPr/>
        </p:nvSpPr>
        <p:spPr>
          <a:xfrm>
            <a:off x="4098164" y="2467770"/>
            <a:ext cx="245235" cy="676861"/>
          </a:xfrm>
          <a:prstGeom prst="rightArrow">
            <a:avLst/>
          </a:prstGeom>
          <a:solidFill>
            <a:srgbClr val="0049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6BE099-FB03-48DF-859F-8F73D836E94A}"/>
              </a:ext>
            </a:extLst>
          </p:cNvPr>
          <p:cNvSpPr txBox="1"/>
          <p:nvPr/>
        </p:nvSpPr>
        <p:spPr>
          <a:xfrm>
            <a:off x="1923833" y="3335141"/>
            <a:ext cx="1303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/>
              <a:t>Blood culture</a:t>
            </a:r>
            <a:endParaRPr lang="de-DE" b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AAAF25-15D7-435F-8607-9522712A556C}"/>
              </a:ext>
            </a:extLst>
          </p:cNvPr>
          <p:cNvSpPr txBox="1"/>
          <p:nvPr/>
        </p:nvSpPr>
        <p:spPr>
          <a:xfrm>
            <a:off x="7149565" y="1922412"/>
            <a:ext cx="2571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/>
              <a:t>Reading after 24h incubation at 37°C</a:t>
            </a:r>
          </a:p>
          <a:p>
            <a:pPr algn="ctr"/>
            <a:r>
              <a:rPr lang="en-GB" b="1"/>
              <a:t>(early reading at 6-7h)</a:t>
            </a:r>
            <a:endParaRPr lang="de-DE" b="1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7ADD0DC5-EBBC-4B8E-A68C-A2C07195A0E8}"/>
              </a:ext>
            </a:extLst>
          </p:cNvPr>
          <p:cNvSpPr/>
          <p:nvPr/>
        </p:nvSpPr>
        <p:spPr>
          <a:xfrm>
            <a:off x="2886820" y="2269805"/>
            <a:ext cx="297739" cy="676861"/>
          </a:xfrm>
          <a:prstGeom prst="rightArrow">
            <a:avLst/>
          </a:prstGeom>
          <a:solidFill>
            <a:srgbClr val="00464E"/>
          </a:solidFill>
          <a:ln>
            <a:solidFill>
              <a:srgbClr val="0046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BE763928-41DA-4DD1-B1BC-A3EF719CE382}"/>
              </a:ext>
            </a:extLst>
          </p:cNvPr>
          <p:cNvSpPr/>
          <p:nvPr/>
        </p:nvSpPr>
        <p:spPr>
          <a:xfrm rot="5400000">
            <a:off x="3610864" y="3147956"/>
            <a:ext cx="297739" cy="676861"/>
          </a:xfrm>
          <a:prstGeom prst="rightArrow">
            <a:avLst/>
          </a:prstGeom>
          <a:solidFill>
            <a:srgbClr val="00464E"/>
          </a:solidFill>
          <a:ln>
            <a:solidFill>
              <a:srgbClr val="0046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007185AF-23C7-446C-9232-99E5D9074AFD}"/>
              </a:ext>
            </a:extLst>
          </p:cNvPr>
          <p:cNvSpPr/>
          <p:nvPr/>
        </p:nvSpPr>
        <p:spPr>
          <a:xfrm>
            <a:off x="6891638" y="1896507"/>
            <a:ext cx="297739" cy="676861"/>
          </a:xfrm>
          <a:prstGeom prst="rightArrow">
            <a:avLst/>
          </a:prstGeom>
          <a:solidFill>
            <a:srgbClr val="00464E"/>
          </a:solidFill>
          <a:ln>
            <a:solidFill>
              <a:srgbClr val="0046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Picture 8" descr="Kirby-Bauer Test (Disk Diffusion Test) - Testing Services | Test |  Singapore - CET Scientific Services">
            <a:extLst>
              <a:ext uri="{FF2B5EF4-FFF2-40B4-BE49-F238E27FC236}">
                <a16:creationId xmlns:a16="http://schemas.microsoft.com/office/drawing/2014/main" id="{450D0C0C-1334-4DF0-A56C-E543AEC18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686" y="4949616"/>
            <a:ext cx="1216752" cy="121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773F1E4-A1CE-4D93-BC58-F4035C514AC4}"/>
              </a:ext>
            </a:extLst>
          </p:cNvPr>
          <p:cNvSpPr/>
          <p:nvPr/>
        </p:nvSpPr>
        <p:spPr>
          <a:xfrm>
            <a:off x="7437085" y="5256790"/>
            <a:ext cx="19565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/>
              <a:t>Conventional AST by disc diffusion</a:t>
            </a:r>
            <a:endParaRPr lang="de-DE" b="1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8CBAF39-148D-4DF0-8EF2-E290FD66BD44}"/>
              </a:ext>
            </a:extLst>
          </p:cNvPr>
          <p:cNvCxnSpPr>
            <a:cxnSpLocks/>
          </p:cNvCxnSpPr>
          <p:nvPr/>
        </p:nvCxnSpPr>
        <p:spPr>
          <a:xfrm>
            <a:off x="6003234" y="3753949"/>
            <a:ext cx="4589393" cy="0"/>
          </a:xfrm>
          <a:prstGeom prst="line">
            <a:avLst/>
          </a:prstGeom>
          <a:ln w="571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B9ABA79-BF0A-4791-AC7F-648F6070750D}"/>
              </a:ext>
            </a:extLst>
          </p:cNvPr>
          <p:cNvSpPr txBox="1"/>
          <p:nvPr/>
        </p:nvSpPr>
        <p:spPr>
          <a:xfrm>
            <a:off x="8535228" y="1360632"/>
            <a:ext cx="231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b="1">
                <a:solidFill>
                  <a:srgbClr val="C00000"/>
                </a:solidFill>
              </a:rPr>
              <a:t>NOVEL METHOD</a:t>
            </a:r>
            <a:endParaRPr lang="de-DE" sz="2400" b="1">
              <a:solidFill>
                <a:srgbClr val="C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710272-2BD1-4481-8C3D-7DEE85A95FA2}"/>
              </a:ext>
            </a:extLst>
          </p:cNvPr>
          <p:cNvSpPr txBox="1"/>
          <p:nvPr/>
        </p:nvSpPr>
        <p:spPr>
          <a:xfrm>
            <a:off x="7722703" y="6269641"/>
            <a:ext cx="3187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b="1">
                <a:solidFill>
                  <a:srgbClr val="C00000"/>
                </a:solidFill>
              </a:rPr>
              <a:t>REFERENCE METHOD</a:t>
            </a:r>
            <a:endParaRPr lang="de-DE" sz="2400" b="1">
              <a:solidFill>
                <a:srgbClr val="C00000"/>
              </a:solidFill>
            </a:endParaRPr>
          </a:p>
        </p:txBody>
      </p:sp>
      <p:pic>
        <p:nvPicPr>
          <p:cNvPr id="16" name="Picture 2" descr="File:Bloodculturetubes.JPG - Wikimedia Commons">
            <a:extLst>
              <a:ext uri="{FF2B5EF4-FFF2-40B4-BE49-F238E27FC236}">
                <a16:creationId xmlns:a16="http://schemas.microsoft.com/office/drawing/2014/main" id="{0518F624-B967-4347-9FDA-2FD2B261EF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19" r="3379" b="1991"/>
          <a:stretch/>
        </p:blipFill>
        <p:spPr bwMode="auto">
          <a:xfrm>
            <a:off x="2362107" y="2022095"/>
            <a:ext cx="427426" cy="130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Source Medical">
            <a:extLst>
              <a:ext uri="{FF2B5EF4-FFF2-40B4-BE49-F238E27FC236}">
                <a16:creationId xmlns:a16="http://schemas.microsoft.com/office/drawing/2014/main" id="{66680B18-E0AE-49E6-8B38-E5EE78B38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5"/>
          <a:stretch/>
        </p:blipFill>
        <p:spPr bwMode="auto">
          <a:xfrm>
            <a:off x="3245554" y="1952177"/>
            <a:ext cx="1229169" cy="130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CB4EC70-3C19-4EF5-A13C-73DEC56730C1}"/>
              </a:ext>
            </a:extLst>
          </p:cNvPr>
          <p:cNvSpPr txBox="1"/>
          <p:nvPr/>
        </p:nvSpPr>
        <p:spPr>
          <a:xfrm>
            <a:off x="2609385" y="1499131"/>
            <a:ext cx="2300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/>
              <a:t>Automated incubation</a:t>
            </a:r>
            <a:endParaRPr lang="de-DE" b="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986B5C-C78A-4C30-BFDD-D1328EC259DA}"/>
              </a:ext>
            </a:extLst>
          </p:cNvPr>
          <p:cNvSpPr txBox="1"/>
          <p:nvPr/>
        </p:nvSpPr>
        <p:spPr>
          <a:xfrm>
            <a:off x="3273693" y="3624237"/>
            <a:ext cx="972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Positive</a:t>
            </a:r>
            <a:endParaRPr lang="de-DE" b="1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B179820C-70DF-48DE-93B5-94EAB9AF1B95}"/>
              </a:ext>
            </a:extLst>
          </p:cNvPr>
          <p:cNvSpPr/>
          <p:nvPr/>
        </p:nvSpPr>
        <p:spPr>
          <a:xfrm rot="5400000">
            <a:off x="3610864" y="3814816"/>
            <a:ext cx="297739" cy="676861"/>
          </a:xfrm>
          <a:prstGeom prst="rightArrow">
            <a:avLst/>
          </a:prstGeom>
          <a:solidFill>
            <a:srgbClr val="00464E"/>
          </a:solidFill>
          <a:ln>
            <a:solidFill>
              <a:srgbClr val="0046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5B8F9D-4202-4EFC-9D8E-195FD16A0E4C}"/>
              </a:ext>
            </a:extLst>
          </p:cNvPr>
          <p:cNvSpPr txBox="1"/>
          <p:nvPr/>
        </p:nvSpPr>
        <p:spPr>
          <a:xfrm flipH="1">
            <a:off x="2923576" y="4312924"/>
            <a:ext cx="1605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/>
              <a:t>Gram stain</a:t>
            </a:r>
            <a:endParaRPr lang="de-DE" b="1"/>
          </a:p>
        </p:txBody>
      </p: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5148A1F0-08C4-418C-9B96-06C023647656}"/>
              </a:ext>
            </a:extLst>
          </p:cNvPr>
          <p:cNvCxnSpPr>
            <a:cxnSpLocks/>
            <a:stCxn id="21" idx="1"/>
            <a:endCxn id="23" idx="1"/>
          </p:cNvCxnSpPr>
          <p:nvPr/>
        </p:nvCxnSpPr>
        <p:spPr>
          <a:xfrm flipV="1">
            <a:off x="4528758" y="2269805"/>
            <a:ext cx="557281" cy="2227785"/>
          </a:xfrm>
          <a:prstGeom prst="bentConnector3">
            <a:avLst>
              <a:gd name="adj1" fmla="val 35732"/>
            </a:avLst>
          </a:prstGeom>
          <a:ln w="57150">
            <a:solidFill>
              <a:srgbClr val="00464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42A618A-CDD5-4126-9204-CD44FFB24C02}"/>
              </a:ext>
            </a:extLst>
          </p:cNvPr>
          <p:cNvSpPr txBox="1"/>
          <p:nvPr/>
        </p:nvSpPr>
        <p:spPr>
          <a:xfrm>
            <a:off x="5086039" y="1808140"/>
            <a:ext cx="1689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/>
              <a:t>Inoculation on InTrays (Screen &amp; ESBL)</a:t>
            </a:r>
            <a:endParaRPr lang="de-DE" b="1"/>
          </a:p>
        </p:txBody>
      </p: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978D395D-4E54-444A-BBF1-8FA3798BC669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4404866" y="4492756"/>
            <a:ext cx="681173" cy="664464"/>
          </a:xfrm>
          <a:prstGeom prst="bentConnector3">
            <a:avLst>
              <a:gd name="adj1" fmla="val 47082"/>
            </a:avLst>
          </a:prstGeom>
          <a:ln w="57150">
            <a:solidFill>
              <a:srgbClr val="00464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42C07CC-5221-474C-AE51-EB101AF457CE}"/>
              </a:ext>
            </a:extLst>
          </p:cNvPr>
          <p:cNvSpPr txBox="1"/>
          <p:nvPr/>
        </p:nvSpPr>
        <p:spPr>
          <a:xfrm>
            <a:off x="5086039" y="4695555"/>
            <a:ext cx="1689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/>
              <a:t>Inoculation on conventional media*</a:t>
            </a:r>
            <a:endParaRPr lang="de-DE" b="1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896901F-E254-48A5-8474-76964C61B690}"/>
              </a:ext>
            </a:extLst>
          </p:cNvPr>
          <p:cNvSpPr txBox="1"/>
          <p:nvPr/>
        </p:nvSpPr>
        <p:spPr>
          <a:xfrm>
            <a:off x="7514041" y="4201074"/>
            <a:ext cx="1802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/>
              <a:t>Identification of GNB by API 20E</a:t>
            </a:r>
            <a:endParaRPr lang="de-DE" b="1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656AD5A6-8D2C-49FC-9D47-4478D42A59FC}"/>
              </a:ext>
            </a:extLst>
          </p:cNvPr>
          <p:cNvSpPr/>
          <p:nvPr/>
        </p:nvSpPr>
        <p:spPr>
          <a:xfrm>
            <a:off x="6940486" y="4662086"/>
            <a:ext cx="297739" cy="676861"/>
          </a:xfrm>
          <a:prstGeom prst="rightArrow">
            <a:avLst/>
          </a:prstGeom>
          <a:solidFill>
            <a:srgbClr val="00464E"/>
          </a:solidFill>
          <a:ln>
            <a:solidFill>
              <a:srgbClr val="0046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BF26232-BABE-4CD2-9762-CF538D17DF22}"/>
              </a:ext>
            </a:extLst>
          </p:cNvPr>
          <p:cNvSpPr txBox="1"/>
          <p:nvPr/>
        </p:nvSpPr>
        <p:spPr>
          <a:xfrm>
            <a:off x="196704" y="6456025"/>
            <a:ext cx="3816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/>
              <a:t>Chimhini et al Pediatr Infect Dis J 2021</a:t>
            </a:r>
            <a:endParaRPr lang="de-DE" i="1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87AC586-D40A-4D5C-9697-6B12420AA0B1}"/>
              </a:ext>
            </a:extLst>
          </p:cNvPr>
          <p:cNvSpPr txBox="1"/>
          <p:nvPr/>
        </p:nvSpPr>
        <p:spPr>
          <a:xfrm>
            <a:off x="8415365" y="3227830"/>
            <a:ext cx="2763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rgbClr val="C00000"/>
                </a:solidFill>
              </a:rPr>
              <a:t>Turnaround time ~30-48h</a:t>
            </a:r>
            <a:endParaRPr lang="de-DE" b="1">
              <a:solidFill>
                <a:srgbClr val="C0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C8443F-3D98-422B-BF08-57C18DA0B037}"/>
              </a:ext>
            </a:extLst>
          </p:cNvPr>
          <p:cNvSpPr txBox="1"/>
          <p:nvPr/>
        </p:nvSpPr>
        <p:spPr>
          <a:xfrm>
            <a:off x="8435836" y="3888168"/>
            <a:ext cx="2763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rgbClr val="C00000"/>
                </a:solidFill>
              </a:rPr>
              <a:t>Turnaround time ~72h</a:t>
            </a:r>
            <a:endParaRPr lang="de-DE" b="1">
              <a:solidFill>
                <a:srgbClr val="C000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7D998F8-08C2-4845-B7CE-AE5280499C89}"/>
              </a:ext>
            </a:extLst>
          </p:cNvPr>
          <p:cNvSpPr/>
          <p:nvPr/>
        </p:nvSpPr>
        <p:spPr>
          <a:xfrm>
            <a:off x="258913" y="4877049"/>
            <a:ext cx="3500819" cy="1200329"/>
          </a:xfrm>
          <a:prstGeom prst="rect">
            <a:avLst/>
          </a:prstGeom>
          <a:solidFill>
            <a:srgbClr val="CCDBDD">
              <a:alpha val="69804"/>
            </a:srgbClr>
          </a:solidFill>
        </p:spPr>
        <p:txBody>
          <a:bodyPr wrap="square">
            <a:spAutoFit/>
          </a:bodyPr>
          <a:lstStyle/>
          <a:p>
            <a:r>
              <a:rPr lang="en-GB"/>
              <a:t>216 neonates</a:t>
            </a:r>
          </a:p>
          <a:p>
            <a:r>
              <a:rPr lang="de-DE"/>
              <a:t>56 postive blood cultures </a:t>
            </a:r>
          </a:p>
          <a:p>
            <a:r>
              <a:rPr lang="de-DE"/>
              <a:t>54 positive with </a:t>
            </a:r>
            <a:r>
              <a:rPr lang="de-DE" i="1"/>
              <a:t>K. pneumoniae </a:t>
            </a:r>
            <a:r>
              <a:rPr lang="de-DE"/>
              <a:t>all with resistance to ceftriaxone</a:t>
            </a:r>
            <a:endParaRPr lang="de-DE" i="1"/>
          </a:p>
        </p:txBody>
      </p:sp>
    </p:spTree>
    <p:extLst>
      <p:ext uri="{BB962C8B-B14F-4D97-AF65-F5344CB8AC3E}">
        <p14:creationId xmlns:p14="http://schemas.microsoft.com/office/powerpoint/2010/main" val="3006206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F667C-4FFA-49F7-BB6B-DF67A7216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Conclusions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A47B9-65E0-41DA-B84D-6DD6A29F7B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  <a:p>
            <a:r>
              <a:rPr lang="en-GB"/>
              <a:t>High prevalence of resistance to drugs recommended by the guidelines</a:t>
            </a:r>
          </a:p>
          <a:p>
            <a:endParaRPr lang="en-GB"/>
          </a:p>
          <a:p>
            <a:r>
              <a:rPr lang="en-GB"/>
              <a:t>AMR for </a:t>
            </a:r>
            <a:r>
              <a:rPr lang="en-GB" i="1"/>
              <a:t>E. coli </a:t>
            </a:r>
            <a:r>
              <a:rPr lang="en-GB"/>
              <a:t>higher among patients with HIV</a:t>
            </a:r>
          </a:p>
          <a:p>
            <a:endParaRPr lang="en-GB"/>
          </a:p>
          <a:p>
            <a:r>
              <a:rPr lang="en-GB"/>
              <a:t>Alternative culture media can be used to expand diagnostics</a:t>
            </a:r>
          </a:p>
          <a:p>
            <a:pPr lvl="1"/>
            <a:r>
              <a:rPr lang="en-GB"/>
              <a:t>Facilitate diagnostics in lower level laboratories</a:t>
            </a:r>
          </a:p>
          <a:p>
            <a:pPr lvl="1"/>
            <a:r>
              <a:rPr lang="en-GB"/>
              <a:t>Decrease turnaround times</a:t>
            </a:r>
          </a:p>
          <a:p>
            <a:pPr lvl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13559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A44D8-6F79-43AF-8366-765152F5B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Acknowledgements</a:t>
            </a:r>
            <a:endParaRPr lang="de-DE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1FF541-2498-4A3C-B0EA-141B21C58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719" y="1589833"/>
            <a:ext cx="2394835" cy="1111029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  <a:defRPr/>
            </a:pPr>
            <a:r>
              <a:rPr lang="en-GB" sz="1800" b="1"/>
              <a:t>PhD Supervisors</a:t>
            </a:r>
            <a:endParaRPr lang="en-GB" sz="1800" b="1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en-US" sz="1800"/>
              <a:t>Katharina Kranzer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en-GB" sz="1800"/>
              <a:t>Shunmay Yeung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en-US" sz="1800"/>
              <a:t>Rashida Ferrand</a:t>
            </a:r>
            <a:endParaRPr lang="en-GB" sz="1800" b="1"/>
          </a:p>
          <a:p>
            <a:pPr marL="0" indent="0">
              <a:lnSpc>
                <a:spcPts val="2160"/>
              </a:lnSpc>
              <a:spcBef>
                <a:spcPts val="0"/>
              </a:spcBef>
              <a:buNone/>
              <a:defRPr/>
            </a:pPr>
            <a:endParaRPr lang="en-US" sz="18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GB" sz="18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en-GB" sz="1800" b="1"/>
              <a:t>LSHTM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en-GB" sz="1800"/>
              <a:t>David Mabey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en-GB" sz="1800"/>
              <a:t>Heidi Hopkins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en-GB" sz="1800"/>
              <a:t>Richard Stabler</a:t>
            </a:r>
            <a:endParaRPr lang="en-US" sz="180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GB" sz="18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GB" sz="18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GB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31D664-353D-4CF6-9231-399EC807A90F}"/>
              </a:ext>
            </a:extLst>
          </p:cNvPr>
          <p:cNvSpPr/>
          <p:nvPr/>
        </p:nvSpPr>
        <p:spPr>
          <a:xfrm>
            <a:off x="2585864" y="1589833"/>
            <a:ext cx="3375357" cy="1600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n-GB" b="1"/>
              <a:t>BRTI</a:t>
            </a:r>
            <a:endParaRPr lang="en-GB" b="1" dirty="0"/>
          </a:p>
          <a:p>
            <a:pPr>
              <a:lnSpc>
                <a:spcPct val="110000"/>
              </a:lnSpc>
              <a:defRPr/>
            </a:pPr>
            <a:r>
              <a:rPr lang="en-GB"/>
              <a:t>Forget Makoga</a:t>
            </a:r>
          </a:p>
          <a:p>
            <a:pPr>
              <a:lnSpc>
                <a:spcPct val="110000"/>
              </a:lnSpc>
              <a:defRPr/>
            </a:pPr>
            <a:r>
              <a:rPr lang="en-GB"/>
              <a:t>Mutsawashe Chisenga</a:t>
            </a:r>
          </a:p>
          <a:p>
            <a:pPr>
              <a:lnSpc>
                <a:spcPct val="110000"/>
              </a:lnSpc>
              <a:defRPr/>
            </a:pPr>
            <a:r>
              <a:rPr lang="en-GB"/>
              <a:t>Beauty Makamure</a:t>
            </a:r>
          </a:p>
          <a:p>
            <a:pPr>
              <a:lnSpc>
                <a:spcPct val="110000"/>
              </a:lnSpc>
              <a:defRPr/>
            </a:pPr>
            <a:r>
              <a:rPr lang="en-GB"/>
              <a:t>Rudo Chingono</a:t>
            </a:r>
            <a:endParaRPr lang="en-GB" b="1" dirty="0"/>
          </a:p>
        </p:txBody>
      </p:sp>
      <p:pic>
        <p:nvPicPr>
          <p:cNvPr id="9" name="Picture 2" descr="Image result for brti zimbabwe">
            <a:extLst>
              <a:ext uri="{FF2B5EF4-FFF2-40B4-BE49-F238E27FC236}">
                <a16:creationId xmlns:a16="http://schemas.microsoft.com/office/drawing/2014/main" id="{7EFACEED-BD4C-4731-9712-D2ADA0DAE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118" y="5788663"/>
            <a:ext cx="942101" cy="87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4F31FE46-F020-49E7-83F1-6135F8B1F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00" y="5887518"/>
            <a:ext cx="1825189" cy="70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FB3FD9-8556-4E60-9198-3A4F83D64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0569" y="1826319"/>
            <a:ext cx="3394753" cy="21711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46A0D6-5352-4CE0-8810-609D7F8A3D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0569" y="3961547"/>
            <a:ext cx="3394753" cy="2546065"/>
          </a:xfrm>
          <a:prstGeom prst="rect">
            <a:avLst/>
          </a:prstGeom>
        </p:spPr>
      </p:pic>
      <p:pic>
        <p:nvPicPr>
          <p:cNvPr id="13" name="Picture 2" descr="Department for International Development / UKaid | UNICEF Chad">
            <a:extLst>
              <a:ext uri="{FF2B5EF4-FFF2-40B4-BE49-F238E27FC236}">
                <a16:creationId xmlns:a16="http://schemas.microsoft.com/office/drawing/2014/main" id="{669E327C-82C7-494C-934A-C31B56999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26" y="4929394"/>
            <a:ext cx="744100" cy="80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A598E3C-D6DA-423A-A073-CA2FBA19659E}"/>
              </a:ext>
            </a:extLst>
          </p:cNvPr>
          <p:cNvSpPr/>
          <p:nvPr/>
        </p:nvSpPr>
        <p:spPr>
          <a:xfrm>
            <a:off x="2585864" y="3175068"/>
            <a:ext cx="4301953" cy="1572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n-GB" b="1"/>
          </a:p>
          <a:p>
            <a:pPr>
              <a:lnSpc>
                <a:spcPct val="110000"/>
              </a:lnSpc>
              <a:defRPr/>
            </a:pPr>
            <a:r>
              <a:rPr lang="en-GB" b="1"/>
              <a:t>Harare City Health</a:t>
            </a:r>
          </a:p>
          <a:p>
            <a:pPr>
              <a:lnSpc>
                <a:spcPct val="110000"/>
              </a:lnSpc>
              <a:defRPr/>
            </a:pPr>
            <a:r>
              <a:rPr lang="en-GB"/>
              <a:t>Prosper Chonzi</a:t>
            </a:r>
          </a:p>
          <a:p>
            <a:pPr>
              <a:lnSpc>
                <a:spcPct val="110000"/>
              </a:lnSpc>
              <a:defRPr/>
            </a:pPr>
            <a:r>
              <a:rPr lang="en-GB"/>
              <a:t>Kudzai Masunda</a:t>
            </a:r>
          </a:p>
          <a:p>
            <a:pPr>
              <a:lnSpc>
                <a:spcPct val="110000"/>
              </a:lnSpc>
              <a:defRPr/>
            </a:pPr>
            <a:r>
              <a:rPr lang="en-GB" b="1"/>
              <a:t>Doctors and nurses from the Polyclinics</a:t>
            </a:r>
            <a:endParaRPr lang="en-GB" b="1" dirty="0"/>
          </a:p>
        </p:txBody>
      </p:sp>
      <p:pic>
        <p:nvPicPr>
          <p:cNvPr id="15" name="Picture 2" descr="Wellcome Trust - Wikipedia">
            <a:extLst>
              <a:ext uri="{FF2B5EF4-FFF2-40B4-BE49-F238E27FC236}">
                <a16:creationId xmlns:a16="http://schemas.microsoft.com/office/drawing/2014/main" id="{877C4D67-1C50-4945-9043-948963431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920" y="5843432"/>
            <a:ext cx="790167" cy="79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https://scontent.fhre2-1.fna.fbcdn.net/v/t1.0-9/1381377_520184648073921_798102842_n.jpg?_nc_cat=100&amp;ccb=2&amp;_nc_sid=09cbfe&amp;_nc_ohc=pu2ENEEtS60AX9rjoP5&amp;_nc_ht=scontent.fhre2-1.fna&amp;oh=8bdf9ca07dade59b61155f1899202a0d&amp;oe=5FF2739D">
            <a:extLst>
              <a:ext uri="{FF2B5EF4-FFF2-40B4-BE49-F238E27FC236}">
                <a16:creationId xmlns:a16="http://schemas.microsoft.com/office/drawing/2014/main" id="{0B5315B9-F0D5-46A3-B8C5-22CBBEB9F279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62" y="5719328"/>
            <a:ext cx="1033455" cy="870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3" descr="Zimbabwe MOH logo - The END Fund">
            <a:extLst>
              <a:ext uri="{FF2B5EF4-FFF2-40B4-BE49-F238E27FC236}">
                <a16:creationId xmlns:a16="http://schemas.microsoft.com/office/drawing/2014/main" id="{3A8E143D-0B1C-4241-8324-E3C2F694EE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9"/>
          <a:stretch>
            <a:fillRect/>
          </a:stretch>
        </p:blipFill>
        <p:spPr bwMode="auto">
          <a:xfrm>
            <a:off x="5191056" y="5538423"/>
            <a:ext cx="877256" cy="112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089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B5711-0485-4E86-B095-FCF04A76F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Global burden of bacterial AMR</a:t>
            </a:r>
            <a:endParaRPr lang="de-DE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F196D0F-F34D-426C-B397-09F46F41B3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013" y="1668312"/>
            <a:ext cx="4955867" cy="4476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6A362E-25DD-4B81-87FB-3C7E5C603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881" y="1668312"/>
            <a:ext cx="6804644" cy="47632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BB10BF-C480-4C2A-A9FF-60659C4674B2}"/>
              </a:ext>
            </a:extLst>
          </p:cNvPr>
          <p:cNvSpPr txBox="1"/>
          <p:nvPr/>
        </p:nvSpPr>
        <p:spPr>
          <a:xfrm>
            <a:off x="7676708" y="6487533"/>
            <a:ext cx="4154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i="1"/>
              <a:t>Murray et al. Lancet 2022</a:t>
            </a:r>
            <a:endParaRPr lang="de-DE" i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42043C-BDE5-462E-AD58-9355B6828BD4}"/>
              </a:ext>
            </a:extLst>
          </p:cNvPr>
          <p:cNvSpPr txBox="1"/>
          <p:nvPr/>
        </p:nvSpPr>
        <p:spPr>
          <a:xfrm>
            <a:off x="8788713" y="2562039"/>
            <a:ext cx="2798245" cy="954107"/>
          </a:xfrm>
          <a:prstGeom prst="rect">
            <a:avLst/>
          </a:prstGeom>
          <a:solidFill>
            <a:srgbClr val="00464E">
              <a:alpha val="18039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/>
              <a:t>↓ </a:t>
            </a:r>
          </a:p>
          <a:p>
            <a:pPr algn="ctr"/>
            <a:r>
              <a:rPr lang="en-GB" sz="2800" b="1"/>
              <a:t>mortality</a:t>
            </a:r>
            <a:endParaRPr lang="de-DE" sz="2800" b="1"/>
          </a:p>
        </p:txBody>
      </p:sp>
    </p:spTree>
    <p:extLst>
      <p:ext uri="{BB962C8B-B14F-4D97-AF65-F5344CB8AC3E}">
        <p14:creationId xmlns:p14="http://schemas.microsoft.com/office/powerpoint/2010/main" val="769481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6E4C6-CC2B-4A89-8007-C1FCA2DBA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/>
              <a:t>3</a:t>
            </a:r>
            <a:r>
              <a:rPr lang="en-GB" sz="3600" baseline="30000"/>
              <a:t>rd</a:t>
            </a:r>
            <a:r>
              <a:rPr lang="en-GB" sz="3600"/>
              <a:t> gen. cephalosporin-resistant </a:t>
            </a:r>
            <a:r>
              <a:rPr lang="en-GB" sz="3600" i="1"/>
              <a:t>E. coli</a:t>
            </a:r>
            <a:endParaRPr lang="de-DE" sz="3600" i="1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D837C0-FA69-415E-BE0E-704D10A876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208"/>
          <a:stretch/>
        </p:blipFill>
        <p:spPr>
          <a:xfrm>
            <a:off x="4172815" y="2358108"/>
            <a:ext cx="4705545" cy="37643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A666B0-8CE1-468B-8018-7A82589B8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334" y="2358108"/>
            <a:ext cx="4203294" cy="37643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5FF657-ACCB-4D1C-9206-1756AA85F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60" y="4551771"/>
            <a:ext cx="1993700" cy="10627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29678C-D400-49C2-B03B-250FB572A7B7}"/>
              </a:ext>
            </a:extLst>
          </p:cNvPr>
          <p:cNvSpPr txBox="1"/>
          <p:nvPr/>
        </p:nvSpPr>
        <p:spPr>
          <a:xfrm>
            <a:off x="1087710" y="1874257"/>
            <a:ext cx="2966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>
                <a:solidFill>
                  <a:srgbClr val="00464E"/>
                </a:solidFill>
              </a:rPr>
              <a:t>RAW DATA</a:t>
            </a:r>
            <a:endParaRPr lang="de-DE" sz="2000" b="1">
              <a:solidFill>
                <a:srgbClr val="00464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93BA63-F803-42B9-8AC1-DE5738989823}"/>
              </a:ext>
            </a:extLst>
          </p:cNvPr>
          <p:cNvSpPr txBox="1"/>
          <p:nvPr/>
        </p:nvSpPr>
        <p:spPr>
          <a:xfrm>
            <a:off x="5319823" y="1874257"/>
            <a:ext cx="2966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>
                <a:solidFill>
                  <a:srgbClr val="00464E"/>
                </a:solidFill>
              </a:rPr>
              <a:t>MODELLED ESTIMATES</a:t>
            </a:r>
            <a:endParaRPr lang="de-DE" sz="2000" b="1">
              <a:solidFill>
                <a:srgbClr val="00464E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4D1A27-E133-4300-8749-1074CFB9D1DA}"/>
              </a:ext>
            </a:extLst>
          </p:cNvPr>
          <p:cNvSpPr txBox="1"/>
          <p:nvPr/>
        </p:nvSpPr>
        <p:spPr>
          <a:xfrm>
            <a:off x="8990506" y="2348697"/>
            <a:ext cx="2883755" cy="830997"/>
          </a:xfrm>
          <a:prstGeom prst="rect">
            <a:avLst/>
          </a:prstGeom>
          <a:solidFill>
            <a:srgbClr val="00464E">
              <a:alpha val="18039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/>
              <a:t>How to get representative data?</a:t>
            </a:r>
            <a:endParaRPr lang="de-DE" sz="2400" b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36052D-9179-497B-B8AE-FA04B3875748}"/>
              </a:ext>
            </a:extLst>
          </p:cNvPr>
          <p:cNvSpPr txBox="1"/>
          <p:nvPr/>
        </p:nvSpPr>
        <p:spPr>
          <a:xfrm>
            <a:off x="7676708" y="6487533"/>
            <a:ext cx="4154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i="1"/>
              <a:t>Murray et al. Lancet 2022</a:t>
            </a:r>
            <a:endParaRPr lang="de-DE" i="1"/>
          </a:p>
        </p:txBody>
      </p:sp>
      <p:pic>
        <p:nvPicPr>
          <p:cNvPr id="1026" name="Picture 2" descr="Global Antimicrobial Resistance and Use Surveillance System (GLASS) Report: 2021">
            <a:extLst>
              <a:ext uri="{FF2B5EF4-FFF2-40B4-BE49-F238E27FC236}">
                <a16:creationId xmlns:a16="http://schemas.microsoft.com/office/drawing/2014/main" id="{6D83EA92-F18D-42B2-9CB7-6EB9B82A6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037" y="3374789"/>
            <a:ext cx="1805763" cy="254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773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51EC4-11B1-425C-B786-16CE1C628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Current challenges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ECDC41-29CB-40EB-908D-577A4C9AE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700214"/>
            <a:ext cx="10944225" cy="4476750"/>
          </a:xfrm>
        </p:spPr>
        <p:txBody>
          <a:bodyPr/>
          <a:lstStyle/>
          <a:p>
            <a:endParaRPr lang="en-GB"/>
          </a:p>
          <a:p>
            <a:r>
              <a:rPr lang="en-GB"/>
              <a:t>High number of deaths related to AMR</a:t>
            </a:r>
            <a:endParaRPr lang="de-DE"/>
          </a:p>
          <a:p>
            <a:pPr lvl="1"/>
            <a:r>
              <a:rPr lang="en-GB"/>
              <a:t>Understanding of populations at risk</a:t>
            </a:r>
          </a:p>
          <a:p>
            <a:pPr lvl="1"/>
            <a:r>
              <a:rPr lang="en-GB"/>
              <a:t>Access to diagnostics and treatment</a:t>
            </a:r>
          </a:p>
          <a:p>
            <a:pPr lvl="1"/>
            <a:r>
              <a:rPr lang="en-GB"/>
              <a:t>Guidelines informed by local prevalence data</a:t>
            </a:r>
          </a:p>
          <a:p>
            <a:pPr lvl="1"/>
            <a:endParaRPr lang="en-GB"/>
          </a:p>
          <a:p>
            <a:r>
              <a:rPr lang="en-GB"/>
              <a:t>R</a:t>
            </a:r>
            <a:r>
              <a:rPr lang="de-DE"/>
              <a:t>epresentative data</a:t>
            </a:r>
          </a:p>
          <a:p>
            <a:pPr lvl="1"/>
            <a:r>
              <a:rPr lang="en-GB"/>
              <a:t>Studies from LMICs</a:t>
            </a:r>
          </a:p>
          <a:p>
            <a:pPr lvl="1"/>
            <a:r>
              <a:rPr lang="en-GB"/>
              <a:t>Improve access to testing</a:t>
            </a:r>
          </a:p>
          <a:p>
            <a:pPr lvl="1"/>
            <a:r>
              <a:rPr lang="en-GB"/>
              <a:t>Tests that can be used in lower level laboratories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0246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983E59-A325-40DB-97BF-54E46B28BB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51"/>
          <a:stretch/>
        </p:blipFill>
        <p:spPr>
          <a:xfrm>
            <a:off x="105771" y="1582098"/>
            <a:ext cx="6699067" cy="51487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91933D-B23D-8644-AC89-749802199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00464E"/>
                </a:solidFill>
              </a:rPr>
              <a:t>AMR in people with HIV</a:t>
            </a:r>
            <a:endParaRPr lang="en-GB" dirty="0">
              <a:solidFill>
                <a:srgbClr val="00464E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E97ACC-7BC3-4730-B645-BF231A88879F}"/>
              </a:ext>
            </a:extLst>
          </p:cNvPr>
          <p:cNvSpPr txBox="1"/>
          <p:nvPr/>
        </p:nvSpPr>
        <p:spPr>
          <a:xfrm>
            <a:off x="8547666" y="6463544"/>
            <a:ext cx="4472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/>
              <a:t>Olaru et al. Clin Microbiol Infect, 2021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86409F-92F8-4B26-9E70-1C9C1D5E6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0721" y="1582098"/>
            <a:ext cx="6253838" cy="301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50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CA27F-AE11-4A05-BE5C-F2F448154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AMR in people with HIV</a:t>
            </a:r>
            <a:endParaRPr lang="de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A5B865-160B-45BC-8F70-0EA502A12D05}"/>
              </a:ext>
            </a:extLst>
          </p:cNvPr>
          <p:cNvSpPr txBox="1"/>
          <p:nvPr/>
        </p:nvSpPr>
        <p:spPr>
          <a:xfrm>
            <a:off x="-6607" y="5277157"/>
            <a:ext cx="4320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/>
              <a:t>Penicillin non-susceptibility in </a:t>
            </a:r>
            <a:r>
              <a:rPr lang="en-GB" sz="2400" i="1"/>
              <a:t>Streptococcus pneumoniae</a:t>
            </a:r>
          </a:p>
          <a:p>
            <a:pPr algn="ctr"/>
            <a:r>
              <a:rPr lang="en-GB" sz="2400"/>
              <a:t>22 studies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A4419B-48E7-47E7-94A8-F7E90A942833}"/>
              </a:ext>
            </a:extLst>
          </p:cNvPr>
          <p:cNvSpPr txBox="1"/>
          <p:nvPr/>
        </p:nvSpPr>
        <p:spPr>
          <a:xfrm>
            <a:off x="4342986" y="5267218"/>
            <a:ext cx="36755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/>
              <a:t>Methicillin resistance in </a:t>
            </a:r>
            <a:r>
              <a:rPr lang="en-GB" sz="2400" i="1"/>
              <a:t>Staphylococcus aureus</a:t>
            </a:r>
          </a:p>
          <a:p>
            <a:pPr algn="ctr"/>
            <a:r>
              <a:rPr lang="en-GB" sz="2400"/>
              <a:t>43 studies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690B91-4B04-4561-A65C-C86F8189CAB1}"/>
              </a:ext>
            </a:extLst>
          </p:cNvPr>
          <p:cNvSpPr txBox="1"/>
          <p:nvPr/>
        </p:nvSpPr>
        <p:spPr>
          <a:xfrm>
            <a:off x="8187494" y="5261492"/>
            <a:ext cx="3969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/>
              <a:t>Cephalosporin resistance in </a:t>
            </a:r>
            <a:r>
              <a:rPr lang="en-GB" sz="2400" i="1"/>
              <a:t>Enterobacterales</a:t>
            </a:r>
          </a:p>
          <a:p>
            <a:pPr algn="ctr"/>
            <a:r>
              <a:rPr lang="en-GB" sz="2400"/>
              <a:t>8 studies (4/8 carriage)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AD7492-BFF4-4E42-87AD-C39DB81A5228}"/>
              </a:ext>
            </a:extLst>
          </p:cNvPr>
          <p:cNvSpPr txBox="1"/>
          <p:nvPr/>
        </p:nvSpPr>
        <p:spPr>
          <a:xfrm>
            <a:off x="8584329" y="6502814"/>
            <a:ext cx="4472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/>
              <a:t>Olaru et al. Clin Microbiol Infect, 2021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167C69-3B84-44D1-8F4F-EF8469FD77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017" r="52403"/>
          <a:stretch/>
        </p:blipFill>
        <p:spPr>
          <a:xfrm>
            <a:off x="7915481" y="1806098"/>
            <a:ext cx="4054845" cy="35760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08D207-AB47-4ACE-9313-7D5F2268AA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967" r="53101" b="32921"/>
          <a:stretch/>
        </p:blipFill>
        <p:spPr>
          <a:xfrm>
            <a:off x="221674" y="1658677"/>
            <a:ext cx="3829331" cy="36707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F9E1AEE-B809-4AB4-AC9F-A1005DE41E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264" b="66860"/>
          <a:stretch/>
        </p:blipFill>
        <p:spPr>
          <a:xfrm>
            <a:off x="4323018" y="1636005"/>
            <a:ext cx="3579643" cy="363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109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1252" y="2708830"/>
            <a:ext cx="9130748" cy="2408238"/>
          </a:xfrm>
          <a:solidFill>
            <a:srgbClr val="00464E"/>
          </a:solidFill>
        </p:spPr>
        <p:txBody>
          <a:bodyPr>
            <a:noAutofit/>
          </a:bodyPr>
          <a:lstStyle/>
          <a:p>
            <a:pPr marL="268288"/>
            <a:r>
              <a:rPr lang="en-US" sz="2800" b="1" u="sng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ntimicrobial </a:t>
            </a:r>
            <a:r>
              <a:rPr lang="en-US" sz="2800" b="1" u="sng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esistance in </a:t>
            </a:r>
            <a:r>
              <a:rPr lang="en-US" sz="2800" b="1" u="sng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ram-negative bacteria from </a:t>
            </a:r>
            <a:r>
              <a:rPr lang="en-US" sz="2800" b="1" u="sng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rinary </a:t>
            </a:r>
            <a:r>
              <a:rPr lang="en-US" sz="2800" b="1" u="sng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pecimens (ARGUS)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EA1352B-D9EA-524A-85B4-3691F4DC8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705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E1079-4004-496F-A183-BB23B4D5E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ARGUS study sites</a:t>
            </a:r>
            <a:endParaRPr lang="de-DE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8FFF8211-0DCE-4CF0-8AF6-DAA0831A46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06606"/>
            <a:ext cx="5864087" cy="53607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CFB773-F4D8-4E74-BB14-CFE017D7A998}"/>
              </a:ext>
            </a:extLst>
          </p:cNvPr>
          <p:cNvSpPr txBox="1"/>
          <p:nvPr/>
        </p:nvSpPr>
        <p:spPr>
          <a:xfrm>
            <a:off x="6327915" y="1902567"/>
            <a:ext cx="5618919" cy="440120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GB" sz="2800"/>
              <a:t>Adults with </a:t>
            </a:r>
            <a:r>
              <a:rPr lang="en-GB" sz="2800" dirty="0"/>
              <a:t>symptoms of urinary tract infections at primary clinics </a:t>
            </a:r>
            <a:r>
              <a:rPr lang="en-GB" sz="2800"/>
              <a:t>in Harare</a:t>
            </a:r>
          </a:p>
          <a:p>
            <a:endParaRPr lang="en-GB" sz="2800"/>
          </a:p>
          <a:p>
            <a:r>
              <a:rPr lang="en-GB" sz="2800"/>
              <a:t>10 primary care clinics</a:t>
            </a:r>
          </a:p>
          <a:p>
            <a:endParaRPr lang="en-GB" sz="2800"/>
          </a:p>
          <a:p>
            <a:r>
              <a:rPr lang="en-GB" sz="2800"/>
              <a:t>Recruitment between June 2018 and July 2020</a:t>
            </a:r>
          </a:p>
          <a:p>
            <a:endParaRPr lang="en-GB" sz="2800"/>
          </a:p>
          <a:p>
            <a:r>
              <a:rPr lang="en-GB" sz="2800"/>
              <a:t>1 urine sample collected for culture</a:t>
            </a:r>
          </a:p>
        </p:txBody>
      </p:sp>
    </p:spTree>
    <p:extLst>
      <p:ext uri="{BB962C8B-B14F-4D97-AF65-F5344CB8AC3E}">
        <p14:creationId xmlns:p14="http://schemas.microsoft.com/office/powerpoint/2010/main" val="2891499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FB429-8FFC-490C-8375-E749FFE38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Prevalence of AMR</a:t>
            </a:r>
            <a:endParaRPr lang="de-D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E07C0F-E2C1-4654-9755-75E3AF2E5280}"/>
              </a:ext>
            </a:extLst>
          </p:cNvPr>
          <p:cNvSpPr txBox="1"/>
          <p:nvPr/>
        </p:nvSpPr>
        <p:spPr>
          <a:xfrm>
            <a:off x="1384195" y="1797784"/>
            <a:ext cx="42811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1164 participants recruited</a:t>
            </a:r>
          </a:p>
          <a:p>
            <a:r>
              <a:rPr lang="en-US" sz="2000" dirty="0"/>
              <a:t>64% female</a:t>
            </a:r>
          </a:p>
          <a:p>
            <a:r>
              <a:rPr lang="en-US" sz="2000" dirty="0"/>
              <a:t>15% pregnant women</a:t>
            </a:r>
          </a:p>
          <a:p>
            <a:r>
              <a:rPr lang="en-US" sz="2000" dirty="0"/>
              <a:t>36% </a:t>
            </a:r>
            <a:r>
              <a:rPr lang="en-US" sz="2000"/>
              <a:t>HIV+</a:t>
            </a:r>
          </a:p>
          <a:p>
            <a:r>
              <a:rPr lang="en-GB" sz="2000" b="1"/>
              <a:t>337 (29%) positive urine cultures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3518E4-70B1-4CA5-973E-C88919E601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73"/>
          <a:stretch/>
        </p:blipFill>
        <p:spPr>
          <a:xfrm>
            <a:off x="1282148" y="3499163"/>
            <a:ext cx="4383157" cy="26383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AF0581-06ED-4FF3-A58E-41CA161F3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5504" y="3118472"/>
            <a:ext cx="4281110" cy="32378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D5405B-5E07-4C95-BC64-EC31BD0C3F4A}"/>
              </a:ext>
            </a:extLst>
          </p:cNvPr>
          <p:cNvSpPr txBox="1"/>
          <p:nvPr/>
        </p:nvSpPr>
        <p:spPr>
          <a:xfrm>
            <a:off x="7854453" y="1791793"/>
            <a:ext cx="3466101" cy="923330"/>
          </a:xfrm>
          <a:prstGeom prst="rect">
            <a:avLst/>
          </a:prstGeom>
          <a:solidFill>
            <a:srgbClr val="CCDBDD"/>
          </a:solidFill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Recommended for treatment in Zimbabwean guidelines:</a:t>
            </a:r>
          </a:p>
          <a:p>
            <a:pPr algn="ctr"/>
            <a:r>
              <a:rPr lang="en-GB"/>
              <a:t>amoxicillin and fluoroquinolones</a:t>
            </a:r>
          </a:p>
        </p:txBody>
      </p:sp>
    </p:spTree>
    <p:extLst>
      <p:ext uri="{BB962C8B-B14F-4D97-AF65-F5344CB8AC3E}">
        <p14:creationId xmlns:p14="http://schemas.microsoft.com/office/powerpoint/2010/main" val="9131173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RTI">
      <a:dk1>
        <a:srgbClr val="000000"/>
      </a:dk1>
      <a:lt1>
        <a:srgbClr val="FFFFFF"/>
      </a:lt1>
      <a:dk2>
        <a:srgbClr val="00464E"/>
      </a:dk2>
      <a:lt2>
        <a:srgbClr val="CCDBDD"/>
      </a:lt2>
      <a:accent1>
        <a:srgbClr val="00464E"/>
      </a:accent1>
      <a:accent2>
        <a:srgbClr val="2FBD5D"/>
      </a:accent2>
      <a:accent3>
        <a:srgbClr val="A5A5A5"/>
      </a:accent3>
      <a:accent4>
        <a:srgbClr val="F4841D"/>
      </a:accent4>
      <a:accent5>
        <a:srgbClr val="00595D"/>
      </a:accent5>
      <a:accent6>
        <a:srgbClr val="CCDBDD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ellcomemeet_temp" id="{63C031AC-BF01-A946-8E5A-19E5FC534BBD}" vid="{F2CF3931-EB19-4D47-8AF4-0ADFDAF333D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644</Words>
  <Application>Microsoft Office PowerPoint</Application>
  <PresentationFormat>Widescreen</PresentationFormat>
  <Paragraphs>151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Calisto MT</vt:lpstr>
      <vt:lpstr>Constantia</vt:lpstr>
      <vt:lpstr>Corbel</vt:lpstr>
      <vt:lpstr>Times New Roman</vt:lpstr>
      <vt:lpstr>Office Theme</vt:lpstr>
      <vt:lpstr>PowerPoint Presentation</vt:lpstr>
      <vt:lpstr>Global burden of bacterial AMR</vt:lpstr>
      <vt:lpstr>3rd gen. cephalosporin-resistant E. coli</vt:lpstr>
      <vt:lpstr>Current challenges</vt:lpstr>
      <vt:lpstr>AMR in people with HIV</vt:lpstr>
      <vt:lpstr>AMR in people with HIV</vt:lpstr>
      <vt:lpstr>Antimicrobial Resistance in Gram-negative bacteria from Urinary Specimens (ARGUS)</vt:lpstr>
      <vt:lpstr>ARGUS study sites</vt:lpstr>
      <vt:lpstr>Prevalence of AMR</vt:lpstr>
      <vt:lpstr>Resistance and HIV</vt:lpstr>
      <vt:lpstr>PowerPoint Presentation</vt:lpstr>
      <vt:lpstr>Alternative culture media</vt:lpstr>
      <vt:lpstr>Neonatal sepsis</vt:lpstr>
      <vt:lpstr>Neonatal sepsis</vt:lpstr>
      <vt:lpstr>Conclusions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 Calderwood</dc:creator>
  <cp:lastModifiedBy>Ioana-Diana Olaru</cp:lastModifiedBy>
  <cp:revision>175</cp:revision>
  <dcterms:created xsi:type="dcterms:W3CDTF">2022-02-15T09:03:33Z</dcterms:created>
  <dcterms:modified xsi:type="dcterms:W3CDTF">2022-03-14T06:21:52Z</dcterms:modified>
</cp:coreProperties>
</file>