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72" r:id="rId2"/>
    <p:sldMasterId id="2147483670" r:id="rId3"/>
  </p:sldMasterIdLst>
  <p:notesMasterIdLst>
    <p:notesMasterId r:id="rId33"/>
  </p:notesMasterIdLst>
  <p:handoutMasterIdLst>
    <p:handoutMasterId r:id="rId34"/>
  </p:handoutMasterIdLst>
  <p:sldIdLst>
    <p:sldId id="280" r:id="rId4"/>
    <p:sldId id="349" r:id="rId5"/>
    <p:sldId id="347" r:id="rId6"/>
    <p:sldId id="348" r:id="rId7"/>
    <p:sldId id="326" r:id="rId8"/>
    <p:sldId id="327" r:id="rId9"/>
    <p:sldId id="329" r:id="rId10"/>
    <p:sldId id="328" r:id="rId11"/>
    <p:sldId id="330" r:id="rId12"/>
    <p:sldId id="339" r:id="rId13"/>
    <p:sldId id="340" r:id="rId14"/>
    <p:sldId id="341" r:id="rId15"/>
    <p:sldId id="498" r:id="rId16"/>
    <p:sldId id="499" r:id="rId17"/>
    <p:sldId id="343" r:id="rId18"/>
    <p:sldId id="344" r:id="rId19"/>
    <p:sldId id="345" r:id="rId20"/>
    <p:sldId id="346" r:id="rId21"/>
    <p:sldId id="362" r:id="rId22"/>
    <p:sldId id="500" r:id="rId23"/>
    <p:sldId id="501" r:id="rId24"/>
    <p:sldId id="486" r:id="rId25"/>
    <p:sldId id="487" r:id="rId26"/>
    <p:sldId id="502" r:id="rId27"/>
    <p:sldId id="503" r:id="rId28"/>
    <p:sldId id="504" r:id="rId29"/>
    <p:sldId id="335" r:id="rId30"/>
    <p:sldId id="336" r:id="rId31"/>
    <p:sldId id="325" r:id="rId32"/>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3CC"/>
    <a:srgbClr val="0571B9"/>
    <a:srgbClr val="2D2D87"/>
    <a:srgbClr val="0066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33" autoAdjust="0"/>
    <p:restoredTop sz="75583" autoAdjust="0"/>
  </p:normalViewPr>
  <p:slideViewPr>
    <p:cSldViewPr snapToGrid="0">
      <p:cViewPr varScale="1">
        <p:scale>
          <a:sx n="85" d="100"/>
          <a:sy n="85" d="100"/>
        </p:scale>
        <p:origin x="184"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GB"/>
          </a:p>
        </p:txBody>
      </p:sp>
      <p:sp>
        <p:nvSpPr>
          <p:cNvPr id="151555" name="Rectangle 3"/>
          <p:cNvSpPr>
            <a:spLocks noGrp="1" noChangeArrowheads="1"/>
          </p:cNvSpPr>
          <p:nvPr>
            <p:ph type="dt" sz="quarter" idx="1"/>
          </p:nvPr>
        </p:nvSpPr>
        <p:spPr bwMode="auto">
          <a:xfrm>
            <a:off x="3849688" y="0"/>
            <a:ext cx="2946400" cy="4968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GB"/>
          </a:p>
        </p:txBody>
      </p:sp>
      <p:sp>
        <p:nvSpPr>
          <p:cNvPr id="151556" name="Rectangle 4"/>
          <p:cNvSpPr>
            <a:spLocks noGrp="1" noChangeArrowheads="1"/>
          </p:cNvSpPr>
          <p:nvPr>
            <p:ph type="ftr" sz="quarter" idx="2"/>
          </p:nvPr>
        </p:nvSpPr>
        <p:spPr bwMode="auto">
          <a:xfrm>
            <a:off x="0" y="9429750"/>
            <a:ext cx="2946400" cy="4968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GB"/>
          </a:p>
        </p:txBody>
      </p:sp>
      <p:sp>
        <p:nvSpPr>
          <p:cNvPr id="151557"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07A8ECF-DC8D-4A4C-8329-AF67F9B4896D}" type="slidenum">
              <a:rPr lang="en-GB"/>
              <a:pPr>
                <a:defRPr/>
              </a:pPr>
              <a:t>‹#›</a:t>
            </a:fld>
            <a:endParaRPr lang="en-GB"/>
          </a:p>
        </p:txBody>
      </p:sp>
    </p:spTree>
    <p:extLst>
      <p:ext uri="{BB962C8B-B14F-4D97-AF65-F5344CB8AC3E}">
        <p14:creationId xmlns:p14="http://schemas.microsoft.com/office/powerpoint/2010/main" val="1484813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cs typeface="+mn-cs"/>
              </a:defRPr>
            </a:lvl1pPr>
          </a:lstStyle>
          <a:p>
            <a:pPr>
              <a:defRPr/>
            </a:pPr>
            <a:fld id="{D0EEDC3D-D777-6D4A-8C2C-1C529BD005BA}" type="datetimeFigureOut">
              <a:rPr lang="en-US"/>
              <a:pPr>
                <a:defRPr/>
              </a:pPr>
              <a:t>3/13/22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cs typeface="+mn-cs"/>
              </a:defRPr>
            </a:lvl1pPr>
          </a:lstStyle>
          <a:p>
            <a:pPr>
              <a:defRPr/>
            </a:pPr>
            <a:fld id="{029D0EBA-D605-9B40-ACA5-D1FB35DBADC1}" type="slidenum">
              <a:rPr lang="en-US"/>
              <a:pPr>
                <a:defRPr/>
              </a:pPr>
              <a:t>‹#›</a:t>
            </a:fld>
            <a:endParaRPr lang="en-US"/>
          </a:p>
        </p:txBody>
      </p:sp>
    </p:spTree>
    <p:extLst>
      <p:ext uri="{BB962C8B-B14F-4D97-AF65-F5344CB8AC3E}">
        <p14:creationId xmlns:p14="http://schemas.microsoft.com/office/powerpoint/2010/main" val="27953958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68F9BD-DDF4-8147-B31F-D709F6C0A5EB}"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Followed by oesophageal atresia.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10</a:t>
            </a:fld>
            <a:endParaRPr lang="en-US"/>
          </a:p>
        </p:txBody>
      </p:sp>
    </p:spTree>
    <p:extLst>
      <p:ext uri="{BB962C8B-B14F-4D97-AF65-F5344CB8AC3E}">
        <p14:creationId xmlns:p14="http://schemas.microsoft.com/office/powerpoint/2010/main" val="2583816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Congenital diaphragmatic hernia</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11</a:t>
            </a:fld>
            <a:endParaRPr lang="en-US"/>
          </a:p>
        </p:txBody>
      </p:sp>
    </p:spTree>
    <p:extLst>
      <p:ext uri="{BB962C8B-B14F-4D97-AF65-F5344CB8AC3E}">
        <p14:creationId xmlns:p14="http://schemas.microsoft.com/office/powerpoint/2010/main" val="227863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intestinal atresia.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12</a:t>
            </a:fld>
            <a:endParaRPr lang="en-US"/>
          </a:p>
        </p:txBody>
      </p:sp>
    </p:spTree>
    <p:extLst>
      <p:ext uri="{BB962C8B-B14F-4D97-AF65-F5344CB8AC3E}">
        <p14:creationId xmlns:p14="http://schemas.microsoft.com/office/powerpoint/2010/main" val="426374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many factors significantly associated with mortality – a summary of which is presented here. </a:t>
            </a:r>
          </a:p>
          <a:p>
            <a:endParaRPr lang="en-US" dirty="0"/>
          </a:p>
          <a:p>
            <a:r>
              <a:rPr lang="en-US" dirty="0"/>
              <a:t>Low and middle income country status were the factors associated with highest risk of mortality. </a:t>
            </a:r>
          </a:p>
          <a:p>
            <a:endParaRPr lang="en-US" dirty="0"/>
          </a:p>
          <a:p>
            <a:r>
              <a:rPr lang="en-US" dirty="0"/>
              <a:t>The other factors can be considered in terms of 3 key time points – at presentation, at surgical intervention, and in the perioperative period. </a:t>
            </a:r>
          </a:p>
          <a:p>
            <a:endParaRPr lang="en-US" dirty="0"/>
          </a:p>
          <a:p>
            <a:r>
              <a:rPr lang="en-US" dirty="0"/>
              <a:t>Higher mortality was associated with sepsis at presentation (hence poorer clinical condition on arrival)</a:t>
            </a:r>
          </a:p>
          <a:p>
            <a:r>
              <a:rPr lang="en-US" dirty="0"/>
              <a:t>Similarly, being sicker i.e. having a higher ASA score at the time of primary surgical intervention was associated with a higher mortality. As did not using a surgical safety checklist and not having a physician anaesthetist present at the primary intervention. </a:t>
            </a:r>
          </a:p>
          <a:p>
            <a:r>
              <a:rPr lang="en-US" dirty="0"/>
              <a:t>During the perioperative period, not having neonatal ventilation and parenteral nutrition available when needed increased mortality. </a:t>
            </a:r>
          </a:p>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13</a:t>
            </a:fld>
            <a:endParaRPr lang="en-US"/>
          </a:p>
        </p:txBody>
      </p:sp>
    </p:spTree>
    <p:extLst>
      <p:ext uri="{BB962C8B-B14F-4D97-AF65-F5344CB8AC3E}">
        <p14:creationId xmlns:p14="http://schemas.microsoft.com/office/powerpoint/2010/main" val="247285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receiving parenteral nutrition, and a peripherally or percutaneously inserted central line were associated with lower mortality.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14</a:t>
            </a:fld>
            <a:endParaRPr lang="en-US"/>
          </a:p>
        </p:txBody>
      </p:sp>
    </p:spTree>
    <p:extLst>
      <p:ext uri="{BB962C8B-B14F-4D97-AF65-F5344CB8AC3E}">
        <p14:creationId xmlns:p14="http://schemas.microsoft.com/office/powerpoint/2010/main" val="3239972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rPr>
              <a:t>Unacceptable disparities in mortality exist for common gastrointestinal congenital anomalies between low, middle and high-income countries, globally.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rPr>
              <a:t>Rapid action is required through a coalition of stakeholders to improve timely access to quality neonatal surgical care.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rPr>
              <a:t>Action should focus on:</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sz="1200" dirty="0">
                <a:solidFill>
                  <a:srgbClr val="000000"/>
                </a:solidFill>
              </a:rPr>
              <a:t>Improving antenatal diagnosis and delivery at a paediatric surgery centre to avoid clinical deterioration prior to arrival.</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sz="1200" dirty="0">
                <a:solidFill>
                  <a:srgbClr val="000000"/>
                </a:solidFill>
              </a:rPr>
              <a:t>Improving recognition, </a:t>
            </a:r>
            <a:r>
              <a:rPr lang="en-US" sz="1200" dirty="0" err="1">
                <a:solidFill>
                  <a:srgbClr val="000000"/>
                </a:solidFill>
              </a:rPr>
              <a:t>stabilisation</a:t>
            </a:r>
            <a:r>
              <a:rPr lang="en-US" sz="1200" dirty="0">
                <a:solidFill>
                  <a:srgbClr val="000000"/>
                </a:solidFill>
              </a:rPr>
              <a:t> and early transfer of surgical neonates born in, or referred to, district hospitals. </a:t>
            </a:r>
          </a:p>
          <a:p>
            <a:pPr marL="171450" marR="0" lvl="0" indent="-171450" algn="l" defTabSz="457200" rtl="0" eaLnBrk="0" fontAlgn="base" latinLnBrk="0" hangingPunct="0">
              <a:lnSpc>
                <a:spcPct val="100000"/>
              </a:lnSpc>
              <a:spcBef>
                <a:spcPct val="30000"/>
              </a:spcBef>
              <a:spcAft>
                <a:spcPct val="0"/>
              </a:spcAft>
              <a:buClrTx/>
              <a:buSzTx/>
              <a:buFontTx/>
              <a:buChar char="-"/>
              <a:tabLst/>
              <a:defRPr/>
            </a:pPr>
            <a:r>
              <a:rPr lang="en-US" sz="1200" dirty="0">
                <a:solidFill>
                  <a:srgbClr val="000000"/>
                </a:solidFill>
              </a:rPr>
              <a:t>And improving perioperative care at paediatric surgery centres, primarily through the provision of basic Neonatal Intensive Care Unit (NICU) resources including ventilation, peripheral or percutaneous central IV access and parenteral nutrition for neonates and use of a surgical safety checklist. </a:t>
            </a:r>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15</a:t>
            </a:fld>
            <a:endParaRPr lang="en-US"/>
          </a:p>
        </p:txBody>
      </p:sp>
    </p:spTree>
    <p:extLst>
      <p:ext uri="{BB962C8B-B14F-4D97-AF65-F5344CB8AC3E}">
        <p14:creationId xmlns:p14="http://schemas.microsoft.com/office/powerpoint/2010/main" val="3203639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and discuss as per the slide</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16</a:t>
            </a:fld>
            <a:endParaRPr lang="en-US"/>
          </a:p>
        </p:txBody>
      </p:sp>
    </p:spTree>
    <p:extLst>
      <p:ext uri="{BB962C8B-B14F-4D97-AF65-F5344CB8AC3E}">
        <p14:creationId xmlns:p14="http://schemas.microsoft.com/office/powerpoint/2010/main" val="92140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and discuss as per the slide</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17</a:t>
            </a:fld>
            <a:endParaRPr lang="en-US"/>
          </a:p>
        </p:txBody>
      </p:sp>
    </p:spTree>
    <p:extLst>
      <p:ext uri="{BB962C8B-B14F-4D97-AF65-F5344CB8AC3E}">
        <p14:creationId xmlns:p14="http://schemas.microsoft.com/office/powerpoint/2010/main" val="479665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and discuss as per the slide</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18</a:t>
            </a:fld>
            <a:endParaRPr lang="en-US"/>
          </a:p>
        </p:txBody>
      </p:sp>
    </p:spTree>
    <p:extLst>
      <p:ext uri="{BB962C8B-B14F-4D97-AF65-F5344CB8AC3E}">
        <p14:creationId xmlns:p14="http://schemas.microsoft.com/office/powerpoint/2010/main" val="1766694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19</a:t>
            </a:fld>
            <a:endParaRPr lang="en-US"/>
          </a:p>
        </p:txBody>
      </p:sp>
    </p:spTree>
    <p:extLst>
      <p:ext uri="{BB962C8B-B14F-4D97-AF65-F5344CB8AC3E}">
        <p14:creationId xmlns:p14="http://schemas.microsoft.com/office/powerpoint/2010/main" val="113881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a:t>
            </a:fld>
            <a:endParaRPr lang="en-US"/>
          </a:p>
        </p:txBody>
      </p:sp>
    </p:spTree>
    <p:extLst>
      <p:ext uri="{BB962C8B-B14F-4D97-AF65-F5344CB8AC3E}">
        <p14:creationId xmlns:p14="http://schemas.microsoft.com/office/powerpoint/2010/main" val="1066209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20</a:t>
            </a:fld>
            <a:endParaRPr lang="en-US"/>
          </a:p>
        </p:txBody>
      </p:sp>
    </p:spTree>
    <p:extLst>
      <p:ext uri="{BB962C8B-B14F-4D97-AF65-F5344CB8AC3E}">
        <p14:creationId xmlns:p14="http://schemas.microsoft.com/office/powerpoint/2010/main" val="2785695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21</a:t>
            </a:fld>
            <a:endParaRPr lang="en-US"/>
          </a:p>
        </p:txBody>
      </p:sp>
    </p:spTree>
    <p:extLst>
      <p:ext uri="{BB962C8B-B14F-4D97-AF65-F5344CB8AC3E}">
        <p14:creationId xmlns:p14="http://schemas.microsoft.com/office/powerpoint/2010/main" val="3219445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22</a:t>
            </a:fld>
            <a:endParaRPr lang="en-US"/>
          </a:p>
        </p:txBody>
      </p:sp>
    </p:spTree>
    <p:extLst>
      <p:ext uri="{BB962C8B-B14F-4D97-AF65-F5344CB8AC3E}">
        <p14:creationId xmlns:p14="http://schemas.microsoft.com/office/powerpoint/2010/main" val="1707267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23</a:t>
            </a:fld>
            <a:endParaRPr lang="en-US"/>
          </a:p>
        </p:txBody>
      </p:sp>
    </p:spTree>
    <p:extLst>
      <p:ext uri="{BB962C8B-B14F-4D97-AF65-F5344CB8AC3E}">
        <p14:creationId xmlns:p14="http://schemas.microsoft.com/office/powerpoint/2010/main" val="999074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24</a:t>
            </a:fld>
            <a:endParaRPr lang="en-US"/>
          </a:p>
        </p:txBody>
      </p:sp>
    </p:spTree>
    <p:extLst>
      <p:ext uri="{BB962C8B-B14F-4D97-AF65-F5344CB8AC3E}">
        <p14:creationId xmlns:p14="http://schemas.microsoft.com/office/powerpoint/2010/main" val="3856642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25</a:t>
            </a:fld>
            <a:endParaRPr lang="en-US"/>
          </a:p>
        </p:txBody>
      </p:sp>
    </p:spTree>
    <p:extLst>
      <p:ext uri="{BB962C8B-B14F-4D97-AF65-F5344CB8AC3E}">
        <p14:creationId xmlns:p14="http://schemas.microsoft.com/office/powerpoint/2010/main" val="1756875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26</a:t>
            </a:fld>
            <a:endParaRPr lang="en-US"/>
          </a:p>
        </p:txBody>
      </p:sp>
    </p:spTree>
    <p:extLst>
      <p:ext uri="{BB962C8B-B14F-4D97-AF65-F5344CB8AC3E}">
        <p14:creationId xmlns:p14="http://schemas.microsoft.com/office/powerpoint/2010/main" val="1018457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to all members of the Global PaedSurg Research Collaboration, the funders and everyone involved.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27</a:t>
            </a:fld>
            <a:endParaRPr lang="en-US"/>
          </a:p>
        </p:txBody>
      </p:sp>
    </p:spTree>
    <p:extLst>
      <p:ext uri="{BB962C8B-B14F-4D97-AF65-F5344CB8AC3E}">
        <p14:creationId xmlns:p14="http://schemas.microsoft.com/office/powerpoint/2010/main" val="1045682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read more on the website. In the blog section there are videos on Gastroschisis Care in LMICs and other information/opportunities. </a:t>
            </a:r>
          </a:p>
          <a:p>
            <a:r>
              <a:rPr lang="en-US" dirty="0"/>
              <a:t>The study protocol is published in BMJ Open. </a:t>
            </a:r>
          </a:p>
          <a:p>
            <a:r>
              <a:rPr lang="en-US" dirty="0"/>
              <a:t>The main study results are published in The Lancet.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28</a:t>
            </a:fld>
            <a:endParaRPr lang="en-US"/>
          </a:p>
        </p:txBody>
      </p:sp>
    </p:spTree>
    <p:extLst>
      <p:ext uri="{BB962C8B-B14F-4D97-AF65-F5344CB8AC3E}">
        <p14:creationId xmlns:p14="http://schemas.microsoft.com/office/powerpoint/2010/main" val="2045604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any questions?</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29</a:t>
            </a:fld>
            <a:endParaRPr lang="en-US"/>
          </a:p>
        </p:txBody>
      </p:sp>
    </p:spTree>
    <p:extLst>
      <p:ext uri="{BB962C8B-B14F-4D97-AF65-F5344CB8AC3E}">
        <p14:creationId xmlns:p14="http://schemas.microsoft.com/office/powerpoint/2010/main" val="817924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3</a:t>
            </a:fld>
            <a:endParaRPr lang="en-US"/>
          </a:p>
        </p:txBody>
      </p:sp>
    </p:spTree>
    <p:extLst>
      <p:ext uri="{BB962C8B-B14F-4D97-AF65-F5344CB8AC3E}">
        <p14:creationId xmlns:p14="http://schemas.microsoft.com/office/powerpoint/2010/main" val="1817536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4</a:t>
            </a:fld>
            <a:endParaRPr lang="en-US"/>
          </a:p>
        </p:txBody>
      </p:sp>
    </p:spTree>
    <p:extLst>
      <p:ext uri="{BB962C8B-B14F-4D97-AF65-F5344CB8AC3E}">
        <p14:creationId xmlns:p14="http://schemas.microsoft.com/office/powerpoint/2010/main" val="556687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5</a:t>
            </a:fld>
            <a:endParaRPr lang="en-US"/>
          </a:p>
        </p:txBody>
      </p:sp>
    </p:spTree>
    <p:extLst>
      <p:ext uri="{BB962C8B-B14F-4D97-AF65-F5344CB8AC3E}">
        <p14:creationId xmlns:p14="http://schemas.microsoft.com/office/powerpoint/2010/main" val="273082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 we aimed to collect prospective data and compare the outcomes of a selection of common </a:t>
            </a:r>
            <a:r>
              <a:rPr lang="en-US" sz="1200" dirty="0">
                <a:solidFill>
                  <a:srgbClr val="000000"/>
                </a:solidFill>
              </a:rPr>
              <a:t>gastrointestinal congenital anomalies between low-, middle-, and high-income countries globally. </a:t>
            </a:r>
          </a:p>
          <a:p>
            <a:endParaRPr lang="en-US" dirty="0"/>
          </a:p>
          <a:p>
            <a:r>
              <a:rPr lang="en-US" dirty="0"/>
              <a:t>We decided to focus on gastrointestinal congenital anomalies because they are a particularly understudied group and most are fatal in the neonatal period without access to emergency neonatal surgical care.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6</a:t>
            </a:fld>
            <a:endParaRPr lang="en-US"/>
          </a:p>
        </p:txBody>
      </p:sp>
    </p:spTree>
    <p:extLst>
      <p:ext uri="{BB962C8B-B14F-4D97-AF65-F5344CB8AC3E}">
        <p14:creationId xmlns:p14="http://schemas.microsoft.com/office/powerpoint/2010/main" val="341588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seven conditions included in the study were oesophageal atresia, congenital diaphragmatic hernia, intestinal atresia, gastroschisis, exomphalos, anorectal malformation and Hirschsprung’s disease – a collection of the commonest gastrointestinal congenital anomalies. </a:t>
            </a:r>
          </a:p>
          <a:p>
            <a:endParaRPr lang="en-US" dirty="0"/>
          </a:p>
          <a:p>
            <a:r>
              <a:rPr lang="en-US" dirty="0"/>
              <a:t>Data was collected by children’s surgical teams providing surgical care for these conditions in hospitals across the globe over a minimum of 1 month between Oct 2018 and April 2019. </a:t>
            </a:r>
          </a:p>
          <a:p>
            <a:endParaRPr lang="en-US" dirty="0"/>
          </a:p>
          <a:p>
            <a:r>
              <a:rPr lang="en-US" dirty="0"/>
              <a:t>The primary outcome was all-cause in-hospital mortality.</a:t>
            </a:r>
          </a:p>
          <a:p>
            <a:endParaRPr lang="en-US" dirty="0"/>
          </a:p>
          <a:p>
            <a:r>
              <a:rPr lang="en-US" dirty="0"/>
              <a:t>We used multilevel multivariable analysis to identify factors associated with mortality.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7</a:t>
            </a:fld>
            <a:endParaRPr lang="en-US"/>
          </a:p>
        </p:txBody>
      </p:sp>
    </p:spTree>
    <p:extLst>
      <p:ext uri="{BB962C8B-B14F-4D97-AF65-F5344CB8AC3E}">
        <p14:creationId xmlns:p14="http://schemas.microsoft.com/office/powerpoint/2010/main" val="3369809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total, over 1300 collaborators from 264 hospitals, in 74 countries contributed data in 12 languages from across the globe on 3849 patients. </a:t>
            </a:r>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8</a:t>
            </a:fld>
            <a:endParaRPr lang="en-US"/>
          </a:p>
        </p:txBody>
      </p:sp>
    </p:spTree>
    <p:extLst>
      <p:ext uri="{BB962C8B-B14F-4D97-AF65-F5344CB8AC3E}">
        <p14:creationId xmlns:p14="http://schemas.microsoft.com/office/powerpoint/2010/main" val="389044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significant differences in mortality for all the study conditions between low, middle and high-income countries. </a:t>
            </a:r>
          </a:p>
          <a:p>
            <a:endParaRPr lang="en-US" dirty="0"/>
          </a:p>
          <a:p>
            <a:r>
              <a:rPr lang="en-US" dirty="0"/>
              <a:t>Gastroschisis had the highest disparity in mortality at 1% in high income countries, compared to 90% in low income countries and 32% in middle income countries. </a:t>
            </a:r>
          </a:p>
          <a:p>
            <a:endParaRPr lang="en-US" dirty="0"/>
          </a:p>
        </p:txBody>
      </p:sp>
      <p:sp>
        <p:nvSpPr>
          <p:cNvPr id="4" name="Slide Number Placeholder 3"/>
          <p:cNvSpPr>
            <a:spLocks noGrp="1"/>
          </p:cNvSpPr>
          <p:nvPr>
            <p:ph type="sldNum" sz="quarter" idx="10"/>
          </p:nvPr>
        </p:nvSpPr>
        <p:spPr/>
        <p:txBody>
          <a:bodyPr/>
          <a:lstStyle/>
          <a:p>
            <a:pPr>
              <a:defRPr/>
            </a:pPr>
            <a:fld id="{029D0EBA-D605-9B40-ACA5-D1FB35DBADC1}" type="slidenum">
              <a:rPr lang="en-US" smtClean="0"/>
              <a:pPr>
                <a:defRPr/>
              </a:pPr>
              <a:t>9</a:t>
            </a:fld>
            <a:endParaRPr lang="en-US"/>
          </a:p>
        </p:txBody>
      </p:sp>
    </p:spTree>
    <p:extLst>
      <p:ext uri="{BB962C8B-B14F-4D97-AF65-F5344CB8AC3E}">
        <p14:creationId xmlns:p14="http://schemas.microsoft.com/office/powerpoint/2010/main" val="384977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841028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486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92706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753526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528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927000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443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78443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716553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52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50978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9469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32468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3687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1852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309927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95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110494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56862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71540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812955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3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90346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287982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743442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0850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238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9661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0552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945385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6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042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905607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41346" name="AutoShape 2"/>
          <p:cNvCxnSpPr>
            <a:cxnSpLocks noChangeShapeType="1"/>
          </p:cNvCxnSpPr>
          <p:nvPr userDrawn="1"/>
        </p:nvCxnSpPr>
        <p:spPr bwMode="auto">
          <a:xfrm>
            <a:off x="552450" y="5903913"/>
            <a:ext cx="7981950" cy="0"/>
          </a:xfrm>
          <a:prstGeom prst="straightConnector1">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027" name="Picture 4" descr="Logo colou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6394450" y="6084888"/>
            <a:ext cx="216693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9" descr="EVE_LOGO_HORIZONTAL_MEDIUM_RGB"/>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605213" y="1331913"/>
            <a:ext cx="5307012"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p:titleStyle>
    <p:body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39298" name="AutoShape 2"/>
          <p:cNvCxnSpPr>
            <a:cxnSpLocks noChangeShapeType="1"/>
          </p:cNvCxnSpPr>
          <p:nvPr userDrawn="1"/>
        </p:nvCxnSpPr>
        <p:spPr bwMode="auto">
          <a:xfrm>
            <a:off x="552450" y="5903913"/>
            <a:ext cx="7981950" cy="0"/>
          </a:xfrm>
          <a:prstGeom prst="straightConnector1">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051" name="Picture 3" descr="EVE_LOGO_HORIZONTAL_MEDIUM_RGB no descripto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368300" y="5940425"/>
            <a:ext cx="1625600"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9" descr="Logo colou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6394450" y="6084888"/>
            <a:ext cx="216693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p:titleStyle>
    <p:body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60473" name="AutoShape 25"/>
          <p:cNvCxnSpPr>
            <a:cxnSpLocks noChangeShapeType="1"/>
          </p:cNvCxnSpPr>
          <p:nvPr userDrawn="1"/>
        </p:nvCxnSpPr>
        <p:spPr bwMode="auto">
          <a:xfrm>
            <a:off x="552450" y="5903913"/>
            <a:ext cx="7981950" cy="0"/>
          </a:xfrm>
          <a:prstGeom prst="straightConnector1">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075" name="Picture 26" descr="EVE_LOGO_HORIZONTAL_MEDIUM_RGB no descripto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368300" y="5940425"/>
            <a:ext cx="1625600"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1" descr="Logo colou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6394450" y="6084888"/>
            <a:ext cx="216693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p:titleStyle>
    <p:body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tiff"/><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5.tif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5.tif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5.tif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5.tif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7.tiff"/><Relationship Id="rId5" Type="http://schemas.openxmlformats.org/officeDocument/2006/relationships/image" Target="../media/image5.tif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8.tiff"/><Relationship Id="rId5" Type="http://schemas.openxmlformats.org/officeDocument/2006/relationships/image" Target="../media/image5.tiff"/><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29.tiff"/><Relationship Id="rId5" Type="http://schemas.openxmlformats.org/officeDocument/2006/relationships/image" Target="../media/image5.tiff"/><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36.tiff"/><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9.tiff"/><Relationship Id="rId5" Type="http://schemas.openxmlformats.org/officeDocument/2006/relationships/image" Target="../media/image36.tiff"/><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6.tif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1.tiff"/><Relationship Id="rId5" Type="http://schemas.openxmlformats.org/officeDocument/2006/relationships/image" Target="../media/image36.tif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7.png"/><Relationship Id="rId7" Type="http://schemas.openxmlformats.org/officeDocument/2006/relationships/image" Target="../media/image44.tiff"/><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36.tiff"/><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7.tiff"/><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46.tiff"/><Relationship Id="rId5" Type="http://schemas.openxmlformats.org/officeDocument/2006/relationships/image" Target="../media/image36.tiff"/><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37.png"/><Relationship Id="rId7"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48.tiff"/><Relationship Id="rId5" Type="http://schemas.openxmlformats.org/officeDocument/2006/relationships/image" Target="../media/image36.tiff"/><Relationship Id="rId4" Type="http://schemas.openxmlformats.org/officeDocument/2006/relationships/image" Target="../media/image38.png"/><Relationship Id="rId9" Type="http://schemas.openxmlformats.org/officeDocument/2006/relationships/image" Target="../media/image51.tiff"/></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2.tiff"/><Relationship Id="rId5" Type="http://schemas.openxmlformats.org/officeDocument/2006/relationships/image" Target="../media/image5.tif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53.tiff"/><Relationship Id="rId11" Type="http://schemas.openxmlformats.org/officeDocument/2006/relationships/image" Target="../media/image58.png"/><Relationship Id="rId5" Type="http://schemas.openxmlformats.org/officeDocument/2006/relationships/image" Target="../media/image5.tiff"/><Relationship Id="rId10"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8" Type="http://schemas.openxmlformats.org/officeDocument/2006/relationships/hyperlink" Target="https://authors.elsevier.com/sd/article/S0140-6736(21)00767-4" TargetMode="External"/><Relationship Id="rId3" Type="http://schemas.openxmlformats.org/officeDocument/2006/relationships/image" Target="../media/image11.png"/><Relationship Id="rId7" Type="http://schemas.openxmlformats.org/officeDocument/2006/relationships/hyperlink" Target="https://bmjopen.bmj.com/content/bmjopen/9/8/e030452.full.pdf"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hyperlink" Target="http://www.globalpaedsurg.com/" TargetMode="External"/><Relationship Id="rId5" Type="http://schemas.openxmlformats.org/officeDocument/2006/relationships/image" Target="../media/image5.tiff"/><Relationship Id="rId4" Type="http://schemas.openxmlformats.org/officeDocument/2006/relationships/image" Target="../media/image4.png"/><Relationship Id="rId9" Type="http://schemas.openxmlformats.org/officeDocument/2006/relationships/hyperlink" Target="https://wellcomeopenresearch.org/articles/4-46"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1.png"/><Relationship Id="rId7" Type="http://schemas.openxmlformats.org/officeDocument/2006/relationships/image" Target="../media/image62.tiff"/><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61.tiff"/><Relationship Id="rId5" Type="http://schemas.openxmlformats.org/officeDocument/2006/relationships/image" Target="../media/image5.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5.tiff"/><Relationship Id="rId5" Type="http://schemas.openxmlformats.org/officeDocument/2006/relationships/image" Target="../media/image5.tif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5.tiff"/><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5.tif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5.tif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4.tiff"/><Relationship Id="rId5" Type="http://schemas.openxmlformats.org/officeDocument/2006/relationships/image" Target="../media/image5.tif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5.tif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body" idx="1"/>
          </p:nvPr>
        </p:nvSpPr>
        <p:spPr>
          <a:xfrm>
            <a:off x="354013" y="1887538"/>
            <a:ext cx="8759825" cy="5194300"/>
          </a:xfrm>
        </p:spPr>
        <p:txBody>
          <a:bodyPr>
            <a:normAutofit/>
          </a:bodyPr>
          <a:lstStyle/>
          <a:p>
            <a:pPr marL="384047" indent="-347472" algn="l" eaLnBrk="1" hangingPunct="1">
              <a:defRPr sz="1800">
                <a:solidFill>
                  <a:srgbClr val="000000"/>
                </a:solidFill>
              </a:defRPr>
            </a:pPr>
            <a:endParaRPr sz="2400" dirty="0">
              <a:solidFill>
                <a:srgbClr val="2D2D87"/>
              </a:solidFill>
              <a:cs typeface="+mn-cs"/>
            </a:endParaRPr>
          </a:p>
          <a:p>
            <a:pPr marL="384047" indent="-347472" algn="l" eaLnBrk="1" hangingPunct="1">
              <a:defRPr sz="1800">
                <a:solidFill>
                  <a:srgbClr val="000000"/>
                </a:solidFill>
              </a:defRPr>
            </a:pPr>
            <a:r>
              <a:rPr sz="2400" dirty="0">
                <a:solidFill>
                  <a:srgbClr val="2D2D87"/>
                </a:solidFill>
                <a:cs typeface="+mn-cs"/>
              </a:rPr>
              <a:t>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0783" y="6026368"/>
            <a:ext cx="2601685" cy="686098"/>
          </a:xfrm>
          <a:prstGeom prst="rect">
            <a:avLst/>
          </a:prstGeom>
        </p:spPr>
      </p:pic>
      <p:sp>
        <p:nvSpPr>
          <p:cNvPr id="7" name="TextBox 6"/>
          <p:cNvSpPr txBox="1"/>
          <p:nvPr/>
        </p:nvSpPr>
        <p:spPr>
          <a:xfrm>
            <a:off x="354013" y="5927514"/>
            <a:ext cx="1660138" cy="686098"/>
          </a:xfrm>
          <a:prstGeom prst="rect">
            <a:avLst/>
          </a:prstGeom>
          <a:solidFill>
            <a:schemeClr val="accent2"/>
          </a:solidFill>
        </p:spPr>
        <p:txBody>
          <a:bodyPr wrap="square" rtlCol="0">
            <a:spAutoFit/>
          </a:bodyPr>
          <a:lstStyle/>
          <a:p>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12" name="Shape 64"/>
          <p:cNvSpPr>
            <a:spLocks noGrp="1"/>
          </p:cNvSpPr>
          <p:nvPr>
            <p:ph type="title"/>
          </p:nvPr>
        </p:nvSpPr>
        <p:spPr>
          <a:xfrm>
            <a:off x="457200" y="374650"/>
            <a:ext cx="8229600" cy="1143000"/>
          </a:xfrm>
        </p:spPr>
        <p:txBody>
          <a:bodyPr/>
          <a:lstStyle>
            <a:lvl1pPr defTabSz="905255">
              <a:defRPr sz="4554">
                <a:solidFill>
                  <a:srgbClr val="F9E98E"/>
                </a:solidFill>
              </a:defRPr>
            </a:lvl1pPr>
          </a:lstStyle>
          <a:p>
            <a:pPr eaLnBrk="1" hangingPunct="1">
              <a:defRPr sz="1800">
                <a:solidFill>
                  <a:srgbClr val="000000"/>
                </a:solidFill>
              </a:defRPr>
            </a:pPr>
            <a:r>
              <a:rPr lang="en-GB" sz="3200" dirty="0">
                <a:solidFill>
                  <a:srgbClr val="000000"/>
                </a:solidFill>
                <a:cs typeface="+mj-cs"/>
              </a:rPr>
              <a:t>Improving neonatal surgical outcomes</a:t>
            </a:r>
            <a:br>
              <a:rPr lang="en-GB" sz="3200" dirty="0">
                <a:solidFill>
                  <a:srgbClr val="000000"/>
                </a:solidFill>
                <a:cs typeface="+mj-cs"/>
              </a:rPr>
            </a:br>
            <a:r>
              <a:rPr lang="en-GB" sz="3200" dirty="0">
                <a:solidFill>
                  <a:srgbClr val="000000"/>
                </a:solidFill>
                <a:cs typeface="+mj-cs"/>
              </a:rPr>
              <a:t>in low- and middle-income countries</a:t>
            </a:r>
            <a:endParaRPr sz="3200" dirty="0">
              <a:solidFill>
                <a:srgbClr val="000000"/>
              </a:solidFill>
              <a:cs typeface="+mj-cs"/>
            </a:endParaRPr>
          </a:p>
        </p:txBody>
      </p:sp>
      <p:grpSp>
        <p:nvGrpSpPr>
          <p:cNvPr id="8" name="Group 7">
            <a:extLst>
              <a:ext uri="{FF2B5EF4-FFF2-40B4-BE49-F238E27FC236}">
                <a16:creationId xmlns:a16="http://schemas.microsoft.com/office/drawing/2014/main" id="{D957E988-8253-B44A-8757-AD54781CF5DD}"/>
              </a:ext>
            </a:extLst>
          </p:cNvPr>
          <p:cNvGrpSpPr/>
          <p:nvPr/>
        </p:nvGrpSpPr>
        <p:grpSpPr>
          <a:xfrm>
            <a:off x="1118256" y="1710155"/>
            <a:ext cx="6907488" cy="3047360"/>
            <a:chOff x="1010815" y="1280730"/>
            <a:chExt cx="7506941" cy="3412023"/>
          </a:xfrm>
        </p:grpSpPr>
        <p:grpSp>
          <p:nvGrpSpPr>
            <p:cNvPr id="11" name="Group 10">
              <a:extLst>
                <a:ext uri="{FF2B5EF4-FFF2-40B4-BE49-F238E27FC236}">
                  <a16:creationId xmlns:a16="http://schemas.microsoft.com/office/drawing/2014/main" id="{6527333A-ED1A-AE49-AB60-7CE1760C250B}"/>
                </a:ext>
              </a:extLst>
            </p:cNvPr>
            <p:cNvGrpSpPr/>
            <p:nvPr/>
          </p:nvGrpSpPr>
          <p:grpSpPr>
            <a:xfrm>
              <a:off x="1010815" y="1280730"/>
              <a:ext cx="7506941" cy="3412022"/>
              <a:chOff x="1289955" y="1540769"/>
              <a:chExt cx="7506941" cy="3412022"/>
            </a:xfrm>
          </p:grpSpPr>
          <p:pic>
            <p:nvPicPr>
              <p:cNvPr id="16" name="Picture 15">
                <a:extLst>
                  <a:ext uri="{FF2B5EF4-FFF2-40B4-BE49-F238E27FC236}">
                    <a16:creationId xmlns:a16="http://schemas.microsoft.com/office/drawing/2014/main" id="{071F4662-A229-F94E-81FD-9D663F3D08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89955" y="1540769"/>
                <a:ext cx="2613217" cy="2396127"/>
              </a:xfrm>
              <a:prstGeom prst="rect">
                <a:avLst/>
              </a:prstGeom>
            </p:spPr>
          </p:pic>
          <p:pic>
            <p:nvPicPr>
              <p:cNvPr id="17" name="Picture 16">
                <a:extLst>
                  <a:ext uri="{FF2B5EF4-FFF2-40B4-BE49-F238E27FC236}">
                    <a16:creationId xmlns:a16="http://schemas.microsoft.com/office/drawing/2014/main" id="{4130A4F3-7C47-9742-8DA5-E7EA4C33AA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83300" y="1544869"/>
                <a:ext cx="2813596" cy="3407922"/>
              </a:xfrm>
              <a:prstGeom prst="rect">
                <a:avLst/>
              </a:prstGeom>
            </p:spPr>
          </p:pic>
        </p:grpSp>
        <p:pic>
          <p:nvPicPr>
            <p:cNvPr id="13" name="Picture 12">
              <a:extLst>
                <a:ext uri="{FF2B5EF4-FFF2-40B4-BE49-F238E27FC236}">
                  <a16:creationId xmlns:a16="http://schemas.microsoft.com/office/drawing/2014/main" id="{197F5CF3-979B-D943-A6DD-A861DA5051D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19038" y="1284830"/>
              <a:ext cx="2703935" cy="3407922"/>
            </a:xfrm>
            <a:prstGeom prst="rect">
              <a:avLst/>
            </a:prstGeom>
          </p:spPr>
        </p:pic>
        <p:pic>
          <p:nvPicPr>
            <p:cNvPr id="14" name="Picture 13">
              <a:extLst>
                <a:ext uri="{FF2B5EF4-FFF2-40B4-BE49-F238E27FC236}">
                  <a16:creationId xmlns:a16="http://schemas.microsoft.com/office/drawing/2014/main" id="{03AA706A-0C55-8E4E-A4CA-06A8D5D42B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0598" y="3307655"/>
              <a:ext cx="1663847" cy="1385097"/>
            </a:xfrm>
            <a:prstGeom prst="rect">
              <a:avLst/>
            </a:prstGeom>
          </p:spPr>
        </p:pic>
        <p:pic>
          <p:nvPicPr>
            <p:cNvPr id="15" name="Picture 14">
              <a:extLst>
                <a:ext uri="{FF2B5EF4-FFF2-40B4-BE49-F238E27FC236}">
                  <a16:creationId xmlns:a16="http://schemas.microsoft.com/office/drawing/2014/main" id="{F43F580A-A5A0-7044-90AA-C00E6B6F95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0815" y="3309115"/>
              <a:ext cx="1849783" cy="1383638"/>
            </a:xfrm>
            <a:prstGeom prst="rect">
              <a:avLst/>
            </a:prstGeom>
          </p:spPr>
        </p:pic>
      </p:grpSp>
      <p:sp>
        <p:nvSpPr>
          <p:cNvPr id="18" name="TextBox 17">
            <a:extLst>
              <a:ext uri="{FF2B5EF4-FFF2-40B4-BE49-F238E27FC236}">
                <a16:creationId xmlns:a16="http://schemas.microsoft.com/office/drawing/2014/main" id="{AAE1506E-1200-EA48-BD53-C8DEFFAD8894}"/>
              </a:ext>
            </a:extLst>
          </p:cNvPr>
          <p:cNvSpPr txBox="1"/>
          <p:nvPr/>
        </p:nvSpPr>
        <p:spPr>
          <a:xfrm>
            <a:off x="404475" y="4978575"/>
            <a:ext cx="8823954" cy="646331"/>
          </a:xfrm>
          <a:prstGeom prst="rect">
            <a:avLst/>
          </a:prstGeom>
          <a:noFill/>
        </p:spPr>
        <p:txBody>
          <a:bodyPr wrap="none" rtlCol="0">
            <a:spAutoFit/>
          </a:bodyPr>
          <a:lstStyle/>
          <a:p>
            <a:r>
              <a:rPr lang="en-US" dirty="0">
                <a:solidFill>
                  <a:srgbClr val="000000"/>
                </a:solidFill>
              </a:rPr>
              <a:t>Wellcome Trust Bloomsbury Centre for Global Health Meeting, March 2022</a:t>
            </a:r>
          </a:p>
          <a:p>
            <a:r>
              <a:rPr lang="en-US" dirty="0">
                <a:solidFill>
                  <a:srgbClr val="000000"/>
                </a:solidFill>
              </a:rPr>
              <a:t>Naomi Wright, Paediatric Surgery Registrar &amp; Clinical PhD Fellow in Global Health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AC4B7839-5A5A-5B47-A870-C833A2443B2E}"/>
              </a:ext>
            </a:extLst>
          </p:cNvPr>
          <p:cNvSpPr txBox="1">
            <a:spLocks/>
          </p:cNvSpPr>
          <p:nvPr/>
        </p:nvSpPr>
        <p:spPr>
          <a:xfrm>
            <a:off x="-577408" y="300815"/>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Outcomes</a:t>
            </a:r>
          </a:p>
        </p:txBody>
      </p:sp>
      <p:graphicFrame>
        <p:nvGraphicFramePr>
          <p:cNvPr id="4" name="Table 3">
            <a:extLst>
              <a:ext uri="{FF2B5EF4-FFF2-40B4-BE49-F238E27FC236}">
                <a16:creationId xmlns:a16="http://schemas.microsoft.com/office/drawing/2014/main" id="{0CA6D5ED-DA86-0E43-834D-711E80036D36}"/>
              </a:ext>
            </a:extLst>
          </p:cNvPr>
          <p:cNvGraphicFramePr>
            <a:graphicFrameLocks noGrp="1"/>
          </p:cNvGraphicFramePr>
          <p:nvPr/>
        </p:nvGraphicFramePr>
        <p:xfrm>
          <a:off x="302640" y="1278663"/>
          <a:ext cx="8435976" cy="4149968"/>
        </p:xfrm>
        <a:graphic>
          <a:graphicData uri="http://schemas.openxmlformats.org/drawingml/2006/table">
            <a:tbl>
              <a:tblPr firstRow="1" bandRow="1">
                <a:tableStyleId>{00A15C55-8517-42AA-B614-E9B94910E393}</a:tableStyleId>
              </a:tblPr>
              <a:tblGrid>
                <a:gridCol w="3229581">
                  <a:extLst>
                    <a:ext uri="{9D8B030D-6E8A-4147-A177-3AD203B41FA5}">
                      <a16:colId xmlns:a16="http://schemas.microsoft.com/office/drawing/2014/main" val="2490425663"/>
                    </a:ext>
                  </a:extLst>
                </a:gridCol>
                <a:gridCol w="1654139">
                  <a:extLst>
                    <a:ext uri="{9D8B030D-6E8A-4147-A177-3AD203B41FA5}">
                      <a16:colId xmlns:a16="http://schemas.microsoft.com/office/drawing/2014/main" val="288092202"/>
                    </a:ext>
                  </a:extLst>
                </a:gridCol>
                <a:gridCol w="1890445">
                  <a:extLst>
                    <a:ext uri="{9D8B030D-6E8A-4147-A177-3AD203B41FA5}">
                      <a16:colId xmlns:a16="http://schemas.microsoft.com/office/drawing/2014/main" val="1911211130"/>
                    </a:ext>
                  </a:extLst>
                </a:gridCol>
                <a:gridCol w="1661811">
                  <a:extLst>
                    <a:ext uri="{9D8B030D-6E8A-4147-A177-3AD203B41FA5}">
                      <a16:colId xmlns:a16="http://schemas.microsoft.com/office/drawing/2014/main" val="4192389862"/>
                    </a:ext>
                  </a:extLst>
                </a:gridCol>
              </a:tblGrid>
              <a:tr h="371716">
                <a:tc rowSpan="2">
                  <a:txBody>
                    <a:bodyPr/>
                    <a:lstStyle/>
                    <a:p>
                      <a:endParaRPr lang="en-US" sz="1600" dirty="0">
                        <a:solidFill>
                          <a:srgbClr val="000000"/>
                        </a:solidFill>
                      </a:endParaRPr>
                    </a:p>
                  </a:txBody>
                  <a:tcPr/>
                </a:tc>
                <a:tc gridSpan="3">
                  <a:txBody>
                    <a:bodyPr/>
                    <a:lstStyle/>
                    <a:p>
                      <a:pPr algn="ctr"/>
                      <a:r>
                        <a:rPr lang="en-US" sz="1600" dirty="0">
                          <a:solidFill>
                            <a:schemeClr val="bg1"/>
                          </a:solidFill>
                        </a:rPr>
                        <a:t>MORTALITY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3049192"/>
                  </a:ext>
                </a:extLst>
              </a:tr>
              <a:tr h="642055">
                <a:tc vMerge="1">
                  <a:txBody>
                    <a:bodyPr/>
                    <a:lstStyle/>
                    <a:p>
                      <a:endParaRPr lang="en-US" dirty="0"/>
                    </a:p>
                  </a:txBody>
                  <a:tcPr/>
                </a:tc>
                <a:tc>
                  <a:txBody>
                    <a:bodyPr/>
                    <a:lstStyle/>
                    <a:p>
                      <a:pPr algn="ctr"/>
                      <a:r>
                        <a:rPr lang="en-US" sz="1600" dirty="0">
                          <a:solidFill>
                            <a:srgbClr val="000000"/>
                          </a:solidFill>
                        </a:rPr>
                        <a:t>High-income countries</a:t>
                      </a:r>
                    </a:p>
                  </a:txBody>
                  <a:tcPr/>
                </a:tc>
                <a:tc>
                  <a:txBody>
                    <a:bodyPr/>
                    <a:lstStyle/>
                    <a:p>
                      <a:pPr algn="ctr"/>
                      <a:r>
                        <a:rPr lang="en-US" sz="1600" dirty="0">
                          <a:solidFill>
                            <a:srgbClr val="000000"/>
                          </a:solidFill>
                        </a:rPr>
                        <a:t>Middle-income countries</a:t>
                      </a:r>
                    </a:p>
                  </a:txBody>
                  <a:tcPr/>
                </a:tc>
                <a:tc>
                  <a:txBody>
                    <a:bodyPr/>
                    <a:lstStyle/>
                    <a:p>
                      <a:pPr algn="ctr"/>
                      <a:r>
                        <a:rPr lang="en-US" sz="1600" dirty="0">
                          <a:solidFill>
                            <a:srgbClr val="000000"/>
                          </a:solidFill>
                        </a:rPr>
                        <a:t>Low-income countries</a:t>
                      </a:r>
                    </a:p>
                  </a:txBody>
                  <a:tcPr/>
                </a:tc>
                <a:extLst>
                  <a:ext uri="{0D108BD9-81ED-4DB2-BD59-A6C34878D82A}">
                    <a16:rowId xmlns:a16="http://schemas.microsoft.com/office/drawing/2014/main" val="1609106678"/>
                  </a:ext>
                </a:extLst>
              </a:tr>
              <a:tr h="464904">
                <a:tc>
                  <a:txBody>
                    <a:bodyPr/>
                    <a:lstStyle/>
                    <a:p>
                      <a:r>
                        <a:rPr lang="en-US" sz="1600" dirty="0">
                          <a:solidFill>
                            <a:srgbClr val="000000"/>
                          </a:solidFill>
                        </a:rPr>
                        <a:t>Gastroschisis (n=453)</a:t>
                      </a:r>
                    </a:p>
                  </a:txBody>
                  <a:tcPr/>
                </a:tc>
                <a:tc>
                  <a:txBody>
                    <a:bodyPr/>
                    <a:lstStyle/>
                    <a:p>
                      <a:pPr algn="ctr"/>
                      <a:r>
                        <a:rPr lang="en-US" sz="1600" dirty="0">
                          <a:solidFill>
                            <a:srgbClr val="000000"/>
                          </a:solidFill>
                        </a:rPr>
                        <a:t>1.4%</a:t>
                      </a:r>
                    </a:p>
                  </a:txBody>
                  <a:tcPr/>
                </a:tc>
                <a:tc>
                  <a:txBody>
                    <a:bodyPr/>
                    <a:lstStyle/>
                    <a:p>
                      <a:pPr algn="ctr"/>
                      <a:r>
                        <a:rPr lang="en-US" sz="1600" dirty="0">
                          <a:solidFill>
                            <a:srgbClr val="000000"/>
                          </a:solidFill>
                        </a:rPr>
                        <a:t>31.9%</a:t>
                      </a:r>
                    </a:p>
                  </a:txBody>
                  <a:tcPr/>
                </a:tc>
                <a:tc>
                  <a:txBody>
                    <a:bodyPr/>
                    <a:lstStyle/>
                    <a:p>
                      <a:pPr algn="ctr"/>
                      <a:r>
                        <a:rPr lang="en-US" sz="1600" dirty="0">
                          <a:solidFill>
                            <a:srgbClr val="000000"/>
                          </a:solidFill>
                        </a:rPr>
                        <a:t>90.0%</a:t>
                      </a:r>
                    </a:p>
                  </a:txBody>
                  <a:tcPr/>
                </a:tc>
                <a:extLst>
                  <a:ext uri="{0D108BD9-81ED-4DB2-BD59-A6C34878D82A}">
                    <a16:rowId xmlns:a16="http://schemas.microsoft.com/office/drawing/2014/main" val="224265325"/>
                  </a:ext>
                </a:extLst>
              </a:tr>
              <a:tr h="479022">
                <a:tc>
                  <a:txBody>
                    <a:bodyPr/>
                    <a:lstStyle/>
                    <a:p>
                      <a:r>
                        <a:rPr lang="en-US" sz="1600" dirty="0">
                          <a:solidFill>
                            <a:srgbClr val="000000"/>
                          </a:solidFill>
                        </a:rPr>
                        <a:t>Oesophageal atresia (n=560)</a:t>
                      </a:r>
                    </a:p>
                  </a:txBody>
                  <a:tcPr/>
                </a:tc>
                <a:tc>
                  <a:txBody>
                    <a:bodyPr/>
                    <a:lstStyle/>
                    <a:p>
                      <a:pPr algn="ctr"/>
                      <a:r>
                        <a:rPr lang="en-US" sz="1600" dirty="0">
                          <a:solidFill>
                            <a:srgbClr val="000000"/>
                          </a:solidFill>
                        </a:rPr>
                        <a:t>7.2%</a:t>
                      </a:r>
                    </a:p>
                  </a:txBody>
                  <a:tcPr/>
                </a:tc>
                <a:tc>
                  <a:txBody>
                    <a:bodyPr/>
                    <a:lstStyle/>
                    <a:p>
                      <a:pPr algn="ctr"/>
                      <a:r>
                        <a:rPr lang="en-US" sz="1600" dirty="0">
                          <a:solidFill>
                            <a:srgbClr val="000000"/>
                          </a:solidFill>
                        </a:rPr>
                        <a:t>29.4%</a:t>
                      </a:r>
                    </a:p>
                  </a:txBody>
                  <a:tcPr/>
                </a:tc>
                <a:tc>
                  <a:txBody>
                    <a:bodyPr/>
                    <a:lstStyle/>
                    <a:p>
                      <a:pPr algn="ctr"/>
                      <a:r>
                        <a:rPr lang="en-US" sz="1600" dirty="0">
                          <a:solidFill>
                            <a:srgbClr val="000000"/>
                          </a:solidFill>
                        </a:rPr>
                        <a:t>85.7%</a:t>
                      </a:r>
                    </a:p>
                  </a:txBody>
                  <a:tcPr/>
                </a:tc>
                <a:extLst>
                  <a:ext uri="{0D108BD9-81ED-4DB2-BD59-A6C34878D82A}">
                    <a16:rowId xmlns:a16="http://schemas.microsoft.com/office/drawing/2014/main" val="2516881306"/>
                  </a:ext>
                </a:extLst>
              </a:tr>
              <a:tr h="456287">
                <a:tc>
                  <a:txBody>
                    <a:bodyPr/>
                    <a:lstStyle/>
                    <a:p>
                      <a:r>
                        <a:rPr lang="en-US" sz="1600" dirty="0">
                          <a:solidFill>
                            <a:srgbClr val="000000"/>
                          </a:solidFill>
                        </a:rPr>
                        <a:t>CDH (n=448)</a:t>
                      </a:r>
                    </a:p>
                  </a:txBody>
                  <a:tcPr/>
                </a:tc>
                <a:tc>
                  <a:txBody>
                    <a:bodyPr/>
                    <a:lstStyle/>
                    <a:p>
                      <a:pPr algn="ctr"/>
                      <a:r>
                        <a:rPr lang="en-US" sz="1600" dirty="0">
                          <a:solidFill>
                            <a:srgbClr val="000000"/>
                          </a:solidFill>
                        </a:rPr>
                        <a:t>14.2%</a:t>
                      </a:r>
                    </a:p>
                  </a:txBody>
                  <a:tcPr/>
                </a:tc>
                <a:tc>
                  <a:txBody>
                    <a:bodyPr/>
                    <a:lstStyle/>
                    <a:p>
                      <a:pPr algn="ctr"/>
                      <a:r>
                        <a:rPr lang="en-US" sz="1600" dirty="0">
                          <a:solidFill>
                            <a:srgbClr val="000000"/>
                          </a:solidFill>
                        </a:rPr>
                        <a:t>38.5%</a:t>
                      </a:r>
                    </a:p>
                  </a:txBody>
                  <a:tcPr/>
                </a:tc>
                <a:tc>
                  <a:txBody>
                    <a:bodyPr/>
                    <a:lstStyle/>
                    <a:p>
                      <a:pPr algn="ctr"/>
                      <a:r>
                        <a:rPr lang="en-US" sz="1600" dirty="0">
                          <a:solidFill>
                            <a:srgbClr val="000000"/>
                          </a:solidFill>
                        </a:rPr>
                        <a:t>n/a</a:t>
                      </a:r>
                    </a:p>
                  </a:txBody>
                  <a:tcPr/>
                </a:tc>
                <a:extLst>
                  <a:ext uri="{0D108BD9-81ED-4DB2-BD59-A6C34878D82A}">
                    <a16:rowId xmlns:a16="http://schemas.microsoft.com/office/drawing/2014/main" val="732497474"/>
                  </a:ext>
                </a:extLst>
              </a:tr>
              <a:tr h="468878">
                <a:tc>
                  <a:txBody>
                    <a:bodyPr/>
                    <a:lstStyle/>
                    <a:p>
                      <a:r>
                        <a:rPr lang="en-US" sz="1600" dirty="0">
                          <a:solidFill>
                            <a:srgbClr val="000000"/>
                          </a:solidFill>
                        </a:rPr>
                        <a:t>Intestinal atresia (n=681)</a:t>
                      </a:r>
                    </a:p>
                  </a:txBody>
                  <a:tcPr/>
                </a:tc>
                <a:tc>
                  <a:txBody>
                    <a:bodyPr/>
                    <a:lstStyle/>
                    <a:p>
                      <a:pPr algn="ctr"/>
                      <a:r>
                        <a:rPr lang="en-US" sz="1600" dirty="0">
                          <a:solidFill>
                            <a:srgbClr val="000000"/>
                          </a:solidFill>
                        </a:rPr>
                        <a:t>3.3%</a:t>
                      </a:r>
                    </a:p>
                  </a:txBody>
                  <a:tcPr/>
                </a:tc>
                <a:tc>
                  <a:txBody>
                    <a:bodyPr/>
                    <a:lstStyle/>
                    <a:p>
                      <a:pPr algn="ctr"/>
                      <a:r>
                        <a:rPr lang="en-US" sz="1600" dirty="0">
                          <a:solidFill>
                            <a:srgbClr val="000000"/>
                          </a:solidFill>
                        </a:rPr>
                        <a:t>21.4%</a:t>
                      </a:r>
                    </a:p>
                  </a:txBody>
                  <a:tcPr/>
                </a:tc>
                <a:tc>
                  <a:txBody>
                    <a:bodyPr/>
                    <a:lstStyle/>
                    <a:p>
                      <a:pPr algn="ctr"/>
                      <a:r>
                        <a:rPr lang="en-US" sz="1600" dirty="0">
                          <a:solidFill>
                            <a:srgbClr val="000000"/>
                          </a:solidFill>
                        </a:rPr>
                        <a:t>60.0%</a:t>
                      </a:r>
                    </a:p>
                  </a:txBody>
                  <a:tcPr/>
                </a:tc>
                <a:extLst>
                  <a:ext uri="{0D108BD9-81ED-4DB2-BD59-A6C34878D82A}">
                    <a16:rowId xmlns:a16="http://schemas.microsoft.com/office/drawing/2014/main" val="2930862351"/>
                  </a:ext>
                </a:extLst>
              </a:tr>
              <a:tr h="424222">
                <a:tc>
                  <a:txBody>
                    <a:bodyPr/>
                    <a:lstStyle/>
                    <a:p>
                      <a:r>
                        <a:rPr lang="en-US" sz="1600" dirty="0">
                          <a:solidFill>
                            <a:srgbClr val="000000"/>
                          </a:solidFill>
                        </a:rPr>
                        <a:t>Anorectal malformation (n=991)</a:t>
                      </a:r>
                    </a:p>
                  </a:txBody>
                  <a:tcPr/>
                </a:tc>
                <a:tc>
                  <a:txBody>
                    <a:bodyPr/>
                    <a:lstStyle/>
                    <a:p>
                      <a:pPr algn="ctr"/>
                      <a:r>
                        <a:rPr lang="en-US" sz="1600" dirty="0">
                          <a:solidFill>
                            <a:srgbClr val="000000"/>
                          </a:solidFill>
                        </a:rPr>
                        <a:t>1.7%</a:t>
                      </a:r>
                    </a:p>
                  </a:txBody>
                  <a:tcPr/>
                </a:tc>
                <a:tc>
                  <a:txBody>
                    <a:bodyPr/>
                    <a:lstStyle/>
                    <a:p>
                      <a:pPr algn="ctr"/>
                      <a:r>
                        <a:rPr lang="en-US" sz="1600" dirty="0">
                          <a:solidFill>
                            <a:srgbClr val="000000"/>
                          </a:solidFill>
                        </a:rPr>
                        <a:t>12.1%</a:t>
                      </a:r>
                    </a:p>
                  </a:txBody>
                  <a:tcPr/>
                </a:tc>
                <a:tc>
                  <a:txBody>
                    <a:bodyPr/>
                    <a:lstStyle/>
                    <a:p>
                      <a:pPr algn="ctr"/>
                      <a:r>
                        <a:rPr lang="en-US" sz="1600" dirty="0">
                          <a:solidFill>
                            <a:srgbClr val="000000"/>
                          </a:solidFill>
                        </a:rPr>
                        <a:t>20.0%</a:t>
                      </a:r>
                    </a:p>
                  </a:txBody>
                  <a:tcPr/>
                </a:tc>
                <a:extLst>
                  <a:ext uri="{0D108BD9-81ED-4DB2-BD59-A6C34878D82A}">
                    <a16:rowId xmlns:a16="http://schemas.microsoft.com/office/drawing/2014/main" val="1676877752"/>
                  </a:ext>
                </a:extLst>
              </a:tr>
              <a:tr h="446549">
                <a:tc>
                  <a:txBody>
                    <a:bodyPr/>
                    <a:lstStyle/>
                    <a:p>
                      <a:r>
                        <a:rPr lang="en-US" sz="1600" dirty="0">
                          <a:solidFill>
                            <a:srgbClr val="000000"/>
                          </a:solidFill>
                        </a:rPr>
                        <a:t>Hirschsprung’s Disease (n=517)</a:t>
                      </a:r>
                    </a:p>
                  </a:txBody>
                  <a:tcPr/>
                </a:tc>
                <a:tc>
                  <a:txBody>
                    <a:bodyPr/>
                    <a:lstStyle/>
                    <a:p>
                      <a:pPr algn="ctr"/>
                      <a:r>
                        <a:rPr lang="en-US" sz="1600" dirty="0">
                          <a:solidFill>
                            <a:srgbClr val="000000"/>
                          </a:solidFill>
                        </a:rPr>
                        <a:t>1.9%</a:t>
                      </a:r>
                    </a:p>
                  </a:txBody>
                  <a:tcPr/>
                </a:tc>
                <a:tc>
                  <a:txBody>
                    <a:bodyPr/>
                    <a:lstStyle/>
                    <a:p>
                      <a:pPr algn="ctr"/>
                      <a:r>
                        <a:rPr lang="en-US" sz="1600" dirty="0">
                          <a:solidFill>
                            <a:srgbClr val="000000"/>
                          </a:solidFill>
                        </a:rPr>
                        <a:t>6.6%</a:t>
                      </a:r>
                    </a:p>
                  </a:txBody>
                  <a:tcPr/>
                </a:tc>
                <a:tc>
                  <a:txBody>
                    <a:bodyPr/>
                    <a:lstStyle/>
                    <a:p>
                      <a:pPr algn="ctr"/>
                      <a:r>
                        <a:rPr lang="en-US" sz="1600" dirty="0">
                          <a:solidFill>
                            <a:srgbClr val="000000"/>
                          </a:solidFill>
                        </a:rPr>
                        <a:t>11.8%</a:t>
                      </a:r>
                    </a:p>
                  </a:txBody>
                  <a:tcPr/>
                </a:tc>
                <a:extLst>
                  <a:ext uri="{0D108BD9-81ED-4DB2-BD59-A6C34878D82A}">
                    <a16:rowId xmlns:a16="http://schemas.microsoft.com/office/drawing/2014/main" val="2518979966"/>
                  </a:ext>
                </a:extLst>
              </a:tr>
              <a:tr h="396335">
                <a:tc>
                  <a:txBody>
                    <a:bodyPr/>
                    <a:lstStyle/>
                    <a:p>
                      <a:r>
                        <a:rPr lang="en-US" sz="1600" dirty="0">
                          <a:solidFill>
                            <a:srgbClr val="000000"/>
                          </a:solidFill>
                        </a:rPr>
                        <a:t>Exomphalos (n= 325)</a:t>
                      </a:r>
                    </a:p>
                  </a:txBody>
                  <a:tcPr/>
                </a:tc>
                <a:tc>
                  <a:txBody>
                    <a:bodyPr/>
                    <a:lstStyle/>
                    <a:p>
                      <a:pPr algn="ctr"/>
                      <a:r>
                        <a:rPr lang="en-US" sz="1600" dirty="0">
                          <a:solidFill>
                            <a:srgbClr val="000000"/>
                          </a:solidFill>
                        </a:rPr>
                        <a:t>17.1%</a:t>
                      </a:r>
                    </a:p>
                  </a:txBody>
                  <a:tcPr/>
                </a:tc>
                <a:tc>
                  <a:txBody>
                    <a:bodyPr/>
                    <a:lstStyle/>
                    <a:p>
                      <a:pPr algn="ctr"/>
                      <a:r>
                        <a:rPr lang="en-US" sz="1600" dirty="0">
                          <a:solidFill>
                            <a:srgbClr val="000000"/>
                          </a:solidFill>
                        </a:rPr>
                        <a:t>20.3%</a:t>
                      </a:r>
                    </a:p>
                  </a:txBody>
                  <a:tcPr/>
                </a:tc>
                <a:tc>
                  <a:txBody>
                    <a:bodyPr/>
                    <a:lstStyle/>
                    <a:p>
                      <a:pPr algn="ctr"/>
                      <a:r>
                        <a:rPr lang="en-US" sz="1600" dirty="0">
                          <a:solidFill>
                            <a:srgbClr val="000000"/>
                          </a:solidFill>
                        </a:rPr>
                        <a:t>28.6%</a:t>
                      </a:r>
                    </a:p>
                  </a:txBody>
                  <a:tcPr/>
                </a:tc>
                <a:extLst>
                  <a:ext uri="{0D108BD9-81ED-4DB2-BD59-A6C34878D82A}">
                    <a16:rowId xmlns:a16="http://schemas.microsoft.com/office/drawing/2014/main" val="3268695772"/>
                  </a:ext>
                </a:extLst>
              </a:tr>
            </a:tbl>
          </a:graphicData>
        </a:graphic>
      </p:graphicFrame>
      <p:sp>
        <p:nvSpPr>
          <p:cNvPr id="14" name="Oval 13">
            <a:extLst>
              <a:ext uri="{FF2B5EF4-FFF2-40B4-BE49-F238E27FC236}">
                <a16:creationId xmlns:a16="http://schemas.microsoft.com/office/drawing/2014/main" id="{E3F67FDD-C8A2-414E-B3F9-429E83600313}"/>
              </a:ext>
            </a:extLst>
          </p:cNvPr>
          <p:cNvSpPr/>
          <p:nvPr/>
        </p:nvSpPr>
        <p:spPr>
          <a:xfrm>
            <a:off x="3452117" y="2684818"/>
            <a:ext cx="5337870" cy="54401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8569F6F-E57F-5B49-8FD0-96114E4D6D8A}"/>
              </a:ext>
            </a:extLst>
          </p:cNvPr>
          <p:cNvSpPr txBox="1"/>
          <p:nvPr/>
        </p:nvSpPr>
        <p:spPr>
          <a:xfrm>
            <a:off x="8033049" y="5457282"/>
            <a:ext cx="756938" cy="307777"/>
          </a:xfrm>
          <a:prstGeom prst="rect">
            <a:avLst/>
          </a:prstGeom>
          <a:noFill/>
        </p:spPr>
        <p:txBody>
          <a:bodyPr wrap="none" rtlCol="0">
            <a:spAutoFit/>
          </a:bodyPr>
          <a:lstStyle/>
          <a:p>
            <a:r>
              <a:rPr lang="en-US" sz="1400" dirty="0">
                <a:solidFill>
                  <a:srgbClr val="000000"/>
                </a:solidFill>
              </a:rPr>
              <a:t>P&lt;0.05</a:t>
            </a:r>
          </a:p>
        </p:txBody>
      </p:sp>
    </p:spTree>
    <p:extLst>
      <p:ext uri="{BB962C8B-B14F-4D97-AF65-F5344CB8AC3E}">
        <p14:creationId xmlns:p14="http://schemas.microsoft.com/office/powerpoint/2010/main" val="379924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AC4B7839-5A5A-5B47-A870-C833A2443B2E}"/>
              </a:ext>
            </a:extLst>
          </p:cNvPr>
          <p:cNvSpPr txBox="1">
            <a:spLocks/>
          </p:cNvSpPr>
          <p:nvPr/>
        </p:nvSpPr>
        <p:spPr>
          <a:xfrm>
            <a:off x="-577408" y="300815"/>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Outcomes</a:t>
            </a:r>
          </a:p>
        </p:txBody>
      </p:sp>
      <p:graphicFrame>
        <p:nvGraphicFramePr>
          <p:cNvPr id="4" name="Table 3">
            <a:extLst>
              <a:ext uri="{FF2B5EF4-FFF2-40B4-BE49-F238E27FC236}">
                <a16:creationId xmlns:a16="http://schemas.microsoft.com/office/drawing/2014/main" id="{0CA6D5ED-DA86-0E43-834D-711E80036D36}"/>
              </a:ext>
            </a:extLst>
          </p:cNvPr>
          <p:cNvGraphicFramePr>
            <a:graphicFrameLocks noGrp="1"/>
          </p:cNvGraphicFramePr>
          <p:nvPr/>
        </p:nvGraphicFramePr>
        <p:xfrm>
          <a:off x="302640" y="1278663"/>
          <a:ext cx="8435976" cy="4149968"/>
        </p:xfrm>
        <a:graphic>
          <a:graphicData uri="http://schemas.openxmlformats.org/drawingml/2006/table">
            <a:tbl>
              <a:tblPr firstRow="1" bandRow="1">
                <a:tableStyleId>{00A15C55-8517-42AA-B614-E9B94910E393}</a:tableStyleId>
              </a:tblPr>
              <a:tblGrid>
                <a:gridCol w="3229581">
                  <a:extLst>
                    <a:ext uri="{9D8B030D-6E8A-4147-A177-3AD203B41FA5}">
                      <a16:colId xmlns:a16="http://schemas.microsoft.com/office/drawing/2014/main" val="2490425663"/>
                    </a:ext>
                  </a:extLst>
                </a:gridCol>
                <a:gridCol w="1654139">
                  <a:extLst>
                    <a:ext uri="{9D8B030D-6E8A-4147-A177-3AD203B41FA5}">
                      <a16:colId xmlns:a16="http://schemas.microsoft.com/office/drawing/2014/main" val="288092202"/>
                    </a:ext>
                  </a:extLst>
                </a:gridCol>
                <a:gridCol w="1890445">
                  <a:extLst>
                    <a:ext uri="{9D8B030D-6E8A-4147-A177-3AD203B41FA5}">
                      <a16:colId xmlns:a16="http://schemas.microsoft.com/office/drawing/2014/main" val="1911211130"/>
                    </a:ext>
                  </a:extLst>
                </a:gridCol>
                <a:gridCol w="1661811">
                  <a:extLst>
                    <a:ext uri="{9D8B030D-6E8A-4147-A177-3AD203B41FA5}">
                      <a16:colId xmlns:a16="http://schemas.microsoft.com/office/drawing/2014/main" val="4192389862"/>
                    </a:ext>
                  </a:extLst>
                </a:gridCol>
              </a:tblGrid>
              <a:tr h="371716">
                <a:tc rowSpan="2">
                  <a:txBody>
                    <a:bodyPr/>
                    <a:lstStyle/>
                    <a:p>
                      <a:endParaRPr lang="en-US" sz="1600" dirty="0">
                        <a:solidFill>
                          <a:srgbClr val="000000"/>
                        </a:solidFill>
                      </a:endParaRPr>
                    </a:p>
                  </a:txBody>
                  <a:tcPr/>
                </a:tc>
                <a:tc gridSpan="3">
                  <a:txBody>
                    <a:bodyPr/>
                    <a:lstStyle/>
                    <a:p>
                      <a:pPr algn="ctr"/>
                      <a:r>
                        <a:rPr lang="en-US" sz="1600" dirty="0">
                          <a:solidFill>
                            <a:schemeClr val="bg1"/>
                          </a:solidFill>
                        </a:rPr>
                        <a:t>MORTALITY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3049192"/>
                  </a:ext>
                </a:extLst>
              </a:tr>
              <a:tr h="642055">
                <a:tc vMerge="1">
                  <a:txBody>
                    <a:bodyPr/>
                    <a:lstStyle/>
                    <a:p>
                      <a:endParaRPr lang="en-US" dirty="0"/>
                    </a:p>
                  </a:txBody>
                  <a:tcPr/>
                </a:tc>
                <a:tc>
                  <a:txBody>
                    <a:bodyPr/>
                    <a:lstStyle/>
                    <a:p>
                      <a:pPr algn="ctr"/>
                      <a:r>
                        <a:rPr lang="en-US" sz="1600" dirty="0">
                          <a:solidFill>
                            <a:srgbClr val="000000"/>
                          </a:solidFill>
                        </a:rPr>
                        <a:t>High-income countries</a:t>
                      </a:r>
                    </a:p>
                  </a:txBody>
                  <a:tcPr/>
                </a:tc>
                <a:tc>
                  <a:txBody>
                    <a:bodyPr/>
                    <a:lstStyle/>
                    <a:p>
                      <a:pPr algn="ctr"/>
                      <a:r>
                        <a:rPr lang="en-US" sz="1600" dirty="0">
                          <a:solidFill>
                            <a:srgbClr val="000000"/>
                          </a:solidFill>
                        </a:rPr>
                        <a:t>Middle-income countries</a:t>
                      </a:r>
                    </a:p>
                  </a:txBody>
                  <a:tcPr/>
                </a:tc>
                <a:tc>
                  <a:txBody>
                    <a:bodyPr/>
                    <a:lstStyle/>
                    <a:p>
                      <a:pPr algn="ctr"/>
                      <a:r>
                        <a:rPr lang="en-US" sz="1600" dirty="0">
                          <a:solidFill>
                            <a:srgbClr val="000000"/>
                          </a:solidFill>
                        </a:rPr>
                        <a:t>Low-income countries</a:t>
                      </a:r>
                    </a:p>
                  </a:txBody>
                  <a:tcPr/>
                </a:tc>
                <a:extLst>
                  <a:ext uri="{0D108BD9-81ED-4DB2-BD59-A6C34878D82A}">
                    <a16:rowId xmlns:a16="http://schemas.microsoft.com/office/drawing/2014/main" val="1609106678"/>
                  </a:ext>
                </a:extLst>
              </a:tr>
              <a:tr h="464904">
                <a:tc>
                  <a:txBody>
                    <a:bodyPr/>
                    <a:lstStyle/>
                    <a:p>
                      <a:r>
                        <a:rPr lang="en-US" sz="1600" dirty="0">
                          <a:solidFill>
                            <a:srgbClr val="000000"/>
                          </a:solidFill>
                        </a:rPr>
                        <a:t>Gastroschisis (n=453)</a:t>
                      </a:r>
                    </a:p>
                  </a:txBody>
                  <a:tcPr/>
                </a:tc>
                <a:tc>
                  <a:txBody>
                    <a:bodyPr/>
                    <a:lstStyle/>
                    <a:p>
                      <a:pPr algn="ctr"/>
                      <a:r>
                        <a:rPr lang="en-US" sz="1600" dirty="0">
                          <a:solidFill>
                            <a:srgbClr val="000000"/>
                          </a:solidFill>
                        </a:rPr>
                        <a:t>1.4%</a:t>
                      </a:r>
                    </a:p>
                  </a:txBody>
                  <a:tcPr/>
                </a:tc>
                <a:tc>
                  <a:txBody>
                    <a:bodyPr/>
                    <a:lstStyle/>
                    <a:p>
                      <a:pPr algn="ctr"/>
                      <a:r>
                        <a:rPr lang="en-US" sz="1600" dirty="0">
                          <a:solidFill>
                            <a:srgbClr val="000000"/>
                          </a:solidFill>
                        </a:rPr>
                        <a:t>31.9%</a:t>
                      </a:r>
                    </a:p>
                  </a:txBody>
                  <a:tcPr/>
                </a:tc>
                <a:tc>
                  <a:txBody>
                    <a:bodyPr/>
                    <a:lstStyle/>
                    <a:p>
                      <a:pPr algn="ctr"/>
                      <a:r>
                        <a:rPr lang="en-US" sz="1600" dirty="0">
                          <a:solidFill>
                            <a:srgbClr val="000000"/>
                          </a:solidFill>
                        </a:rPr>
                        <a:t>90.0%</a:t>
                      </a:r>
                    </a:p>
                  </a:txBody>
                  <a:tcPr/>
                </a:tc>
                <a:extLst>
                  <a:ext uri="{0D108BD9-81ED-4DB2-BD59-A6C34878D82A}">
                    <a16:rowId xmlns:a16="http://schemas.microsoft.com/office/drawing/2014/main" val="224265325"/>
                  </a:ext>
                </a:extLst>
              </a:tr>
              <a:tr h="479022">
                <a:tc>
                  <a:txBody>
                    <a:bodyPr/>
                    <a:lstStyle/>
                    <a:p>
                      <a:r>
                        <a:rPr lang="en-US" sz="1600" dirty="0">
                          <a:solidFill>
                            <a:srgbClr val="000000"/>
                          </a:solidFill>
                        </a:rPr>
                        <a:t>Oesophageal atresia (n=560)</a:t>
                      </a:r>
                    </a:p>
                  </a:txBody>
                  <a:tcPr/>
                </a:tc>
                <a:tc>
                  <a:txBody>
                    <a:bodyPr/>
                    <a:lstStyle/>
                    <a:p>
                      <a:pPr algn="ctr"/>
                      <a:r>
                        <a:rPr lang="en-US" sz="1600" dirty="0">
                          <a:solidFill>
                            <a:srgbClr val="000000"/>
                          </a:solidFill>
                        </a:rPr>
                        <a:t>7.2%</a:t>
                      </a:r>
                    </a:p>
                  </a:txBody>
                  <a:tcPr/>
                </a:tc>
                <a:tc>
                  <a:txBody>
                    <a:bodyPr/>
                    <a:lstStyle/>
                    <a:p>
                      <a:pPr algn="ctr"/>
                      <a:r>
                        <a:rPr lang="en-US" sz="1600" dirty="0">
                          <a:solidFill>
                            <a:srgbClr val="000000"/>
                          </a:solidFill>
                        </a:rPr>
                        <a:t>29.4%</a:t>
                      </a:r>
                    </a:p>
                  </a:txBody>
                  <a:tcPr/>
                </a:tc>
                <a:tc>
                  <a:txBody>
                    <a:bodyPr/>
                    <a:lstStyle/>
                    <a:p>
                      <a:pPr algn="ctr"/>
                      <a:r>
                        <a:rPr lang="en-US" sz="1600" dirty="0">
                          <a:solidFill>
                            <a:srgbClr val="000000"/>
                          </a:solidFill>
                        </a:rPr>
                        <a:t>85.7%</a:t>
                      </a:r>
                    </a:p>
                  </a:txBody>
                  <a:tcPr/>
                </a:tc>
                <a:extLst>
                  <a:ext uri="{0D108BD9-81ED-4DB2-BD59-A6C34878D82A}">
                    <a16:rowId xmlns:a16="http://schemas.microsoft.com/office/drawing/2014/main" val="2516881306"/>
                  </a:ext>
                </a:extLst>
              </a:tr>
              <a:tr h="456287">
                <a:tc>
                  <a:txBody>
                    <a:bodyPr/>
                    <a:lstStyle/>
                    <a:p>
                      <a:r>
                        <a:rPr lang="en-US" sz="1600" dirty="0">
                          <a:solidFill>
                            <a:srgbClr val="000000"/>
                          </a:solidFill>
                        </a:rPr>
                        <a:t>CDH (n=448)</a:t>
                      </a:r>
                    </a:p>
                  </a:txBody>
                  <a:tcPr/>
                </a:tc>
                <a:tc>
                  <a:txBody>
                    <a:bodyPr/>
                    <a:lstStyle/>
                    <a:p>
                      <a:pPr algn="ctr"/>
                      <a:r>
                        <a:rPr lang="en-US" sz="1600" dirty="0">
                          <a:solidFill>
                            <a:srgbClr val="000000"/>
                          </a:solidFill>
                        </a:rPr>
                        <a:t>14.2%</a:t>
                      </a:r>
                    </a:p>
                  </a:txBody>
                  <a:tcPr/>
                </a:tc>
                <a:tc>
                  <a:txBody>
                    <a:bodyPr/>
                    <a:lstStyle/>
                    <a:p>
                      <a:pPr algn="ctr"/>
                      <a:r>
                        <a:rPr lang="en-US" sz="1600" dirty="0">
                          <a:solidFill>
                            <a:srgbClr val="000000"/>
                          </a:solidFill>
                        </a:rPr>
                        <a:t>38.5%</a:t>
                      </a:r>
                    </a:p>
                  </a:txBody>
                  <a:tcPr/>
                </a:tc>
                <a:tc>
                  <a:txBody>
                    <a:bodyPr/>
                    <a:lstStyle/>
                    <a:p>
                      <a:pPr algn="ctr"/>
                      <a:r>
                        <a:rPr lang="en-US" sz="1600" dirty="0">
                          <a:solidFill>
                            <a:srgbClr val="000000"/>
                          </a:solidFill>
                        </a:rPr>
                        <a:t>n/a</a:t>
                      </a:r>
                    </a:p>
                  </a:txBody>
                  <a:tcPr/>
                </a:tc>
                <a:extLst>
                  <a:ext uri="{0D108BD9-81ED-4DB2-BD59-A6C34878D82A}">
                    <a16:rowId xmlns:a16="http://schemas.microsoft.com/office/drawing/2014/main" val="732497474"/>
                  </a:ext>
                </a:extLst>
              </a:tr>
              <a:tr h="468878">
                <a:tc>
                  <a:txBody>
                    <a:bodyPr/>
                    <a:lstStyle/>
                    <a:p>
                      <a:r>
                        <a:rPr lang="en-US" sz="1600" dirty="0">
                          <a:solidFill>
                            <a:srgbClr val="000000"/>
                          </a:solidFill>
                        </a:rPr>
                        <a:t>Intestinal atresia (n=681)</a:t>
                      </a:r>
                    </a:p>
                  </a:txBody>
                  <a:tcPr/>
                </a:tc>
                <a:tc>
                  <a:txBody>
                    <a:bodyPr/>
                    <a:lstStyle/>
                    <a:p>
                      <a:pPr algn="ctr"/>
                      <a:r>
                        <a:rPr lang="en-US" sz="1600" dirty="0">
                          <a:solidFill>
                            <a:srgbClr val="000000"/>
                          </a:solidFill>
                        </a:rPr>
                        <a:t>3.3%</a:t>
                      </a:r>
                    </a:p>
                  </a:txBody>
                  <a:tcPr/>
                </a:tc>
                <a:tc>
                  <a:txBody>
                    <a:bodyPr/>
                    <a:lstStyle/>
                    <a:p>
                      <a:pPr algn="ctr"/>
                      <a:r>
                        <a:rPr lang="en-US" sz="1600" dirty="0">
                          <a:solidFill>
                            <a:srgbClr val="000000"/>
                          </a:solidFill>
                        </a:rPr>
                        <a:t>21.4%</a:t>
                      </a:r>
                    </a:p>
                  </a:txBody>
                  <a:tcPr/>
                </a:tc>
                <a:tc>
                  <a:txBody>
                    <a:bodyPr/>
                    <a:lstStyle/>
                    <a:p>
                      <a:pPr algn="ctr"/>
                      <a:r>
                        <a:rPr lang="en-US" sz="1600" dirty="0">
                          <a:solidFill>
                            <a:srgbClr val="000000"/>
                          </a:solidFill>
                        </a:rPr>
                        <a:t>60.0%</a:t>
                      </a:r>
                    </a:p>
                  </a:txBody>
                  <a:tcPr/>
                </a:tc>
                <a:extLst>
                  <a:ext uri="{0D108BD9-81ED-4DB2-BD59-A6C34878D82A}">
                    <a16:rowId xmlns:a16="http://schemas.microsoft.com/office/drawing/2014/main" val="2930862351"/>
                  </a:ext>
                </a:extLst>
              </a:tr>
              <a:tr h="424222">
                <a:tc>
                  <a:txBody>
                    <a:bodyPr/>
                    <a:lstStyle/>
                    <a:p>
                      <a:r>
                        <a:rPr lang="en-US" sz="1600" dirty="0">
                          <a:solidFill>
                            <a:srgbClr val="000000"/>
                          </a:solidFill>
                        </a:rPr>
                        <a:t>Anorectal malformation (n=991)</a:t>
                      </a:r>
                    </a:p>
                  </a:txBody>
                  <a:tcPr/>
                </a:tc>
                <a:tc>
                  <a:txBody>
                    <a:bodyPr/>
                    <a:lstStyle/>
                    <a:p>
                      <a:pPr algn="ctr"/>
                      <a:r>
                        <a:rPr lang="en-US" sz="1600" dirty="0">
                          <a:solidFill>
                            <a:srgbClr val="000000"/>
                          </a:solidFill>
                        </a:rPr>
                        <a:t>1.7%</a:t>
                      </a:r>
                    </a:p>
                  </a:txBody>
                  <a:tcPr/>
                </a:tc>
                <a:tc>
                  <a:txBody>
                    <a:bodyPr/>
                    <a:lstStyle/>
                    <a:p>
                      <a:pPr algn="ctr"/>
                      <a:r>
                        <a:rPr lang="en-US" sz="1600" dirty="0">
                          <a:solidFill>
                            <a:srgbClr val="000000"/>
                          </a:solidFill>
                        </a:rPr>
                        <a:t>12.1%</a:t>
                      </a:r>
                    </a:p>
                  </a:txBody>
                  <a:tcPr/>
                </a:tc>
                <a:tc>
                  <a:txBody>
                    <a:bodyPr/>
                    <a:lstStyle/>
                    <a:p>
                      <a:pPr algn="ctr"/>
                      <a:r>
                        <a:rPr lang="en-US" sz="1600" dirty="0">
                          <a:solidFill>
                            <a:srgbClr val="000000"/>
                          </a:solidFill>
                        </a:rPr>
                        <a:t>20.0%</a:t>
                      </a:r>
                    </a:p>
                  </a:txBody>
                  <a:tcPr/>
                </a:tc>
                <a:extLst>
                  <a:ext uri="{0D108BD9-81ED-4DB2-BD59-A6C34878D82A}">
                    <a16:rowId xmlns:a16="http://schemas.microsoft.com/office/drawing/2014/main" val="1676877752"/>
                  </a:ext>
                </a:extLst>
              </a:tr>
              <a:tr h="446549">
                <a:tc>
                  <a:txBody>
                    <a:bodyPr/>
                    <a:lstStyle/>
                    <a:p>
                      <a:r>
                        <a:rPr lang="en-US" sz="1600" dirty="0">
                          <a:solidFill>
                            <a:srgbClr val="000000"/>
                          </a:solidFill>
                        </a:rPr>
                        <a:t>Hirschsprung’s Disease (n=517)</a:t>
                      </a:r>
                    </a:p>
                  </a:txBody>
                  <a:tcPr/>
                </a:tc>
                <a:tc>
                  <a:txBody>
                    <a:bodyPr/>
                    <a:lstStyle/>
                    <a:p>
                      <a:pPr algn="ctr"/>
                      <a:r>
                        <a:rPr lang="en-US" sz="1600" dirty="0">
                          <a:solidFill>
                            <a:srgbClr val="000000"/>
                          </a:solidFill>
                        </a:rPr>
                        <a:t>1.9%</a:t>
                      </a:r>
                    </a:p>
                  </a:txBody>
                  <a:tcPr/>
                </a:tc>
                <a:tc>
                  <a:txBody>
                    <a:bodyPr/>
                    <a:lstStyle/>
                    <a:p>
                      <a:pPr algn="ctr"/>
                      <a:r>
                        <a:rPr lang="en-US" sz="1600" dirty="0">
                          <a:solidFill>
                            <a:srgbClr val="000000"/>
                          </a:solidFill>
                        </a:rPr>
                        <a:t>6.6%</a:t>
                      </a:r>
                    </a:p>
                  </a:txBody>
                  <a:tcPr/>
                </a:tc>
                <a:tc>
                  <a:txBody>
                    <a:bodyPr/>
                    <a:lstStyle/>
                    <a:p>
                      <a:pPr algn="ctr"/>
                      <a:r>
                        <a:rPr lang="en-US" sz="1600" dirty="0">
                          <a:solidFill>
                            <a:srgbClr val="000000"/>
                          </a:solidFill>
                        </a:rPr>
                        <a:t>11.8%</a:t>
                      </a:r>
                    </a:p>
                  </a:txBody>
                  <a:tcPr/>
                </a:tc>
                <a:extLst>
                  <a:ext uri="{0D108BD9-81ED-4DB2-BD59-A6C34878D82A}">
                    <a16:rowId xmlns:a16="http://schemas.microsoft.com/office/drawing/2014/main" val="2518979966"/>
                  </a:ext>
                </a:extLst>
              </a:tr>
              <a:tr h="396335">
                <a:tc>
                  <a:txBody>
                    <a:bodyPr/>
                    <a:lstStyle/>
                    <a:p>
                      <a:r>
                        <a:rPr lang="en-US" sz="1600" dirty="0">
                          <a:solidFill>
                            <a:srgbClr val="000000"/>
                          </a:solidFill>
                        </a:rPr>
                        <a:t>Exomphalos (n= 325)</a:t>
                      </a:r>
                    </a:p>
                  </a:txBody>
                  <a:tcPr/>
                </a:tc>
                <a:tc>
                  <a:txBody>
                    <a:bodyPr/>
                    <a:lstStyle/>
                    <a:p>
                      <a:pPr algn="ctr"/>
                      <a:r>
                        <a:rPr lang="en-US" sz="1600" dirty="0">
                          <a:solidFill>
                            <a:srgbClr val="000000"/>
                          </a:solidFill>
                        </a:rPr>
                        <a:t>17.1%</a:t>
                      </a:r>
                    </a:p>
                  </a:txBody>
                  <a:tcPr/>
                </a:tc>
                <a:tc>
                  <a:txBody>
                    <a:bodyPr/>
                    <a:lstStyle/>
                    <a:p>
                      <a:pPr algn="ctr"/>
                      <a:r>
                        <a:rPr lang="en-US" sz="1600" dirty="0">
                          <a:solidFill>
                            <a:srgbClr val="000000"/>
                          </a:solidFill>
                        </a:rPr>
                        <a:t>20.3%</a:t>
                      </a:r>
                    </a:p>
                  </a:txBody>
                  <a:tcPr/>
                </a:tc>
                <a:tc>
                  <a:txBody>
                    <a:bodyPr/>
                    <a:lstStyle/>
                    <a:p>
                      <a:pPr algn="ctr"/>
                      <a:r>
                        <a:rPr lang="en-US" sz="1600" dirty="0">
                          <a:solidFill>
                            <a:srgbClr val="000000"/>
                          </a:solidFill>
                        </a:rPr>
                        <a:t>28.6%</a:t>
                      </a:r>
                    </a:p>
                  </a:txBody>
                  <a:tcPr/>
                </a:tc>
                <a:extLst>
                  <a:ext uri="{0D108BD9-81ED-4DB2-BD59-A6C34878D82A}">
                    <a16:rowId xmlns:a16="http://schemas.microsoft.com/office/drawing/2014/main" val="3268695772"/>
                  </a:ext>
                </a:extLst>
              </a:tr>
            </a:tbl>
          </a:graphicData>
        </a:graphic>
      </p:graphicFrame>
      <p:sp>
        <p:nvSpPr>
          <p:cNvPr id="14" name="Oval 13">
            <a:extLst>
              <a:ext uri="{FF2B5EF4-FFF2-40B4-BE49-F238E27FC236}">
                <a16:creationId xmlns:a16="http://schemas.microsoft.com/office/drawing/2014/main" id="{E3F67FDD-C8A2-414E-B3F9-429E83600313}"/>
              </a:ext>
            </a:extLst>
          </p:cNvPr>
          <p:cNvSpPr/>
          <p:nvPr/>
        </p:nvSpPr>
        <p:spPr>
          <a:xfrm>
            <a:off x="3426654" y="3117720"/>
            <a:ext cx="5337870" cy="54401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8569F6F-E57F-5B49-8FD0-96114E4D6D8A}"/>
              </a:ext>
            </a:extLst>
          </p:cNvPr>
          <p:cNvSpPr txBox="1"/>
          <p:nvPr/>
        </p:nvSpPr>
        <p:spPr>
          <a:xfrm>
            <a:off x="8033049" y="5457282"/>
            <a:ext cx="756938" cy="307777"/>
          </a:xfrm>
          <a:prstGeom prst="rect">
            <a:avLst/>
          </a:prstGeom>
          <a:noFill/>
        </p:spPr>
        <p:txBody>
          <a:bodyPr wrap="none" rtlCol="0">
            <a:spAutoFit/>
          </a:bodyPr>
          <a:lstStyle/>
          <a:p>
            <a:r>
              <a:rPr lang="en-US" sz="1400" dirty="0">
                <a:solidFill>
                  <a:srgbClr val="000000"/>
                </a:solidFill>
              </a:rPr>
              <a:t>P&lt;0.05</a:t>
            </a:r>
          </a:p>
        </p:txBody>
      </p:sp>
    </p:spTree>
    <p:extLst>
      <p:ext uri="{BB962C8B-B14F-4D97-AF65-F5344CB8AC3E}">
        <p14:creationId xmlns:p14="http://schemas.microsoft.com/office/powerpoint/2010/main" val="351557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AC4B7839-5A5A-5B47-A870-C833A2443B2E}"/>
              </a:ext>
            </a:extLst>
          </p:cNvPr>
          <p:cNvSpPr txBox="1">
            <a:spLocks/>
          </p:cNvSpPr>
          <p:nvPr/>
        </p:nvSpPr>
        <p:spPr>
          <a:xfrm>
            <a:off x="-577408" y="300815"/>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Outcomes</a:t>
            </a:r>
          </a:p>
        </p:txBody>
      </p:sp>
      <p:graphicFrame>
        <p:nvGraphicFramePr>
          <p:cNvPr id="4" name="Table 3">
            <a:extLst>
              <a:ext uri="{FF2B5EF4-FFF2-40B4-BE49-F238E27FC236}">
                <a16:creationId xmlns:a16="http://schemas.microsoft.com/office/drawing/2014/main" id="{0CA6D5ED-DA86-0E43-834D-711E80036D36}"/>
              </a:ext>
            </a:extLst>
          </p:cNvPr>
          <p:cNvGraphicFramePr>
            <a:graphicFrameLocks noGrp="1"/>
          </p:cNvGraphicFramePr>
          <p:nvPr/>
        </p:nvGraphicFramePr>
        <p:xfrm>
          <a:off x="302640" y="1278663"/>
          <a:ext cx="8435976" cy="4149968"/>
        </p:xfrm>
        <a:graphic>
          <a:graphicData uri="http://schemas.openxmlformats.org/drawingml/2006/table">
            <a:tbl>
              <a:tblPr firstRow="1" bandRow="1">
                <a:tableStyleId>{00A15C55-8517-42AA-B614-E9B94910E393}</a:tableStyleId>
              </a:tblPr>
              <a:tblGrid>
                <a:gridCol w="3229581">
                  <a:extLst>
                    <a:ext uri="{9D8B030D-6E8A-4147-A177-3AD203B41FA5}">
                      <a16:colId xmlns:a16="http://schemas.microsoft.com/office/drawing/2014/main" val="2490425663"/>
                    </a:ext>
                  </a:extLst>
                </a:gridCol>
                <a:gridCol w="1654139">
                  <a:extLst>
                    <a:ext uri="{9D8B030D-6E8A-4147-A177-3AD203B41FA5}">
                      <a16:colId xmlns:a16="http://schemas.microsoft.com/office/drawing/2014/main" val="288092202"/>
                    </a:ext>
                  </a:extLst>
                </a:gridCol>
                <a:gridCol w="1890445">
                  <a:extLst>
                    <a:ext uri="{9D8B030D-6E8A-4147-A177-3AD203B41FA5}">
                      <a16:colId xmlns:a16="http://schemas.microsoft.com/office/drawing/2014/main" val="1911211130"/>
                    </a:ext>
                  </a:extLst>
                </a:gridCol>
                <a:gridCol w="1661811">
                  <a:extLst>
                    <a:ext uri="{9D8B030D-6E8A-4147-A177-3AD203B41FA5}">
                      <a16:colId xmlns:a16="http://schemas.microsoft.com/office/drawing/2014/main" val="4192389862"/>
                    </a:ext>
                  </a:extLst>
                </a:gridCol>
              </a:tblGrid>
              <a:tr h="371716">
                <a:tc rowSpan="2">
                  <a:txBody>
                    <a:bodyPr/>
                    <a:lstStyle/>
                    <a:p>
                      <a:endParaRPr lang="en-US" sz="1600" dirty="0">
                        <a:solidFill>
                          <a:srgbClr val="000000"/>
                        </a:solidFill>
                      </a:endParaRPr>
                    </a:p>
                  </a:txBody>
                  <a:tcPr/>
                </a:tc>
                <a:tc gridSpan="3">
                  <a:txBody>
                    <a:bodyPr/>
                    <a:lstStyle/>
                    <a:p>
                      <a:pPr algn="ctr"/>
                      <a:r>
                        <a:rPr lang="en-US" sz="1600" dirty="0">
                          <a:solidFill>
                            <a:schemeClr val="bg1"/>
                          </a:solidFill>
                        </a:rPr>
                        <a:t>MORTALITY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3049192"/>
                  </a:ext>
                </a:extLst>
              </a:tr>
              <a:tr h="642055">
                <a:tc vMerge="1">
                  <a:txBody>
                    <a:bodyPr/>
                    <a:lstStyle/>
                    <a:p>
                      <a:endParaRPr lang="en-US" dirty="0"/>
                    </a:p>
                  </a:txBody>
                  <a:tcPr/>
                </a:tc>
                <a:tc>
                  <a:txBody>
                    <a:bodyPr/>
                    <a:lstStyle/>
                    <a:p>
                      <a:pPr algn="ctr"/>
                      <a:r>
                        <a:rPr lang="en-US" sz="1600" dirty="0">
                          <a:solidFill>
                            <a:srgbClr val="000000"/>
                          </a:solidFill>
                        </a:rPr>
                        <a:t>High-income countries</a:t>
                      </a:r>
                    </a:p>
                  </a:txBody>
                  <a:tcPr/>
                </a:tc>
                <a:tc>
                  <a:txBody>
                    <a:bodyPr/>
                    <a:lstStyle/>
                    <a:p>
                      <a:pPr algn="ctr"/>
                      <a:r>
                        <a:rPr lang="en-US" sz="1600" dirty="0">
                          <a:solidFill>
                            <a:srgbClr val="000000"/>
                          </a:solidFill>
                        </a:rPr>
                        <a:t>Middle-income countries</a:t>
                      </a:r>
                    </a:p>
                  </a:txBody>
                  <a:tcPr/>
                </a:tc>
                <a:tc>
                  <a:txBody>
                    <a:bodyPr/>
                    <a:lstStyle/>
                    <a:p>
                      <a:pPr algn="ctr"/>
                      <a:r>
                        <a:rPr lang="en-US" sz="1600" dirty="0">
                          <a:solidFill>
                            <a:srgbClr val="000000"/>
                          </a:solidFill>
                        </a:rPr>
                        <a:t>Low-income countries</a:t>
                      </a:r>
                    </a:p>
                  </a:txBody>
                  <a:tcPr/>
                </a:tc>
                <a:extLst>
                  <a:ext uri="{0D108BD9-81ED-4DB2-BD59-A6C34878D82A}">
                    <a16:rowId xmlns:a16="http://schemas.microsoft.com/office/drawing/2014/main" val="1609106678"/>
                  </a:ext>
                </a:extLst>
              </a:tr>
              <a:tr h="464904">
                <a:tc>
                  <a:txBody>
                    <a:bodyPr/>
                    <a:lstStyle/>
                    <a:p>
                      <a:r>
                        <a:rPr lang="en-US" sz="1600" dirty="0">
                          <a:solidFill>
                            <a:srgbClr val="000000"/>
                          </a:solidFill>
                        </a:rPr>
                        <a:t>Gastroschisis (n=453)</a:t>
                      </a:r>
                    </a:p>
                  </a:txBody>
                  <a:tcPr/>
                </a:tc>
                <a:tc>
                  <a:txBody>
                    <a:bodyPr/>
                    <a:lstStyle/>
                    <a:p>
                      <a:pPr algn="ctr"/>
                      <a:r>
                        <a:rPr lang="en-US" sz="1600" dirty="0">
                          <a:solidFill>
                            <a:srgbClr val="000000"/>
                          </a:solidFill>
                        </a:rPr>
                        <a:t>1.4%</a:t>
                      </a:r>
                    </a:p>
                  </a:txBody>
                  <a:tcPr/>
                </a:tc>
                <a:tc>
                  <a:txBody>
                    <a:bodyPr/>
                    <a:lstStyle/>
                    <a:p>
                      <a:pPr algn="ctr"/>
                      <a:r>
                        <a:rPr lang="en-US" sz="1600" dirty="0">
                          <a:solidFill>
                            <a:srgbClr val="000000"/>
                          </a:solidFill>
                        </a:rPr>
                        <a:t>31.9%</a:t>
                      </a:r>
                    </a:p>
                  </a:txBody>
                  <a:tcPr/>
                </a:tc>
                <a:tc>
                  <a:txBody>
                    <a:bodyPr/>
                    <a:lstStyle/>
                    <a:p>
                      <a:pPr algn="ctr"/>
                      <a:r>
                        <a:rPr lang="en-US" sz="1600" dirty="0">
                          <a:solidFill>
                            <a:srgbClr val="000000"/>
                          </a:solidFill>
                        </a:rPr>
                        <a:t>90.0%</a:t>
                      </a:r>
                    </a:p>
                  </a:txBody>
                  <a:tcPr/>
                </a:tc>
                <a:extLst>
                  <a:ext uri="{0D108BD9-81ED-4DB2-BD59-A6C34878D82A}">
                    <a16:rowId xmlns:a16="http://schemas.microsoft.com/office/drawing/2014/main" val="224265325"/>
                  </a:ext>
                </a:extLst>
              </a:tr>
              <a:tr h="479022">
                <a:tc>
                  <a:txBody>
                    <a:bodyPr/>
                    <a:lstStyle/>
                    <a:p>
                      <a:r>
                        <a:rPr lang="en-US" sz="1600" dirty="0">
                          <a:solidFill>
                            <a:srgbClr val="000000"/>
                          </a:solidFill>
                        </a:rPr>
                        <a:t>Oesophageal atresia (n=560)</a:t>
                      </a:r>
                    </a:p>
                  </a:txBody>
                  <a:tcPr/>
                </a:tc>
                <a:tc>
                  <a:txBody>
                    <a:bodyPr/>
                    <a:lstStyle/>
                    <a:p>
                      <a:pPr algn="ctr"/>
                      <a:r>
                        <a:rPr lang="en-US" sz="1600" dirty="0">
                          <a:solidFill>
                            <a:srgbClr val="000000"/>
                          </a:solidFill>
                        </a:rPr>
                        <a:t>7.2%</a:t>
                      </a:r>
                    </a:p>
                  </a:txBody>
                  <a:tcPr/>
                </a:tc>
                <a:tc>
                  <a:txBody>
                    <a:bodyPr/>
                    <a:lstStyle/>
                    <a:p>
                      <a:pPr algn="ctr"/>
                      <a:r>
                        <a:rPr lang="en-US" sz="1600" dirty="0">
                          <a:solidFill>
                            <a:srgbClr val="000000"/>
                          </a:solidFill>
                        </a:rPr>
                        <a:t>29.4%</a:t>
                      </a:r>
                    </a:p>
                  </a:txBody>
                  <a:tcPr/>
                </a:tc>
                <a:tc>
                  <a:txBody>
                    <a:bodyPr/>
                    <a:lstStyle/>
                    <a:p>
                      <a:pPr algn="ctr"/>
                      <a:r>
                        <a:rPr lang="en-US" sz="1600" dirty="0">
                          <a:solidFill>
                            <a:srgbClr val="000000"/>
                          </a:solidFill>
                        </a:rPr>
                        <a:t>85.7%</a:t>
                      </a:r>
                    </a:p>
                  </a:txBody>
                  <a:tcPr/>
                </a:tc>
                <a:extLst>
                  <a:ext uri="{0D108BD9-81ED-4DB2-BD59-A6C34878D82A}">
                    <a16:rowId xmlns:a16="http://schemas.microsoft.com/office/drawing/2014/main" val="2516881306"/>
                  </a:ext>
                </a:extLst>
              </a:tr>
              <a:tr h="456287">
                <a:tc>
                  <a:txBody>
                    <a:bodyPr/>
                    <a:lstStyle/>
                    <a:p>
                      <a:r>
                        <a:rPr lang="en-US" sz="1600" dirty="0">
                          <a:solidFill>
                            <a:srgbClr val="000000"/>
                          </a:solidFill>
                        </a:rPr>
                        <a:t>CDH (n=448)</a:t>
                      </a:r>
                    </a:p>
                  </a:txBody>
                  <a:tcPr/>
                </a:tc>
                <a:tc>
                  <a:txBody>
                    <a:bodyPr/>
                    <a:lstStyle/>
                    <a:p>
                      <a:pPr algn="ctr"/>
                      <a:r>
                        <a:rPr lang="en-US" sz="1600" dirty="0">
                          <a:solidFill>
                            <a:srgbClr val="000000"/>
                          </a:solidFill>
                        </a:rPr>
                        <a:t>14.2%</a:t>
                      </a:r>
                    </a:p>
                  </a:txBody>
                  <a:tcPr/>
                </a:tc>
                <a:tc>
                  <a:txBody>
                    <a:bodyPr/>
                    <a:lstStyle/>
                    <a:p>
                      <a:pPr algn="ctr"/>
                      <a:r>
                        <a:rPr lang="en-US" sz="1600" dirty="0">
                          <a:solidFill>
                            <a:srgbClr val="000000"/>
                          </a:solidFill>
                        </a:rPr>
                        <a:t>38.5%</a:t>
                      </a:r>
                    </a:p>
                  </a:txBody>
                  <a:tcPr/>
                </a:tc>
                <a:tc>
                  <a:txBody>
                    <a:bodyPr/>
                    <a:lstStyle/>
                    <a:p>
                      <a:pPr algn="ctr"/>
                      <a:r>
                        <a:rPr lang="en-US" sz="1600" dirty="0">
                          <a:solidFill>
                            <a:srgbClr val="000000"/>
                          </a:solidFill>
                        </a:rPr>
                        <a:t>n/a</a:t>
                      </a:r>
                    </a:p>
                  </a:txBody>
                  <a:tcPr/>
                </a:tc>
                <a:extLst>
                  <a:ext uri="{0D108BD9-81ED-4DB2-BD59-A6C34878D82A}">
                    <a16:rowId xmlns:a16="http://schemas.microsoft.com/office/drawing/2014/main" val="732497474"/>
                  </a:ext>
                </a:extLst>
              </a:tr>
              <a:tr h="468878">
                <a:tc>
                  <a:txBody>
                    <a:bodyPr/>
                    <a:lstStyle/>
                    <a:p>
                      <a:r>
                        <a:rPr lang="en-US" sz="1600" dirty="0">
                          <a:solidFill>
                            <a:srgbClr val="000000"/>
                          </a:solidFill>
                        </a:rPr>
                        <a:t>Intestinal atresia (n=681)</a:t>
                      </a:r>
                    </a:p>
                  </a:txBody>
                  <a:tcPr/>
                </a:tc>
                <a:tc>
                  <a:txBody>
                    <a:bodyPr/>
                    <a:lstStyle/>
                    <a:p>
                      <a:pPr algn="ctr"/>
                      <a:r>
                        <a:rPr lang="en-US" sz="1600" dirty="0">
                          <a:solidFill>
                            <a:srgbClr val="000000"/>
                          </a:solidFill>
                        </a:rPr>
                        <a:t>3.3%</a:t>
                      </a:r>
                    </a:p>
                  </a:txBody>
                  <a:tcPr/>
                </a:tc>
                <a:tc>
                  <a:txBody>
                    <a:bodyPr/>
                    <a:lstStyle/>
                    <a:p>
                      <a:pPr algn="ctr"/>
                      <a:r>
                        <a:rPr lang="en-US" sz="1600" dirty="0">
                          <a:solidFill>
                            <a:srgbClr val="000000"/>
                          </a:solidFill>
                        </a:rPr>
                        <a:t>21.4%</a:t>
                      </a:r>
                    </a:p>
                  </a:txBody>
                  <a:tcPr/>
                </a:tc>
                <a:tc>
                  <a:txBody>
                    <a:bodyPr/>
                    <a:lstStyle/>
                    <a:p>
                      <a:pPr algn="ctr"/>
                      <a:r>
                        <a:rPr lang="en-US" sz="1600" dirty="0">
                          <a:solidFill>
                            <a:srgbClr val="000000"/>
                          </a:solidFill>
                        </a:rPr>
                        <a:t>60.0%</a:t>
                      </a:r>
                    </a:p>
                  </a:txBody>
                  <a:tcPr/>
                </a:tc>
                <a:extLst>
                  <a:ext uri="{0D108BD9-81ED-4DB2-BD59-A6C34878D82A}">
                    <a16:rowId xmlns:a16="http://schemas.microsoft.com/office/drawing/2014/main" val="2930862351"/>
                  </a:ext>
                </a:extLst>
              </a:tr>
              <a:tr h="424222">
                <a:tc>
                  <a:txBody>
                    <a:bodyPr/>
                    <a:lstStyle/>
                    <a:p>
                      <a:r>
                        <a:rPr lang="en-US" sz="1600" dirty="0">
                          <a:solidFill>
                            <a:srgbClr val="000000"/>
                          </a:solidFill>
                        </a:rPr>
                        <a:t>Anorectal malformation (n=991)</a:t>
                      </a:r>
                    </a:p>
                  </a:txBody>
                  <a:tcPr/>
                </a:tc>
                <a:tc>
                  <a:txBody>
                    <a:bodyPr/>
                    <a:lstStyle/>
                    <a:p>
                      <a:pPr algn="ctr"/>
                      <a:r>
                        <a:rPr lang="en-US" sz="1600" dirty="0">
                          <a:solidFill>
                            <a:srgbClr val="000000"/>
                          </a:solidFill>
                        </a:rPr>
                        <a:t>1.7%</a:t>
                      </a:r>
                    </a:p>
                  </a:txBody>
                  <a:tcPr/>
                </a:tc>
                <a:tc>
                  <a:txBody>
                    <a:bodyPr/>
                    <a:lstStyle/>
                    <a:p>
                      <a:pPr algn="ctr"/>
                      <a:r>
                        <a:rPr lang="en-US" sz="1600" dirty="0">
                          <a:solidFill>
                            <a:srgbClr val="000000"/>
                          </a:solidFill>
                        </a:rPr>
                        <a:t>12.1%</a:t>
                      </a:r>
                    </a:p>
                  </a:txBody>
                  <a:tcPr/>
                </a:tc>
                <a:tc>
                  <a:txBody>
                    <a:bodyPr/>
                    <a:lstStyle/>
                    <a:p>
                      <a:pPr algn="ctr"/>
                      <a:r>
                        <a:rPr lang="en-US" sz="1600" dirty="0">
                          <a:solidFill>
                            <a:srgbClr val="000000"/>
                          </a:solidFill>
                        </a:rPr>
                        <a:t>20.0%</a:t>
                      </a:r>
                    </a:p>
                  </a:txBody>
                  <a:tcPr/>
                </a:tc>
                <a:extLst>
                  <a:ext uri="{0D108BD9-81ED-4DB2-BD59-A6C34878D82A}">
                    <a16:rowId xmlns:a16="http://schemas.microsoft.com/office/drawing/2014/main" val="1676877752"/>
                  </a:ext>
                </a:extLst>
              </a:tr>
              <a:tr h="446549">
                <a:tc>
                  <a:txBody>
                    <a:bodyPr/>
                    <a:lstStyle/>
                    <a:p>
                      <a:r>
                        <a:rPr lang="en-US" sz="1600" dirty="0">
                          <a:solidFill>
                            <a:srgbClr val="000000"/>
                          </a:solidFill>
                        </a:rPr>
                        <a:t>Hirschsprung’s Disease (n=517)</a:t>
                      </a:r>
                    </a:p>
                  </a:txBody>
                  <a:tcPr/>
                </a:tc>
                <a:tc>
                  <a:txBody>
                    <a:bodyPr/>
                    <a:lstStyle/>
                    <a:p>
                      <a:pPr algn="ctr"/>
                      <a:r>
                        <a:rPr lang="en-US" sz="1600" dirty="0">
                          <a:solidFill>
                            <a:srgbClr val="000000"/>
                          </a:solidFill>
                        </a:rPr>
                        <a:t>1.9%</a:t>
                      </a:r>
                    </a:p>
                  </a:txBody>
                  <a:tcPr/>
                </a:tc>
                <a:tc>
                  <a:txBody>
                    <a:bodyPr/>
                    <a:lstStyle/>
                    <a:p>
                      <a:pPr algn="ctr"/>
                      <a:r>
                        <a:rPr lang="en-US" sz="1600" dirty="0">
                          <a:solidFill>
                            <a:srgbClr val="000000"/>
                          </a:solidFill>
                        </a:rPr>
                        <a:t>6.6%</a:t>
                      </a:r>
                    </a:p>
                  </a:txBody>
                  <a:tcPr/>
                </a:tc>
                <a:tc>
                  <a:txBody>
                    <a:bodyPr/>
                    <a:lstStyle/>
                    <a:p>
                      <a:pPr algn="ctr"/>
                      <a:r>
                        <a:rPr lang="en-US" sz="1600" dirty="0">
                          <a:solidFill>
                            <a:srgbClr val="000000"/>
                          </a:solidFill>
                        </a:rPr>
                        <a:t>11.8%</a:t>
                      </a:r>
                    </a:p>
                  </a:txBody>
                  <a:tcPr/>
                </a:tc>
                <a:extLst>
                  <a:ext uri="{0D108BD9-81ED-4DB2-BD59-A6C34878D82A}">
                    <a16:rowId xmlns:a16="http://schemas.microsoft.com/office/drawing/2014/main" val="2518979966"/>
                  </a:ext>
                </a:extLst>
              </a:tr>
              <a:tr h="396335">
                <a:tc>
                  <a:txBody>
                    <a:bodyPr/>
                    <a:lstStyle/>
                    <a:p>
                      <a:r>
                        <a:rPr lang="en-US" sz="1600" dirty="0">
                          <a:solidFill>
                            <a:srgbClr val="000000"/>
                          </a:solidFill>
                        </a:rPr>
                        <a:t>Exomphalos (n= 325)</a:t>
                      </a:r>
                    </a:p>
                  </a:txBody>
                  <a:tcPr/>
                </a:tc>
                <a:tc>
                  <a:txBody>
                    <a:bodyPr/>
                    <a:lstStyle/>
                    <a:p>
                      <a:pPr algn="ctr"/>
                      <a:r>
                        <a:rPr lang="en-US" sz="1600" dirty="0">
                          <a:solidFill>
                            <a:srgbClr val="000000"/>
                          </a:solidFill>
                        </a:rPr>
                        <a:t>17.1%</a:t>
                      </a:r>
                    </a:p>
                  </a:txBody>
                  <a:tcPr/>
                </a:tc>
                <a:tc>
                  <a:txBody>
                    <a:bodyPr/>
                    <a:lstStyle/>
                    <a:p>
                      <a:pPr algn="ctr"/>
                      <a:r>
                        <a:rPr lang="en-US" sz="1600" dirty="0">
                          <a:solidFill>
                            <a:srgbClr val="000000"/>
                          </a:solidFill>
                        </a:rPr>
                        <a:t>20.3%</a:t>
                      </a:r>
                    </a:p>
                  </a:txBody>
                  <a:tcPr/>
                </a:tc>
                <a:tc>
                  <a:txBody>
                    <a:bodyPr/>
                    <a:lstStyle/>
                    <a:p>
                      <a:pPr algn="ctr"/>
                      <a:r>
                        <a:rPr lang="en-US" sz="1600" dirty="0">
                          <a:solidFill>
                            <a:srgbClr val="000000"/>
                          </a:solidFill>
                        </a:rPr>
                        <a:t>28.6%</a:t>
                      </a:r>
                    </a:p>
                  </a:txBody>
                  <a:tcPr/>
                </a:tc>
                <a:extLst>
                  <a:ext uri="{0D108BD9-81ED-4DB2-BD59-A6C34878D82A}">
                    <a16:rowId xmlns:a16="http://schemas.microsoft.com/office/drawing/2014/main" val="3268695772"/>
                  </a:ext>
                </a:extLst>
              </a:tr>
            </a:tbl>
          </a:graphicData>
        </a:graphic>
      </p:graphicFrame>
      <p:sp>
        <p:nvSpPr>
          <p:cNvPr id="14" name="Oval 13">
            <a:extLst>
              <a:ext uri="{FF2B5EF4-FFF2-40B4-BE49-F238E27FC236}">
                <a16:creationId xmlns:a16="http://schemas.microsoft.com/office/drawing/2014/main" id="{E3F67FDD-C8A2-414E-B3F9-429E83600313}"/>
              </a:ext>
            </a:extLst>
          </p:cNvPr>
          <p:cNvSpPr/>
          <p:nvPr/>
        </p:nvSpPr>
        <p:spPr>
          <a:xfrm>
            <a:off x="3503490" y="3589814"/>
            <a:ext cx="5337870" cy="54401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8569F6F-E57F-5B49-8FD0-96114E4D6D8A}"/>
              </a:ext>
            </a:extLst>
          </p:cNvPr>
          <p:cNvSpPr txBox="1"/>
          <p:nvPr/>
        </p:nvSpPr>
        <p:spPr>
          <a:xfrm>
            <a:off x="8033049" y="5457282"/>
            <a:ext cx="756938" cy="307777"/>
          </a:xfrm>
          <a:prstGeom prst="rect">
            <a:avLst/>
          </a:prstGeom>
          <a:noFill/>
        </p:spPr>
        <p:txBody>
          <a:bodyPr wrap="none" rtlCol="0">
            <a:spAutoFit/>
          </a:bodyPr>
          <a:lstStyle/>
          <a:p>
            <a:r>
              <a:rPr lang="en-US" sz="1400" dirty="0">
                <a:solidFill>
                  <a:srgbClr val="000000"/>
                </a:solidFill>
              </a:rPr>
              <a:t>P&lt;0.05</a:t>
            </a:r>
          </a:p>
        </p:txBody>
      </p:sp>
    </p:spTree>
    <p:extLst>
      <p:ext uri="{BB962C8B-B14F-4D97-AF65-F5344CB8AC3E}">
        <p14:creationId xmlns:p14="http://schemas.microsoft.com/office/powerpoint/2010/main" val="286336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448235" y="1037767"/>
            <a:ext cx="8341751" cy="5615704"/>
          </a:xfrm>
          <a:prstGeom prst="rect">
            <a:avLst/>
          </a:prstGeom>
          <a:noFill/>
        </p:spPr>
        <p:txBody>
          <a:bodyPr wrap="square" rtlCol="0">
            <a:spAutoFit/>
          </a:bodyPr>
          <a:lstStyle/>
          <a:p>
            <a:pPr marL="285750" indent="-285750">
              <a:lnSpc>
                <a:spcPct val="150000"/>
              </a:lnSpc>
              <a:buFont typeface="Arial" charset="0"/>
              <a:buChar char="•"/>
            </a:pPr>
            <a:r>
              <a:rPr lang="en-US" dirty="0">
                <a:solidFill>
                  <a:srgbClr val="000000"/>
                </a:solidFill>
              </a:rPr>
              <a:t>Country income category: </a:t>
            </a:r>
          </a:p>
          <a:p>
            <a:pPr>
              <a:lnSpc>
                <a:spcPct val="150000"/>
              </a:lnSpc>
            </a:pPr>
            <a:r>
              <a:rPr lang="en-US" b="1" dirty="0">
                <a:solidFill>
                  <a:srgbClr val="000000"/>
                </a:solidFill>
              </a:rPr>
              <a:t>    LIC vs HIC, 2.78 (1.88-4.11), MIC vs HIC, 2.11 (1.59-2.79)</a:t>
            </a:r>
          </a:p>
          <a:p>
            <a:pPr>
              <a:lnSpc>
                <a:spcPct val="150000"/>
              </a:lnSpc>
            </a:pPr>
            <a:endParaRPr lang="en-US" b="1" dirty="0">
              <a:solidFill>
                <a:srgbClr val="000000"/>
              </a:solidFill>
            </a:endParaRPr>
          </a:p>
          <a:p>
            <a:pPr marL="285750" indent="-285750">
              <a:lnSpc>
                <a:spcPct val="150000"/>
              </a:lnSpc>
              <a:buFont typeface="Arial" panose="020B0604020202020204" pitchFamily="34" charset="0"/>
              <a:buChar char="•"/>
            </a:pPr>
            <a:r>
              <a:rPr lang="en-US" dirty="0">
                <a:solidFill>
                  <a:srgbClr val="000000"/>
                </a:solidFill>
              </a:rPr>
              <a:t>Sepsis at presentation: 1.20 (1.04-1.40) </a:t>
            </a:r>
          </a:p>
          <a:p>
            <a:pPr>
              <a:lnSpc>
                <a:spcPct val="150000"/>
              </a:lnSpc>
            </a:pPr>
            <a:endParaRPr lang="en-US" b="1" dirty="0">
              <a:solidFill>
                <a:srgbClr val="000000"/>
              </a:solidFill>
            </a:endParaRPr>
          </a:p>
          <a:p>
            <a:pPr marL="285750" indent="-285750">
              <a:lnSpc>
                <a:spcPct val="150000"/>
              </a:lnSpc>
              <a:buFont typeface="Arial" panose="020B0604020202020204" pitchFamily="34" charset="0"/>
              <a:buChar char="•"/>
            </a:pPr>
            <a:r>
              <a:rPr lang="en-US" dirty="0">
                <a:solidFill>
                  <a:srgbClr val="000000"/>
                </a:solidFill>
              </a:rPr>
              <a:t>ASA score: 4-5, 1.82 (1.4-2.35) or 3, 1.58 (1.30-1.92) vs 1-2</a:t>
            </a:r>
          </a:p>
          <a:p>
            <a:pPr marL="285750" indent="-285750">
              <a:lnSpc>
                <a:spcPct val="150000"/>
              </a:lnSpc>
              <a:buFont typeface="Arial" panose="020B0604020202020204" pitchFamily="34" charset="0"/>
              <a:buChar char="•"/>
            </a:pPr>
            <a:r>
              <a:rPr lang="en-US" dirty="0">
                <a:solidFill>
                  <a:srgbClr val="000000"/>
                </a:solidFill>
              </a:rPr>
              <a:t>No surgical safety checklist: 1.39 (1.02-1.90) </a:t>
            </a:r>
          </a:p>
          <a:p>
            <a:pPr marL="285750" indent="-285750">
              <a:lnSpc>
                <a:spcPct val="150000"/>
              </a:lnSpc>
              <a:buFont typeface="Arial" panose="020B0604020202020204" pitchFamily="34" charset="0"/>
              <a:buChar char="•"/>
            </a:pPr>
            <a:r>
              <a:rPr lang="en-US" dirty="0">
                <a:solidFill>
                  <a:srgbClr val="000000"/>
                </a:solidFill>
              </a:rPr>
              <a:t>No physician anaesthetist: 1.57 (1.05-2.34)</a:t>
            </a:r>
          </a:p>
          <a:p>
            <a:pPr>
              <a:lnSpc>
                <a:spcPct val="150000"/>
              </a:lnSpc>
            </a:pPr>
            <a:endParaRPr lang="en-US" b="1" dirty="0">
              <a:solidFill>
                <a:srgbClr val="000000"/>
              </a:solidFill>
            </a:endParaRPr>
          </a:p>
          <a:p>
            <a:pPr marL="285750" indent="-285750">
              <a:lnSpc>
                <a:spcPct val="150000"/>
              </a:lnSpc>
              <a:buFont typeface="Arial" charset="0"/>
              <a:buChar char="•"/>
            </a:pPr>
            <a:r>
              <a:rPr lang="en-US" dirty="0">
                <a:solidFill>
                  <a:srgbClr val="000000"/>
                </a:solidFill>
              </a:rPr>
              <a:t>Ventilation needed but unavailable: 1.96 (1.41-2.71) </a:t>
            </a:r>
          </a:p>
          <a:p>
            <a:pPr marL="285750" indent="-285750">
              <a:lnSpc>
                <a:spcPct val="150000"/>
              </a:lnSpc>
              <a:buFont typeface="Arial" charset="0"/>
              <a:buChar char="•"/>
            </a:pPr>
            <a:r>
              <a:rPr lang="en-US" dirty="0">
                <a:solidFill>
                  <a:srgbClr val="000000"/>
                </a:solidFill>
              </a:rPr>
              <a:t>Parenteral nutrition needed but unavailable: 1.35 (1.05-1.74)</a:t>
            </a: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FB1E020-8372-244B-8B95-3A70B758C55C}"/>
              </a:ext>
            </a:extLst>
          </p:cNvPr>
          <p:cNvSpPr>
            <a:spLocks noGrp="1"/>
          </p:cNvSpPr>
          <p:nvPr>
            <p:ph type="title"/>
          </p:nvPr>
        </p:nvSpPr>
        <p:spPr/>
        <p:txBody>
          <a:bodyPr/>
          <a:lstStyle/>
          <a:p>
            <a:r>
              <a:rPr lang="en-US" sz="3000" dirty="0">
                <a:solidFill>
                  <a:srgbClr val="000000"/>
                </a:solidFill>
              </a:rPr>
              <a:t>Factors associated with higher mortality</a:t>
            </a:r>
          </a:p>
        </p:txBody>
      </p:sp>
      <p:pic>
        <p:nvPicPr>
          <p:cNvPr id="4" name="Picture 3">
            <a:extLst>
              <a:ext uri="{FF2B5EF4-FFF2-40B4-BE49-F238E27FC236}">
                <a16:creationId xmlns:a16="http://schemas.microsoft.com/office/drawing/2014/main" id="{B8E08190-B6EE-F846-BE5A-3E861BB059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6254" y="3673454"/>
            <a:ext cx="2300546" cy="1533697"/>
          </a:xfrm>
          <a:prstGeom prst="rect">
            <a:avLst/>
          </a:prstGeom>
        </p:spPr>
      </p:pic>
      <p:pic>
        <p:nvPicPr>
          <p:cNvPr id="8" name="Picture 7">
            <a:extLst>
              <a:ext uri="{FF2B5EF4-FFF2-40B4-BE49-F238E27FC236}">
                <a16:creationId xmlns:a16="http://schemas.microsoft.com/office/drawing/2014/main" id="{D20DE287-9E26-9B43-B5C7-16984A80602F}"/>
              </a:ext>
            </a:extLst>
          </p:cNvPr>
          <p:cNvPicPr>
            <a:picLocks noChangeAspect="1"/>
          </p:cNvPicPr>
          <p:nvPr/>
        </p:nvPicPr>
        <p:blipFill>
          <a:blip r:embed="rId7"/>
          <a:stretch>
            <a:fillRect/>
          </a:stretch>
        </p:blipFill>
        <p:spPr>
          <a:xfrm>
            <a:off x="6858158" y="1868637"/>
            <a:ext cx="1868871" cy="1315909"/>
          </a:xfrm>
          <a:prstGeom prst="rect">
            <a:avLst/>
          </a:prstGeom>
        </p:spPr>
      </p:pic>
    </p:spTree>
    <p:extLst>
      <p:ext uri="{BB962C8B-B14F-4D97-AF65-F5344CB8AC3E}">
        <p14:creationId xmlns:p14="http://schemas.microsoft.com/office/powerpoint/2010/main" val="20833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354013" y="377260"/>
            <a:ext cx="8540605" cy="3546805"/>
          </a:xfrm>
          <a:prstGeom prst="rect">
            <a:avLst/>
          </a:prstGeom>
          <a:noFill/>
        </p:spPr>
        <p:txBody>
          <a:bodyPr wrap="square" rtlCol="0">
            <a:spAutoFit/>
          </a:bodyPr>
          <a:lstStyle/>
          <a:p>
            <a:pPr>
              <a:lnSpc>
                <a:spcPct val="150000"/>
              </a:lnSpc>
            </a:pPr>
            <a:endParaRPr lang="en-US" sz="1900" dirty="0">
              <a:solidFill>
                <a:srgbClr val="000000"/>
              </a:solidFill>
            </a:endParaRPr>
          </a:p>
          <a:p>
            <a:pPr marL="285750" indent="-285750">
              <a:lnSpc>
                <a:spcPct val="150000"/>
              </a:lnSpc>
              <a:buFont typeface="Arial" charset="0"/>
              <a:buChar char="•"/>
            </a:pPr>
            <a:endParaRPr lang="en-US" sz="1900" dirty="0">
              <a:solidFill>
                <a:srgbClr val="000000"/>
              </a:solidFill>
            </a:endParaRPr>
          </a:p>
          <a:p>
            <a:pPr marL="285750" indent="-285750">
              <a:lnSpc>
                <a:spcPct val="150000"/>
              </a:lnSpc>
              <a:buFont typeface="Arial" charset="0"/>
              <a:buChar char="•"/>
            </a:pPr>
            <a:r>
              <a:rPr lang="en-US" sz="1900" dirty="0">
                <a:solidFill>
                  <a:srgbClr val="000000"/>
                </a:solidFill>
              </a:rPr>
              <a:t>Receiving parenteral nutrition: 0.61 (0.47-0.79)</a:t>
            </a:r>
          </a:p>
          <a:p>
            <a:pPr marL="285750" indent="-285750">
              <a:lnSpc>
                <a:spcPct val="150000"/>
              </a:lnSpc>
              <a:buFont typeface="Arial" charset="0"/>
              <a:buChar char="•"/>
            </a:pPr>
            <a:endParaRPr lang="en-US" sz="1900" dirty="0">
              <a:solidFill>
                <a:srgbClr val="000000"/>
              </a:solidFill>
            </a:endParaRPr>
          </a:p>
          <a:p>
            <a:pPr marL="285750" indent="-285750">
              <a:lnSpc>
                <a:spcPct val="150000"/>
              </a:lnSpc>
              <a:buFont typeface="Arial" charset="0"/>
              <a:buChar char="•"/>
            </a:pPr>
            <a:r>
              <a:rPr lang="en-US" sz="1900" dirty="0">
                <a:solidFill>
                  <a:srgbClr val="000000"/>
                </a:solidFill>
              </a:rPr>
              <a:t>Use of a PICC line (peripherally inserted central catheter): 0.65 (0.5-0.86)</a:t>
            </a:r>
          </a:p>
          <a:p>
            <a:pPr marL="285750" indent="-285750">
              <a:lnSpc>
                <a:spcPct val="150000"/>
              </a:lnSpc>
              <a:buFont typeface="Arial" charset="0"/>
              <a:buChar char="•"/>
            </a:pPr>
            <a:endParaRPr lang="en-US" sz="1900" dirty="0">
              <a:solidFill>
                <a:srgbClr val="000000"/>
              </a:solidFill>
            </a:endParaRPr>
          </a:p>
          <a:p>
            <a:pPr marL="285750" indent="-285750">
              <a:lnSpc>
                <a:spcPct val="150000"/>
              </a:lnSpc>
              <a:buFont typeface="Arial" charset="0"/>
              <a:buChar char="•"/>
            </a:pPr>
            <a:r>
              <a:rPr lang="en-US" sz="1900" dirty="0">
                <a:solidFill>
                  <a:srgbClr val="000000"/>
                </a:solidFill>
              </a:rPr>
              <a:t>Use of a percutaneous central line: 0.69 (0.48-1.00)</a:t>
            </a:r>
          </a:p>
          <a:p>
            <a:pPr marL="285750" indent="-285750">
              <a:lnSpc>
                <a:spcPct val="150000"/>
              </a:lnSpc>
              <a:buFont typeface="Arial" charset="0"/>
              <a:buChar char="•"/>
            </a:pPr>
            <a:endParaRPr lang="en-US" sz="19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FB1E020-8372-244B-8B95-3A70B758C55C}"/>
              </a:ext>
            </a:extLst>
          </p:cNvPr>
          <p:cNvSpPr>
            <a:spLocks noGrp="1"/>
          </p:cNvSpPr>
          <p:nvPr>
            <p:ph type="title"/>
          </p:nvPr>
        </p:nvSpPr>
        <p:spPr>
          <a:xfrm>
            <a:off x="457200" y="274638"/>
            <a:ext cx="8229600" cy="732229"/>
          </a:xfrm>
        </p:spPr>
        <p:txBody>
          <a:bodyPr/>
          <a:lstStyle/>
          <a:p>
            <a:r>
              <a:rPr lang="en-US" sz="3000" dirty="0">
                <a:solidFill>
                  <a:srgbClr val="000000"/>
                </a:solidFill>
              </a:rPr>
              <a:t>Factors associated with lower mortality</a:t>
            </a:r>
          </a:p>
        </p:txBody>
      </p:sp>
      <p:pic>
        <p:nvPicPr>
          <p:cNvPr id="4" name="Picture 3">
            <a:extLst>
              <a:ext uri="{FF2B5EF4-FFF2-40B4-BE49-F238E27FC236}">
                <a16:creationId xmlns:a16="http://schemas.microsoft.com/office/drawing/2014/main" id="{A73B6712-4A68-9846-9DD6-B5A15F16804E}"/>
              </a:ext>
            </a:extLst>
          </p:cNvPr>
          <p:cNvPicPr>
            <a:picLocks noChangeAspect="1"/>
          </p:cNvPicPr>
          <p:nvPr/>
        </p:nvPicPr>
        <p:blipFill>
          <a:blip r:embed="rId6"/>
          <a:stretch>
            <a:fillRect/>
          </a:stretch>
        </p:blipFill>
        <p:spPr>
          <a:xfrm>
            <a:off x="3425608" y="3954685"/>
            <a:ext cx="2397414" cy="1595370"/>
          </a:xfrm>
          <a:prstGeom prst="rect">
            <a:avLst/>
          </a:prstGeom>
        </p:spPr>
      </p:pic>
    </p:spTree>
    <p:extLst>
      <p:ext uri="{BB962C8B-B14F-4D97-AF65-F5344CB8AC3E}">
        <p14:creationId xmlns:p14="http://schemas.microsoft.com/office/powerpoint/2010/main" val="258066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401124" y="757214"/>
            <a:ext cx="8542396" cy="4654800"/>
          </a:xfrm>
          <a:prstGeom prst="rect">
            <a:avLst/>
          </a:prstGeom>
          <a:noFill/>
        </p:spPr>
        <p:txBody>
          <a:bodyPr wrap="square" rtlCol="0">
            <a:spAutoFit/>
          </a:bodyPr>
          <a:lstStyle/>
          <a:p>
            <a:pPr>
              <a:lnSpc>
                <a:spcPct val="150000"/>
              </a:lnSpc>
            </a:pPr>
            <a:endParaRPr lang="en-US" sz="1900" dirty="0">
              <a:solidFill>
                <a:srgbClr val="000000"/>
              </a:solidFill>
            </a:endParaRPr>
          </a:p>
          <a:p>
            <a:pPr marL="342900" indent="-342900">
              <a:lnSpc>
                <a:spcPct val="150000"/>
              </a:lnSpc>
              <a:buFont typeface="Arial" panose="020B0604020202020204" pitchFamily="34" charset="0"/>
              <a:buChar char="•"/>
            </a:pPr>
            <a:r>
              <a:rPr lang="en-US" sz="1900" dirty="0">
                <a:solidFill>
                  <a:srgbClr val="000000"/>
                </a:solidFill>
              </a:rPr>
              <a:t>Unacceptable disparities in mortality exist for common gastrointestinal congenital anomalies between low, middle and high-income countries.</a:t>
            </a:r>
          </a:p>
          <a:p>
            <a:pPr marL="342900" indent="-342900">
              <a:lnSpc>
                <a:spcPct val="150000"/>
              </a:lnSpc>
              <a:buFont typeface="Arial" panose="020B0604020202020204" pitchFamily="34" charset="0"/>
              <a:buChar char="•"/>
            </a:pPr>
            <a:r>
              <a:rPr lang="en-US" sz="1900" dirty="0">
                <a:solidFill>
                  <a:srgbClr val="000000"/>
                </a:solidFill>
              </a:rPr>
              <a:t>Sustainable Development Goal 3.2 to ‘end preventable deaths in neonates and children &lt;5 by 2030’ is not achievable without urgent action. </a:t>
            </a:r>
          </a:p>
          <a:p>
            <a:pPr marL="342900" indent="-342900">
              <a:lnSpc>
                <a:spcPct val="150000"/>
              </a:lnSpc>
              <a:buFont typeface="Arial" panose="020B0604020202020204" pitchFamily="34" charset="0"/>
              <a:buChar char="•"/>
            </a:pPr>
            <a:endParaRPr lang="en-US" sz="1000" dirty="0">
              <a:solidFill>
                <a:srgbClr val="000000"/>
              </a:solidFill>
            </a:endParaRPr>
          </a:p>
          <a:p>
            <a:pPr marL="342900" indent="-342900">
              <a:lnSpc>
                <a:spcPct val="150000"/>
              </a:lnSpc>
              <a:buFont typeface="Arial" panose="020B0604020202020204" pitchFamily="34" charset="0"/>
              <a:buChar char="•"/>
            </a:pPr>
            <a:r>
              <a:rPr lang="en-US" sz="1900" b="1" dirty="0">
                <a:solidFill>
                  <a:srgbClr val="000000"/>
                </a:solidFill>
              </a:rPr>
              <a:t>Focus should be on:</a:t>
            </a:r>
          </a:p>
          <a:p>
            <a:pPr marL="457200" indent="-457200">
              <a:lnSpc>
                <a:spcPct val="150000"/>
              </a:lnSpc>
              <a:buAutoNum type="arabicParenR"/>
            </a:pPr>
            <a:r>
              <a:rPr lang="en-US" sz="1900" dirty="0">
                <a:solidFill>
                  <a:srgbClr val="000000"/>
                </a:solidFill>
              </a:rPr>
              <a:t>Antenatal diagnosis and delivery at a paediatric surgery centre</a:t>
            </a:r>
          </a:p>
          <a:p>
            <a:pPr marL="457200" indent="-457200">
              <a:lnSpc>
                <a:spcPct val="150000"/>
              </a:lnSpc>
              <a:buAutoNum type="arabicParenR"/>
            </a:pPr>
            <a:r>
              <a:rPr lang="en-US" sz="1900" dirty="0">
                <a:solidFill>
                  <a:srgbClr val="000000"/>
                </a:solidFill>
              </a:rPr>
              <a:t>Improving district level resuscitation and timely, safe transfer</a:t>
            </a:r>
          </a:p>
          <a:p>
            <a:pPr marL="457200" indent="-457200">
              <a:lnSpc>
                <a:spcPct val="150000"/>
              </a:lnSpc>
              <a:buAutoNum type="arabicParenR"/>
            </a:pPr>
            <a:r>
              <a:rPr lang="en-US" sz="1900" dirty="0">
                <a:solidFill>
                  <a:srgbClr val="000000"/>
                </a:solidFill>
              </a:rPr>
              <a:t>Perioperative care at the tertiary level:</a:t>
            </a:r>
          </a:p>
          <a:p>
            <a:pPr>
              <a:lnSpc>
                <a:spcPct val="150000"/>
              </a:lnSpc>
            </a:pPr>
            <a:r>
              <a:rPr lang="en-US" sz="1900" dirty="0">
                <a:solidFill>
                  <a:srgbClr val="000000"/>
                </a:solidFill>
              </a:rPr>
              <a:t>       Surgical safety checklist, IV access, parenteral nutrition &amp; ventilation</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FB1E020-8372-244B-8B95-3A70B758C55C}"/>
              </a:ext>
            </a:extLst>
          </p:cNvPr>
          <p:cNvSpPr>
            <a:spLocks noGrp="1"/>
          </p:cNvSpPr>
          <p:nvPr>
            <p:ph type="title"/>
          </p:nvPr>
        </p:nvSpPr>
        <p:spPr>
          <a:xfrm>
            <a:off x="200480" y="271607"/>
            <a:ext cx="8229600" cy="732229"/>
          </a:xfrm>
        </p:spPr>
        <p:txBody>
          <a:bodyPr/>
          <a:lstStyle/>
          <a:p>
            <a:r>
              <a:rPr lang="en-US" sz="3000" dirty="0">
                <a:solidFill>
                  <a:srgbClr val="000000"/>
                </a:solidFill>
              </a:rPr>
              <a:t>Conclusion</a:t>
            </a:r>
          </a:p>
        </p:txBody>
      </p:sp>
      <p:pic>
        <p:nvPicPr>
          <p:cNvPr id="12" name="Picture 11">
            <a:extLst>
              <a:ext uri="{FF2B5EF4-FFF2-40B4-BE49-F238E27FC236}">
                <a16:creationId xmlns:a16="http://schemas.microsoft.com/office/drawing/2014/main" id="{2AFD3BE3-B2BB-8B4B-AA4F-C9059AB813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19649" y="267507"/>
            <a:ext cx="2623871" cy="653454"/>
          </a:xfrm>
          <a:prstGeom prst="rect">
            <a:avLst/>
          </a:prstGeom>
        </p:spPr>
      </p:pic>
    </p:spTree>
    <p:extLst>
      <p:ext uri="{BB962C8B-B14F-4D97-AF65-F5344CB8AC3E}">
        <p14:creationId xmlns:p14="http://schemas.microsoft.com/office/powerpoint/2010/main" val="21478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FB1E020-8372-244B-8B95-3A70B758C55C}"/>
              </a:ext>
            </a:extLst>
          </p:cNvPr>
          <p:cNvSpPr>
            <a:spLocks noGrp="1"/>
          </p:cNvSpPr>
          <p:nvPr>
            <p:ph type="title"/>
          </p:nvPr>
        </p:nvSpPr>
        <p:spPr>
          <a:xfrm>
            <a:off x="200480" y="271607"/>
            <a:ext cx="8229600" cy="732229"/>
          </a:xfrm>
        </p:spPr>
        <p:txBody>
          <a:bodyPr/>
          <a:lstStyle/>
          <a:p>
            <a:r>
              <a:rPr lang="en-US" sz="3000" dirty="0">
                <a:solidFill>
                  <a:srgbClr val="000000"/>
                </a:solidFill>
              </a:rPr>
              <a:t>Local Action</a:t>
            </a:r>
          </a:p>
        </p:txBody>
      </p:sp>
      <p:sp>
        <p:nvSpPr>
          <p:cNvPr id="4" name="TextBox 3">
            <a:extLst>
              <a:ext uri="{FF2B5EF4-FFF2-40B4-BE49-F238E27FC236}">
                <a16:creationId xmlns:a16="http://schemas.microsoft.com/office/drawing/2014/main" id="{6134A6A7-CF80-D34A-846F-D1C8BADEC35B}"/>
              </a:ext>
            </a:extLst>
          </p:cNvPr>
          <p:cNvSpPr txBox="1"/>
          <p:nvPr/>
        </p:nvSpPr>
        <p:spPr>
          <a:xfrm>
            <a:off x="253206" y="1182600"/>
            <a:ext cx="8637587"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0000"/>
                </a:solidFill>
              </a:rPr>
              <a:t>Multi-disciplinary team meetings </a:t>
            </a:r>
            <a:r>
              <a:rPr lang="en-US" sz="2000" dirty="0">
                <a:solidFill>
                  <a:srgbClr val="000000"/>
                </a:solidFill>
              </a:rPr>
              <a:t>including the paediatric surgical teams, neonatal/paediatric teams and obstetric/</a:t>
            </a:r>
            <a:r>
              <a:rPr lang="en-US" sz="2000" dirty="0" err="1">
                <a:solidFill>
                  <a:srgbClr val="000000"/>
                </a:solidFill>
              </a:rPr>
              <a:t>ultrasonographer</a:t>
            </a:r>
            <a:r>
              <a:rPr lang="en-US" sz="2000" dirty="0">
                <a:solidFill>
                  <a:srgbClr val="000000"/>
                </a:solidFill>
              </a:rPr>
              <a:t> teams </a:t>
            </a:r>
          </a:p>
          <a:p>
            <a:endParaRPr lang="en-US" sz="2000" dirty="0">
              <a:solidFill>
                <a:srgbClr val="000000"/>
              </a:solidFill>
            </a:endParaRPr>
          </a:p>
          <a:p>
            <a:endParaRPr lang="en-US" sz="2000" dirty="0">
              <a:solidFill>
                <a:srgbClr val="000000"/>
              </a:solidFill>
            </a:endParaRPr>
          </a:p>
          <a:p>
            <a:pPr marL="285750" indent="-285750">
              <a:buFont typeface="Arial" panose="020B0604020202020204" pitchFamily="34" charset="0"/>
              <a:buChar char="•"/>
            </a:pPr>
            <a:r>
              <a:rPr lang="en-US" sz="2000" b="1" dirty="0">
                <a:solidFill>
                  <a:srgbClr val="000000"/>
                </a:solidFill>
              </a:rPr>
              <a:t>Outreach teaching to referring hospitals </a:t>
            </a:r>
          </a:p>
          <a:p>
            <a:pPr marL="285750" indent="-285750">
              <a:buFont typeface="Arial" panose="020B0604020202020204" pitchFamily="34" charset="0"/>
              <a:buChar char="•"/>
            </a:pPr>
            <a:endParaRPr lang="en-US" sz="2000" b="1" dirty="0">
              <a:solidFill>
                <a:srgbClr val="000000"/>
              </a:solidFill>
            </a:endParaRPr>
          </a:p>
          <a:p>
            <a:endParaRPr lang="en-US" sz="2000" dirty="0">
              <a:solidFill>
                <a:srgbClr val="000000"/>
              </a:solidFill>
            </a:endParaRPr>
          </a:p>
          <a:p>
            <a:pPr marL="285750" indent="-285750">
              <a:buFont typeface="Arial" panose="020B0604020202020204" pitchFamily="34" charset="0"/>
              <a:buChar char="•"/>
            </a:pPr>
            <a:r>
              <a:rPr lang="en-US" sz="2000" dirty="0">
                <a:solidFill>
                  <a:srgbClr val="000000"/>
                </a:solidFill>
              </a:rPr>
              <a:t>Discussion re setting up or </a:t>
            </a:r>
            <a:r>
              <a:rPr lang="en-US" sz="2000" b="1" dirty="0">
                <a:solidFill>
                  <a:srgbClr val="000000"/>
                </a:solidFill>
              </a:rPr>
              <a:t>improving </a:t>
            </a:r>
          </a:p>
          <a:p>
            <a:r>
              <a:rPr lang="en-US" sz="2000" b="1" dirty="0">
                <a:solidFill>
                  <a:srgbClr val="000000"/>
                </a:solidFill>
              </a:rPr>
              <a:t>     referral pathways and communication </a:t>
            </a:r>
          </a:p>
          <a:p>
            <a:r>
              <a:rPr lang="en-US" sz="2000" b="1" dirty="0">
                <a:solidFill>
                  <a:srgbClr val="000000"/>
                </a:solidFill>
              </a:rPr>
              <a:t>     </a:t>
            </a:r>
            <a:r>
              <a:rPr lang="en-US" sz="2000" dirty="0">
                <a:solidFill>
                  <a:srgbClr val="000000"/>
                </a:solidFill>
              </a:rPr>
              <a:t>between the paediatric surgery centre and </a:t>
            </a:r>
          </a:p>
          <a:p>
            <a:r>
              <a:rPr lang="en-US" sz="2000" dirty="0">
                <a:solidFill>
                  <a:srgbClr val="000000"/>
                </a:solidFill>
              </a:rPr>
              <a:t>     referring facilities</a:t>
            </a:r>
          </a:p>
        </p:txBody>
      </p:sp>
      <p:pic>
        <p:nvPicPr>
          <p:cNvPr id="2" name="Picture 1">
            <a:extLst>
              <a:ext uri="{FF2B5EF4-FFF2-40B4-BE49-F238E27FC236}">
                <a16:creationId xmlns:a16="http://schemas.microsoft.com/office/drawing/2014/main" id="{66192705-7719-714F-8C66-531AE5AA2C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81201" y="2474078"/>
            <a:ext cx="3209592" cy="2186397"/>
          </a:xfrm>
          <a:prstGeom prst="rect">
            <a:avLst/>
          </a:prstGeom>
        </p:spPr>
      </p:pic>
    </p:spTree>
    <p:extLst>
      <p:ext uri="{BB962C8B-B14F-4D97-AF65-F5344CB8AC3E}">
        <p14:creationId xmlns:p14="http://schemas.microsoft.com/office/powerpoint/2010/main" val="353478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FB1E020-8372-244B-8B95-3A70B758C55C}"/>
              </a:ext>
            </a:extLst>
          </p:cNvPr>
          <p:cNvSpPr>
            <a:spLocks noGrp="1"/>
          </p:cNvSpPr>
          <p:nvPr>
            <p:ph type="title"/>
          </p:nvPr>
        </p:nvSpPr>
        <p:spPr>
          <a:xfrm>
            <a:off x="200480" y="271607"/>
            <a:ext cx="8229600" cy="732229"/>
          </a:xfrm>
        </p:spPr>
        <p:txBody>
          <a:bodyPr/>
          <a:lstStyle/>
          <a:p>
            <a:r>
              <a:rPr lang="en-US" sz="3000" dirty="0">
                <a:solidFill>
                  <a:srgbClr val="000000"/>
                </a:solidFill>
              </a:rPr>
              <a:t>National Action</a:t>
            </a:r>
          </a:p>
        </p:txBody>
      </p:sp>
      <p:sp>
        <p:nvSpPr>
          <p:cNvPr id="4" name="TextBox 3">
            <a:extLst>
              <a:ext uri="{FF2B5EF4-FFF2-40B4-BE49-F238E27FC236}">
                <a16:creationId xmlns:a16="http://schemas.microsoft.com/office/drawing/2014/main" id="{6134A6A7-CF80-D34A-846F-D1C8BADEC35B}"/>
              </a:ext>
            </a:extLst>
          </p:cNvPr>
          <p:cNvSpPr txBox="1"/>
          <p:nvPr/>
        </p:nvSpPr>
        <p:spPr>
          <a:xfrm>
            <a:off x="354013" y="1228397"/>
            <a:ext cx="8637587"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0000"/>
                </a:solidFill>
              </a:rPr>
              <a:t>Local multi-disciplinary team members can approach</a:t>
            </a:r>
            <a:r>
              <a:rPr lang="en-US" sz="2000" dirty="0">
                <a:solidFill>
                  <a:srgbClr val="000000"/>
                </a:solidFill>
              </a:rPr>
              <a:t>: </a:t>
            </a:r>
          </a:p>
          <a:p>
            <a:r>
              <a:rPr lang="en-US" sz="2000" dirty="0">
                <a:solidFill>
                  <a:srgbClr val="000000"/>
                </a:solidFill>
              </a:rPr>
              <a:t>     - Local MP/ government representative</a:t>
            </a:r>
          </a:p>
          <a:p>
            <a:r>
              <a:rPr lang="en-US" sz="2000" dirty="0">
                <a:solidFill>
                  <a:srgbClr val="000000"/>
                </a:solidFill>
              </a:rPr>
              <a:t>     - Regional health minister</a:t>
            </a:r>
          </a:p>
          <a:p>
            <a:r>
              <a:rPr lang="en-US" sz="2000" dirty="0">
                <a:solidFill>
                  <a:srgbClr val="000000"/>
                </a:solidFill>
              </a:rPr>
              <a:t>     - Minister of Health for the country</a:t>
            </a:r>
          </a:p>
          <a:p>
            <a:endParaRPr lang="en-US" sz="2000" dirty="0">
              <a:solidFill>
                <a:srgbClr val="000000"/>
              </a:solidFill>
            </a:endParaRPr>
          </a:p>
          <a:p>
            <a:pPr marL="285750" indent="-285750">
              <a:buFont typeface="Arial" panose="020B0604020202020204" pitchFamily="34" charset="0"/>
              <a:buChar char="•"/>
            </a:pPr>
            <a:r>
              <a:rPr lang="en-US" sz="2000" b="1" dirty="0">
                <a:solidFill>
                  <a:srgbClr val="000000"/>
                </a:solidFill>
              </a:rPr>
              <a:t>Incorporate into the National Health Plan</a:t>
            </a:r>
            <a:r>
              <a:rPr lang="en-US" sz="2000" dirty="0">
                <a:solidFill>
                  <a:srgbClr val="000000"/>
                </a:solidFill>
              </a:rPr>
              <a:t> (or National Surgical, Obstetric and Anaesthetic Plan if being developed)</a:t>
            </a: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a:solidFill>
                  <a:srgbClr val="000000"/>
                </a:solidFill>
              </a:rPr>
              <a:t>Increase training numbers </a:t>
            </a:r>
            <a:r>
              <a:rPr lang="en-US" sz="2000" dirty="0">
                <a:solidFill>
                  <a:srgbClr val="000000"/>
                </a:solidFill>
              </a:rPr>
              <a:t>for paediatric surgery, paediatric anaesthesia, paediatric nursing and antenatal ultrasonographers </a:t>
            </a:r>
          </a:p>
          <a:p>
            <a:endParaRPr lang="en-US" sz="2000" dirty="0">
              <a:solidFill>
                <a:srgbClr val="000000"/>
              </a:solidFill>
            </a:endParaRPr>
          </a:p>
          <a:p>
            <a:pPr marL="285750" indent="-285750">
              <a:buFont typeface="Arial" panose="020B0604020202020204" pitchFamily="34" charset="0"/>
              <a:buChar char="•"/>
            </a:pPr>
            <a:r>
              <a:rPr lang="en-US" sz="2000" b="1" dirty="0">
                <a:solidFill>
                  <a:srgbClr val="000000"/>
                </a:solidFill>
              </a:rPr>
              <a:t>Share the study results in the local newspapers/press </a:t>
            </a:r>
            <a:r>
              <a:rPr lang="en-US" sz="2000" dirty="0">
                <a:solidFill>
                  <a:srgbClr val="000000"/>
                </a:solidFill>
              </a:rPr>
              <a:t>to raise awareness amongst the population </a:t>
            </a:r>
          </a:p>
          <a:p>
            <a:r>
              <a:rPr lang="en-US" sz="2000" dirty="0">
                <a:solidFill>
                  <a:srgbClr val="000000"/>
                </a:solidFill>
              </a:rPr>
              <a:t>     </a:t>
            </a:r>
          </a:p>
        </p:txBody>
      </p:sp>
      <p:pic>
        <p:nvPicPr>
          <p:cNvPr id="2" name="Picture 1">
            <a:extLst>
              <a:ext uri="{FF2B5EF4-FFF2-40B4-BE49-F238E27FC236}">
                <a16:creationId xmlns:a16="http://schemas.microsoft.com/office/drawing/2014/main" id="{1BC14612-F098-754E-8F3B-6A64E266C9C6}"/>
              </a:ext>
            </a:extLst>
          </p:cNvPr>
          <p:cNvPicPr>
            <a:picLocks noChangeAspect="1"/>
          </p:cNvPicPr>
          <p:nvPr/>
        </p:nvPicPr>
        <p:blipFill>
          <a:blip r:embed="rId4"/>
          <a:stretch>
            <a:fillRect/>
          </a:stretch>
        </p:blipFill>
        <p:spPr>
          <a:xfrm>
            <a:off x="4226602" y="5581115"/>
            <a:ext cx="4668209" cy="932230"/>
          </a:xfrm>
          <a:prstGeom prst="rect">
            <a:avLst/>
          </a:prstGeom>
        </p:spPr>
      </p:pic>
      <p:pic>
        <p:nvPicPr>
          <p:cNvPr id="11" name="Picture 10">
            <a:extLst>
              <a:ext uri="{FF2B5EF4-FFF2-40B4-BE49-F238E27FC236}">
                <a16:creationId xmlns:a16="http://schemas.microsoft.com/office/drawing/2014/main" id="{A96EA535-3C27-CA42-A881-93D271F2C7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4013" y="5412014"/>
            <a:ext cx="1679591" cy="1202371"/>
          </a:xfrm>
          <a:prstGeom prst="rect">
            <a:avLst/>
          </a:prstGeom>
        </p:spPr>
      </p:pic>
      <p:pic>
        <p:nvPicPr>
          <p:cNvPr id="12" name="Picture 11">
            <a:extLst>
              <a:ext uri="{FF2B5EF4-FFF2-40B4-BE49-F238E27FC236}">
                <a16:creationId xmlns:a16="http://schemas.microsoft.com/office/drawing/2014/main" id="{B36AB1F2-E968-4C4D-9DAD-7812145A2C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5973" b="24210"/>
          <a:stretch/>
        </p:blipFill>
        <p:spPr>
          <a:xfrm>
            <a:off x="2042568" y="5583907"/>
            <a:ext cx="1963328" cy="932230"/>
          </a:xfrm>
          <a:prstGeom prst="rect">
            <a:avLst/>
          </a:prstGeom>
        </p:spPr>
      </p:pic>
    </p:spTree>
    <p:extLst>
      <p:ext uri="{BB962C8B-B14F-4D97-AF65-F5344CB8AC3E}">
        <p14:creationId xmlns:p14="http://schemas.microsoft.com/office/powerpoint/2010/main" val="42306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7" name="Title 6">
            <a:extLst>
              <a:ext uri="{FF2B5EF4-FFF2-40B4-BE49-F238E27FC236}">
                <a16:creationId xmlns:a16="http://schemas.microsoft.com/office/drawing/2014/main" id="{5FB1E020-8372-244B-8B95-3A70B758C55C}"/>
              </a:ext>
            </a:extLst>
          </p:cNvPr>
          <p:cNvSpPr>
            <a:spLocks noGrp="1"/>
          </p:cNvSpPr>
          <p:nvPr>
            <p:ph type="title"/>
          </p:nvPr>
        </p:nvSpPr>
        <p:spPr>
          <a:xfrm>
            <a:off x="200480" y="271607"/>
            <a:ext cx="8229600" cy="732229"/>
          </a:xfrm>
        </p:spPr>
        <p:txBody>
          <a:bodyPr/>
          <a:lstStyle/>
          <a:p>
            <a:r>
              <a:rPr lang="en-US" sz="3000" dirty="0">
                <a:solidFill>
                  <a:srgbClr val="000000"/>
                </a:solidFill>
              </a:rPr>
              <a:t>International Action</a:t>
            </a:r>
          </a:p>
        </p:txBody>
      </p:sp>
      <p:sp>
        <p:nvSpPr>
          <p:cNvPr id="4" name="TextBox 3">
            <a:extLst>
              <a:ext uri="{FF2B5EF4-FFF2-40B4-BE49-F238E27FC236}">
                <a16:creationId xmlns:a16="http://schemas.microsoft.com/office/drawing/2014/main" id="{6134A6A7-CF80-D34A-846F-D1C8BADEC35B}"/>
              </a:ext>
            </a:extLst>
          </p:cNvPr>
          <p:cNvSpPr txBox="1"/>
          <p:nvPr/>
        </p:nvSpPr>
        <p:spPr>
          <a:xfrm>
            <a:off x="267585" y="1052371"/>
            <a:ext cx="8637587" cy="5324535"/>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000000"/>
                </a:solidFill>
              </a:rPr>
              <a:t>Need to incorporate into WHO guidelines:</a:t>
            </a:r>
          </a:p>
          <a:p>
            <a:r>
              <a:rPr lang="en-US" sz="2000" dirty="0">
                <a:solidFill>
                  <a:srgbClr val="000000"/>
                </a:solidFill>
              </a:rPr>
              <a:t>	- Every Newborn Action Plans</a:t>
            </a:r>
          </a:p>
          <a:p>
            <a:r>
              <a:rPr lang="en-US" sz="2000" dirty="0">
                <a:solidFill>
                  <a:srgbClr val="000000"/>
                </a:solidFill>
              </a:rPr>
              <a:t>	- Newborn Care Guidelines</a:t>
            </a:r>
          </a:p>
          <a:p>
            <a:r>
              <a:rPr lang="en-US" sz="2000" dirty="0">
                <a:solidFill>
                  <a:srgbClr val="000000"/>
                </a:solidFill>
              </a:rPr>
              <a:t>	- Congenital anomaly registries</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Need to include congenital anomalies within national and international </a:t>
            </a:r>
            <a:r>
              <a:rPr lang="en-US" sz="2000" b="1" dirty="0">
                <a:solidFill>
                  <a:srgbClr val="000000"/>
                </a:solidFill>
              </a:rPr>
              <a:t>population health surveys </a:t>
            </a:r>
          </a:p>
          <a:p>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Need to raise awareness amongst </a:t>
            </a:r>
            <a:r>
              <a:rPr lang="en-US" sz="2000" b="1" dirty="0">
                <a:solidFill>
                  <a:srgbClr val="000000"/>
                </a:solidFill>
              </a:rPr>
              <a:t>major global health funders</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Need to incorporate into </a:t>
            </a:r>
            <a:r>
              <a:rPr lang="en-US" sz="2000" b="1" dirty="0">
                <a:solidFill>
                  <a:srgbClr val="000000"/>
                </a:solidFill>
              </a:rPr>
              <a:t>international organisation activities </a:t>
            </a:r>
            <a:r>
              <a:rPr lang="en-US" sz="2000" dirty="0">
                <a:solidFill>
                  <a:srgbClr val="000000"/>
                </a:solidFill>
              </a:rPr>
              <a:t>such as UNICEF</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r>
              <a:rPr lang="en-US" sz="2000" dirty="0">
                <a:solidFill>
                  <a:srgbClr val="000000"/>
                </a:solidFill>
              </a:rPr>
              <a:t>Need to develop an action plan within GICS Congenital Anomalies Working Group</a:t>
            </a:r>
          </a:p>
          <a:p>
            <a:pPr marL="342900" indent="-342900">
              <a:buFont typeface="Arial" panose="020B0604020202020204" pitchFamily="34" charset="0"/>
              <a:buChar char="•"/>
            </a:pPr>
            <a:endParaRPr lang="en-US" sz="2000" dirty="0">
              <a:solidFill>
                <a:srgbClr val="000000"/>
              </a:solidFill>
            </a:endParaRPr>
          </a:p>
          <a:p>
            <a:pPr marL="342900" indent="-342900">
              <a:buFont typeface="Arial" panose="020B0604020202020204" pitchFamily="34" charset="0"/>
              <a:buChar char="•"/>
            </a:pPr>
            <a:endParaRPr lang="en-US" sz="2000" dirty="0">
              <a:solidFill>
                <a:srgbClr val="000000"/>
              </a:solidFill>
            </a:endParaRPr>
          </a:p>
        </p:txBody>
      </p:sp>
      <p:pic>
        <p:nvPicPr>
          <p:cNvPr id="8" name="Picture 7">
            <a:extLst>
              <a:ext uri="{FF2B5EF4-FFF2-40B4-BE49-F238E27FC236}">
                <a16:creationId xmlns:a16="http://schemas.microsoft.com/office/drawing/2014/main" id="{E0C0DEAF-F2FB-AE48-B5E7-D46D52A1E88C}"/>
              </a:ext>
            </a:extLst>
          </p:cNvPr>
          <p:cNvPicPr>
            <a:picLocks noChangeAspect="1"/>
          </p:cNvPicPr>
          <p:nvPr/>
        </p:nvPicPr>
        <p:blipFill>
          <a:blip r:embed="rId5"/>
          <a:stretch>
            <a:fillRect/>
          </a:stretch>
        </p:blipFill>
        <p:spPr>
          <a:xfrm>
            <a:off x="6170371" y="689205"/>
            <a:ext cx="2780522" cy="1968235"/>
          </a:xfrm>
          <a:prstGeom prst="rect">
            <a:avLst/>
          </a:prstGeom>
        </p:spPr>
      </p:pic>
      <p:pic>
        <p:nvPicPr>
          <p:cNvPr id="2" name="Picture 1">
            <a:extLst>
              <a:ext uri="{FF2B5EF4-FFF2-40B4-BE49-F238E27FC236}">
                <a16:creationId xmlns:a16="http://schemas.microsoft.com/office/drawing/2014/main" id="{06912F41-11E0-934D-B43A-BCF18AF556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23427" y="6053974"/>
            <a:ext cx="2927465" cy="735987"/>
          </a:xfrm>
          <a:prstGeom prst="rect">
            <a:avLst/>
          </a:prstGeom>
          <a:solidFill>
            <a:schemeClr val="bg1"/>
          </a:solidFill>
        </p:spPr>
      </p:pic>
    </p:spTree>
    <p:extLst>
      <p:ext uri="{BB962C8B-B14F-4D97-AF65-F5344CB8AC3E}">
        <p14:creationId xmlns:p14="http://schemas.microsoft.com/office/powerpoint/2010/main" val="311070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239" y="1230150"/>
            <a:ext cx="8049083" cy="3170099"/>
          </a:xfrm>
          <a:prstGeom prst="rect">
            <a:avLst/>
          </a:prstGeom>
          <a:noFill/>
        </p:spPr>
        <p:txBody>
          <a:bodyPr wrap="square" rtlCol="0">
            <a:spAutoFit/>
          </a:bodyPr>
          <a:lstStyle/>
          <a:p>
            <a:r>
              <a:rPr lang="en-US" sz="2000" dirty="0">
                <a:solidFill>
                  <a:srgbClr val="000000"/>
                </a:solidFill>
              </a:rPr>
              <a:t>Wellcome Trust Clinical PhD in Global Health</a:t>
            </a:r>
          </a:p>
          <a:p>
            <a:endParaRPr lang="en-US" sz="2000" dirty="0">
              <a:solidFill>
                <a:srgbClr val="000000"/>
              </a:solidFill>
            </a:endParaRPr>
          </a:p>
          <a:p>
            <a:r>
              <a:rPr lang="en-US" sz="2000" b="1" dirty="0">
                <a:solidFill>
                  <a:srgbClr val="000000"/>
                </a:solidFill>
              </a:rPr>
              <a:t>Multi-Centre Clinical Interventional Study</a:t>
            </a:r>
          </a:p>
          <a:p>
            <a:endParaRPr lang="en-US" sz="2000" dirty="0">
              <a:solidFill>
                <a:srgbClr val="000000"/>
              </a:solidFill>
            </a:endParaRPr>
          </a:p>
          <a:p>
            <a:r>
              <a:rPr lang="en-US" sz="2000" b="1" dirty="0">
                <a:solidFill>
                  <a:srgbClr val="000000"/>
                </a:solidFill>
              </a:rPr>
              <a:t>7 hospitals: </a:t>
            </a:r>
          </a:p>
          <a:p>
            <a:r>
              <a:rPr lang="en-US" sz="2000" dirty="0">
                <a:solidFill>
                  <a:srgbClr val="000000"/>
                </a:solidFill>
              </a:rPr>
              <a:t>Ghana, Zambia, Malawi, Tanzania</a:t>
            </a:r>
          </a:p>
          <a:p>
            <a:endParaRPr lang="en-US" sz="2000" dirty="0">
              <a:solidFill>
                <a:srgbClr val="000000"/>
              </a:solidFill>
            </a:endParaRPr>
          </a:p>
          <a:p>
            <a:r>
              <a:rPr lang="en-US" sz="2000" b="1" dirty="0">
                <a:solidFill>
                  <a:srgbClr val="000000"/>
                </a:solidFill>
              </a:rPr>
              <a:t>Aim: </a:t>
            </a:r>
          </a:p>
          <a:p>
            <a:r>
              <a:rPr lang="en-US" sz="2000" dirty="0">
                <a:solidFill>
                  <a:srgbClr val="000000"/>
                </a:solidFill>
              </a:rPr>
              <a:t>Reduce mortality in neonates </a:t>
            </a:r>
          </a:p>
          <a:p>
            <a:r>
              <a:rPr lang="en-US" sz="2000" dirty="0">
                <a:solidFill>
                  <a:srgbClr val="000000"/>
                </a:solidFill>
              </a:rPr>
              <a:t>born with gastroschisis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3430" y="6053973"/>
            <a:ext cx="2601685" cy="686099"/>
          </a:xfrm>
          <a:prstGeom prst="rect">
            <a:avLst/>
          </a:prstGeom>
        </p:spPr>
      </p:pic>
      <p:sp>
        <p:nvSpPr>
          <p:cNvPr id="8" name="Content Placeholder 2"/>
          <p:cNvSpPr txBox="1">
            <a:spLocks/>
          </p:cNvSpPr>
          <p:nvPr/>
        </p:nvSpPr>
        <p:spPr>
          <a:xfrm>
            <a:off x="490043" y="1074664"/>
            <a:ext cx="8229600" cy="4525963"/>
          </a:xfrm>
          <a:prstGeom prst="rect">
            <a:avLst/>
          </a:prstGeom>
        </p:spPr>
        <p:txBody>
          <a:bodyPr vert="horz">
            <a:noAutofit/>
          </a:bodyPr>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marL="0" indent="0" algn="l"/>
            <a:endParaRPr lang="en-US" sz="2000" dirty="0">
              <a:solidFill>
                <a:srgbClr val="171717"/>
              </a:solidFill>
            </a:endParaRPr>
          </a:p>
        </p:txBody>
      </p:sp>
      <p:sp>
        <p:nvSpPr>
          <p:cNvPr id="2" name="TextBox 1"/>
          <p:cNvSpPr txBox="1"/>
          <p:nvPr/>
        </p:nvSpPr>
        <p:spPr>
          <a:xfrm>
            <a:off x="1698985" y="287195"/>
            <a:ext cx="6380273" cy="584775"/>
          </a:xfrm>
          <a:prstGeom prst="rect">
            <a:avLst/>
          </a:prstGeom>
          <a:noFill/>
        </p:spPr>
        <p:txBody>
          <a:bodyPr wrap="none" rtlCol="0">
            <a:spAutoFit/>
          </a:bodyPr>
          <a:lstStyle/>
          <a:p>
            <a:r>
              <a:rPr lang="en-US" sz="3200" dirty="0">
                <a:solidFill>
                  <a:srgbClr val="000000"/>
                </a:solidFill>
              </a:rPr>
              <a:t>Gastroschisis Interventional Study</a:t>
            </a:r>
          </a:p>
        </p:txBody>
      </p:sp>
      <p:grpSp>
        <p:nvGrpSpPr>
          <p:cNvPr id="16" name="Group 15">
            <a:extLst>
              <a:ext uri="{FF2B5EF4-FFF2-40B4-BE49-F238E27FC236}">
                <a16:creationId xmlns:a16="http://schemas.microsoft.com/office/drawing/2014/main" id="{3064427D-8492-7340-A67D-E915E97E85E5}"/>
              </a:ext>
            </a:extLst>
          </p:cNvPr>
          <p:cNvGrpSpPr/>
          <p:nvPr/>
        </p:nvGrpSpPr>
        <p:grpSpPr>
          <a:xfrm>
            <a:off x="4710545" y="2398191"/>
            <a:ext cx="3872669" cy="3385145"/>
            <a:chOff x="4211183" y="1705599"/>
            <a:chExt cx="2238059" cy="2148127"/>
          </a:xfrm>
        </p:grpSpPr>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211183" y="1705599"/>
              <a:ext cx="2238059" cy="2148127"/>
            </a:xfrm>
            <a:prstGeom prst="rect">
              <a:avLst/>
            </a:prstGeom>
          </p:spPr>
        </p:pic>
        <p:sp>
          <p:nvSpPr>
            <p:cNvPr id="7" name="Oval 6">
              <a:extLst>
                <a:ext uri="{FF2B5EF4-FFF2-40B4-BE49-F238E27FC236}">
                  <a16:creationId xmlns:a16="http://schemas.microsoft.com/office/drawing/2014/main" id="{036C8B34-6EF1-F34D-9109-50E4A06A0DFB}"/>
                </a:ext>
              </a:extLst>
            </p:cNvPr>
            <p:cNvSpPr/>
            <p:nvPr/>
          </p:nvSpPr>
          <p:spPr>
            <a:xfrm>
              <a:off x="4304370" y="1739590"/>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1E37C94-9E55-414E-8801-B95FB37933F4}"/>
                </a:ext>
              </a:extLst>
            </p:cNvPr>
            <p:cNvSpPr/>
            <p:nvPr/>
          </p:nvSpPr>
          <p:spPr>
            <a:xfrm>
              <a:off x="4261623" y="1887797"/>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14C5DE8-1BA4-0E4C-BEB0-39D5C53D5FA5}"/>
                </a:ext>
              </a:extLst>
            </p:cNvPr>
            <p:cNvSpPr/>
            <p:nvPr/>
          </p:nvSpPr>
          <p:spPr>
            <a:xfrm>
              <a:off x="4354809" y="1909634"/>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0E38A7-AAE9-F44B-8E27-554E4156227F}"/>
                </a:ext>
              </a:extLst>
            </p:cNvPr>
            <p:cNvSpPr/>
            <p:nvPr/>
          </p:nvSpPr>
          <p:spPr>
            <a:xfrm>
              <a:off x="5705707" y="2769893"/>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EF604B2-405C-2349-83FA-C5D329E13D19}"/>
                </a:ext>
              </a:extLst>
            </p:cNvPr>
            <p:cNvSpPr/>
            <p:nvPr/>
          </p:nvSpPr>
          <p:spPr>
            <a:xfrm>
              <a:off x="5699601" y="2900869"/>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2722A-9BBF-5242-A1BE-03EC344B29DB}"/>
                </a:ext>
              </a:extLst>
            </p:cNvPr>
            <p:cNvSpPr/>
            <p:nvPr/>
          </p:nvSpPr>
          <p:spPr>
            <a:xfrm>
              <a:off x="5951033" y="2827910"/>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E575873-A66D-474C-A61C-8253E054737A}"/>
                </a:ext>
              </a:extLst>
            </p:cNvPr>
            <p:cNvSpPr/>
            <p:nvPr/>
          </p:nvSpPr>
          <p:spPr>
            <a:xfrm>
              <a:off x="6188926" y="2503234"/>
              <a:ext cx="85493" cy="78058"/>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8021489B-1C94-9042-A31B-C1C8009904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239" y="5977922"/>
            <a:ext cx="2095500" cy="838200"/>
          </a:xfrm>
          <a:prstGeom prst="rect">
            <a:avLst/>
          </a:prstGeom>
        </p:spPr>
      </p:pic>
      <p:pic>
        <p:nvPicPr>
          <p:cNvPr id="4" name="Picture 3">
            <a:extLst>
              <a:ext uri="{FF2B5EF4-FFF2-40B4-BE49-F238E27FC236}">
                <a16:creationId xmlns:a16="http://schemas.microsoft.com/office/drawing/2014/main" id="{495DEDE2-F546-FB41-97F1-7A82080990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5851" y="4336863"/>
            <a:ext cx="1983948" cy="1426475"/>
          </a:xfrm>
          <a:prstGeom prst="rect">
            <a:avLst/>
          </a:prstGeom>
        </p:spPr>
      </p:pic>
    </p:spTree>
    <p:extLst>
      <p:ext uri="{BB962C8B-B14F-4D97-AF65-F5344CB8AC3E}">
        <p14:creationId xmlns:p14="http://schemas.microsoft.com/office/powerpoint/2010/main" val="131689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69CDE5AB-399C-B849-8D6B-A843213D5560}"/>
              </a:ext>
            </a:extLst>
          </p:cNvPr>
          <p:cNvSpPr txBox="1">
            <a:spLocks/>
          </p:cNvSpPr>
          <p:nvPr/>
        </p:nvSpPr>
        <p:spPr>
          <a:xfrm>
            <a:off x="-457200" y="309587"/>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Outline</a:t>
            </a:r>
          </a:p>
        </p:txBody>
      </p:sp>
      <p:sp>
        <p:nvSpPr>
          <p:cNvPr id="7" name="Content Placeholder 6">
            <a:extLst>
              <a:ext uri="{FF2B5EF4-FFF2-40B4-BE49-F238E27FC236}">
                <a16:creationId xmlns:a16="http://schemas.microsoft.com/office/drawing/2014/main" id="{EFA5B217-05A9-CA41-A181-7C6ACC060942}"/>
              </a:ext>
            </a:extLst>
          </p:cNvPr>
          <p:cNvSpPr>
            <a:spLocks noGrp="1"/>
          </p:cNvSpPr>
          <p:nvPr>
            <p:ph idx="1"/>
          </p:nvPr>
        </p:nvSpPr>
        <p:spPr>
          <a:xfrm>
            <a:off x="457200" y="1319526"/>
            <a:ext cx="6325737" cy="4525963"/>
          </a:xfrm>
        </p:spPr>
        <p:txBody>
          <a:bodyPr/>
          <a:lstStyle/>
          <a:p>
            <a:pPr algn="l">
              <a:buFont typeface="Arial" panose="020B0604020202020204" pitchFamily="34" charset="0"/>
              <a:buChar char="•"/>
            </a:pPr>
            <a:r>
              <a:rPr lang="en-US" sz="2000" b="1" dirty="0">
                <a:solidFill>
                  <a:srgbClr val="000000"/>
                </a:solidFill>
              </a:rPr>
              <a:t>Global PaedSurg study results:</a:t>
            </a:r>
          </a:p>
          <a:p>
            <a:pPr marL="0" indent="0" algn="l"/>
            <a:r>
              <a:rPr lang="en-US" sz="2000" dirty="0">
                <a:solidFill>
                  <a:srgbClr val="000000"/>
                </a:solidFill>
              </a:rPr>
              <a:t>     - mortality from gastrointestinal congenital </a:t>
            </a:r>
          </a:p>
          <a:p>
            <a:pPr marL="0" indent="0" algn="l"/>
            <a:r>
              <a:rPr lang="en-US" sz="2000" dirty="0">
                <a:solidFill>
                  <a:srgbClr val="000000"/>
                </a:solidFill>
              </a:rPr>
              <a:t>       anomalies in low-, middle-, and high-income </a:t>
            </a:r>
          </a:p>
          <a:p>
            <a:pPr marL="0" indent="0" algn="l"/>
            <a:r>
              <a:rPr lang="en-US" sz="2000" dirty="0">
                <a:solidFill>
                  <a:srgbClr val="000000"/>
                </a:solidFill>
              </a:rPr>
              <a:t>       countries, globally</a:t>
            </a:r>
          </a:p>
          <a:p>
            <a:pPr marL="0" indent="0" algn="l"/>
            <a:r>
              <a:rPr lang="en-US" sz="2000" dirty="0">
                <a:solidFill>
                  <a:srgbClr val="000000"/>
                </a:solidFill>
              </a:rPr>
              <a:t>     - recommendations for improved neonatal surgical   </a:t>
            </a:r>
          </a:p>
          <a:p>
            <a:pPr marL="0" indent="0" algn="l"/>
            <a:r>
              <a:rPr lang="en-US" sz="2000" dirty="0">
                <a:solidFill>
                  <a:srgbClr val="000000"/>
                </a:solidFill>
              </a:rPr>
              <a:t>       outcomes</a:t>
            </a:r>
          </a:p>
          <a:p>
            <a:pPr marL="0" indent="0" algn="l"/>
            <a:endParaRPr lang="en-US" sz="2000" dirty="0">
              <a:solidFill>
                <a:srgbClr val="000000"/>
              </a:solidFill>
            </a:endParaRPr>
          </a:p>
          <a:p>
            <a:pPr algn="l">
              <a:buFont typeface="Arial" panose="020B0604020202020204" pitchFamily="34" charset="0"/>
              <a:buChar char="•"/>
            </a:pPr>
            <a:r>
              <a:rPr lang="en-US" sz="2000" b="1" dirty="0">
                <a:solidFill>
                  <a:srgbClr val="000000"/>
                </a:solidFill>
              </a:rPr>
              <a:t>Gastroschisis Interventional Study</a:t>
            </a:r>
          </a:p>
          <a:p>
            <a:pPr marL="0" indent="0" algn="l"/>
            <a:r>
              <a:rPr lang="en-US" sz="2000" dirty="0">
                <a:solidFill>
                  <a:srgbClr val="000000"/>
                </a:solidFill>
              </a:rPr>
              <a:t>     - improving survival in practice</a:t>
            </a:r>
          </a:p>
          <a:p>
            <a:pPr marL="0" indent="0" algn="l"/>
            <a:endParaRPr lang="en-US" sz="2000" dirty="0"/>
          </a:p>
        </p:txBody>
      </p:sp>
      <p:pic>
        <p:nvPicPr>
          <p:cNvPr id="11" name="Picture 10">
            <a:extLst>
              <a:ext uri="{FF2B5EF4-FFF2-40B4-BE49-F238E27FC236}">
                <a16:creationId xmlns:a16="http://schemas.microsoft.com/office/drawing/2014/main" id="{51CBEE34-BB18-8044-A11E-A3D4A4A4E1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783" y="6026368"/>
            <a:ext cx="2601685" cy="686098"/>
          </a:xfrm>
          <a:prstGeom prst="rect">
            <a:avLst/>
          </a:prstGeom>
        </p:spPr>
      </p:pic>
      <p:pic>
        <p:nvPicPr>
          <p:cNvPr id="13" name="Picture 12">
            <a:extLst>
              <a:ext uri="{FF2B5EF4-FFF2-40B4-BE49-F238E27FC236}">
                <a16:creationId xmlns:a16="http://schemas.microsoft.com/office/drawing/2014/main" id="{0CDA1304-37FF-B641-82C5-531A5EFE7C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3103" y="1319526"/>
            <a:ext cx="1946884" cy="1738187"/>
          </a:xfrm>
          <a:prstGeom prst="rect">
            <a:avLst/>
          </a:prstGeom>
        </p:spPr>
      </p:pic>
      <p:pic>
        <p:nvPicPr>
          <p:cNvPr id="14" name="Picture 13">
            <a:extLst>
              <a:ext uri="{FF2B5EF4-FFF2-40B4-BE49-F238E27FC236}">
                <a16:creationId xmlns:a16="http://schemas.microsoft.com/office/drawing/2014/main" id="{818639EB-8E4E-B240-B633-0E4437EEAB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8520" y="3985539"/>
            <a:ext cx="1983948" cy="1426475"/>
          </a:xfrm>
          <a:prstGeom prst="rect">
            <a:avLst/>
          </a:prstGeom>
        </p:spPr>
      </p:pic>
    </p:spTree>
    <p:extLst>
      <p:ext uri="{BB962C8B-B14F-4D97-AF65-F5344CB8AC3E}">
        <p14:creationId xmlns:p14="http://schemas.microsoft.com/office/powerpoint/2010/main" val="4105685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7" y="5976050"/>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8" y="6053973"/>
            <a:ext cx="2601685" cy="686099"/>
          </a:xfrm>
          <a:prstGeom prst="rect">
            <a:avLst/>
          </a:prstGeom>
        </p:spPr>
      </p:pic>
      <p:sp>
        <p:nvSpPr>
          <p:cNvPr id="9" name="Content Placeholder 2"/>
          <p:cNvSpPr txBox="1">
            <a:spLocks/>
          </p:cNvSpPr>
          <p:nvPr/>
        </p:nvSpPr>
        <p:spPr>
          <a:xfrm>
            <a:off x="457200" y="1445987"/>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dirty="0"/>
          </a:p>
          <a:p>
            <a:pPr algn="ctr"/>
            <a:endParaRPr lang="en-US" dirty="0"/>
          </a:p>
          <a:p>
            <a:pPr algn="ctr"/>
            <a:endParaRPr lang="en-US" dirty="0"/>
          </a:p>
        </p:txBody>
      </p:sp>
      <p:sp>
        <p:nvSpPr>
          <p:cNvPr id="10" name="TextBox 9"/>
          <p:cNvSpPr txBox="1"/>
          <p:nvPr/>
        </p:nvSpPr>
        <p:spPr>
          <a:xfrm>
            <a:off x="354013" y="5927515"/>
            <a:ext cx="1812459" cy="369332"/>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30" y="1441887"/>
            <a:ext cx="473206" cy="1553054"/>
          </a:xfrm>
          <a:prstGeom prst="rect">
            <a:avLst/>
          </a:prstGeom>
          <a:noFill/>
        </p:spPr>
        <p:txBody>
          <a:bodyPr wrap="none" rtlCol="0">
            <a:spAutoFit/>
          </a:bodyPr>
          <a:lstStyle/>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15" y="5930690"/>
            <a:ext cx="2095500" cy="838200"/>
          </a:xfrm>
          <a:prstGeom prst="rect">
            <a:avLst/>
          </a:prstGeom>
        </p:spPr>
      </p:pic>
      <p:sp>
        <p:nvSpPr>
          <p:cNvPr id="3" name="TextBox 2"/>
          <p:cNvSpPr txBox="1"/>
          <p:nvPr/>
        </p:nvSpPr>
        <p:spPr>
          <a:xfrm>
            <a:off x="8991602" y="-698500"/>
            <a:ext cx="184731" cy="369332"/>
          </a:xfrm>
          <a:prstGeom prst="rect">
            <a:avLst/>
          </a:prstGeom>
          <a:noFill/>
        </p:spPr>
        <p:txBody>
          <a:bodyPr wrap="none" rtlCol="0">
            <a:spAutoFit/>
          </a:bodyPr>
          <a:lstStyle/>
          <a:p>
            <a:endParaRPr lang="en-US" dirty="0"/>
          </a:p>
        </p:txBody>
      </p:sp>
      <p:sp>
        <p:nvSpPr>
          <p:cNvPr id="12" name="Title 11">
            <a:extLst>
              <a:ext uri="{FF2B5EF4-FFF2-40B4-BE49-F238E27FC236}">
                <a16:creationId xmlns:a16="http://schemas.microsoft.com/office/drawing/2014/main" id="{32E87650-B15B-304C-9B4B-9C658412F1FE}"/>
              </a:ext>
            </a:extLst>
          </p:cNvPr>
          <p:cNvSpPr>
            <a:spLocks noGrp="1"/>
          </p:cNvSpPr>
          <p:nvPr>
            <p:ph type="title"/>
          </p:nvPr>
        </p:nvSpPr>
        <p:spPr/>
        <p:txBody>
          <a:bodyPr/>
          <a:lstStyle/>
          <a:p>
            <a:r>
              <a:rPr lang="en-US" sz="3000" dirty="0">
                <a:solidFill>
                  <a:srgbClr val="000000"/>
                </a:solidFill>
              </a:rPr>
              <a:t>Methodology</a:t>
            </a:r>
            <a:endParaRPr lang="en-US" sz="3000" dirty="0"/>
          </a:p>
        </p:txBody>
      </p:sp>
      <p:sp>
        <p:nvSpPr>
          <p:cNvPr id="16" name="Content Placeholder 2">
            <a:extLst>
              <a:ext uri="{FF2B5EF4-FFF2-40B4-BE49-F238E27FC236}">
                <a16:creationId xmlns:a16="http://schemas.microsoft.com/office/drawing/2014/main" id="{5DC0961A-A506-944F-B135-8377887BAF92}"/>
              </a:ext>
            </a:extLst>
          </p:cNvPr>
          <p:cNvSpPr>
            <a:spLocks noGrp="1"/>
          </p:cNvSpPr>
          <p:nvPr>
            <p:ph sz="half" idx="1"/>
          </p:nvPr>
        </p:nvSpPr>
        <p:spPr>
          <a:xfrm>
            <a:off x="354013" y="1793247"/>
            <a:ext cx="5538655" cy="3017520"/>
          </a:xfrm>
        </p:spPr>
        <p:txBody>
          <a:bodyPr>
            <a:noAutofit/>
          </a:bodyPr>
          <a:lstStyle/>
          <a:p>
            <a:pPr algn="l">
              <a:buFont typeface="Arial" panose="020B0604020202020204" pitchFamily="34" charset="0"/>
              <a:buChar char="•"/>
            </a:pPr>
            <a:r>
              <a:rPr lang="en-GB" sz="2000" dirty="0">
                <a:solidFill>
                  <a:srgbClr val="000000"/>
                </a:solidFill>
              </a:rPr>
              <a:t>2-year pre-post clinical interventional study </a:t>
            </a:r>
          </a:p>
          <a:p>
            <a:pPr marL="0" indent="0" algn="l">
              <a:buNone/>
            </a:pPr>
            <a:endParaRPr lang="en-GB" sz="2000" dirty="0">
              <a:solidFill>
                <a:srgbClr val="000000"/>
              </a:solidFill>
            </a:endParaRPr>
          </a:p>
          <a:p>
            <a:pPr algn="l">
              <a:buFont typeface="Arial" panose="020B0604020202020204" pitchFamily="34" charset="0"/>
              <a:buChar char="•"/>
            </a:pPr>
            <a:r>
              <a:rPr lang="en-GB" sz="2000" dirty="0">
                <a:solidFill>
                  <a:srgbClr val="000000"/>
                </a:solidFill>
              </a:rPr>
              <a:t>Prospective data collection 2018 – 2020</a:t>
            </a:r>
          </a:p>
          <a:p>
            <a:pPr marL="0" indent="0" algn="l">
              <a:buNone/>
            </a:pPr>
            <a:endParaRPr lang="en-GB" sz="2000" dirty="0">
              <a:solidFill>
                <a:srgbClr val="000000"/>
              </a:solidFill>
            </a:endParaRPr>
          </a:p>
          <a:p>
            <a:pPr algn="l">
              <a:buFont typeface="Arial" panose="020B0604020202020204" pitchFamily="34" charset="0"/>
              <a:buChar char="•"/>
            </a:pPr>
            <a:r>
              <a:rPr lang="en-GB" sz="2000" dirty="0">
                <a:solidFill>
                  <a:srgbClr val="000000"/>
                </a:solidFill>
              </a:rPr>
              <a:t>Implementation of a new interventional care bundle, May to December 2019 </a:t>
            </a:r>
          </a:p>
          <a:p>
            <a:pPr marL="0" indent="0" algn="l"/>
            <a:r>
              <a:rPr lang="en-GB" sz="2000" dirty="0">
                <a:solidFill>
                  <a:srgbClr val="000000"/>
                </a:solidFill>
              </a:rPr>
              <a:t>     (4-weeks at each centre)</a:t>
            </a:r>
          </a:p>
          <a:p>
            <a:pPr marL="0" indent="0" algn="l">
              <a:buNone/>
            </a:pPr>
            <a:endParaRPr lang="en-GB" sz="2000" dirty="0">
              <a:solidFill>
                <a:srgbClr val="000000"/>
              </a:solidFill>
            </a:endParaRPr>
          </a:p>
          <a:p>
            <a:pPr marL="0" indent="0" algn="l">
              <a:buNone/>
            </a:pPr>
            <a:endParaRPr lang="en-US" sz="2000" dirty="0">
              <a:solidFill>
                <a:srgbClr val="000000"/>
              </a:solidFill>
            </a:endParaRPr>
          </a:p>
        </p:txBody>
      </p:sp>
      <p:pic>
        <p:nvPicPr>
          <p:cNvPr id="17" name="Picture 16">
            <a:extLst>
              <a:ext uri="{FF2B5EF4-FFF2-40B4-BE49-F238E27FC236}">
                <a16:creationId xmlns:a16="http://schemas.microsoft.com/office/drawing/2014/main" id="{A6EFAF31-9890-C342-831A-CF80C14321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2163" y="1862936"/>
            <a:ext cx="2158607" cy="2878142"/>
          </a:xfrm>
          <a:prstGeom prst="rect">
            <a:avLst/>
          </a:prstGeom>
        </p:spPr>
      </p:pic>
    </p:spTree>
    <p:extLst>
      <p:ext uri="{BB962C8B-B14F-4D97-AF65-F5344CB8AC3E}">
        <p14:creationId xmlns:p14="http://schemas.microsoft.com/office/powerpoint/2010/main" val="3615983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7" y="5976050"/>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8" y="6053973"/>
            <a:ext cx="2601685" cy="686099"/>
          </a:xfrm>
          <a:prstGeom prst="rect">
            <a:avLst/>
          </a:prstGeom>
        </p:spPr>
      </p:pic>
      <p:sp>
        <p:nvSpPr>
          <p:cNvPr id="9" name="Content Placeholder 2"/>
          <p:cNvSpPr txBox="1">
            <a:spLocks/>
          </p:cNvSpPr>
          <p:nvPr/>
        </p:nvSpPr>
        <p:spPr>
          <a:xfrm>
            <a:off x="457200" y="1445987"/>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l"/>
            <a:endParaRPr lang="en-US" sz="3600" dirty="0"/>
          </a:p>
          <a:p>
            <a:pPr algn="l"/>
            <a:endParaRPr lang="en-US" sz="3600" dirty="0"/>
          </a:p>
          <a:p>
            <a:pPr algn="l"/>
            <a:endParaRPr lang="en-US" sz="3600" dirty="0"/>
          </a:p>
          <a:p>
            <a:pPr algn="l"/>
            <a:endParaRPr lang="en-US" sz="3600" dirty="0"/>
          </a:p>
          <a:p>
            <a:pPr algn="l"/>
            <a:endParaRPr lang="en-US" sz="1200" dirty="0"/>
          </a:p>
          <a:p>
            <a:pPr algn="l"/>
            <a:endParaRPr lang="en-US" sz="1200" dirty="0"/>
          </a:p>
          <a:p>
            <a:pPr algn="l"/>
            <a:endParaRPr lang="en-US" sz="1200" dirty="0"/>
          </a:p>
          <a:p>
            <a:pPr algn="l"/>
            <a:endParaRPr lang="en-US" sz="400" dirty="0">
              <a:solidFill>
                <a:srgbClr val="000000"/>
              </a:solidFill>
            </a:endParaRPr>
          </a:p>
          <a:p>
            <a:pPr algn="l"/>
            <a:endParaRPr lang="en-US" dirty="0"/>
          </a:p>
          <a:p>
            <a:pPr algn="l"/>
            <a:endParaRPr lang="en-US" dirty="0"/>
          </a:p>
          <a:p>
            <a:pPr algn="l"/>
            <a:endParaRPr lang="en-US" dirty="0"/>
          </a:p>
        </p:txBody>
      </p:sp>
      <p:sp>
        <p:nvSpPr>
          <p:cNvPr id="10" name="TextBox 9"/>
          <p:cNvSpPr txBox="1"/>
          <p:nvPr/>
        </p:nvSpPr>
        <p:spPr>
          <a:xfrm>
            <a:off x="354013" y="5927515"/>
            <a:ext cx="1812459" cy="369332"/>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30" y="1441887"/>
            <a:ext cx="473206" cy="1553054"/>
          </a:xfrm>
          <a:prstGeom prst="rect">
            <a:avLst/>
          </a:prstGeom>
          <a:noFill/>
        </p:spPr>
        <p:txBody>
          <a:bodyPr wrap="none" rtlCol="0">
            <a:spAutoFit/>
          </a:bodyPr>
          <a:lstStyle/>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15" y="5930690"/>
            <a:ext cx="2095500" cy="838200"/>
          </a:xfrm>
          <a:prstGeom prst="rect">
            <a:avLst/>
          </a:prstGeom>
        </p:spPr>
      </p:pic>
      <p:sp>
        <p:nvSpPr>
          <p:cNvPr id="3" name="TextBox 2"/>
          <p:cNvSpPr txBox="1"/>
          <p:nvPr/>
        </p:nvSpPr>
        <p:spPr>
          <a:xfrm>
            <a:off x="8991602" y="-69850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A4CE94F9-7DDF-0D47-B5B7-48104D32988F}"/>
              </a:ext>
            </a:extLst>
          </p:cNvPr>
          <p:cNvSpPr txBox="1">
            <a:spLocks/>
          </p:cNvSpPr>
          <p:nvPr/>
        </p:nvSpPr>
        <p:spPr>
          <a:xfrm>
            <a:off x="822960" y="286604"/>
            <a:ext cx="75438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Evidence-Based Care Bundle</a:t>
            </a:r>
          </a:p>
        </p:txBody>
      </p:sp>
      <p:sp>
        <p:nvSpPr>
          <p:cNvPr id="14" name="Content Placeholder 2">
            <a:extLst>
              <a:ext uri="{FF2B5EF4-FFF2-40B4-BE49-F238E27FC236}">
                <a16:creationId xmlns:a16="http://schemas.microsoft.com/office/drawing/2014/main" id="{53F00480-D8E8-5444-9B68-15BCEA70486A}"/>
              </a:ext>
            </a:extLst>
          </p:cNvPr>
          <p:cNvSpPr>
            <a:spLocks noGrp="1"/>
          </p:cNvSpPr>
          <p:nvPr>
            <p:ph sz="half" idx="1"/>
          </p:nvPr>
        </p:nvSpPr>
        <p:spPr>
          <a:xfrm>
            <a:off x="685801" y="1488231"/>
            <a:ext cx="3703320" cy="3017520"/>
          </a:xfrm>
        </p:spPr>
        <p:txBody>
          <a:bodyPr>
            <a:noAutofit/>
          </a:bodyPr>
          <a:lstStyle/>
          <a:p>
            <a:pPr algn="l">
              <a:buFont typeface="Arial" panose="020B0604020202020204" pitchFamily="34" charset="0"/>
              <a:buChar char="•"/>
            </a:pPr>
            <a:r>
              <a:rPr lang="en-US" sz="2000" dirty="0">
                <a:solidFill>
                  <a:srgbClr val="000000"/>
                </a:solidFill>
              </a:rPr>
              <a:t>  Core and adaptable components</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  Determined by evidence from a systematic review and qualitative study</a:t>
            </a:r>
          </a:p>
          <a:p>
            <a:pPr marL="0" indent="0" algn="l">
              <a:buNone/>
            </a:pPr>
            <a:endParaRPr lang="en-US" sz="2000" dirty="0">
              <a:solidFill>
                <a:srgbClr val="000000"/>
              </a:solidFill>
            </a:endParaRPr>
          </a:p>
          <a:p>
            <a:pPr marL="0" indent="0" algn="l">
              <a:buNone/>
            </a:pPr>
            <a:r>
              <a:rPr lang="en-US" sz="2000" dirty="0">
                <a:solidFill>
                  <a:srgbClr val="000000"/>
                </a:solidFill>
              </a:rPr>
              <a:t> AND</a:t>
            </a:r>
          </a:p>
          <a:p>
            <a:pPr marL="0" indent="0" algn="l">
              <a:buNone/>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  Local expertise/ team consensus</a:t>
            </a:r>
          </a:p>
        </p:txBody>
      </p:sp>
      <p:pic>
        <p:nvPicPr>
          <p:cNvPr id="15" name="Picture 14">
            <a:extLst>
              <a:ext uri="{FF2B5EF4-FFF2-40B4-BE49-F238E27FC236}">
                <a16:creationId xmlns:a16="http://schemas.microsoft.com/office/drawing/2014/main" id="{F31EEB50-8174-4643-A492-A7560206143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a:ext>
            </a:extLst>
          </a:blip>
          <a:srcRect/>
          <a:stretch/>
        </p:blipFill>
        <p:spPr>
          <a:xfrm>
            <a:off x="4492308" y="1635550"/>
            <a:ext cx="4050028" cy="2870201"/>
          </a:xfrm>
          <a:prstGeom prst="rect">
            <a:avLst/>
          </a:prstGeom>
        </p:spPr>
      </p:pic>
    </p:spTree>
    <p:extLst>
      <p:ext uri="{BB962C8B-B14F-4D97-AF65-F5344CB8AC3E}">
        <p14:creationId xmlns:p14="http://schemas.microsoft.com/office/powerpoint/2010/main" val="216970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7" y="5976050"/>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8" y="6053973"/>
            <a:ext cx="2601685" cy="686099"/>
          </a:xfrm>
          <a:prstGeom prst="rect">
            <a:avLst/>
          </a:prstGeom>
        </p:spPr>
      </p:pic>
      <p:sp>
        <p:nvSpPr>
          <p:cNvPr id="9" name="Content Placeholder 2"/>
          <p:cNvSpPr txBox="1">
            <a:spLocks/>
          </p:cNvSpPr>
          <p:nvPr/>
        </p:nvSpPr>
        <p:spPr>
          <a:xfrm>
            <a:off x="457200" y="1445987"/>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dirty="0"/>
          </a:p>
          <a:p>
            <a:pPr algn="ctr"/>
            <a:endParaRPr lang="en-US" dirty="0"/>
          </a:p>
          <a:p>
            <a:pPr algn="ctr"/>
            <a:endParaRPr lang="en-US" dirty="0"/>
          </a:p>
        </p:txBody>
      </p:sp>
      <p:sp>
        <p:nvSpPr>
          <p:cNvPr id="10" name="TextBox 9"/>
          <p:cNvSpPr txBox="1"/>
          <p:nvPr/>
        </p:nvSpPr>
        <p:spPr>
          <a:xfrm>
            <a:off x="354013" y="5927515"/>
            <a:ext cx="1812459" cy="369332"/>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30" y="1441887"/>
            <a:ext cx="473206" cy="1553054"/>
          </a:xfrm>
          <a:prstGeom prst="rect">
            <a:avLst/>
          </a:prstGeom>
          <a:noFill/>
        </p:spPr>
        <p:txBody>
          <a:bodyPr wrap="none" rtlCol="0">
            <a:spAutoFit/>
          </a:bodyPr>
          <a:lstStyle/>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15" y="5930690"/>
            <a:ext cx="2095500" cy="838200"/>
          </a:xfrm>
          <a:prstGeom prst="rect">
            <a:avLst/>
          </a:prstGeom>
        </p:spPr>
      </p:pic>
      <p:sp>
        <p:nvSpPr>
          <p:cNvPr id="3" name="TextBox 2"/>
          <p:cNvSpPr txBox="1"/>
          <p:nvPr/>
        </p:nvSpPr>
        <p:spPr>
          <a:xfrm>
            <a:off x="8991602" y="-698500"/>
            <a:ext cx="184731" cy="369332"/>
          </a:xfrm>
          <a:prstGeom prst="rect">
            <a:avLst/>
          </a:prstGeom>
          <a:noFill/>
        </p:spPr>
        <p:txBody>
          <a:bodyPr wrap="none" rtlCol="0">
            <a:spAutoFit/>
          </a:bodyPr>
          <a:lstStyle/>
          <a:p>
            <a:endParaRPr lang="en-US" dirty="0"/>
          </a:p>
        </p:txBody>
      </p:sp>
      <p:sp>
        <p:nvSpPr>
          <p:cNvPr id="22" name="Title 15">
            <a:extLst>
              <a:ext uri="{FF2B5EF4-FFF2-40B4-BE49-F238E27FC236}">
                <a16:creationId xmlns:a16="http://schemas.microsoft.com/office/drawing/2014/main" id="{183E0EC8-0947-314B-8B43-7581A6DD6EC5}"/>
              </a:ext>
            </a:extLst>
          </p:cNvPr>
          <p:cNvSpPr>
            <a:spLocks noGrp="1"/>
          </p:cNvSpPr>
          <p:nvPr>
            <p:ph type="title"/>
          </p:nvPr>
        </p:nvSpPr>
        <p:spPr>
          <a:xfrm>
            <a:off x="457200" y="430130"/>
            <a:ext cx="8229600" cy="528551"/>
          </a:xfrm>
        </p:spPr>
        <p:txBody>
          <a:bodyPr/>
          <a:lstStyle/>
          <a:p>
            <a:r>
              <a:rPr lang="en-US" sz="3000" dirty="0">
                <a:solidFill>
                  <a:srgbClr val="000000"/>
                </a:solidFill>
              </a:rPr>
              <a:t>Interventional Bundle</a:t>
            </a:r>
          </a:p>
        </p:txBody>
      </p:sp>
      <p:sp>
        <p:nvSpPr>
          <p:cNvPr id="23" name="TextBox 22">
            <a:extLst>
              <a:ext uri="{FF2B5EF4-FFF2-40B4-BE49-F238E27FC236}">
                <a16:creationId xmlns:a16="http://schemas.microsoft.com/office/drawing/2014/main" id="{EDFC104A-6EC6-D044-8AD6-BEBD4AA31AC8}"/>
              </a:ext>
            </a:extLst>
          </p:cNvPr>
          <p:cNvSpPr txBox="1"/>
          <p:nvPr/>
        </p:nvSpPr>
        <p:spPr>
          <a:xfrm>
            <a:off x="612629" y="1287192"/>
            <a:ext cx="8074171" cy="1107996"/>
          </a:xfrm>
          <a:prstGeom prst="rect">
            <a:avLst/>
          </a:prstGeom>
          <a:noFill/>
        </p:spPr>
        <p:txBody>
          <a:bodyPr wrap="square" rtlCol="0">
            <a:spAutoFit/>
          </a:bodyPr>
          <a:lstStyle/>
          <a:p>
            <a:pPr marL="342891" indent="-342891">
              <a:buAutoNum type="arabicParenR"/>
            </a:pPr>
            <a:r>
              <a:rPr lang="en-US" sz="2200" u="sng" dirty="0">
                <a:solidFill>
                  <a:srgbClr val="000000"/>
                </a:solidFill>
              </a:rPr>
              <a:t>Gastroschisis protocol for referring hospitals</a:t>
            </a:r>
          </a:p>
          <a:p>
            <a:endParaRPr lang="en-US" sz="2200" dirty="0">
              <a:solidFill>
                <a:srgbClr val="000000"/>
              </a:solidFill>
            </a:endParaRPr>
          </a:p>
          <a:p>
            <a:endParaRPr lang="en-US" sz="2200" dirty="0">
              <a:solidFill>
                <a:srgbClr val="000000"/>
              </a:solidFill>
            </a:endParaRPr>
          </a:p>
        </p:txBody>
      </p:sp>
      <p:pic>
        <p:nvPicPr>
          <p:cNvPr id="7" name="Picture 6">
            <a:extLst>
              <a:ext uri="{FF2B5EF4-FFF2-40B4-BE49-F238E27FC236}">
                <a16:creationId xmlns:a16="http://schemas.microsoft.com/office/drawing/2014/main" id="{175F23EB-C410-7844-B2C7-034E800A98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49715" y="2192416"/>
            <a:ext cx="3410307" cy="3381993"/>
          </a:xfrm>
          <a:prstGeom prst="rect">
            <a:avLst/>
          </a:prstGeom>
        </p:spPr>
      </p:pic>
      <p:pic>
        <p:nvPicPr>
          <p:cNvPr id="8" name="Picture 7">
            <a:extLst>
              <a:ext uri="{FF2B5EF4-FFF2-40B4-BE49-F238E27FC236}">
                <a16:creationId xmlns:a16="http://schemas.microsoft.com/office/drawing/2014/main" id="{CD27896C-652D-1A44-BAF5-499B868199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78192" y="2185858"/>
            <a:ext cx="2933353" cy="3381993"/>
          </a:xfrm>
          <a:prstGeom prst="rect">
            <a:avLst/>
          </a:prstGeom>
        </p:spPr>
      </p:pic>
    </p:spTree>
    <p:extLst>
      <p:ext uri="{BB962C8B-B14F-4D97-AF65-F5344CB8AC3E}">
        <p14:creationId xmlns:p14="http://schemas.microsoft.com/office/powerpoint/2010/main" val="153490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7" y="5976050"/>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8" y="6053973"/>
            <a:ext cx="2601685" cy="686099"/>
          </a:xfrm>
          <a:prstGeom prst="rect">
            <a:avLst/>
          </a:prstGeom>
        </p:spPr>
      </p:pic>
      <p:sp>
        <p:nvSpPr>
          <p:cNvPr id="9" name="Content Placeholder 2"/>
          <p:cNvSpPr txBox="1">
            <a:spLocks/>
          </p:cNvSpPr>
          <p:nvPr/>
        </p:nvSpPr>
        <p:spPr>
          <a:xfrm>
            <a:off x="457200" y="1445987"/>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dirty="0"/>
          </a:p>
          <a:p>
            <a:pPr algn="ctr"/>
            <a:endParaRPr lang="en-US" dirty="0"/>
          </a:p>
          <a:p>
            <a:pPr algn="ctr"/>
            <a:endParaRPr lang="en-US" dirty="0"/>
          </a:p>
        </p:txBody>
      </p:sp>
      <p:sp>
        <p:nvSpPr>
          <p:cNvPr id="10" name="TextBox 9"/>
          <p:cNvSpPr txBox="1"/>
          <p:nvPr/>
        </p:nvSpPr>
        <p:spPr>
          <a:xfrm>
            <a:off x="354013" y="5927515"/>
            <a:ext cx="1812459" cy="369332"/>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30" y="1441887"/>
            <a:ext cx="473206" cy="1553054"/>
          </a:xfrm>
          <a:prstGeom prst="rect">
            <a:avLst/>
          </a:prstGeom>
          <a:noFill/>
        </p:spPr>
        <p:txBody>
          <a:bodyPr wrap="none" rtlCol="0">
            <a:spAutoFit/>
          </a:bodyPr>
          <a:lstStyle/>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284" y="5951124"/>
            <a:ext cx="2095500" cy="838200"/>
          </a:xfrm>
          <a:prstGeom prst="rect">
            <a:avLst/>
          </a:prstGeom>
        </p:spPr>
      </p:pic>
      <p:sp>
        <p:nvSpPr>
          <p:cNvPr id="3" name="TextBox 2"/>
          <p:cNvSpPr txBox="1"/>
          <p:nvPr/>
        </p:nvSpPr>
        <p:spPr>
          <a:xfrm>
            <a:off x="8991602" y="-698500"/>
            <a:ext cx="184731" cy="369332"/>
          </a:xfrm>
          <a:prstGeom prst="rect">
            <a:avLst/>
          </a:prstGeom>
          <a:noFill/>
        </p:spPr>
        <p:txBody>
          <a:bodyPr wrap="none" rtlCol="0">
            <a:spAutoFit/>
          </a:bodyPr>
          <a:lstStyle/>
          <a:p>
            <a:endParaRPr lang="en-US" dirty="0"/>
          </a:p>
        </p:txBody>
      </p:sp>
      <p:sp>
        <p:nvSpPr>
          <p:cNvPr id="22" name="Title 15">
            <a:extLst>
              <a:ext uri="{FF2B5EF4-FFF2-40B4-BE49-F238E27FC236}">
                <a16:creationId xmlns:a16="http://schemas.microsoft.com/office/drawing/2014/main" id="{183E0EC8-0947-314B-8B43-7581A6DD6EC5}"/>
              </a:ext>
            </a:extLst>
          </p:cNvPr>
          <p:cNvSpPr>
            <a:spLocks noGrp="1"/>
          </p:cNvSpPr>
          <p:nvPr>
            <p:ph type="title"/>
          </p:nvPr>
        </p:nvSpPr>
        <p:spPr>
          <a:xfrm>
            <a:off x="457200" y="430130"/>
            <a:ext cx="8229600" cy="528551"/>
          </a:xfrm>
        </p:spPr>
        <p:txBody>
          <a:bodyPr/>
          <a:lstStyle/>
          <a:p>
            <a:r>
              <a:rPr lang="en-US" sz="3000" dirty="0">
                <a:solidFill>
                  <a:srgbClr val="000000"/>
                </a:solidFill>
              </a:rPr>
              <a:t>Interventional Bundle</a:t>
            </a:r>
          </a:p>
        </p:txBody>
      </p:sp>
      <p:sp>
        <p:nvSpPr>
          <p:cNvPr id="23" name="TextBox 22">
            <a:extLst>
              <a:ext uri="{FF2B5EF4-FFF2-40B4-BE49-F238E27FC236}">
                <a16:creationId xmlns:a16="http://schemas.microsoft.com/office/drawing/2014/main" id="{EDFC104A-6EC6-D044-8AD6-BEBD4AA31AC8}"/>
              </a:ext>
            </a:extLst>
          </p:cNvPr>
          <p:cNvSpPr txBox="1"/>
          <p:nvPr/>
        </p:nvSpPr>
        <p:spPr>
          <a:xfrm>
            <a:off x="715816" y="985587"/>
            <a:ext cx="8074171" cy="1107996"/>
          </a:xfrm>
          <a:prstGeom prst="rect">
            <a:avLst/>
          </a:prstGeom>
          <a:noFill/>
        </p:spPr>
        <p:txBody>
          <a:bodyPr wrap="square" rtlCol="0">
            <a:spAutoFit/>
          </a:bodyPr>
          <a:lstStyle/>
          <a:p>
            <a:endParaRPr lang="en-US" sz="2200" dirty="0">
              <a:solidFill>
                <a:srgbClr val="000000"/>
              </a:solidFill>
            </a:endParaRPr>
          </a:p>
          <a:p>
            <a:r>
              <a:rPr lang="en-US" sz="2200" dirty="0">
                <a:solidFill>
                  <a:srgbClr val="000000"/>
                </a:solidFill>
              </a:rPr>
              <a:t>2) </a:t>
            </a:r>
            <a:r>
              <a:rPr lang="en-US" sz="2200" u="sng" dirty="0">
                <a:solidFill>
                  <a:srgbClr val="000000"/>
                </a:solidFill>
              </a:rPr>
              <a:t>Gastroschisis protocol at the tertiary centre </a:t>
            </a:r>
          </a:p>
          <a:p>
            <a:r>
              <a:rPr lang="en-US" sz="2200" dirty="0">
                <a:solidFill>
                  <a:srgbClr val="000000"/>
                </a:solidFill>
              </a:rPr>
              <a:t>    Early resuscitation, cotside reduction &amp; closure, nutrition </a:t>
            </a:r>
          </a:p>
        </p:txBody>
      </p:sp>
      <p:pic>
        <p:nvPicPr>
          <p:cNvPr id="14" name="Picture 13" descr="A picture containing indoor&#10;&#10;Description automatically generated">
            <a:extLst>
              <a:ext uri="{FF2B5EF4-FFF2-40B4-BE49-F238E27FC236}">
                <a16:creationId xmlns:a16="http://schemas.microsoft.com/office/drawing/2014/main" id="{DBDBD582-8651-6546-B89E-43936421F69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3229" y="2339290"/>
            <a:ext cx="1689555" cy="3242124"/>
          </a:xfrm>
          <a:prstGeom prst="rect">
            <a:avLst/>
          </a:prstGeom>
        </p:spPr>
      </p:pic>
      <p:pic>
        <p:nvPicPr>
          <p:cNvPr id="15" name="Picture 14">
            <a:extLst>
              <a:ext uri="{FF2B5EF4-FFF2-40B4-BE49-F238E27FC236}">
                <a16:creationId xmlns:a16="http://schemas.microsoft.com/office/drawing/2014/main" id="{0F2DDC97-CD31-DE4F-8C5F-5FCDBF87E9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4230" y="2981929"/>
            <a:ext cx="3023165" cy="2267375"/>
          </a:xfrm>
          <a:prstGeom prst="rect">
            <a:avLst/>
          </a:prstGeom>
        </p:spPr>
      </p:pic>
      <p:pic>
        <p:nvPicPr>
          <p:cNvPr id="17" name="Picture 16">
            <a:extLst>
              <a:ext uri="{FF2B5EF4-FFF2-40B4-BE49-F238E27FC236}">
                <a16:creationId xmlns:a16="http://schemas.microsoft.com/office/drawing/2014/main" id="{B2FE45A9-79C7-AC43-9F3C-16D71DDD22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52277" y="2261502"/>
            <a:ext cx="2375855" cy="3362132"/>
          </a:xfrm>
          <a:prstGeom prst="rect">
            <a:avLst/>
          </a:prstGeom>
        </p:spPr>
      </p:pic>
    </p:spTree>
    <p:extLst>
      <p:ext uri="{BB962C8B-B14F-4D97-AF65-F5344CB8AC3E}">
        <p14:creationId xmlns:p14="http://schemas.microsoft.com/office/powerpoint/2010/main" val="2537662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7" y="5976050"/>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8" y="6053973"/>
            <a:ext cx="2601685" cy="686099"/>
          </a:xfrm>
          <a:prstGeom prst="rect">
            <a:avLst/>
          </a:prstGeom>
        </p:spPr>
      </p:pic>
      <p:sp>
        <p:nvSpPr>
          <p:cNvPr id="9" name="Content Placeholder 2"/>
          <p:cNvSpPr txBox="1">
            <a:spLocks/>
          </p:cNvSpPr>
          <p:nvPr/>
        </p:nvSpPr>
        <p:spPr>
          <a:xfrm>
            <a:off x="457200" y="1445987"/>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dirty="0"/>
          </a:p>
          <a:p>
            <a:pPr algn="ctr"/>
            <a:endParaRPr lang="en-US" dirty="0"/>
          </a:p>
          <a:p>
            <a:pPr algn="ctr"/>
            <a:endParaRPr lang="en-US" dirty="0"/>
          </a:p>
        </p:txBody>
      </p:sp>
      <p:sp>
        <p:nvSpPr>
          <p:cNvPr id="10" name="TextBox 9"/>
          <p:cNvSpPr txBox="1"/>
          <p:nvPr/>
        </p:nvSpPr>
        <p:spPr>
          <a:xfrm>
            <a:off x="354013" y="5927515"/>
            <a:ext cx="1812459" cy="369332"/>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30" y="1441887"/>
            <a:ext cx="473206" cy="1553054"/>
          </a:xfrm>
          <a:prstGeom prst="rect">
            <a:avLst/>
          </a:prstGeom>
          <a:noFill/>
        </p:spPr>
        <p:txBody>
          <a:bodyPr wrap="none" rtlCol="0">
            <a:spAutoFit/>
          </a:bodyPr>
          <a:lstStyle/>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15" y="5930690"/>
            <a:ext cx="2095500" cy="838200"/>
          </a:xfrm>
          <a:prstGeom prst="rect">
            <a:avLst/>
          </a:prstGeom>
        </p:spPr>
      </p:pic>
      <p:sp>
        <p:nvSpPr>
          <p:cNvPr id="3" name="TextBox 2"/>
          <p:cNvSpPr txBox="1"/>
          <p:nvPr/>
        </p:nvSpPr>
        <p:spPr>
          <a:xfrm>
            <a:off x="8991602" y="-69850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60B2583F-B5E0-E841-A521-EC83541D8B31}"/>
              </a:ext>
            </a:extLst>
          </p:cNvPr>
          <p:cNvSpPr>
            <a:spLocks noGrp="1"/>
          </p:cNvSpPr>
          <p:nvPr>
            <p:ph type="title"/>
          </p:nvPr>
        </p:nvSpPr>
        <p:spPr>
          <a:xfrm>
            <a:off x="822960" y="286604"/>
            <a:ext cx="7543800" cy="1450757"/>
          </a:xfrm>
        </p:spPr>
        <p:txBody>
          <a:bodyPr/>
          <a:lstStyle/>
          <a:p>
            <a:r>
              <a:rPr lang="en-US" sz="3000" dirty="0">
                <a:solidFill>
                  <a:srgbClr val="000000"/>
                </a:solidFill>
              </a:rPr>
              <a:t>Outcomes</a:t>
            </a:r>
          </a:p>
        </p:txBody>
      </p:sp>
      <p:sp>
        <p:nvSpPr>
          <p:cNvPr id="14" name="Content Placeholder 2">
            <a:extLst>
              <a:ext uri="{FF2B5EF4-FFF2-40B4-BE49-F238E27FC236}">
                <a16:creationId xmlns:a16="http://schemas.microsoft.com/office/drawing/2014/main" id="{AD695C57-A7D7-D846-B7EC-3736D78103CC}"/>
              </a:ext>
            </a:extLst>
          </p:cNvPr>
          <p:cNvSpPr>
            <a:spLocks noGrp="1"/>
          </p:cNvSpPr>
          <p:nvPr>
            <p:ph sz="half" idx="1"/>
          </p:nvPr>
        </p:nvSpPr>
        <p:spPr>
          <a:xfrm>
            <a:off x="549627" y="1399185"/>
            <a:ext cx="4653917" cy="3017520"/>
          </a:xfrm>
        </p:spPr>
        <p:txBody>
          <a:bodyPr>
            <a:noAutofit/>
          </a:bodyPr>
          <a:lstStyle/>
          <a:p>
            <a:pPr algn="l">
              <a:buFont typeface="Arial" panose="020B0604020202020204" pitchFamily="34" charset="0"/>
              <a:buChar char="•"/>
            </a:pPr>
            <a:r>
              <a:rPr lang="en-GB" sz="2000" dirty="0">
                <a:solidFill>
                  <a:srgbClr val="000000"/>
                </a:solidFill>
              </a:rPr>
              <a:t>  All multi-disciplinary team members trained at the 7 study centres</a:t>
            </a:r>
          </a:p>
          <a:p>
            <a:pPr algn="l">
              <a:buFont typeface="Arial" panose="020B0604020202020204" pitchFamily="34" charset="0"/>
              <a:buChar char="•"/>
            </a:pPr>
            <a:r>
              <a:rPr lang="en-GB" sz="2000" dirty="0">
                <a:solidFill>
                  <a:srgbClr val="000000"/>
                </a:solidFill>
              </a:rPr>
              <a:t>  26 Outreach Gastroschisis Training Days undertaken for referring district hospitals &amp; health centres </a:t>
            </a:r>
          </a:p>
          <a:p>
            <a:pPr algn="l"/>
            <a:r>
              <a:rPr lang="en-GB" sz="2000" dirty="0">
                <a:solidFill>
                  <a:srgbClr val="000000"/>
                </a:solidFill>
              </a:rPr>
              <a:t>= over 2000 healthcare professionals trained</a:t>
            </a:r>
          </a:p>
          <a:p>
            <a:pPr algn="l">
              <a:buFont typeface="Arial" panose="020B0604020202020204" pitchFamily="34" charset="0"/>
              <a:buChar char="•"/>
            </a:pPr>
            <a:r>
              <a:rPr lang="en-GB" sz="2000" dirty="0">
                <a:solidFill>
                  <a:srgbClr val="000000"/>
                </a:solidFill>
              </a:rPr>
              <a:t>  Neonatal surgery referral pathways established</a:t>
            </a:r>
          </a:p>
          <a:p>
            <a:pPr marL="0" indent="0" algn="l">
              <a:buNone/>
            </a:pPr>
            <a:r>
              <a:rPr lang="en-GB" sz="2000" dirty="0">
                <a:solidFill>
                  <a:srgbClr val="000000"/>
                </a:solidFill>
              </a:rPr>
              <a:t> = increased no. of cases referred </a:t>
            </a:r>
          </a:p>
          <a:p>
            <a:pPr algn="l">
              <a:buFont typeface="Arial" panose="020B0604020202020204" pitchFamily="34" charset="0"/>
              <a:buChar char="•"/>
            </a:pPr>
            <a:endParaRPr lang="en-US" sz="2000" dirty="0">
              <a:solidFill>
                <a:srgbClr val="000000"/>
              </a:solidFill>
            </a:endParaRPr>
          </a:p>
        </p:txBody>
      </p:sp>
      <p:pic>
        <p:nvPicPr>
          <p:cNvPr id="15" name="Picture 14">
            <a:extLst>
              <a:ext uri="{FF2B5EF4-FFF2-40B4-BE49-F238E27FC236}">
                <a16:creationId xmlns:a16="http://schemas.microsoft.com/office/drawing/2014/main" id="{3EB39EA3-1AF4-7844-8618-D8F613330C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38775" y="3543300"/>
            <a:ext cx="3318702" cy="1497331"/>
          </a:xfrm>
          <a:prstGeom prst="rect">
            <a:avLst/>
          </a:prstGeom>
        </p:spPr>
      </p:pic>
      <p:pic>
        <p:nvPicPr>
          <p:cNvPr id="16" name="Picture 15">
            <a:extLst>
              <a:ext uri="{FF2B5EF4-FFF2-40B4-BE49-F238E27FC236}">
                <a16:creationId xmlns:a16="http://schemas.microsoft.com/office/drawing/2014/main" id="{1ABA7AF1-066C-3642-8A12-96A487BAA5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80977" y="1571625"/>
            <a:ext cx="2476500" cy="1857375"/>
          </a:xfrm>
          <a:prstGeom prst="rect">
            <a:avLst/>
          </a:prstGeom>
        </p:spPr>
      </p:pic>
    </p:spTree>
    <p:extLst>
      <p:ext uri="{BB962C8B-B14F-4D97-AF65-F5344CB8AC3E}">
        <p14:creationId xmlns:p14="http://schemas.microsoft.com/office/powerpoint/2010/main" val="214709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7" y="5976050"/>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8" y="6053973"/>
            <a:ext cx="2601685" cy="686099"/>
          </a:xfrm>
          <a:prstGeom prst="rect">
            <a:avLst/>
          </a:prstGeom>
        </p:spPr>
      </p:pic>
      <p:sp>
        <p:nvSpPr>
          <p:cNvPr id="9" name="Content Placeholder 2"/>
          <p:cNvSpPr txBox="1">
            <a:spLocks/>
          </p:cNvSpPr>
          <p:nvPr/>
        </p:nvSpPr>
        <p:spPr>
          <a:xfrm>
            <a:off x="457200" y="1445987"/>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dirty="0"/>
          </a:p>
          <a:p>
            <a:pPr algn="ctr"/>
            <a:endParaRPr lang="en-US" dirty="0"/>
          </a:p>
          <a:p>
            <a:pPr algn="ctr"/>
            <a:endParaRPr lang="en-US" dirty="0"/>
          </a:p>
        </p:txBody>
      </p:sp>
      <p:sp>
        <p:nvSpPr>
          <p:cNvPr id="10" name="TextBox 9"/>
          <p:cNvSpPr txBox="1"/>
          <p:nvPr/>
        </p:nvSpPr>
        <p:spPr>
          <a:xfrm>
            <a:off x="354013" y="5927515"/>
            <a:ext cx="1812459" cy="369332"/>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30" y="1441887"/>
            <a:ext cx="473206" cy="1553054"/>
          </a:xfrm>
          <a:prstGeom prst="rect">
            <a:avLst/>
          </a:prstGeom>
          <a:noFill/>
        </p:spPr>
        <p:txBody>
          <a:bodyPr wrap="none" rtlCol="0">
            <a:spAutoFit/>
          </a:bodyPr>
          <a:lstStyle/>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a:p>
            <a:pPr marL="285744" indent="-285744">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15" y="5930690"/>
            <a:ext cx="2095500" cy="838200"/>
          </a:xfrm>
          <a:prstGeom prst="rect">
            <a:avLst/>
          </a:prstGeom>
        </p:spPr>
      </p:pic>
      <p:sp>
        <p:nvSpPr>
          <p:cNvPr id="3" name="TextBox 2"/>
          <p:cNvSpPr txBox="1"/>
          <p:nvPr/>
        </p:nvSpPr>
        <p:spPr>
          <a:xfrm>
            <a:off x="8991602" y="-69850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37A0D590-4E27-9544-8DB3-6F8BC1C6928B}"/>
              </a:ext>
            </a:extLst>
          </p:cNvPr>
          <p:cNvSpPr>
            <a:spLocks noGrp="1"/>
          </p:cNvSpPr>
          <p:nvPr>
            <p:ph type="title"/>
          </p:nvPr>
        </p:nvSpPr>
        <p:spPr>
          <a:xfrm>
            <a:off x="822960" y="286604"/>
            <a:ext cx="7543800" cy="1450757"/>
          </a:xfrm>
        </p:spPr>
        <p:txBody>
          <a:bodyPr/>
          <a:lstStyle/>
          <a:p>
            <a:r>
              <a:rPr lang="en-US" sz="3000" dirty="0">
                <a:solidFill>
                  <a:srgbClr val="000000"/>
                </a:solidFill>
              </a:rPr>
              <a:t>Outcomes</a:t>
            </a:r>
          </a:p>
        </p:txBody>
      </p:sp>
      <p:sp>
        <p:nvSpPr>
          <p:cNvPr id="14" name="Content Placeholder 2">
            <a:extLst>
              <a:ext uri="{FF2B5EF4-FFF2-40B4-BE49-F238E27FC236}">
                <a16:creationId xmlns:a16="http://schemas.microsoft.com/office/drawing/2014/main" id="{D40D30E7-B5F8-4944-B57A-98339E717B90}"/>
              </a:ext>
            </a:extLst>
          </p:cNvPr>
          <p:cNvSpPr>
            <a:spLocks noGrp="1"/>
          </p:cNvSpPr>
          <p:nvPr>
            <p:ph sz="half" idx="1"/>
          </p:nvPr>
        </p:nvSpPr>
        <p:spPr>
          <a:xfrm>
            <a:off x="250645" y="1521545"/>
            <a:ext cx="4748153" cy="3017520"/>
          </a:xfrm>
        </p:spPr>
        <p:txBody>
          <a:bodyPr>
            <a:noAutofit/>
          </a:bodyPr>
          <a:lstStyle/>
          <a:p>
            <a:pPr algn="l">
              <a:buFont typeface="Arial" panose="020B0604020202020204" pitchFamily="34" charset="0"/>
              <a:buChar char="•"/>
            </a:pPr>
            <a:r>
              <a:rPr lang="en-GB" sz="2000" dirty="0">
                <a:solidFill>
                  <a:srgbClr val="000000"/>
                </a:solidFill>
              </a:rPr>
              <a:t>  </a:t>
            </a:r>
            <a:r>
              <a:rPr lang="en-GB" sz="2000" b="1" dirty="0">
                <a:solidFill>
                  <a:srgbClr val="000000"/>
                </a:solidFill>
              </a:rPr>
              <a:t>Baseline: </a:t>
            </a:r>
            <a:r>
              <a:rPr lang="en-GB" sz="2000" dirty="0">
                <a:solidFill>
                  <a:srgbClr val="000000"/>
                </a:solidFill>
              </a:rPr>
              <a:t>97% mortality (108/111)</a:t>
            </a:r>
          </a:p>
          <a:p>
            <a:pPr algn="l">
              <a:buFont typeface="Arial" panose="020B0604020202020204" pitchFamily="34" charset="0"/>
              <a:buChar char="•"/>
            </a:pPr>
            <a:endParaRPr lang="en-GB" sz="2000" dirty="0">
              <a:solidFill>
                <a:srgbClr val="000000"/>
              </a:solidFill>
            </a:endParaRPr>
          </a:p>
          <a:p>
            <a:pPr algn="l">
              <a:buFont typeface="Arial" panose="020B0604020202020204" pitchFamily="34" charset="0"/>
              <a:buChar char="•"/>
            </a:pPr>
            <a:r>
              <a:rPr lang="en-GB" sz="2000" dirty="0">
                <a:solidFill>
                  <a:srgbClr val="000000"/>
                </a:solidFill>
              </a:rPr>
              <a:t>  </a:t>
            </a:r>
            <a:r>
              <a:rPr lang="en-GB" sz="2000" b="1" dirty="0">
                <a:solidFill>
                  <a:srgbClr val="000000"/>
                </a:solidFill>
              </a:rPr>
              <a:t>Pre-intervention: </a:t>
            </a:r>
            <a:r>
              <a:rPr lang="en-GB" sz="2000" dirty="0">
                <a:solidFill>
                  <a:srgbClr val="000000"/>
                </a:solidFill>
              </a:rPr>
              <a:t>80% mortality        (some interventions implemented during this phase by local teams)</a:t>
            </a:r>
          </a:p>
          <a:p>
            <a:pPr algn="l">
              <a:buFont typeface="Arial" panose="020B0604020202020204" pitchFamily="34" charset="0"/>
              <a:buChar char="•"/>
            </a:pPr>
            <a:endParaRPr lang="en-GB" sz="2000" dirty="0">
              <a:solidFill>
                <a:srgbClr val="000000"/>
              </a:solidFill>
            </a:endParaRPr>
          </a:p>
          <a:p>
            <a:pPr algn="l">
              <a:buFont typeface="Arial" panose="020B0604020202020204" pitchFamily="34" charset="0"/>
              <a:buChar char="•"/>
            </a:pPr>
            <a:r>
              <a:rPr lang="en-GB" sz="2000" dirty="0">
                <a:solidFill>
                  <a:srgbClr val="000000"/>
                </a:solidFill>
              </a:rPr>
              <a:t>  </a:t>
            </a:r>
            <a:r>
              <a:rPr lang="en-GB" sz="2000" b="1" dirty="0">
                <a:solidFill>
                  <a:srgbClr val="000000"/>
                </a:solidFill>
              </a:rPr>
              <a:t>Post-intervention:                                                  </a:t>
            </a:r>
            <a:r>
              <a:rPr lang="en-GB" sz="2000" dirty="0">
                <a:solidFill>
                  <a:srgbClr val="000000"/>
                </a:solidFill>
              </a:rPr>
              <a:t>-</a:t>
            </a:r>
            <a:r>
              <a:rPr lang="en-GB" sz="2000" b="1" dirty="0">
                <a:solidFill>
                  <a:srgbClr val="000000"/>
                </a:solidFill>
              </a:rPr>
              <a:t> </a:t>
            </a:r>
            <a:r>
              <a:rPr lang="en-GB" sz="2000" dirty="0">
                <a:solidFill>
                  <a:srgbClr val="000000"/>
                </a:solidFill>
              </a:rPr>
              <a:t>65% mortality </a:t>
            </a:r>
          </a:p>
          <a:p>
            <a:pPr marL="0" indent="0" algn="l">
              <a:buNone/>
            </a:pPr>
            <a:r>
              <a:rPr lang="en-GB" sz="2000" dirty="0">
                <a:solidFill>
                  <a:srgbClr val="000000"/>
                </a:solidFill>
              </a:rPr>
              <a:t>     P=0.047</a:t>
            </a:r>
          </a:p>
        </p:txBody>
      </p:sp>
      <p:pic>
        <p:nvPicPr>
          <p:cNvPr id="15" name="Picture 14" descr="A picture containing person, indoor, table&#10;&#10;Description automatically generated">
            <a:extLst>
              <a:ext uri="{FF2B5EF4-FFF2-40B4-BE49-F238E27FC236}">
                <a16:creationId xmlns:a16="http://schemas.microsoft.com/office/drawing/2014/main" id="{ACAA858D-F240-6446-AB07-758D63F53DAD}"/>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5101985" y="3427992"/>
            <a:ext cx="1738730" cy="1353026"/>
          </a:xfrm>
          <a:prstGeom prst="rect">
            <a:avLst/>
          </a:prstGeom>
        </p:spPr>
      </p:pic>
      <p:pic>
        <p:nvPicPr>
          <p:cNvPr id="16" name="Picture 15">
            <a:extLst>
              <a:ext uri="{FF2B5EF4-FFF2-40B4-BE49-F238E27FC236}">
                <a16:creationId xmlns:a16="http://schemas.microsoft.com/office/drawing/2014/main" id="{DC196FBF-831A-7E4A-8E0B-526E0E7B2E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6787791" y="490764"/>
            <a:ext cx="1597502" cy="2657241"/>
          </a:xfrm>
          <a:prstGeom prst="rect">
            <a:avLst/>
          </a:prstGeom>
        </p:spPr>
      </p:pic>
      <p:pic>
        <p:nvPicPr>
          <p:cNvPr id="17" name="Picture 16">
            <a:extLst>
              <a:ext uri="{FF2B5EF4-FFF2-40B4-BE49-F238E27FC236}">
                <a16:creationId xmlns:a16="http://schemas.microsoft.com/office/drawing/2014/main" id="{E58AE163-5179-6D47-92EE-A26FC8AC2C7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57976" y="2569367"/>
            <a:ext cx="2257187" cy="2215751"/>
          </a:xfrm>
          <a:prstGeom prst="rect">
            <a:avLst/>
          </a:prstGeom>
        </p:spPr>
      </p:pic>
      <p:pic>
        <p:nvPicPr>
          <p:cNvPr id="18" name="Picture 17">
            <a:extLst>
              <a:ext uri="{FF2B5EF4-FFF2-40B4-BE49-F238E27FC236}">
                <a16:creationId xmlns:a16="http://schemas.microsoft.com/office/drawing/2014/main" id="{CB0C0DD1-827F-3A43-A416-0B893D1FD2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1986" y="991536"/>
            <a:ext cx="1338143" cy="2373751"/>
          </a:xfrm>
          <a:prstGeom prst="rect">
            <a:avLst/>
          </a:prstGeom>
        </p:spPr>
      </p:pic>
      <p:sp>
        <p:nvSpPr>
          <p:cNvPr id="19" name="TextBox 18">
            <a:extLst>
              <a:ext uri="{FF2B5EF4-FFF2-40B4-BE49-F238E27FC236}">
                <a16:creationId xmlns:a16="http://schemas.microsoft.com/office/drawing/2014/main" id="{2771B3AE-229E-314B-963C-1C042C0E511B}"/>
              </a:ext>
            </a:extLst>
          </p:cNvPr>
          <p:cNvSpPr txBox="1"/>
          <p:nvPr/>
        </p:nvSpPr>
        <p:spPr>
          <a:xfrm>
            <a:off x="726433" y="4990562"/>
            <a:ext cx="8063554" cy="707886"/>
          </a:xfrm>
          <a:prstGeom prst="rect">
            <a:avLst/>
          </a:prstGeom>
          <a:solidFill>
            <a:schemeClr val="bg1"/>
          </a:solidFill>
          <a:ln>
            <a:solidFill>
              <a:srgbClr val="FF0000"/>
            </a:solidFill>
          </a:ln>
        </p:spPr>
        <p:txBody>
          <a:bodyPr wrap="square" rtlCol="0">
            <a:spAutoFit/>
          </a:bodyPr>
          <a:lstStyle/>
          <a:p>
            <a:r>
              <a:rPr lang="en-US" sz="2000" b="1" dirty="0">
                <a:solidFill>
                  <a:srgbClr val="FF0000"/>
                </a:solidFill>
              </a:rPr>
              <a:t>68 neonates with gastroschisis survived during the 2-year study</a:t>
            </a:r>
          </a:p>
          <a:p>
            <a:r>
              <a:rPr lang="en-US" sz="2000" b="1" dirty="0">
                <a:solidFill>
                  <a:srgbClr val="FF0000"/>
                </a:solidFill>
              </a:rPr>
              <a:t>compared to 3 neonates in the 2-years prior to the study</a:t>
            </a:r>
          </a:p>
        </p:txBody>
      </p:sp>
    </p:spTree>
    <p:extLst>
      <p:ext uri="{BB962C8B-B14F-4D97-AF65-F5344CB8AC3E}">
        <p14:creationId xmlns:p14="http://schemas.microsoft.com/office/powerpoint/2010/main" val="25446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CA5ED235-EC0E-1340-A187-0DB5255F0470}"/>
              </a:ext>
            </a:extLst>
          </p:cNvPr>
          <p:cNvSpPr>
            <a:spLocks noGrp="1"/>
          </p:cNvSpPr>
          <p:nvPr>
            <p:ph type="title"/>
          </p:nvPr>
        </p:nvSpPr>
        <p:spPr>
          <a:xfrm>
            <a:off x="822960" y="286604"/>
            <a:ext cx="7543800" cy="1450757"/>
          </a:xfrm>
        </p:spPr>
        <p:txBody>
          <a:bodyPr/>
          <a:lstStyle/>
          <a:p>
            <a:r>
              <a:rPr lang="en-US" sz="3000" dirty="0">
                <a:solidFill>
                  <a:srgbClr val="000000"/>
                </a:solidFill>
              </a:rPr>
              <a:t>Challenges</a:t>
            </a:r>
          </a:p>
        </p:txBody>
      </p:sp>
      <p:sp>
        <p:nvSpPr>
          <p:cNvPr id="29" name="Content Placeholder 2">
            <a:extLst>
              <a:ext uri="{FF2B5EF4-FFF2-40B4-BE49-F238E27FC236}">
                <a16:creationId xmlns:a16="http://schemas.microsoft.com/office/drawing/2014/main" id="{D59D7404-7A0F-2743-BC65-019D619C20E0}"/>
              </a:ext>
            </a:extLst>
          </p:cNvPr>
          <p:cNvSpPr>
            <a:spLocks noGrp="1"/>
          </p:cNvSpPr>
          <p:nvPr>
            <p:ph sz="half" idx="1"/>
          </p:nvPr>
        </p:nvSpPr>
        <p:spPr>
          <a:xfrm>
            <a:off x="502920" y="1126979"/>
            <a:ext cx="7434153" cy="3017520"/>
          </a:xfrm>
        </p:spPr>
        <p:txBody>
          <a:bodyPr/>
          <a:lstStyle/>
          <a:p>
            <a:pPr algn="l">
              <a:buFont typeface="Arial" panose="020B0604020202020204" pitchFamily="34" charset="0"/>
              <a:buChar char="•"/>
            </a:pPr>
            <a:r>
              <a:rPr lang="en-GB" sz="2000" dirty="0">
                <a:solidFill>
                  <a:srgbClr val="000000"/>
                </a:solidFill>
              </a:rPr>
              <a:t>Lack of antenatal diagnosis - challenge for the future (unfeasible to tackle in this study)</a:t>
            </a:r>
          </a:p>
          <a:p>
            <a:pPr algn="l">
              <a:buFont typeface="Arial" panose="020B0604020202020204" pitchFamily="34" charset="0"/>
              <a:buChar char="•"/>
            </a:pPr>
            <a:r>
              <a:rPr lang="en-GB" sz="2000" dirty="0">
                <a:solidFill>
                  <a:srgbClr val="000000"/>
                </a:solidFill>
              </a:rPr>
              <a:t>Some improvement in referrals/ condition on arrival - need to keep spreading the word. </a:t>
            </a:r>
          </a:p>
          <a:p>
            <a:pPr algn="l">
              <a:buFont typeface="Arial" panose="020B0604020202020204" pitchFamily="34" charset="0"/>
              <a:buChar char="•"/>
            </a:pPr>
            <a:r>
              <a:rPr lang="en-GB" sz="2000" dirty="0">
                <a:solidFill>
                  <a:srgbClr val="000000"/>
                </a:solidFill>
              </a:rPr>
              <a:t>Referrals limited by transport availability </a:t>
            </a:r>
          </a:p>
          <a:p>
            <a:pPr algn="l">
              <a:buFont typeface="Arial" panose="020B0604020202020204" pitchFamily="34" charset="0"/>
              <a:buChar char="•"/>
            </a:pPr>
            <a:r>
              <a:rPr lang="en-GB" sz="2000" dirty="0">
                <a:solidFill>
                  <a:srgbClr val="000000"/>
                </a:solidFill>
              </a:rPr>
              <a:t>Sepsis within tertiary hospital</a:t>
            </a:r>
          </a:p>
          <a:p>
            <a:pPr algn="l"/>
            <a:endParaRPr lang="en-US" sz="2000" dirty="0">
              <a:solidFill>
                <a:srgbClr val="000000"/>
              </a:solidFill>
            </a:endParaRPr>
          </a:p>
        </p:txBody>
      </p:sp>
      <p:pic>
        <p:nvPicPr>
          <p:cNvPr id="30" name="Picture 29">
            <a:extLst>
              <a:ext uri="{FF2B5EF4-FFF2-40B4-BE49-F238E27FC236}">
                <a16:creationId xmlns:a16="http://schemas.microsoft.com/office/drawing/2014/main" id="{7CB1FBBA-D1C2-BD44-A541-4BAEEB8BC2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39746" y="3333953"/>
            <a:ext cx="4214612" cy="2259105"/>
          </a:xfrm>
          <a:prstGeom prst="rect">
            <a:avLst/>
          </a:prstGeom>
        </p:spPr>
      </p:pic>
    </p:spTree>
    <p:extLst>
      <p:ext uri="{BB962C8B-B14F-4D97-AF65-F5344CB8AC3E}">
        <p14:creationId xmlns:p14="http://schemas.microsoft.com/office/powerpoint/2010/main" val="234904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5C3056B7-D565-2741-9F9D-D6064ED2106B}"/>
              </a:ext>
            </a:extLst>
          </p:cNvPr>
          <p:cNvSpPr txBox="1">
            <a:spLocks/>
          </p:cNvSpPr>
          <p:nvPr/>
        </p:nvSpPr>
        <p:spPr>
          <a:xfrm>
            <a:off x="-413758" y="280951"/>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Sincerest Thank You </a:t>
            </a:r>
          </a:p>
        </p:txBody>
      </p:sp>
      <p:sp>
        <p:nvSpPr>
          <p:cNvPr id="13" name="Content Placeholder 2">
            <a:extLst>
              <a:ext uri="{FF2B5EF4-FFF2-40B4-BE49-F238E27FC236}">
                <a16:creationId xmlns:a16="http://schemas.microsoft.com/office/drawing/2014/main" id="{1029A386-FC9A-0744-93DD-F4198385BA0F}"/>
              </a:ext>
            </a:extLst>
          </p:cNvPr>
          <p:cNvSpPr>
            <a:spLocks noGrp="1"/>
          </p:cNvSpPr>
          <p:nvPr>
            <p:ph sz="half" idx="1"/>
          </p:nvPr>
        </p:nvSpPr>
        <p:spPr>
          <a:xfrm>
            <a:off x="354013" y="1169224"/>
            <a:ext cx="8522859" cy="4023360"/>
          </a:xfrm>
        </p:spPr>
        <p:txBody>
          <a:bodyPr/>
          <a:lstStyle/>
          <a:p>
            <a:pPr marL="0" indent="0" algn="l">
              <a:buNone/>
            </a:pPr>
            <a:r>
              <a:rPr lang="en-US" sz="1900" b="1" dirty="0">
                <a:solidFill>
                  <a:srgbClr val="000000"/>
                </a:solidFill>
              </a:rPr>
              <a:t>All team members</a:t>
            </a:r>
            <a:r>
              <a:rPr lang="en-US" sz="1900" dirty="0">
                <a:solidFill>
                  <a:srgbClr val="000000"/>
                </a:solidFill>
              </a:rPr>
              <a:t> in the Global PaedSurg Research Collaboration </a:t>
            </a:r>
          </a:p>
          <a:p>
            <a:pPr marL="0" indent="0" algn="l">
              <a:buNone/>
            </a:pPr>
            <a:r>
              <a:rPr lang="en-US" sz="1900" dirty="0">
                <a:solidFill>
                  <a:srgbClr val="000000"/>
                </a:solidFill>
              </a:rPr>
              <a:t>and Gastroschisis Interventional Study</a:t>
            </a:r>
          </a:p>
          <a:p>
            <a:pPr marL="0" indent="0" algn="l">
              <a:buNone/>
            </a:pPr>
            <a:endParaRPr lang="en-US" sz="19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endParaRPr lang="en-US" sz="800" dirty="0">
              <a:solidFill>
                <a:srgbClr val="000000"/>
              </a:solidFill>
            </a:endParaRPr>
          </a:p>
          <a:p>
            <a:pPr marL="0" indent="0" algn="l">
              <a:buNone/>
            </a:pPr>
            <a:r>
              <a:rPr lang="en-US" sz="1900" dirty="0">
                <a:solidFill>
                  <a:srgbClr val="000000"/>
                </a:solidFill>
              </a:rPr>
              <a:t>To the </a:t>
            </a:r>
            <a:r>
              <a:rPr lang="en-US" sz="1900" b="1" dirty="0">
                <a:solidFill>
                  <a:srgbClr val="000000"/>
                </a:solidFill>
              </a:rPr>
              <a:t>Wellcome Trust, Bloomsbury Centre for Global Health </a:t>
            </a:r>
            <a:r>
              <a:rPr lang="en-US" sz="1900" dirty="0">
                <a:solidFill>
                  <a:srgbClr val="000000"/>
                </a:solidFill>
              </a:rPr>
              <a:t>and all involved at </a:t>
            </a:r>
            <a:r>
              <a:rPr lang="en-US" sz="1900" b="1" dirty="0">
                <a:solidFill>
                  <a:srgbClr val="000000"/>
                </a:solidFill>
              </a:rPr>
              <a:t>King’s</a:t>
            </a:r>
            <a:r>
              <a:rPr lang="en-US" sz="1900" dirty="0">
                <a:solidFill>
                  <a:srgbClr val="000000"/>
                </a:solidFill>
              </a:rPr>
              <a:t> </a:t>
            </a:r>
            <a:r>
              <a:rPr lang="en-US" sz="1900" b="1" dirty="0">
                <a:solidFill>
                  <a:srgbClr val="000000"/>
                </a:solidFill>
              </a:rPr>
              <a:t>Centre for Global Health and Health Partnerships</a:t>
            </a:r>
            <a:r>
              <a:rPr lang="en-US" sz="1900" dirty="0">
                <a:solidFill>
                  <a:srgbClr val="000000"/>
                </a:solidFill>
              </a:rPr>
              <a:t>, King’s College London, London, UK</a:t>
            </a:r>
          </a:p>
          <a:p>
            <a:pPr algn="l"/>
            <a:endParaRPr lang="en-US" sz="1900" dirty="0">
              <a:solidFill>
                <a:srgbClr val="000000"/>
              </a:solidFill>
            </a:endParaRPr>
          </a:p>
          <a:p>
            <a:pPr algn="l"/>
            <a:endParaRPr lang="en-US" sz="1900" dirty="0">
              <a:solidFill>
                <a:srgbClr val="000000"/>
              </a:solidFill>
            </a:endParaRPr>
          </a:p>
          <a:p>
            <a:pPr marL="0" indent="0" algn="l">
              <a:buNone/>
            </a:pPr>
            <a:endParaRPr lang="en-US" sz="1900" dirty="0">
              <a:solidFill>
                <a:srgbClr val="000000"/>
              </a:solidFill>
            </a:endParaRPr>
          </a:p>
        </p:txBody>
      </p:sp>
      <p:grpSp>
        <p:nvGrpSpPr>
          <p:cNvPr id="17" name="Group 16">
            <a:extLst>
              <a:ext uri="{FF2B5EF4-FFF2-40B4-BE49-F238E27FC236}">
                <a16:creationId xmlns:a16="http://schemas.microsoft.com/office/drawing/2014/main" id="{EB421FF5-0D3A-774C-B545-2DEC8BFFE57C}"/>
              </a:ext>
            </a:extLst>
          </p:cNvPr>
          <p:cNvGrpSpPr/>
          <p:nvPr/>
        </p:nvGrpSpPr>
        <p:grpSpPr>
          <a:xfrm>
            <a:off x="2263720" y="2119094"/>
            <a:ext cx="6055414" cy="1100199"/>
            <a:chOff x="3513543" y="4793229"/>
            <a:chExt cx="5103929" cy="849871"/>
          </a:xfrm>
        </p:grpSpPr>
        <p:pic>
          <p:nvPicPr>
            <p:cNvPr id="18" name="Picture 17" descr="A drawing of a cartoon character&#10;&#10;Description automatically generated">
              <a:extLst>
                <a:ext uri="{FF2B5EF4-FFF2-40B4-BE49-F238E27FC236}">
                  <a16:creationId xmlns:a16="http://schemas.microsoft.com/office/drawing/2014/main" id="{79C8D077-4605-6546-8DC1-95B923C527FD}"/>
                </a:ext>
              </a:extLst>
            </p:cNvPr>
            <p:cNvPicPr/>
            <p:nvPr/>
          </p:nvPicPr>
          <p:blipFill rotWithShape="1">
            <a:blip r:embed="rId6">
              <a:extLst>
                <a:ext uri="{28A0092B-C50C-407E-A947-70E740481C1C}">
                  <a14:useLocalDpi xmlns:a14="http://schemas.microsoft.com/office/drawing/2010/main"/>
                </a:ext>
              </a:extLst>
            </a:blip>
            <a:srcRect/>
            <a:stretch/>
          </p:blipFill>
          <p:spPr>
            <a:xfrm>
              <a:off x="7143026" y="4864465"/>
              <a:ext cx="786765" cy="731520"/>
            </a:xfrm>
            <a:prstGeom prst="rect">
              <a:avLst/>
            </a:prstGeom>
          </p:spPr>
        </p:pic>
        <p:grpSp>
          <p:nvGrpSpPr>
            <p:cNvPr id="19" name="Group 18">
              <a:extLst>
                <a:ext uri="{FF2B5EF4-FFF2-40B4-BE49-F238E27FC236}">
                  <a16:creationId xmlns:a16="http://schemas.microsoft.com/office/drawing/2014/main" id="{2227AD74-FBEA-3447-A896-848F48B886C7}"/>
                </a:ext>
              </a:extLst>
            </p:cNvPr>
            <p:cNvGrpSpPr/>
            <p:nvPr/>
          </p:nvGrpSpPr>
          <p:grpSpPr>
            <a:xfrm>
              <a:off x="3513543" y="4793229"/>
              <a:ext cx="5103929" cy="849871"/>
              <a:chOff x="3271367" y="4825365"/>
              <a:chExt cx="5103929" cy="849871"/>
            </a:xfrm>
          </p:grpSpPr>
          <p:grpSp>
            <p:nvGrpSpPr>
              <p:cNvPr id="20" name="Group 19">
                <a:extLst>
                  <a:ext uri="{FF2B5EF4-FFF2-40B4-BE49-F238E27FC236}">
                    <a16:creationId xmlns:a16="http://schemas.microsoft.com/office/drawing/2014/main" id="{10EF6A78-FD62-E34F-B857-97E29B07E46B}"/>
                  </a:ext>
                </a:extLst>
              </p:cNvPr>
              <p:cNvGrpSpPr/>
              <p:nvPr/>
            </p:nvGrpSpPr>
            <p:grpSpPr>
              <a:xfrm>
                <a:off x="3271367" y="4825365"/>
                <a:ext cx="5103929" cy="849871"/>
                <a:chOff x="890546" y="0"/>
                <a:chExt cx="5104213" cy="850266"/>
              </a:xfrm>
            </p:grpSpPr>
            <p:pic>
              <p:nvPicPr>
                <p:cNvPr id="22" name="Picture 21">
                  <a:extLst>
                    <a:ext uri="{FF2B5EF4-FFF2-40B4-BE49-F238E27FC236}">
                      <a16:creationId xmlns:a16="http://schemas.microsoft.com/office/drawing/2014/main" id="{013F0B8D-0E29-A44B-8E55-70D9047B85F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0546" y="127497"/>
                  <a:ext cx="709930" cy="675640"/>
                </a:xfrm>
                <a:prstGeom prst="rect">
                  <a:avLst/>
                </a:prstGeom>
                <a:noFill/>
                <a:ln>
                  <a:noFill/>
                </a:ln>
              </p:spPr>
            </p:pic>
            <p:pic>
              <p:nvPicPr>
                <p:cNvPr id="23" name="Picture 22">
                  <a:extLst>
                    <a:ext uri="{FF2B5EF4-FFF2-40B4-BE49-F238E27FC236}">
                      <a16:creationId xmlns:a16="http://schemas.microsoft.com/office/drawing/2014/main" id="{9E8883A1-9815-3C47-A5AF-DF81E3D578B3}"/>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00450" y="103368"/>
                  <a:ext cx="723265" cy="746898"/>
                </a:xfrm>
                <a:prstGeom prst="rect">
                  <a:avLst/>
                </a:prstGeom>
                <a:noFill/>
                <a:ln>
                  <a:noFill/>
                </a:ln>
              </p:spPr>
            </p:pic>
            <p:pic>
              <p:nvPicPr>
                <p:cNvPr id="24" name="Picture 23">
                  <a:extLst>
                    <a:ext uri="{FF2B5EF4-FFF2-40B4-BE49-F238E27FC236}">
                      <a16:creationId xmlns:a16="http://schemas.microsoft.com/office/drawing/2014/main" id="{09E7A296-68E5-6E4B-B62E-AA12694490A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2323716" y="24133"/>
                  <a:ext cx="814535" cy="826133"/>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ED952B89-0B4F-4D49-A457-B7B06378FDD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3138258" y="0"/>
                  <a:ext cx="588010" cy="826135"/>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1034DCDB-FFAB-794F-8153-816F8B05A05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0427" r="20184" b="12239"/>
                <a:stretch/>
              </p:blipFill>
              <p:spPr bwMode="auto">
                <a:xfrm>
                  <a:off x="5327374" y="126365"/>
                  <a:ext cx="667385" cy="699770"/>
                </a:xfrm>
                <a:prstGeom prst="rect">
                  <a:avLst/>
                </a:prstGeom>
                <a:noFill/>
                <a:ln>
                  <a:noFill/>
                </a:ln>
                <a:extLst>
                  <a:ext uri="{53640926-AAD7-44D8-BBD7-CCE9431645EC}">
                    <a14:shadowObscured xmlns:a14="http://schemas.microsoft.com/office/drawing/2010/main"/>
                  </a:ext>
                </a:extLst>
              </p:spPr>
            </p:pic>
          </p:grpSp>
          <p:pic>
            <p:nvPicPr>
              <p:cNvPr id="21" name="Picture 20" descr="Image result for republic of zambia ministry of health logo">
                <a:extLst>
                  <a:ext uri="{FF2B5EF4-FFF2-40B4-BE49-F238E27FC236}">
                    <a16:creationId xmlns:a16="http://schemas.microsoft.com/office/drawing/2014/main" id="{3A0E9C05-F5D8-DE4E-B62C-F2A9AF3EE74B}"/>
                  </a:ext>
                </a:extLst>
              </p:cNvPr>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106944" y="4850130"/>
                <a:ext cx="807085" cy="807085"/>
              </a:xfrm>
              <a:prstGeom prst="rect">
                <a:avLst/>
              </a:prstGeom>
              <a:noFill/>
            </p:spPr>
          </p:pic>
        </p:grpSp>
      </p:grpSp>
      <p:pic>
        <p:nvPicPr>
          <p:cNvPr id="27" name="Picture 26">
            <a:extLst>
              <a:ext uri="{FF2B5EF4-FFF2-40B4-BE49-F238E27FC236}">
                <a16:creationId xmlns:a16="http://schemas.microsoft.com/office/drawing/2014/main" id="{1708DA1E-5165-A641-AB4B-51EE80AE3D7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877287" y="1957054"/>
            <a:ext cx="1148125" cy="1624741"/>
          </a:xfrm>
          <a:prstGeom prst="rect">
            <a:avLst/>
          </a:prstGeom>
        </p:spPr>
      </p:pic>
    </p:spTree>
    <p:extLst>
      <p:ext uri="{BB962C8B-B14F-4D97-AF65-F5344CB8AC3E}">
        <p14:creationId xmlns:p14="http://schemas.microsoft.com/office/powerpoint/2010/main" val="2447288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944E81C8-3EEF-244E-9D06-C4FD99F98D54}"/>
              </a:ext>
            </a:extLst>
          </p:cNvPr>
          <p:cNvSpPr txBox="1">
            <a:spLocks/>
          </p:cNvSpPr>
          <p:nvPr/>
        </p:nvSpPr>
        <p:spPr>
          <a:xfrm>
            <a:off x="-457200" y="238127"/>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References</a:t>
            </a:r>
          </a:p>
        </p:txBody>
      </p:sp>
      <p:sp>
        <p:nvSpPr>
          <p:cNvPr id="13" name="Content Placeholder 2">
            <a:extLst>
              <a:ext uri="{FF2B5EF4-FFF2-40B4-BE49-F238E27FC236}">
                <a16:creationId xmlns:a16="http://schemas.microsoft.com/office/drawing/2014/main" id="{2EDCE6AE-CC60-DA4C-B497-1627381ACC36}"/>
              </a:ext>
            </a:extLst>
          </p:cNvPr>
          <p:cNvSpPr>
            <a:spLocks noGrp="1"/>
          </p:cNvSpPr>
          <p:nvPr>
            <p:ph sz="half" idx="1"/>
          </p:nvPr>
        </p:nvSpPr>
        <p:spPr>
          <a:xfrm>
            <a:off x="266101" y="1210761"/>
            <a:ext cx="8611798" cy="4023360"/>
          </a:xfrm>
        </p:spPr>
        <p:txBody>
          <a:bodyPr/>
          <a:lstStyle/>
          <a:p>
            <a:pPr marL="0" indent="0" algn="ctr">
              <a:buNone/>
            </a:pPr>
            <a:r>
              <a:rPr lang="en-US" sz="1900" dirty="0">
                <a:solidFill>
                  <a:srgbClr val="000000"/>
                </a:solidFill>
              </a:rPr>
              <a:t>Global PaedSurg website: </a:t>
            </a:r>
            <a:endParaRPr lang="en-US" sz="1900" dirty="0">
              <a:solidFill>
                <a:srgbClr val="000000"/>
              </a:solidFill>
              <a:hlinkClick r:id="rId6">
                <a:extLst>
                  <a:ext uri="{A12FA001-AC4F-418D-AE19-62706E023703}">
                    <ahyp:hlinkClr xmlns:ahyp="http://schemas.microsoft.com/office/drawing/2018/hyperlinkcolor" val="tx"/>
                  </a:ext>
                </a:extLst>
              </a:hlinkClick>
            </a:endParaRPr>
          </a:p>
          <a:p>
            <a:pPr marL="0" indent="0" algn="ctr">
              <a:buNone/>
            </a:pPr>
            <a:r>
              <a:rPr lang="en-US" sz="1900" u="sng" dirty="0">
                <a:solidFill>
                  <a:srgbClr val="0033CC"/>
                </a:solidFill>
                <a:hlinkClick r:id="rId6">
                  <a:extLst>
                    <a:ext uri="{A12FA001-AC4F-418D-AE19-62706E023703}">
                      <ahyp:hlinkClr xmlns:ahyp="http://schemas.microsoft.com/office/drawing/2018/hyperlinkcolor" val="tx"/>
                    </a:ext>
                  </a:extLst>
                </a:hlinkClick>
              </a:rPr>
              <a:t>www.globalpaedsurg.com</a:t>
            </a:r>
            <a:endParaRPr lang="en-US" sz="1900" u="sng" dirty="0">
              <a:solidFill>
                <a:srgbClr val="0033CC"/>
              </a:solidFill>
            </a:endParaRPr>
          </a:p>
          <a:p>
            <a:pPr marL="0" indent="0" algn="ctr">
              <a:buNone/>
            </a:pPr>
            <a:endParaRPr lang="en-US" sz="1900" dirty="0">
              <a:solidFill>
                <a:srgbClr val="000000"/>
              </a:solidFill>
            </a:endParaRPr>
          </a:p>
          <a:p>
            <a:pPr marL="0" indent="0" algn="ctr">
              <a:buNone/>
            </a:pPr>
            <a:r>
              <a:rPr lang="en-US" sz="1900" dirty="0">
                <a:solidFill>
                  <a:srgbClr val="000000"/>
                </a:solidFill>
              </a:rPr>
              <a:t>Global PaedSurg published protocol: </a:t>
            </a:r>
            <a:endParaRPr lang="en-US" sz="1900" dirty="0">
              <a:solidFill>
                <a:srgbClr val="000000"/>
              </a:solidFill>
              <a:hlinkClick r:id="rId7">
                <a:extLst>
                  <a:ext uri="{A12FA001-AC4F-418D-AE19-62706E023703}">
                    <ahyp:hlinkClr xmlns:ahyp="http://schemas.microsoft.com/office/drawing/2018/hyperlinkcolor" val="tx"/>
                  </a:ext>
                </a:extLst>
              </a:hlinkClick>
            </a:endParaRPr>
          </a:p>
          <a:p>
            <a:pPr marL="0" indent="0" algn="ctr">
              <a:buNone/>
            </a:pPr>
            <a:r>
              <a:rPr lang="en-US" sz="1900" dirty="0">
                <a:solidFill>
                  <a:srgbClr val="0033CC"/>
                </a:solidFill>
                <a:hlinkClick r:id="rId7">
                  <a:extLst>
                    <a:ext uri="{A12FA001-AC4F-418D-AE19-62706E023703}">
                      <ahyp:hlinkClr xmlns:ahyp="http://schemas.microsoft.com/office/drawing/2018/hyperlinkcolor" val="tx"/>
                    </a:ext>
                  </a:extLst>
                </a:hlinkClick>
              </a:rPr>
              <a:t>https://bmjopen.bmj.com/content/bmjopen/9/8/e030452.full.pdf</a:t>
            </a:r>
            <a:endParaRPr lang="en-US" sz="1900" dirty="0">
              <a:solidFill>
                <a:srgbClr val="0033CC"/>
              </a:solidFill>
            </a:endParaRPr>
          </a:p>
          <a:p>
            <a:pPr marL="0" indent="0" algn="ctr">
              <a:buNone/>
            </a:pPr>
            <a:endParaRPr lang="en-US" sz="1900" dirty="0">
              <a:solidFill>
                <a:srgbClr val="000000"/>
              </a:solidFill>
            </a:endParaRPr>
          </a:p>
          <a:p>
            <a:pPr marL="0" indent="0" algn="ctr">
              <a:buNone/>
            </a:pPr>
            <a:r>
              <a:rPr lang="en-US" sz="1900" dirty="0">
                <a:solidFill>
                  <a:srgbClr val="000000"/>
                </a:solidFill>
              </a:rPr>
              <a:t>Global PaedSurg published results in The Lancet:</a:t>
            </a:r>
          </a:p>
          <a:p>
            <a:pPr marL="0" indent="0" algn="ctr">
              <a:buNone/>
            </a:pPr>
            <a:r>
              <a:rPr lang="en-US" sz="1900" dirty="0">
                <a:solidFill>
                  <a:srgbClr val="000000"/>
                </a:solidFill>
                <a:hlinkClick r:id="rId8"/>
              </a:rPr>
              <a:t>https://authors.elsevier.com/sd/article/S0140-6736(21)00767-4</a:t>
            </a:r>
            <a:endParaRPr lang="en-US" sz="1900" dirty="0">
              <a:solidFill>
                <a:srgbClr val="000000"/>
              </a:solidFill>
            </a:endParaRPr>
          </a:p>
          <a:p>
            <a:pPr marL="0" indent="0" algn="ctr">
              <a:buNone/>
            </a:pPr>
            <a:endParaRPr lang="en-US" sz="1900" dirty="0">
              <a:solidFill>
                <a:srgbClr val="000000"/>
              </a:solidFill>
            </a:endParaRPr>
          </a:p>
          <a:p>
            <a:pPr marL="0" indent="0" algn="ctr">
              <a:buNone/>
            </a:pPr>
            <a:r>
              <a:rPr lang="en-US" sz="1900" dirty="0">
                <a:solidFill>
                  <a:srgbClr val="000000"/>
                </a:solidFill>
              </a:rPr>
              <a:t>Gastroschisis Interventional Study Protocol, Wellcome Open:</a:t>
            </a:r>
          </a:p>
          <a:p>
            <a:pPr marL="0" indent="0" algn="ctr">
              <a:buNone/>
            </a:pPr>
            <a:r>
              <a:rPr lang="en-US" sz="1900" dirty="0">
                <a:solidFill>
                  <a:srgbClr val="000000"/>
                </a:solidFill>
                <a:hlinkClick r:id="rId9"/>
              </a:rPr>
              <a:t>https://wellcomeopenresearch.org/articles/4-46</a:t>
            </a:r>
            <a:endParaRPr lang="en-US" sz="1900" dirty="0">
              <a:solidFill>
                <a:srgbClr val="000000"/>
              </a:solidFill>
            </a:endParaRPr>
          </a:p>
          <a:p>
            <a:pPr marL="0" indent="0" algn="ctr">
              <a:buNone/>
            </a:pPr>
            <a:endParaRPr lang="en-US" sz="1900" dirty="0">
              <a:solidFill>
                <a:srgbClr val="000000"/>
              </a:solidFill>
            </a:endParaRPr>
          </a:p>
          <a:p>
            <a:pPr marL="0" indent="0" algn="ctr">
              <a:buNone/>
            </a:pPr>
            <a:endParaRPr lang="en-US" sz="1900" dirty="0">
              <a:solidFill>
                <a:srgbClr val="000000"/>
              </a:solidFill>
            </a:endParaRPr>
          </a:p>
          <a:p>
            <a:pPr marL="0" indent="0" algn="ctr">
              <a:buNone/>
            </a:pPr>
            <a:endParaRPr lang="en-US" sz="1900" dirty="0">
              <a:solidFill>
                <a:srgbClr val="000000"/>
              </a:solidFill>
            </a:endParaRPr>
          </a:p>
          <a:p>
            <a:pPr marL="0" indent="0" algn="ctr">
              <a:buNone/>
            </a:pPr>
            <a:endParaRPr lang="en-US" sz="1900" dirty="0">
              <a:solidFill>
                <a:srgbClr val="000000"/>
              </a:solidFill>
            </a:endParaRPr>
          </a:p>
          <a:p>
            <a:pPr marL="0" indent="0" algn="ctr">
              <a:buNone/>
            </a:pPr>
            <a:endParaRPr lang="en-US" sz="1900" dirty="0">
              <a:solidFill>
                <a:srgbClr val="000000"/>
              </a:solidFill>
            </a:endParaRPr>
          </a:p>
          <a:p>
            <a:pPr marL="0" indent="0" algn="ctr">
              <a:buNone/>
            </a:pPr>
            <a:endParaRPr lang="en-US" sz="1900" dirty="0">
              <a:solidFill>
                <a:srgbClr val="000000"/>
              </a:solidFill>
            </a:endParaRPr>
          </a:p>
        </p:txBody>
      </p:sp>
    </p:spTree>
    <p:extLst>
      <p:ext uri="{BB962C8B-B14F-4D97-AF65-F5344CB8AC3E}">
        <p14:creationId xmlns:p14="http://schemas.microsoft.com/office/powerpoint/2010/main" val="379052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8" name="Title 1"/>
          <p:cNvSpPr>
            <a:spLocks noGrp="1"/>
          </p:cNvSpPr>
          <p:nvPr>
            <p:ph type="title"/>
          </p:nvPr>
        </p:nvSpPr>
        <p:spPr>
          <a:xfrm>
            <a:off x="457200" y="323185"/>
            <a:ext cx="8229600" cy="1143000"/>
          </a:xfrm>
        </p:spPr>
        <p:txBody>
          <a:bodyPr/>
          <a:lstStyle/>
          <a:p>
            <a:r>
              <a:rPr lang="en-US" sz="3000" dirty="0">
                <a:solidFill>
                  <a:srgbClr val="000000"/>
                </a:solidFill>
              </a:rPr>
              <a:t>Thank you for listening</a:t>
            </a: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br>
              <a:rPr lang="en-US" sz="3000" dirty="0">
                <a:solidFill>
                  <a:srgbClr val="000000"/>
                </a:solidFill>
              </a:rPr>
            </a:br>
            <a:endParaRPr lang="en-US" sz="3000" dirty="0">
              <a:solidFill>
                <a:srgbClr val="000000"/>
              </a:solidFill>
            </a:endParaRPr>
          </a:p>
        </p:txBody>
      </p:sp>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grpSp>
        <p:nvGrpSpPr>
          <p:cNvPr id="15" name="Group 14"/>
          <p:cNvGrpSpPr/>
          <p:nvPr/>
        </p:nvGrpSpPr>
        <p:grpSpPr>
          <a:xfrm>
            <a:off x="-206057" y="4424281"/>
            <a:ext cx="7936066" cy="1446550"/>
            <a:chOff x="-68603" y="4879019"/>
            <a:chExt cx="7936066" cy="1446550"/>
          </a:xfrm>
        </p:grpSpPr>
        <p:sp>
          <p:nvSpPr>
            <p:cNvPr id="7" name="TextBox 6"/>
            <p:cNvSpPr txBox="1"/>
            <p:nvPr/>
          </p:nvSpPr>
          <p:spPr>
            <a:xfrm>
              <a:off x="-68603" y="4879019"/>
              <a:ext cx="7936066" cy="1446550"/>
            </a:xfrm>
            <a:prstGeom prst="rect">
              <a:avLst/>
            </a:prstGeom>
            <a:noFill/>
          </p:spPr>
          <p:txBody>
            <a:bodyPr wrap="square" rtlCol="0">
              <a:spAutoFit/>
            </a:bodyPr>
            <a:lstStyle/>
            <a:p>
              <a:r>
                <a:rPr lang="en-GB" dirty="0">
                  <a:solidFill>
                    <a:srgbClr val="000000"/>
                  </a:solidFill>
                </a:rPr>
                <a:t>		   paedsurg.research@gmail.com </a:t>
              </a:r>
              <a:endParaRPr lang="en-US" dirty="0">
                <a:solidFill>
                  <a:srgbClr val="000000"/>
                </a:solidFill>
              </a:endParaRPr>
            </a:p>
            <a:p>
              <a:r>
                <a:rPr lang="en-US" sz="800" dirty="0">
                  <a:solidFill>
                    <a:srgbClr val="000000"/>
                  </a:solidFill>
                </a:rPr>
                <a:t>		</a:t>
              </a:r>
            </a:p>
            <a:p>
              <a:r>
                <a:rPr lang="en-US" dirty="0">
                  <a:solidFill>
                    <a:srgbClr val="000000"/>
                  </a:solidFill>
                </a:rPr>
                <a:t>		   </a:t>
              </a:r>
              <a:r>
                <a:rPr lang="en-GB" dirty="0">
                  <a:solidFill>
                    <a:srgbClr val="000000"/>
                  </a:solidFill>
                </a:rPr>
                <a:t>@GlobalPaedSurg  #GlobalPaedSurg @PaedsSurgeon 		   @GICSurgery @BAPS_IAC </a:t>
              </a:r>
              <a:endParaRPr lang="en-US" sz="600" dirty="0">
                <a:solidFill>
                  <a:srgbClr val="000000"/>
                </a:solidFill>
              </a:endParaRPr>
            </a:p>
            <a:p>
              <a:endParaRPr lang="en-US" sz="800" dirty="0">
                <a:solidFill>
                  <a:srgbClr val="000000"/>
                </a:solidFill>
              </a:endParaRPr>
            </a:p>
            <a:p>
              <a:r>
                <a:rPr lang="en-US" dirty="0">
                  <a:solidFill>
                    <a:srgbClr val="000000"/>
                  </a:solidFill>
                </a:rPr>
                <a:t>		   </a:t>
              </a:r>
              <a:r>
                <a:rPr lang="en-US" b="1" dirty="0">
                  <a:solidFill>
                    <a:srgbClr val="000000"/>
                  </a:solidFill>
                </a:rPr>
                <a:t>www.globalpaedsurg.com</a:t>
              </a:r>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4612" y="4899218"/>
              <a:ext cx="465836" cy="355600"/>
            </a:xfrm>
            <a:prstGeom prst="rect">
              <a:avLst/>
            </a:prstGeom>
          </p:spPr>
        </p:pic>
      </p:grpSp>
      <p:pic>
        <p:nvPicPr>
          <p:cNvPr id="24" name="Picture 23">
            <a:extLst>
              <a:ext uri="{FF2B5EF4-FFF2-40B4-BE49-F238E27FC236}">
                <a16:creationId xmlns:a16="http://schemas.microsoft.com/office/drawing/2014/main" id="{A4C9AF57-7C26-544C-94F9-E1710DF098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8316" y="4917310"/>
            <a:ext cx="343520" cy="279400"/>
          </a:xfrm>
          <a:prstGeom prst="rect">
            <a:avLst/>
          </a:prstGeom>
        </p:spPr>
      </p:pic>
      <p:pic>
        <p:nvPicPr>
          <p:cNvPr id="25" name="Picture 24">
            <a:extLst>
              <a:ext uri="{FF2B5EF4-FFF2-40B4-BE49-F238E27FC236}">
                <a16:creationId xmlns:a16="http://schemas.microsoft.com/office/drawing/2014/main" id="{39A994B1-5635-A743-8D55-A854BB0674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275221" y="602578"/>
            <a:ext cx="2593556" cy="4116323"/>
          </a:xfrm>
          <a:prstGeom prst="rect">
            <a:avLst/>
          </a:prstGeom>
        </p:spPr>
      </p:pic>
    </p:spTree>
    <p:extLst>
      <p:ext uri="{BB962C8B-B14F-4D97-AF65-F5344CB8AC3E}">
        <p14:creationId xmlns:p14="http://schemas.microsoft.com/office/powerpoint/2010/main" val="1935619633"/>
      </p:ext>
    </p:extLst>
  </p:cSld>
  <p:clrMapOvr>
    <a:masterClrMapping/>
  </p:clrMapOvr>
  <mc:AlternateContent xmlns:mc="http://schemas.openxmlformats.org/markup-compatibility/2006" xmlns:p14="http://schemas.microsoft.com/office/powerpoint/2010/main">
    <mc:Choice Requires="p14">
      <p:transition spd="slow" p14:dur="2000" advTm="10892"/>
    </mc:Choice>
    <mc:Fallback xmlns="">
      <p:transition spd="slow" advTm="108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69CDE5AB-399C-B849-8D6B-A843213D5560}"/>
              </a:ext>
            </a:extLst>
          </p:cNvPr>
          <p:cNvSpPr txBox="1">
            <a:spLocks/>
          </p:cNvSpPr>
          <p:nvPr/>
        </p:nvSpPr>
        <p:spPr>
          <a:xfrm>
            <a:off x="-457200" y="309587"/>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Background</a:t>
            </a:r>
          </a:p>
        </p:txBody>
      </p:sp>
      <p:sp>
        <p:nvSpPr>
          <p:cNvPr id="7" name="Content Placeholder 6">
            <a:extLst>
              <a:ext uri="{FF2B5EF4-FFF2-40B4-BE49-F238E27FC236}">
                <a16:creationId xmlns:a16="http://schemas.microsoft.com/office/drawing/2014/main" id="{EFA5B217-05A9-CA41-A181-7C6ACC060942}"/>
              </a:ext>
            </a:extLst>
          </p:cNvPr>
          <p:cNvSpPr>
            <a:spLocks noGrp="1"/>
          </p:cNvSpPr>
          <p:nvPr>
            <p:ph idx="1"/>
          </p:nvPr>
        </p:nvSpPr>
        <p:spPr>
          <a:xfrm>
            <a:off x="457200" y="1319526"/>
            <a:ext cx="8229600" cy="4525963"/>
          </a:xfrm>
        </p:spPr>
        <p:txBody>
          <a:bodyPr/>
          <a:lstStyle/>
          <a:p>
            <a:pPr algn="l">
              <a:buFont typeface="Arial" panose="020B0604020202020204" pitchFamily="34" charset="0"/>
              <a:buChar char="•"/>
            </a:pPr>
            <a:r>
              <a:rPr lang="en-US" sz="2000" dirty="0">
                <a:solidFill>
                  <a:srgbClr val="000000"/>
                </a:solidFill>
              </a:rPr>
              <a:t>Global mortality in children &lt; 5 years has fallen from </a:t>
            </a:r>
            <a:r>
              <a:rPr lang="en-US" sz="2000" b="1" dirty="0">
                <a:solidFill>
                  <a:srgbClr val="000000"/>
                </a:solidFill>
              </a:rPr>
              <a:t>12.6 million </a:t>
            </a:r>
            <a:r>
              <a:rPr lang="en-US" sz="2000" dirty="0">
                <a:solidFill>
                  <a:srgbClr val="000000"/>
                </a:solidFill>
              </a:rPr>
              <a:t>in 1990 to </a:t>
            </a:r>
            <a:r>
              <a:rPr lang="en-US" sz="2000" b="1" dirty="0">
                <a:solidFill>
                  <a:srgbClr val="000000"/>
                </a:solidFill>
              </a:rPr>
              <a:t>5.2 million </a:t>
            </a:r>
            <a:r>
              <a:rPr lang="en-US" sz="2000" dirty="0">
                <a:solidFill>
                  <a:srgbClr val="000000"/>
                </a:solidFill>
              </a:rPr>
              <a:t>today. </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Global neonatal mortality has fallen at a </a:t>
            </a:r>
            <a:r>
              <a:rPr lang="en-US" sz="2000" b="1" dirty="0">
                <a:solidFill>
                  <a:srgbClr val="000000"/>
                </a:solidFill>
              </a:rPr>
              <a:t>slower rate </a:t>
            </a:r>
            <a:r>
              <a:rPr lang="en-US" sz="2000" dirty="0">
                <a:solidFill>
                  <a:srgbClr val="000000"/>
                </a:solidFill>
              </a:rPr>
              <a:t>from 4.7 million in 1990 to 2.4 million today. </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Hence, </a:t>
            </a:r>
            <a:r>
              <a:rPr lang="en-US" sz="2000" b="1" dirty="0">
                <a:solidFill>
                  <a:srgbClr val="000000"/>
                </a:solidFill>
              </a:rPr>
              <a:t>46% of under 5 deaths now occur in the neonatal period. </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2015 Lancet Newborn Series was published, and Every Newborn Action Plans introduced into LMICs across the globe.</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b="1" dirty="0">
                <a:solidFill>
                  <a:srgbClr val="000000"/>
                </a:solidFill>
              </a:rPr>
              <a:t>Surgical care for neonates not mentioned!</a:t>
            </a:r>
            <a:endParaRPr lang="en-US" sz="2000" dirty="0"/>
          </a:p>
        </p:txBody>
      </p:sp>
      <p:pic>
        <p:nvPicPr>
          <p:cNvPr id="8" name="Picture 7">
            <a:extLst>
              <a:ext uri="{FF2B5EF4-FFF2-40B4-BE49-F238E27FC236}">
                <a16:creationId xmlns:a16="http://schemas.microsoft.com/office/drawing/2014/main" id="{165B0D90-E8E1-6A4E-88F3-BC13FDA70C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4582" y="5983267"/>
            <a:ext cx="4932218" cy="768938"/>
          </a:xfrm>
          <a:prstGeom prst="rect">
            <a:avLst/>
          </a:prstGeom>
        </p:spPr>
      </p:pic>
    </p:spTree>
    <p:extLst>
      <p:ext uri="{BB962C8B-B14F-4D97-AF65-F5344CB8AC3E}">
        <p14:creationId xmlns:p14="http://schemas.microsoft.com/office/powerpoint/2010/main" val="4550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69CDE5AB-399C-B849-8D6B-A843213D5560}"/>
              </a:ext>
            </a:extLst>
          </p:cNvPr>
          <p:cNvSpPr txBox="1">
            <a:spLocks/>
          </p:cNvSpPr>
          <p:nvPr/>
        </p:nvSpPr>
        <p:spPr>
          <a:xfrm>
            <a:off x="-457200" y="309587"/>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Background</a:t>
            </a:r>
          </a:p>
        </p:txBody>
      </p:sp>
      <p:sp>
        <p:nvSpPr>
          <p:cNvPr id="7" name="Content Placeholder 6">
            <a:extLst>
              <a:ext uri="{FF2B5EF4-FFF2-40B4-BE49-F238E27FC236}">
                <a16:creationId xmlns:a16="http://schemas.microsoft.com/office/drawing/2014/main" id="{EFA5B217-05A9-CA41-A181-7C6ACC060942}"/>
              </a:ext>
            </a:extLst>
          </p:cNvPr>
          <p:cNvSpPr>
            <a:spLocks noGrp="1"/>
          </p:cNvSpPr>
          <p:nvPr>
            <p:ph idx="1"/>
          </p:nvPr>
        </p:nvSpPr>
        <p:spPr>
          <a:xfrm>
            <a:off x="152400" y="1166018"/>
            <a:ext cx="8534400" cy="4525963"/>
          </a:xfrm>
        </p:spPr>
        <p:txBody>
          <a:bodyPr/>
          <a:lstStyle/>
          <a:p>
            <a:pPr algn="l">
              <a:buFont typeface="Arial" panose="020B0604020202020204" pitchFamily="34" charset="0"/>
              <a:buChar char="•"/>
            </a:pPr>
            <a:r>
              <a:rPr lang="en-US" sz="2000" dirty="0">
                <a:solidFill>
                  <a:srgbClr val="000000"/>
                </a:solidFill>
              </a:rPr>
              <a:t>Surgical mortality amongst neonates in LMICs has been estimated at around 18-42%</a:t>
            </a:r>
          </a:p>
          <a:p>
            <a:pPr marL="0" indent="0" algn="l"/>
            <a:endParaRPr lang="en-US" sz="2000" dirty="0">
              <a:solidFill>
                <a:srgbClr val="000000"/>
              </a:solidFill>
            </a:endParaRPr>
          </a:p>
          <a:p>
            <a:pPr algn="l">
              <a:buFont typeface="Arial" panose="020B0604020202020204" pitchFamily="34" charset="0"/>
              <a:buChar char="•"/>
            </a:pPr>
            <a:r>
              <a:rPr lang="en-US" sz="2000" dirty="0">
                <a:solidFill>
                  <a:srgbClr val="000000"/>
                </a:solidFill>
              </a:rPr>
              <a:t>This compares to a 1-4% surgical mortality in older children (&gt;1 year) and adults</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However, neonates have yet to be a major focus of global surgery efforts either</a:t>
            </a:r>
          </a:p>
          <a:p>
            <a:pPr algn="l">
              <a:buFont typeface="Arial" panose="020B0604020202020204" pitchFamily="34" charset="0"/>
              <a:buChar char="•"/>
            </a:pPr>
            <a:endParaRPr lang="en-US" sz="2000" dirty="0">
              <a:solidFill>
                <a:srgbClr val="000000"/>
              </a:solidFill>
            </a:endParaRPr>
          </a:p>
          <a:p>
            <a:pPr marL="0" indent="0" algn="l"/>
            <a:r>
              <a:rPr lang="en-US" sz="2000" dirty="0">
                <a:solidFill>
                  <a:srgbClr val="000000"/>
                </a:solidFill>
              </a:rPr>
              <a:t>     </a:t>
            </a:r>
            <a:r>
              <a:rPr lang="en-US" sz="2000" b="1" dirty="0">
                <a:solidFill>
                  <a:srgbClr val="000000"/>
                </a:solidFill>
              </a:rPr>
              <a:t>= surgical neonates are falling through the cracks </a:t>
            </a:r>
          </a:p>
        </p:txBody>
      </p:sp>
      <p:pic>
        <p:nvPicPr>
          <p:cNvPr id="4" name="Picture 3">
            <a:extLst>
              <a:ext uri="{FF2B5EF4-FFF2-40B4-BE49-F238E27FC236}">
                <a16:creationId xmlns:a16="http://schemas.microsoft.com/office/drawing/2014/main" id="{0562220F-2BF0-2840-BFFF-D743688E9A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5868" y="3895141"/>
            <a:ext cx="2275732" cy="1706799"/>
          </a:xfrm>
          <a:prstGeom prst="rect">
            <a:avLst/>
          </a:prstGeom>
        </p:spPr>
      </p:pic>
    </p:spTree>
    <p:extLst>
      <p:ext uri="{BB962C8B-B14F-4D97-AF65-F5344CB8AC3E}">
        <p14:creationId xmlns:p14="http://schemas.microsoft.com/office/powerpoint/2010/main" val="173016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69CDE5AB-399C-B849-8D6B-A843213D5560}"/>
              </a:ext>
            </a:extLst>
          </p:cNvPr>
          <p:cNvSpPr txBox="1">
            <a:spLocks/>
          </p:cNvSpPr>
          <p:nvPr/>
        </p:nvSpPr>
        <p:spPr>
          <a:xfrm>
            <a:off x="-457200" y="309587"/>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Background</a:t>
            </a:r>
          </a:p>
        </p:txBody>
      </p:sp>
      <p:sp>
        <p:nvSpPr>
          <p:cNvPr id="13" name="Content Placeholder 2">
            <a:extLst>
              <a:ext uri="{FF2B5EF4-FFF2-40B4-BE49-F238E27FC236}">
                <a16:creationId xmlns:a16="http://schemas.microsoft.com/office/drawing/2014/main" id="{8392B0E5-F1C4-E845-9C6E-AD2E42B87B14}"/>
              </a:ext>
            </a:extLst>
          </p:cNvPr>
          <p:cNvSpPr>
            <a:spLocks noGrp="1"/>
          </p:cNvSpPr>
          <p:nvPr>
            <p:ph sz="half" idx="1"/>
          </p:nvPr>
        </p:nvSpPr>
        <p:spPr>
          <a:xfrm>
            <a:off x="495477" y="1441886"/>
            <a:ext cx="4819817" cy="4023360"/>
          </a:xfrm>
        </p:spPr>
        <p:txBody>
          <a:bodyPr>
            <a:normAutofit lnSpcReduction="10000"/>
          </a:bodyPr>
          <a:lstStyle/>
          <a:p>
            <a:pPr algn="l">
              <a:buFont typeface="Arial" panose="020B0604020202020204" pitchFamily="34" charset="0"/>
              <a:buChar char="•"/>
            </a:pPr>
            <a:r>
              <a:rPr lang="en-US" sz="2000" dirty="0">
                <a:solidFill>
                  <a:srgbClr val="000000"/>
                </a:solidFill>
              </a:rPr>
              <a:t>  Congenital anomalies:</a:t>
            </a:r>
          </a:p>
          <a:p>
            <a:pPr marL="0" indent="0" algn="l">
              <a:buNone/>
            </a:pPr>
            <a:r>
              <a:rPr lang="en-US" sz="2000" dirty="0">
                <a:solidFill>
                  <a:srgbClr val="000000"/>
                </a:solidFill>
              </a:rPr>
              <a:t>= 5</a:t>
            </a:r>
            <a:r>
              <a:rPr lang="en-US" sz="2000" baseline="30000" dirty="0">
                <a:solidFill>
                  <a:srgbClr val="000000"/>
                </a:solidFill>
              </a:rPr>
              <a:t>th</a:t>
            </a:r>
            <a:r>
              <a:rPr lang="en-US" sz="2000" dirty="0">
                <a:solidFill>
                  <a:srgbClr val="000000"/>
                </a:solidFill>
              </a:rPr>
              <a:t> leading cause of death in &lt; 5s</a:t>
            </a:r>
          </a:p>
          <a:p>
            <a:pPr marL="0" indent="0" algn="l">
              <a:buNone/>
            </a:pPr>
            <a:r>
              <a:rPr lang="en-US" sz="2000" dirty="0">
                <a:solidFill>
                  <a:srgbClr val="000000"/>
                </a:solidFill>
              </a:rPr>
              <a:t>= &gt;1/2 million annual deaths</a:t>
            </a:r>
          </a:p>
          <a:p>
            <a:pPr marL="0" indent="0" algn="l">
              <a:buNone/>
            </a:pPr>
            <a:r>
              <a:rPr lang="en-US" sz="2000" dirty="0">
                <a:solidFill>
                  <a:srgbClr val="000000"/>
                </a:solidFill>
              </a:rPr>
              <a:t>= 97% deaths are in LMICs</a:t>
            </a:r>
          </a:p>
          <a:p>
            <a:pPr algn="l">
              <a:buFont typeface="Arial" panose="020B0604020202020204" pitchFamily="34" charset="0"/>
              <a:buChar char="•"/>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  Increasing burden</a:t>
            </a:r>
          </a:p>
          <a:p>
            <a:pPr marL="0" indent="0" algn="l">
              <a:buNone/>
            </a:pPr>
            <a:endParaRPr lang="en-US" sz="2000" dirty="0">
              <a:solidFill>
                <a:srgbClr val="000000"/>
              </a:solidFill>
            </a:endParaRPr>
          </a:p>
          <a:p>
            <a:pPr algn="l">
              <a:buFont typeface="Arial" panose="020B0604020202020204" pitchFamily="34" charset="0"/>
              <a:buChar char="•"/>
            </a:pPr>
            <a:r>
              <a:rPr lang="en-US" sz="2000" dirty="0">
                <a:solidFill>
                  <a:srgbClr val="000000"/>
                </a:solidFill>
              </a:rPr>
              <a:t>  Gastrointestinal congenital anomalies are often fatal without emergency neonatal surgical care</a:t>
            </a:r>
          </a:p>
          <a:p>
            <a:pPr marL="0" indent="0" algn="l"/>
            <a:r>
              <a:rPr lang="en-US" sz="2000" dirty="0">
                <a:solidFill>
                  <a:srgbClr val="000000"/>
                </a:solidFill>
              </a:rPr>
              <a:t>     = likely contribute a large proportion       </a:t>
            </a:r>
          </a:p>
          <a:p>
            <a:pPr marL="0" indent="0" algn="l"/>
            <a:r>
              <a:rPr lang="en-US" sz="2000" dirty="0">
                <a:solidFill>
                  <a:srgbClr val="000000"/>
                </a:solidFill>
              </a:rPr>
              <a:t>     of the mortality</a:t>
            </a:r>
          </a:p>
          <a:p>
            <a:pPr marL="0" indent="0" algn="l"/>
            <a:endParaRPr lang="en-US" sz="2000" dirty="0">
              <a:solidFill>
                <a:srgbClr val="000000"/>
              </a:solidFill>
            </a:endParaRPr>
          </a:p>
        </p:txBody>
      </p:sp>
      <p:grpSp>
        <p:nvGrpSpPr>
          <p:cNvPr id="14" name="Group 13">
            <a:extLst>
              <a:ext uri="{FF2B5EF4-FFF2-40B4-BE49-F238E27FC236}">
                <a16:creationId xmlns:a16="http://schemas.microsoft.com/office/drawing/2014/main" id="{1961D8A4-9322-9C49-B184-D27074BBDCC2}"/>
              </a:ext>
            </a:extLst>
          </p:cNvPr>
          <p:cNvGrpSpPr/>
          <p:nvPr/>
        </p:nvGrpSpPr>
        <p:grpSpPr>
          <a:xfrm>
            <a:off x="5299390" y="1235930"/>
            <a:ext cx="3689747" cy="4157331"/>
            <a:chOff x="6303814" y="3045291"/>
            <a:chExt cx="3408218" cy="3668107"/>
          </a:xfrm>
        </p:grpSpPr>
        <p:pic>
          <p:nvPicPr>
            <p:cNvPr id="15" name="Picture 3">
              <a:extLst>
                <a:ext uri="{FF2B5EF4-FFF2-40B4-BE49-F238E27FC236}">
                  <a16:creationId xmlns:a16="http://schemas.microsoft.com/office/drawing/2014/main" id="{BD0E5379-0122-3D49-A83C-D1D52806B4E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516399" y="3045291"/>
              <a:ext cx="2664787" cy="22489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3AAC3093-2498-2846-BD71-D3D691F5B0E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303814" y="6036655"/>
              <a:ext cx="3408218" cy="283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E279A63-A762-FE42-A6B6-CBAB11C79309}"/>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303814" y="6325662"/>
              <a:ext cx="3408218" cy="225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a:extLst>
                <a:ext uri="{FF2B5EF4-FFF2-40B4-BE49-F238E27FC236}">
                  <a16:creationId xmlns:a16="http://schemas.microsoft.com/office/drawing/2014/main" id="{8FAE4EB7-FB62-5141-9486-EF0A513AFB27}"/>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6303814" y="5700601"/>
              <a:ext cx="3408218" cy="1509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05128CFC-DA0A-AC46-9552-B113A4B1C6EA}"/>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6303814" y="6562468"/>
              <a:ext cx="3408218" cy="1509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8C2D0AC6-E0D5-9145-A2E4-583F0A09809C}"/>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6303814" y="5417354"/>
              <a:ext cx="3408218" cy="2832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445703A0-86CB-1A4C-A9D1-6D87843121B0}"/>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6303814" y="5893988"/>
              <a:ext cx="3408218" cy="225289"/>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EC9E9F68-4B98-154F-BF0A-2A90B64960C0}"/>
                </a:ext>
              </a:extLst>
            </p:cNvPr>
            <p:cNvCxnSpPr>
              <a:cxnSpLocks/>
            </p:cNvCxnSpPr>
            <p:nvPr/>
          </p:nvCxnSpPr>
          <p:spPr>
            <a:xfrm>
              <a:off x="8391355" y="6276791"/>
              <a:ext cx="10086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067C58D-8C0E-F947-B299-5CB7CE907DED}"/>
              </a:ext>
            </a:extLst>
          </p:cNvPr>
          <p:cNvSpPr txBox="1"/>
          <p:nvPr/>
        </p:nvSpPr>
        <p:spPr>
          <a:xfrm>
            <a:off x="7066816" y="5393811"/>
            <a:ext cx="1922321" cy="215444"/>
          </a:xfrm>
          <a:prstGeom prst="rect">
            <a:avLst/>
          </a:prstGeom>
          <a:noFill/>
        </p:spPr>
        <p:txBody>
          <a:bodyPr wrap="none" rtlCol="0">
            <a:spAutoFit/>
          </a:bodyPr>
          <a:lstStyle/>
          <a:p>
            <a:r>
              <a:rPr lang="en-US" sz="800" dirty="0">
                <a:solidFill>
                  <a:srgbClr val="000000"/>
                </a:solidFill>
              </a:rPr>
              <a:t>GBD, IHME data: www.healthdata.org</a:t>
            </a:r>
          </a:p>
        </p:txBody>
      </p:sp>
    </p:spTree>
    <p:extLst>
      <p:ext uri="{BB962C8B-B14F-4D97-AF65-F5344CB8AC3E}">
        <p14:creationId xmlns:p14="http://schemas.microsoft.com/office/powerpoint/2010/main" val="375427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EC69A0B5-25B6-9B4C-B316-E26C59652B7D}"/>
              </a:ext>
            </a:extLst>
          </p:cNvPr>
          <p:cNvSpPr txBox="1">
            <a:spLocks/>
          </p:cNvSpPr>
          <p:nvPr/>
        </p:nvSpPr>
        <p:spPr>
          <a:xfrm>
            <a:off x="-457200" y="219178"/>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Aim</a:t>
            </a:r>
          </a:p>
        </p:txBody>
      </p:sp>
      <p:sp>
        <p:nvSpPr>
          <p:cNvPr id="13" name="TextBox 12">
            <a:extLst>
              <a:ext uri="{FF2B5EF4-FFF2-40B4-BE49-F238E27FC236}">
                <a16:creationId xmlns:a16="http://schemas.microsoft.com/office/drawing/2014/main" id="{F25F7604-0480-5E4C-AC26-828324A77BA5}"/>
              </a:ext>
            </a:extLst>
          </p:cNvPr>
          <p:cNvSpPr txBox="1"/>
          <p:nvPr/>
        </p:nvSpPr>
        <p:spPr>
          <a:xfrm>
            <a:off x="263717" y="1012157"/>
            <a:ext cx="8616563" cy="1881925"/>
          </a:xfrm>
          <a:prstGeom prst="rect">
            <a:avLst/>
          </a:prstGeom>
          <a:noFill/>
        </p:spPr>
        <p:txBody>
          <a:bodyPr wrap="square" rtlCol="0">
            <a:spAutoFit/>
          </a:bodyPr>
          <a:lstStyle/>
          <a:p>
            <a:pPr algn="ctr"/>
            <a:r>
              <a:rPr lang="en-US" sz="2000" dirty="0">
                <a:solidFill>
                  <a:srgbClr val="000000"/>
                </a:solidFill>
              </a:rPr>
              <a:t>To compare management and outcomes from </a:t>
            </a:r>
          </a:p>
          <a:p>
            <a:pPr algn="ctr"/>
            <a:r>
              <a:rPr lang="en-US" sz="2000" dirty="0">
                <a:solidFill>
                  <a:srgbClr val="000000"/>
                </a:solidFill>
              </a:rPr>
              <a:t>gastrointestinal congenital anomalies </a:t>
            </a:r>
          </a:p>
          <a:p>
            <a:pPr algn="ctr"/>
            <a:r>
              <a:rPr lang="en-US" sz="2000" dirty="0">
                <a:solidFill>
                  <a:srgbClr val="000000"/>
                </a:solidFill>
              </a:rPr>
              <a:t>in low-, middle-, and high-income countries, globally.</a:t>
            </a:r>
          </a:p>
          <a:p>
            <a:pPr marL="285750" indent="-285750">
              <a:lnSpc>
                <a:spcPct val="150000"/>
              </a:lnSpc>
              <a:buFont typeface="Arial" charset="0"/>
              <a:buChar char="•"/>
            </a:pPr>
            <a:endParaRPr lang="en-US" sz="2000" dirty="0">
              <a:solidFill>
                <a:srgbClr val="000000"/>
              </a:solidFill>
            </a:endParaRPr>
          </a:p>
          <a:p>
            <a:pPr marL="285750" indent="-285750">
              <a:lnSpc>
                <a:spcPct val="150000"/>
              </a:lnSpc>
              <a:buFont typeface="Arial" charset="0"/>
              <a:buChar char="•"/>
            </a:pPr>
            <a:endParaRPr lang="en-US" sz="2000" dirty="0">
              <a:solidFill>
                <a:srgbClr val="000000"/>
              </a:solidFill>
            </a:endParaRPr>
          </a:p>
        </p:txBody>
      </p:sp>
      <p:pic>
        <p:nvPicPr>
          <p:cNvPr id="14" name="Picture 13">
            <a:extLst>
              <a:ext uri="{FF2B5EF4-FFF2-40B4-BE49-F238E27FC236}">
                <a16:creationId xmlns:a16="http://schemas.microsoft.com/office/drawing/2014/main" id="{4E9BE975-1C0C-6547-88BE-666CD739E1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53382" y="2385729"/>
            <a:ext cx="4437231" cy="2956998"/>
          </a:xfrm>
          <a:prstGeom prst="rect">
            <a:avLst/>
          </a:prstGeom>
        </p:spPr>
      </p:pic>
    </p:spTree>
    <p:extLst>
      <p:ext uri="{BB962C8B-B14F-4D97-AF65-F5344CB8AC3E}">
        <p14:creationId xmlns:p14="http://schemas.microsoft.com/office/powerpoint/2010/main" val="61321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47179009-AB40-0D49-B217-9E411F4E565D}"/>
              </a:ext>
            </a:extLst>
          </p:cNvPr>
          <p:cNvSpPr txBox="1">
            <a:spLocks/>
          </p:cNvSpPr>
          <p:nvPr/>
        </p:nvSpPr>
        <p:spPr>
          <a:xfrm>
            <a:off x="-457200" y="179853"/>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Methodology</a:t>
            </a:r>
          </a:p>
        </p:txBody>
      </p:sp>
      <p:sp>
        <p:nvSpPr>
          <p:cNvPr id="13" name="Rectangle 12">
            <a:extLst>
              <a:ext uri="{FF2B5EF4-FFF2-40B4-BE49-F238E27FC236}">
                <a16:creationId xmlns:a16="http://schemas.microsoft.com/office/drawing/2014/main" id="{08C437B8-8D32-0A46-B276-235FF3454107}"/>
              </a:ext>
            </a:extLst>
          </p:cNvPr>
          <p:cNvSpPr/>
          <p:nvPr/>
        </p:nvSpPr>
        <p:spPr>
          <a:xfrm>
            <a:off x="567177" y="1041753"/>
            <a:ext cx="11211339" cy="4478149"/>
          </a:xfrm>
          <a:prstGeom prst="rect">
            <a:avLst/>
          </a:prstGeom>
        </p:spPr>
        <p:txBody>
          <a:bodyPr wrap="square">
            <a:spAutoFit/>
          </a:bodyPr>
          <a:lstStyle/>
          <a:p>
            <a:r>
              <a:rPr lang="en-US" sz="1900" u="sng" dirty="0">
                <a:solidFill>
                  <a:srgbClr val="000000"/>
                </a:solidFill>
              </a:rPr>
              <a:t>Prospective data collection on seven congenital anomalies:</a:t>
            </a:r>
          </a:p>
          <a:p>
            <a:endParaRPr lang="en-US" sz="1900" u="sng" dirty="0">
              <a:solidFill>
                <a:srgbClr val="000000"/>
              </a:solidFill>
            </a:endParaRPr>
          </a:p>
          <a:p>
            <a:r>
              <a:rPr lang="en-US" sz="1900" dirty="0">
                <a:solidFill>
                  <a:srgbClr val="000000"/>
                </a:solidFill>
              </a:rPr>
              <a:t>1) Oesophageal atresia </a:t>
            </a:r>
          </a:p>
          <a:p>
            <a:r>
              <a:rPr lang="en-US" sz="1900" dirty="0">
                <a:solidFill>
                  <a:srgbClr val="000000"/>
                </a:solidFill>
              </a:rPr>
              <a:t>2) Congenital diaphragmatic hernia</a:t>
            </a:r>
          </a:p>
          <a:p>
            <a:r>
              <a:rPr lang="en-US" sz="1900" dirty="0">
                <a:solidFill>
                  <a:srgbClr val="000000"/>
                </a:solidFill>
              </a:rPr>
              <a:t>3) Intestinal atresia</a:t>
            </a:r>
          </a:p>
          <a:p>
            <a:r>
              <a:rPr lang="en-US" sz="1900" dirty="0">
                <a:solidFill>
                  <a:srgbClr val="000000"/>
                </a:solidFill>
              </a:rPr>
              <a:t>4) Gastroschisis</a:t>
            </a:r>
          </a:p>
          <a:p>
            <a:r>
              <a:rPr lang="en-US" sz="1900" dirty="0">
                <a:solidFill>
                  <a:srgbClr val="000000"/>
                </a:solidFill>
              </a:rPr>
              <a:t>5) Exomphalos</a:t>
            </a:r>
          </a:p>
          <a:p>
            <a:r>
              <a:rPr lang="en-US" sz="1900" dirty="0">
                <a:solidFill>
                  <a:srgbClr val="000000"/>
                </a:solidFill>
              </a:rPr>
              <a:t>6) Anorectal malformation</a:t>
            </a:r>
          </a:p>
          <a:p>
            <a:r>
              <a:rPr lang="en-US" sz="1900" dirty="0">
                <a:solidFill>
                  <a:srgbClr val="000000"/>
                </a:solidFill>
              </a:rPr>
              <a:t>7) Hirschsprung’s disease</a:t>
            </a:r>
          </a:p>
          <a:p>
            <a:endParaRPr lang="en-US" sz="1900" dirty="0">
              <a:solidFill>
                <a:srgbClr val="000000"/>
              </a:solidFill>
            </a:endParaRPr>
          </a:p>
          <a:p>
            <a:r>
              <a:rPr lang="en-US" sz="1900" dirty="0">
                <a:solidFill>
                  <a:srgbClr val="000000"/>
                </a:solidFill>
              </a:rPr>
              <a:t>Over a minimum 1-month period, Oct 2018 – April 2019</a:t>
            </a:r>
          </a:p>
          <a:p>
            <a:endParaRPr lang="en-US" sz="1900" dirty="0">
              <a:solidFill>
                <a:srgbClr val="000000"/>
              </a:solidFill>
            </a:endParaRPr>
          </a:p>
          <a:p>
            <a:r>
              <a:rPr lang="en-US" sz="1900" dirty="0">
                <a:solidFill>
                  <a:srgbClr val="000000"/>
                </a:solidFill>
              </a:rPr>
              <a:t>Primary outcome: all-cause, in-hospital mortality</a:t>
            </a:r>
          </a:p>
          <a:p>
            <a:endParaRPr lang="en-US" sz="1900" dirty="0">
              <a:solidFill>
                <a:srgbClr val="000000"/>
              </a:solidFill>
            </a:endParaRPr>
          </a:p>
          <a:p>
            <a:r>
              <a:rPr lang="en-US" sz="1900" dirty="0">
                <a:solidFill>
                  <a:srgbClr val="000000"/>
                </a:solidFill>
              </a:rPr>
              <a:t>Statistics: multivariable </a:t>
            </a:r>
            <a:r>
              <a:rPr lang="en-US" sz="1900" dirty="0" err="1">
                <a:solidFill>
                  <a:srgbClr val="000000"/>
                </a:solidFill>
              </a:rPr>
              <a:t>penalised</a:t>
            </a:r>
            <a:r>
              <a:rPr lang="en-US" sz="1900" dirty="0">
                <a:solidFill>
                  <a:srgbClr val="000000"/>
                </a:solidFill>
              </a:rPr>
              <a:t> regression analysis (risk ratio, 95% CIs)</a:t>
            </a:r>
            <a:endParaRPr lang="en-US" sz="1900" dirty="0"/>
          </a:p>
        </p:txBody>
      </p:sp>
    </p:spTree>
    <p:extLst>
      <p:ext uri="{BB962C8B-B14F-4D97-AF65-F5344CB8AC3E}">
        <p14:creationId xmlns:p14="http://schemas.microsoft.com/office/powerpoint/2010/main" val="661607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4ABA4DFA-ED54-E149-A67F-359B0DC59433}"/>
              </a:ext>
            </a:extLst>
          </p:cNvPr>
          <p:cNvSpPr txBox="1">
            <a:spLocks/>
          </p:cNvSpPr>
          <p:nvPr/>
        </p:nvSpPr>
        <p:spPr>
          <a:xfrm>
            <a:off x="-457200" y="186169"/>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Methodology</a:t>
            </a:r>
          </a:p>
        </p:txBody>
      </p:sp>
      <p:pic>
        <p:nvPicPr>
          <p:cNvPr id="13" name="Picture 12">
            <a:extLst>
              <a:ext uri="{FF2B5EF4-FFF2-40B4-BE49-F238E27FC236}">
                <a16:creationId xmlns:a16="http://schemas.microsoft.com/office/drawing/2014/main" id="{5355817F-F695-5F42-A74D-194E91E7BF6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6478" y="1055359"/>
            <a:ext cx="8971544" cy="3824866"/>
          </a:xfrm>
          <a:prstGeom prst="rect">
            <a:avLst/>
          </a:prstGeom>
        </p:spPr>
      </p:pic>
      <p:sp>
        <p:nvSpPr>
          <p:cNvPr id="14" name="TextBox 13">
            <a:extLst>
              <a:ext uri="{FF2B5EF4-FFF2-40B4-BE49-F238E27FC236}">
                <a16:creationId xmlns:a16="http://schemas.microsoft.com/office/drawing/2014/main" id="{11242825-DF45-E54E-85AF-D046AAA6D123}"/>
              </a:ext>
            </a:extLst>
          </p:cNvPr>
          <p:cNvSpPr txBox="1"/>
          <p:nvPr/>
        </p:nvSpPr>
        <p:spPr>
          <a:xfrm>
            <a:off x="1009832" y="5063589"/>
            <a:ext cx="7324441" cy="677108"/>
          </a:xfrm>
          <a:prstGeom prst="rect">
            <a:avLst/>
          </a:prstGeom>
          <a:noFill/>
        </p:spPr>
        <p:txBody>
          <a:bodyPr wrap="none" rtlCol="0">
            <a:spAutoFit/>
          </a:bodyPr>
          <a:lstStyle/>
          <a:p>
            <a:r>
              <a:rPr lang="en-US" sz="1900" b="1" dirty="0">
                <a:solidFill>
                  <a:srgbClr val="000000"/>
                </a:solidFill>
              </a:rPr>
              <a:t>1374 Collaborators, 264 hospitals, 74 countries, 12 languages</a:t>
            </a:r>
          </a:p>
          <a:p>
            <a:pPr algn="ctr"/>
            <a:r>
              <a:rPr lang="en-US" sz="1900" b="1" dirty="0">
                <a:solidFill>
                  <a:srgbClr val="000000"/>
                </a:solidFill>
              </a:rPr>
              <a:t>3849 patients</a:t>
            </a:r>
          </a:p>
        </p:txBody>
      </p:sp>
    </p:spTree>
    <p:extLst>
      <p:ext uri="{BB962C8B-B14F-4D97-AF65-F5344CB8AC3E}">
        <p14:creationId xmlns:p14="http://schemas.microsoft.com/office/powerpoint/2010/main" val="363598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236" y="5976049"/>
            <a:ext cx="1718235" cy="7474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427" y="6053974"/>
            <a:ext cx="2601685" cy="686098"/>
          </a:xfrm>
          <a:prstGeom prst="rect">
            <a:avLst/>
          </a:prstGeom>
        </p:spPr>
      </p:pic>
      <p:sp>
        <p:nvSpPr>
          <p:cNvPr id="9" name="Content Placeholder 2"/>
          <p:cNvSpPr txBox="1">
            <a:spLocks/>
          </p:cNvSpPr>
          <p:nvPr/>
        </p:nvSpPr>
        <p:spPr>
          <a:xfrm>
            <a:off x="457200" y="1445986"/>
            <a:ext cx="8229600" cy="4525963"/>
          </a:xfrm>
          <a:prstGeom prst="rect">
            <a:avLst/>
          </a:prstGeom>
        </p:spPr>
        <p:txBody>
          <a:bodyPr vert="horz"/>
          <a:lstStyle>
            <a:lvl1pPr marL="342900" indent="-342900" algn="r" rtl="0" eaLnBrk="0" fontAlgn="base" hangingPunct="0">
              <a:spcBef>
                <a:spcPct val="20000"/>
              </a:spcBef>
              <a:spcAft>
                <a:spcPct val="0"/>
              </a:spcAft>
              <a:defRPr>
                <a:solidFill>
                  <a:schemeClr val="tx1"/>
                </a:solidFill>
                <a:latin typeface="+mn-lt"/>
                <a:ea typeface="+mn-ea"/>
                <a:cs typeface="ＭＳ Ｐゴシック" charset="0"/>
              </a:defRPr>
            </a:lvl1pPr>
            <a:lvl2pPr marL="742950" indent="-285750" algn="r" rtl="0" eaLnBrk="0" fontAlgn="base" hangingPunct="0">
              <a:spcBef>
                <a:spcPct val="20000"/>
              </a:spcBef>
              <a:spcAft>
                <a:spcPct val="0"/>
              </a:spcAft>
              <a:buChar char="–"/>
              <a:defRPr sz="2800">
                <a:solidFill>
                  <a:schemeClr val="tx1"/>
                </a:solidFill>
                <a:latin typeface="+mn-lt"/>
                <a:ea typeface="+mn-ea"/>
              </a:defRPr>
            </a:lvl2pPr>
            <a:lvl3pPr marL="1143000" indent="-228600" algn="r" rtl="0" eaLnBrk="0" fontAlgn="base" hangingPunct="0">
              <a:spcBef>
                <a:spcPct val="20000"/>
              </a:spcBef>
              <a:spcAft>
                <a:spcPct val="0"/>
              </a:spcAft>
              <a:buChar char="•"/>
              <a:defRPr sz="2400">
                <a:solidFill>
                  <a:schemeClr val="tx1"/>
                </a:solidFill>
                <a:latin typeface="+mn-lt"/>
                <a:ea typeface="+mn-ea"/>
              </a:defRPr>
            </a:lvl3pPr>
            <a:lvl4pPr marL="1600200" indent="-228600" algn="r" rtl="0" eaLnBrk="0" fontAlgn="base" hangingPunct="0">
              <a:spcBef>
                <a:spcPct val="20000"/>
              </a:spcBef>
              <a:spcAft>
                <a:spcPct val="0"/>
              </a:spcAft>
              <a:buChar char="–"/>
              <a:defRPr sz="2000">
                <a:solidFill>
                  <a:schemeClr val="tx1"/>
                </a:solidFill>
                <a:latin typeface="+mn-lt"/>
                <a:ea typeface="+mn-ea"/>
              </a:defRPr>
            </a:lvl4pPr>
            <a:lvl5pPr marL="2057400" indent="-228600" algn="r" rtl="0" eaLnBrk="0" fontAlgn="base" hangingPunct="0">
              <a:spcBef>
                <a:spcPct val="20000"/>
              </a:spcBef>
              <a:spcAft>
                <a:spcPct val="0"/>
              </a:spcAft>
              <a:buChar char="»"/>
              <a:defRPr sz="2000">
                <a:solidFill>
                  <a:schemeClr val="tx1"/>
                </a:solidFill>
                <a:latin typeface="+mn-lt"/>
                <a:ea typeface="+mn-ea"/>
              </a:defRPr>
            </a:lvl5pPr>
            <a:lvl6pPr marL="2514600" indent="-228600" algn="r" rtl="0" fontAlgn="base">
              <a:spcBef>
                <a:spcPct val="20000"/>
              </a:spcBef>
              <a:spcAft>
                <a:spcPct val="0"/>
              </a:spcAft>
              <a:buChar char="»"/>
              <a:defRPr sz="2000">
                <a:solidFill>
                  <a:schemeClr val="tx1"/>
                </a:solidFill>
                <a:latin typeface="+mn-lt"/>
                <a:ea typeface="+mn-ea"/>
              </a:defRPr>
            </a:lvl6pPr>
            <a:lvl7pPr marL="2971800" indent="-228600" algn="r" rtl="0" fontAlgn="base">
              <a:spcBef>
                <a:spcPct val="20000"/>
              </a:spcBef>
              <a:spcAft>
                <a:spcPct val="0"/>
              </a:spcAft>
              <a:buChar char="»"/>
              <a:defRPr sz="2000">
                <a:solidFill>
                  <a:schemeClr val="tx1"/>
                </a:solidFill>
                <a:latin typeface="+mn-lt"/>
                <a:ea typeface="+mn-ea"/>
              </a:defRPr>
            </a:lvl7pPr>
            <a:lvl8pPr marL="3429000" indent="-228600" algn="r" rtl="0" fontAlgn="base">
              <a:spcBef>
                <a:spcPct val="20000"/>
              </a:spcBef>
              <a:spcAft>
                <a:spcPct val="0"/>
              </a:spcAft>
              <a:buChar char="»"/>
              <a:defRPr sz="2000">
                <a:solidFill>
                  <a:schemeClr val="tx1"/>
                </a:solidFill>
                <a:latin typeface="+mn-lt"/>
                <a:ea typeface="+mn-ea"/>
              </a:defRPr>
            </a:lvl8pPr>
            <a:lvl9pPr marL="3886200" indent="-228600" algn="r" rtl="0" fontAlgn="base">
              <a:spcBef>
                <a:spcPct val="20000"/>
              </a:spcBef>
              <a:spcAft>
                <a:spcPct val="0"/>
              </a:spcAft>
              <a:buChar char="»"/>
              <a:defRPr sz="2000">
                <a:solidFill>
                  <a:schemeClr val="tx1"/>
                </a:solidFill>
                <a:latin typeface="+mn-lt"/>
                <a:ea typeface="+mn-ea"/>
              </a:defRPr>
            </a:lvl9pPr>
          </a:lstStyle>
          <a:p>
            <a:pPr algn="ctr"/>
            <a:endParaRPr lang="en-US" sz="3600" dirty="0"/>
          </a:p>
          <a:p>
            <a:pPr algn="ctr"/>
            <a:endParaRPr lang="en-US" sz="3600" dirty="0"/>
          </a:p>
          <a:p>
            <a:pPr algn="ctr"/>
            <a:endParaRPr lang="en-US" sz="3600" dirty="0"/>
          </a:p>
          <a:p>
            <a:pPr algn="ctr"/>
            <a:endParaRPr lang="en-US" sz="3600" dirty="0"/>
          </a:p>
          <a:p>
            <a:pPr algn="ctr"/>
            <a:endParaRPr lang="en-US" sz="1200" dirty="0"/>
          </a:p>
          <a:p>
            <a:pPr algn="ctr"/>
            <a:endParaRPr lang="en-US" sz="1200" dirty="0"/>
          </a:p>
          <a:p>
            <a:pPr algn="ctr"/>
            <a:endParaRPr lang="en-US" sz="1200" dirty="0"/>
          </a:p>
          <a:p>
            <a:pPr algn="ctr"/>
            <a:endParaRPr lang="en-US" sz="400" dirty="0">
              <a:solidFill>
                <a:srgbClr val="000000"/>
              </a:solidFill>
            </a:endParaRPr>
          </a:p>
          <a:p>
            <a:pPr algn="ctr"/>
            <a:endParaRPr lang="en-US" sz="2400" dirty="0"/>
          </a:p>
          <a:p>
            <a:pPr algn="ctr"/>
            <a:endParaRPr lang="en-US" dirty="0"/>
          </a:p>
          <a:p>
            <a:pPr algn="ctr"/>
            <a:endParaRPr lang="en-US" dirty="0"/>
          </a:p>
        </p:txBody>
      </p:sp>
      <p:sp>
        <p:nvSpPr>
          <p:cNvPr id="10" name="TextBox 9"/>
          <p:cNvSpPr txBox="1"/>
          <p:nvPr/>
        </p:nvSpPr>
        <p:spPr>
          <a:xfrm>
            <a:off x="354013" y="5927514"/>
            <a:ext cx="1812458" cy="796016"/>
          </a:xfrm>
          <a:prstGeom prst="rect">
            <a:avLst/>
          </a:prstGeom>
          <a:solidFill>
            <a:schemeClr val="accent2"/>
          </a:solidFill>
        </p:spPr>
        <p:txBody>
          <a:bodyPr wrap="square" rtlCol="0">
            <a:spAutoFit/>
          </a:bodyPr>
          <a:lstStyle/>
          <a:p>
            <a:endParaRPr lang="en-US"/>
          </a:p>
        </p:txBody>
      </p:sp>
      <p:sp>
        <p:nvSpPr>
          <p:cNvPr id="2" name="TextBox 1"/>
          <p:cNvSpPr txBox="1"/>
          <p:nvPr/>
        </p:nvSpPr>
        <p:spPr>
          <a:xfrm>
            <a:off x="773229" y="1441886"/>
            <a:ext cx="473206" cy="1615827"/>
          </a:xfrm>
          <a:prstGeom prst="rect">
            <a:avLst/>
          </a:prstGeom>
          <a:noFill/>
        </p:spPr>
        <p:txBody>
          <a:bodyPr wrap="none" rtlCol="0">
            <a:spAutoFit/>
          </a:bodyPr>
          <a:lstStyle/>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a:p>
            <a:pPr marL="285750" indent="-285750">
              <a:lnSpc>
                <a:spcPct val="150000"/>
              </a:lnSpc>
              <a:buFont typeface="Arial" charset="0"/>
              <a:buChar char="•"/>
            </a:pPr>
            <a:endParaRPr lang="en-US" sz="2200" dirty="0">
              <a:solidFill>
                <a:srgbClr val="000000"/>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311" y="5942013"/>
            <a:ext cx="2095500" cy="838200"/>
          </a:xfrm>
          <a:prstGeom prst="rect">
            <a:avLst/>
          </a:prstGeom>
        </p:spPr>
      </p:pic>
      <p:sp>
        <p:nvSpPr>
          <p:cNvPr id="3" name="TextBox 2"/>
          <p:cNvSpPr txBox="1"/>
          <p:nvPr/>
        </p:nvSpPr>
        <p:spPr>
          <a:xfrm>
            <a:off x="8991600" y="-69850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AC4B7839-5A5A-5B47-A870-C833A2443B2E}"/>
              </a:ext>
            </a:extLst>
          </p:cNvPr>
          <p:cNvSpPr txBox="1">
            <a:spLocks/>
          </p:cNvSpPr>
          <p:nvPr/>
        </p:nvSpPr>
        <p:spPr>
          <a:xfrm>
            <a:off x="-577408" y="300815"/>
            <a:ext cx="10058400" cy="1450757"/>
          </a:xfrm>
          <a:prstGeom prst="rect">
            <a:avLst/>
          </a:prstGeom>
        </p:spPr>
        <p:txBody>
          <a:bodyPr vert="horz"/>
          <a:lstStyle>
            <a:lvl1pPr algn="ctr" rtl="0" eaLnBrk="0" fontAlgn="base" hangingPunct="0">
              <a:spcBef>
                <a:spcPct val="0"/>
              </a:spcBef>
              <a:spcAft>
                <a:spcPct val="0"/>
              </a:spcAft>
              <a:defRPr sz="2200">
                <a:solidFill>
                  <a:schemeClr val="tx2"/>
                </a:solidFill>
                <a:latin typeface="+mj-lt"/>
                <a:ea typeface="+mj-ea"/>
                <a:cs typeface="ＭＳ Ｐゴシック" charset="0"/>
              </a:defRPr>
            </a:lvl1pPr>
            <a:lvl2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200">
                <a:solidFill>
                  <a:schemeClr val="tx2"/>
                </a:solidFill>
                <a:latin typeface="Arial" charset="0"/>
                <a:ea typeface="ＭＳ Ｐゴシック" charset="0"/>
              </a:defRPr>
            </a:lvl6pPr>
            <a:lvl7pPr marL="914400" algn="ctr" rtl="0" fontAlgn="base">
              <a:spcBef>
                <a:spcPct val="0"/>
              </a:spcBef>
              <a:spcAft>
                <a:spcPct val="0"/>
              </a:spcAft>
              <a:defRPr sz="2200">
                <a:solidFill>
                  <a:schemeClr val="tx2"/>
                </a:solidFill>
                <a:latin typeface="Arial" charset="0"/>
                <a:ea typeface="ＭＳ Ｐゴシック" charset="0"/>
              </a:defRPr>
            </a:lvl7pPr>
            <a:lvl8pPr marL="1371600" algn="ctr" rtl="0" fontAlgn="base">
              <a:spcBef>
                <a:spcPct val="0"/>
              </a:spcBef>
              <a:spcAft>
                <a:spcPct val="0"/>
              </a:spcAft>
              <a:defRPr sz="2200">
                <a:solidFill>
                  <a:schemeClr val="tx2"/>
                </a:solidFill>
                <a:latin typeface="Arial" charset="0"/>
                <a:ea typeface="ＭＳ Ｐゴシック" charset="0"/>
              </a:defRPr>
            </a:lvl8pPr>
            <a:lvl9pPr marL="1828800" algn="ctr" rtl="0" fontAlgn="base">
              <a:spcBef>
                <a:spcPct val="0"/>
              </a:spcBef>
              <a:spcAft>
                <a:spcPct val="0"/>
              </a:spcAft>
              <a:defRPr sz="2200">
                <a:solidFill>
                  <a:schemeClr val="tx2"/>
                </a:solidFill>
                <a:latin typeface="Arial" charset="0"/>
                <a:ea typeface="ＭＳ Ｐゴシック" charset="0"/>
              </a:defRPr>
            </a:lvl9pPr>
          </a:lstStyle>
          <a:p>
            <a:r>
              <a:rPr lang="en-US" sz="3000" kern="0" dirty="0">
                <a:solidFill>
                  <a:srgbClr val="000000"/>
                </a:solidFill>
              </a:rPr>
              <a:t>Outcomes</a:t>
            </a:r>
          </a:p>
        </p:txBody>
      </p:sp>
      <p:graphicFrame>
        <p:nvGraphicFramePr>
          <p:cNvPr id="4" name="Table 3">
            <a:extLst>
              <a:ext uri="{FF2B5EF4-FFF2-40B4-BE49-F238E27FC236}">
                <a16:creationId xmlns:a16="http://schemas.microsoft.com/office/drawing/2014/main" id="{0CA6D5ED-DA86-0E43-834D-711E80036D36}"/>
              </a:ext>
            </a:extLst>
          </p:cNvPr>
          <p:cNvGraphicFramePr>
            <a:graphicFrameLocks noGrp="1"/>
          </p:cNvGraphicFramePr>
          <p:nvPr>
            <p:extLst>
              <p:ext uri="{D42A27DB-BD31-4B8C-83A1-F6EECF244321}">
                <p14:modId xmlns:p14="http://schemas.microsoft.com/office/powerpoint/2010/main" val="949395438"/>
              </p:ext>
            </p:extLst>
          </p:nvPr>
        </p:nvGraphicFramePr>
        <p:xfrm>
          <a:off x="302640" y="1278663"/>
          <a:ext cx="8435976" cy="4149968"/>
        </p:xfrm>
        <a:graphic>
          <a:graphicData uri="http://schemas.openxmlformats.org/drawingml/2006/table">
            <a:tbl>
              <a:tblPr firstRow="1" bandRow="1">
                <a:tableStyleId>{00A15C55-8517-42AA-B614-E9B94910E393}</a:tableStyleId>
              </a:tblPr>
              <a:tblGrid>
                <a:gridCol w="3229581">
                  <a:extLst>
                    <a:ext uri="{9D8B030D-6E8A-4147-A177-3AD203B41FA5}">
                      <a16:colId xmlns:a16="http://schemas.microsoft.com/office/drawing/2014/main" val="2490425663"/>
                    </a:ext>
                  </a:extLst>
                </a:gridCol>
                <a:gridCol w="1654139">
                  <a:extLst>
                    <a:ext uri="{9D8B030D-6E8A-4147-A177-3AD203B41FA5}">
                      <a16:colId xmlns:a16="http://schemas.microsoft.com/office/drawing/2014/main" val="288092202"/>
                    </a:ext>
                  </a:extLst>
                </a:gridCol>
                <a:gridCol w="1890445">
                  <a:extLst>
                    <a:ext uri="{9D8B030D-6E8A-4147-A177-3AD203B41FA5}">
                      <a16:colId xmlns:a16="http://schemas.microsoft.com/office/drawing/2014/main" val="1911211130"/>
                    </a:ext>
                  </a:extLst>
                </a:gridCol>
                <a:gridCol w="1661811">
                  <a:extLst>
                    <a:ext uri="{9D8B030D-6E8A-4147-A177-3AD203B41FA5}">
                      <a16:colId xmlns:a16="http://schemas.microsoft.com/office/drawing/2014/main" val="4192389862"/>
                    </a:ext>
                  </a:extLst>
                </a:gridCol>
              </a:tblGrid>
              <a:tr h="371716">
                <a:tc rowSpan="2">
                  <a:txBody>
                    <a:bodyPr/>
                    <a:lstStyle/>
                    <a:p>
                      <a:endParaRPr lang="en-US" sz="1600" dirty="0">
                        <a:solidFill>
                          <a:srgbClr val="000000"/>
                        </a:solidFill>
                      </a:endParaRPr>
                    </a:p>
                  </a:txBody>
                  <a:tcPr/>
                </a:tc>
                <a:tc gridSpan="3">
                  <a:txBody>
                    <a:bodyPr/>
                    <a:lstStyle/>
                    <a:p>
                      <a:pPr algn="ctr"/>
                      <a:r>
                        <a:rPr lang="en-US" sz="1600" dirty="0">
                          <a:solidFill>
                            <a:schemeClr val="bg1"/>
                          </a:solidFill>
                        </a:rPr>
                        <a:t>MORTALITY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3049192"/>
                  </a:ext>
                </a:extLst>
              </a:tr>
              <a:tr h="642055">
                <a:tc vMerge="1">
                  <a:txBody>
                    <a:bodyPr/>
                    <a:lstStyle/>
                    <a:p>
                      <a:endParaRPr lang="en-US" dirty="0"/>
                    </a:p>
                  </a:txBody>
                  <a:tcPr/>
                </a:tc>
                <a:tc>
                  <a:txBody>
                    <a:bodyPr/>
                    <a:lstStyle/>
                    <a:p>
                      <a:pPr algn="ctr"/>
                      <a:r>
                        <a:rPr lang="en-US" sz="1600" dirty="0">
                          <a:solidFill>
                            <a:srgbClr val="000000"/>
                          </a:solidFill>
                        </a:rPr>
                        <a:t>High-income countries</a:t>
                      </a:r>
                    </a:p>
                  </a:txBody>
                  <a:tcPr/>
                </a:tc>
                <a:tc>
                  <a:txBody>
                    <a:bodyPr/>
                    <a:lstStyle/>
                    <a:p>
                      <a:pPr algn="ctr"/>
                      <a:r>
                        <a:rPr lang="en-US" sz="1600" dirty="0">
                          <a:solidFill>
                            <a:srgbClr val="000000"/>
                          </a:solidFill>
                        </a:rPr>
                        <a:t>Middle-income countries</a:t>
                      </a:r>
                    </a:p>
                  </a:txBody>
                  <a:tcPr/>
                </a:tc>
                <a:tc>
                  <a:txBody>
                    <a:bodyPr/>
                    <a:lstStyle/>
                    <a:p>
                      <a:pPr algn="ctr"/>
                      <a:r>
                        <a:rPr lang="en-US" sz="1600" dirty="0">
                          <a:solidFill>
                            <a:srgbClr val="000000"/>
                          </a:solidFill>
                        </a:rPr>
                        <a:t>Low-income countries</a:t>
                      </a:r>
                    </a:p>
                  </a:txBody>
                  <a:tcPr/>
                </a:tc>
                <a:extLst>
                  <a:ext uri="{0D108BD9-81ED-4DB2-BD59-A6C34878D82A}">
                    <a16:rowId xmlns:a16="http://schemas.microsoft.com/office/drawing/2014/main" val="1609106678"/>
                  </a:ext>
                </a:extLst>
              </a:tr>
              <a:tr h="464904">
                <a:tc>
                  <a:txBody>
                    <a:bodyPr/>
                    <a:lstStyle/>
                    <a:p>
                      <a:r>
                        <a:rPr lang="en-US" sz="1600" dirty="0">
                          <a:solidFill>
                            <a:srgbClr val="000000"/>
                          </a:solidFill>
                        </a:rPr>
                        <a:t>Gastroschisis (n=453)</a:t>
                      </a:r>
                    </a:p>
                  </a:txBody>
                  <a:tcPr/>
                </a:tc>
                <a:tc>
                  <a:txBody>
                    <a:bodyPr/>
                    <a:lstStyle/>
                    <a:p>
                      <a:pPr algn="ctr"/>
                      <a:r>
                        <a:rPr lang="en-US" sz="1600" dirty="0">
                          <a:solidFill>
                            <a:srgbClr val="000000"/>
                          </a:solidFill>
                        </a:rPr>
                        <a:t>1.4%</a:t>
                      </a:r>
                    </a:p>
                  </a:txBody>
                  <a:tcPr/>
                </a:tc>
                <a:tc>
                  <a:txBody>
                    <a:bodyPr/>
                    <a:lstStyle/>
                    <a:p>
                      <a:pPr algn="ctr"/>
                      <a:r>
                        <a:rPr lang="en-US" sz="1600" dirty="0">
                          <a:solidFill>
                            <a:srgbClr val="000000"/>
                          </a:solidFill>
                        </a:rPr>
                        <a:t>31.9%</a:t>
                      </a:r>
                    </a:p>
                  </a:txBody>
                  <a:tcPr/>
                </a:tc>
                <a:tc>
                  <a:txBody>
                    <a:bodyPr/>
                    <a:lstStyle/>
                    <a:p>
                      <a:pPr algn="ctr"/>
                      <a:r>
                        <a:rPr lang="en-US" sz="1600" dirty="0">
                          <a:solidFill>
                            <a:srgbClr val="000000"/>
                          </a:solidFill>
                        </a:rPr>
                        <a:t>90.0%</a:t>
                      </a:r>
                    </a:p>
                  </a:txBody>
                  <a:tcPr/>
                </a:tc>
                <a:extLst>
                  <a:ext uri="{0D108BD9-81ED-4DB2-BD59-A6C34878D82A}">
                    <a16:rowId xmlns:a16="http://schemas.microsoft.com/office/drawing/2014/main" val="224265325"/>
                  </a:ext>
                </a:extLst>
              </a:tr>
              <a:tr h="479022">
                <a:tc>
                  <a:txBody>
                    <a:bodyPr/>
                    <a:lstStyle/>
                    <a:p>
                      <a:r>
                        <a:rPr lang="en-US" sz="1600" dirty="0">
                          <a:solidFill>
                            <a:srgbClr val="000000"/>
                          </a:solidFill>
                        </a:rPr>
                        <a:t>Oesophageal atresia (n=560)</a:t>
                      </a:r>
                    </a:p>
                  </a:txBody>
                  <a:tcPr/>
                </a:tc>
                <a:tc>
                  <a:txBody>
                    <a:bodyPr/>
                    <a:lstStyle/>
                    <a:p>
                      <a:pPr algn="ctr"/>
                      <a:r>
                        <a:rPr lang="en-US" sz="1600" dirty="0">
                          <a:solidFill>
                            <a:srgbClr val="000000"/>
                          </a:solidFill>
                        </a:rPr>
                        <a:t>7.2%</a:t>
                      </a:r>
                    </a:p>
                  </a:txBody>
                  <a:tcPr/>
                </a:tc>
                <a:tc>
                  <a:txBody>
                    <a:bodyPr/>
                    <a:lstStyle/>
                    <a:p>
                      <a:pPr algn="ctr"/>
                      <a:r>
                        <a:rPr lang="en-US" sz="1600" dirty="0">
                          <a:solidFill>
                            <a:srgbClr val="000000"/>
                          </a:solidFill>
                        </a:rPr>
                        <a:t>29.4%</a:t>
                      </a:r>
                    </a:p>
                  </a:txBody>
                  <a:tcPr/>
                </a:tc>
                <a:tc>
                  <a:txBody>
                    <a:bodyPr/>
                    <a:lstStyle/>
                    <a:p>
                      <a:pPr algn="ctr"/>
                      <a:r>
                        <a:rPr lang="en-US" sz="1600" dirty="0">
                          <a:solidFill>
                            <a:srgbClr val="000000"/>
                          </a:solidFill>
                        </a:rPr>
                        <a:t>85.7%</a:t>
                      </a:r>
                    </a:p>
                  </a:txBody>
                  <a:tcPr/>
                </a:tc>
                <a:extLst>
                  <a:ext uri="{0D108BD9-81ED-4DB2-BD59-A6C34878D82A}">
                    <a16:rowId xmlns:a16="http://schemas.microsoft.com/office/drawing/2014/main" val="2516881306"/>
                  </a:ext>
                </a:extLst>
              </a:tr>
              <a:tr h="456287">
                <a:tc>
                  <a:txBody>
                    <a:bodyPr/>
                    <a:lstStyle/>
                    <a:p>
                      <a:r>
                        <a:rPr lang="en-US" sz="1600" dirty="0">
                          <a:solidFill>
                            <a:srgbClr val="000000"/>
                          </a:solidFill>
                        </a:rPr>
                        <a:t>CDH (n=448)</a:t>
                      </a:r>
                    </a:p>
                  </a:txBody>
                  <a:tcPr/>
                </a:tc>
                <a:tc>
                  <a:txBody>
                    <a:bodyPr/>
                    <a:lstStyle/>
                    <a:p>
                      <a:pPr algn="ctr"/>
                      <a:r>
                        <a:rPr lang="en-US" sz="1600" dirty="0">
                          <a:solidFill>
                            <a:srgbClr val="000000"/>
                          </a:solidFill>
                        </a:rPr>
                        <a:t>14.2%</a:t>
                      </a:r>
                    </a:p>
                  </a:txBody>
                  <a:tcPr/>
                </a:tc>
                <a:tc>
                  <a:txBody>
                    <a:bodyPr/>
                    <a:lstStyle/>
                    <a:p>
                      <a:pPr algn="ctr"/>
                      <a:r>
                        <a:rPr lang="en-US" sz="1600" dirty="0">
                          <a:solidFill>
                            <a:srgbClr val="000000"/>
                          </a:solidFill>
                        </a:rPr>
                        <a:t>38.5%</a:t>
                      </a:r>
                    </a:p>
                  </a:txBody>
                  <a:tcPr/>
                </a:tc>
                <a:tc>
                  <a:txBody>
                    <a:bodyPr/>
                    <a:lstStyle/>
                    <a:p>
                      <a:pPr algn="ctr"/>
                      <a:r>
                        <a:rPr lang="en-US" sz="1600" dirty="0">
                          <a:solidFill>
                            <a:srgbClr val="000000"/>
                          </a:solidFill>
                        </a:rPr>
                        <a:t>n/a</a:t>
                      </a:r>
                    </a:p>
                  </a:txBody>
                  <a:tcPr/>
                </a:tc>
                <a:extLst>
                  <a:ext uri="{0D108BD9-81ED-4DB2-BD59-A6C34878D82A}">
                    <a16:rowId xmlns:a16="http://schemas.microsoft.com/office/drawing/2014/main" val="732497474"/>
                  </a:ext>
                </a:extLst>
              </a:tr>
              <a:tr h="468878">
                <a:tc>
                  <a:txBody>
                    <a:bodyPr/>
                    <a:lstStyle/>
                    <a:p>
                      <a:r>
                        <a:rPr lang="en-US" sz="1600" dirty="0">
                          <a:solidFill>
                            <a:srgbClr val="000000"/>
                          </a:solidFill>
                        </a:rPr>
                        <a:t>Intestinal atresia (n=681)</a:t>
                      </a:r>
                    </a:p>
                  </a:txBody>
                  <a:tcPr/>
                </a:tc>
                <a:tc>
                  <a:txBody>
                    <a:bodyPr/>
                    <a:lstStyle/>
                    <a:p>
                      <a:pPr algn="ctr"/>
                      <a:r>
                        <a:rPr lang="en-US" sz="1600" dirty="0">
                          <a:solidFill>
                            <a:srgbClr val="000000"/>
                          </a:solidFill>
                        </a:rPr>
                        <a:t>3.3%</a:t>
                      </a:r>
                    </a:p>
                  </a:txBody>
                  <a:tcPr/>
                </a:tc>
                <a:tc>
                  <a:txBody>
                    <a:bodyPr/>
                    <a:lstStyle/>
                    <a:p>
                      <a:pPr algn="ctr"/>
                      <a:r>
                        <a:rPr lang="en-US" sz="1600" dirty="0">
                          <a:solidFill>
                            <a:srgbClr val="000000"/>
                          </a:solidFill>
                        </a:rPr>
                        <a:t>21.4%</a:t>
                      </a:r>
                    </a:p>
                  </a:txBody>
                  <a:tcPr/>
                </a:tc>
                <a:tc>
                  <a:txBody>
                    <a:bodyPr/>
                    <a:lstStyle/>
                    <a:p>
                      <a:pPr algn="ctr"/>
                      <a:r>
                        <a:rPr lang="en-US" sz="1600" dirty="0">
                          <a:solidFill>
                            <a:srgbClr val="000000"/>
                          </a:solidFill>
                        </a:rPr>
                        <a:t>60.0%</a:t>
                      </a:r>
                    </a:p>
                  </a:txBody>
                  <a:tcPr/>
                </a:tc>
                <a:extLst>
                  <a:ext uri="{0D108BD9-81ED-4DB2-BD59-A6C34878D82A}">
                    <a16:rowId xmlns:a16="http://schemas.microsoft.com/office/drawing/2014/main" val="2930862351"/>
                  </a:ext>
                </a:extLst>
              </a:tr>
              <a:tr h="424222">
                <a:tc>
                  <a:txBody>
                    <a:bodyPr/>
                    <a:lstStyle/>
                    <a:p>
                      <a:r>
                        <a:rPr lang="en-US" sz="1600" dirty="0">
                          <a:solidFill>
                            <a:srgbClr val="000000"/>
                          </a:solidFill>
                        </a:rPr>
                        <a:t>Anorectal malformation (n=991)</a:t>
                      </a:r>
                    </a:p>
                  </a:txBody>
                  <a:tcPr/>
                </a:tc>
                <a:tc>
                  <a:txBody>
                    <a:bodyPr/>
                    <a:lstStyle/>
                    <a:p>
                      <a:pPr algn="ctr"/>
                      <a:r>
                        <a:rPr lang="en-US" sz="1600" dirty="0">
                          <a:solidFill>
                            <a:srgbClr val="000000"/>
                          </a:solidFill>
                        </a:rPr>
                        <a:t>1.7%</a:t>
                      </a:r>
                    </a:p>
                  </a:txBody>
                  <a:tcPr/>
                </a:tc>
                <a:tc>
                  <a:txBody>
                    <a:bodyPr/>
                    <a:lstStyle/>
                    <a:p>
                      <a:pPr algn="ctr"/>
                      <a:r>
                        <a:rPr lang="en-US" sz="1600" dirty="0">
                          <a:solidFill>
                            <a:srgbClr val="000000"/>
                          </a:solidFill>
                        </a:rPr>
                        <a:t>12.1%</a:t>
                      </a:r>
                    </a:p>
                  </a:txBody>
                  <a:tcPr/>
                </a:tc>
                <a:tc>
                  <a:txBody>
                    <a:bodyPr/>
                    <a:lstStyle/>
                    <a:p>
                      <a:pPr algn="ctr"/>
                      <a:r>
                        <a:rPr lang="en-US" sz="1600" dirty="0">
                          <a:solidFill>
                            <a:srgbClr val="000000"/>
                          </a:solidFill>
                        </a:rPr>
                        <a:t>20.0%</a:t>
                      </a:r>
                    </a:p>
                  </a:txBody>
                  <a:tcPr/>
                </a:tc>
                <a:extLst>
                  <a:ext uri="{0D108BD9-81ED-4DB2-BD59-A6C34878D82A}">
                    <a16:rowId xmlns:a16="http://schemas.microsoft.com/office/drawing/2014/main" val="1676877752"/>
                  </a:ext>
                </a:extLst>
              </a:tr>
              <a:tr h="446549">
                <a:tc>
                  <a:txBody>
                    <a:bodyPr/>
                    <a:lstStyle/>
                    <a:p>
                      <a:r>
                        <a:rPr lang="en-US" sz="1600" dirty="0">
                          <a:solidFill>
                            <a:srgbClr val="000000"/>
                          </a:solidFill>
                        </a:rPr>
                        <a:t>Hirschsprung’s Disease (n=517)</a:t>
                      </a:r>
                    </a:p>
                  </a:txBody>
                  <a:tcPr/>
                </a:tc>
                <a:tc>
                  <a:txBody>
                    <a:bodyPr/>
                    <a:lstStyle/>
                    <a:p>
                      <a:pPr algn="ctr"/>
                      <a:r>
                        <a:rPr lang="en-US" sz="1600" dirty="0">
                          <a:solidFill>
                            <a:srgbClr val="000000"/>
                          </a:solidFill>
                        </a:rPr>
                        <a:t>1.9%</a:t>
                      </a:r>
                    </a:p>
                  </a:txBody>
                  <a:tcPr/>
                </a:tc>
                <a:tc>
                  <a:txBody>
                    <a:bodyPr/>
                    <a:lstStyle/>
                    <a:p>
                      <a:pPr algn="ctr"/>
                      <a:r>
                        <a:rPr lang="en-US" sz="1600" dirty="0">
                          <a:solidFill>
                            <a:srgbClr val="000000"/>
                          </a:solidFill>
                        </a:rPr>
                        <a:t>6.6%</a:t>
                      </a:r>
                    </a:p>
                  </a:txBody>
                  <a:tcPr/>
                </a:tc>
                <a:tc>
                  <a:txBody>
                    <a:bodyPr/>
                    <a:lstStyle/>
                    <a:p>
                      <a:pPr algn="ctr"/>
                      <a:r>
                        <a:rPr lang="en-US" sz="1600" dirty="0">
                          <a:solidFill>
                            <a:srgbClr val="000000"/>
                          </a:solidFill>
                        </a:rPr>
                        <a:t>11.8%</a:t>
                      </a:r>
                    </a:p>
                  </a:txBody>
                  <a:tcPr/>
                </a:tc>
                <a:extLst>
                  <a:ext uri="{0D108BD9-81ED-4DB2-BD59-A6C34878D82A}">
                    <a16:rowId xmlns:a16="http://schemas.microsoft.com/office/drawing/2014/main" val="2518979966"/>
                  </a:ext>
                </a:extLst>
              </a:tr>
              <a:tr h="396335">
                <a:tc>
                  <a:txBody>
                    <a:bodyPr/>
                    <a:lstStyle/>
                    <a:p>
                      <a:r>
                        <a:rPr lang="en-US" sz="1600" dirty="0">
                          <a:solidFill>
                            <a:srgbClr val="000000"/>
                          </a:solidFill>
                        </a:rPr>
                        <a:t>Exomphalos (n= 325)</a:t>
                      </a:r>
                    </a:p>
                  </a:txBody>
                  <a:tcPr/>
                </a:tc>
                <a:tc>
                  <a:txBody>
                    <a:bodyPr/>
                    <a:lstStyle/>
                    <a:p>
                      <a:pPr algn="ctr"/>
                      <a:r>
                        <a:rPr lang="en-US" sz="1600" dirty="0">
                          <a:solidFill>
                            <a:srgbClr val="000000"/>
                          </a:solidFill>
                        </a:rPr>
                        <a:t>17.1%</a:t>
                      </a:r>
                    </a:p>
                  </a:txBody>
                  <a:tcPr/>
                </a:tc>
                <a:tc>
                  <a:txBody>
                    <a:bodyPr/>
                    <a:lstStyle/>
                    <a:p>
                      <a:pPr algn="ctr"/>
                      <a:r>
                        <a:rPr lang="en-US" sz="1600" dirty="0">
                          <a:solidFill>
                            <a:srgbClr val="000000"/>
                          </a:solidFill>
                        </a:rPr>
                        <a:t>20.3%</a:t>
                      </a:r>
                    </a:p>
                  </a:txBody>
                  <a:tcPr/>
                </a:tc>
                <a:tc>
                  <a:txBody>
                    <a:bodyPr/>
                    <a:lstStyle/>
                    <a:p>
                      <a:pPr algn="ctr"/>
                      <a:r>
                        <a:rPr lang="en-US" sz="1600" dirty="0">
                          <a:solidFill>
                            <a:srgbClr val="000000"/>
                          </a:solidFill>
                        </a:rPr>
                        <a:t>28.6%</a:t>
                      </a:r>
                    </a:p>
                  </a:txBody>
                  <a:tcPr/>
                </a:tc>
                <a:extLst>
                  <a:ext uri="{0D108BD9-81ED-4DB2-BD59-A6C34878D82A}">
                    <a16:rowId xmlns:a16="http://schemas.microsoft.com/office/drawing/2014/main" val="3268695772"/>
                  </a:ext>
                </a:extLst>
              </a:tr>
            </a:tbl>
          </a:graphicData>
        </a:graphic>
      </p:graphicFrame>
      <p:sp>
        <p:nvSpPr>
          <p:cNvPr id="14" name="Oval 13">
            <a:extLst>
              <a:ext uri="{FF2B5EF4-FFF2-40B4-BE49-F238E27FC236}">
                <a16:creationId xmlns:a16="http://schemas.microsoft.com/office/drawing/2014/main" id="{E3F67FDD-C8A2-414E-B3F9-429E83600313}"/>
              </a:ext>
            </a:extLst>
          </p:cNvPr>
          <p:cNvSpPr/>
          <p:nvPr/>
        </p:nvSpPr>
        <p:spPr>
          <a:xfrm>
            <a:off x="3452117" y="2233626"/>
            <a:ext cx="5337870" cy="54401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8569F6F-E57F-5B49-8FD0-96114E4D6D8A}"/>
              </a:ext>
            </a:extLst>
          </p:cNvPr>
          <p:cNvSpPr txBox="1"/>
          <p:nvPr/>
        </p:nvSpPr>
        <p:spPr>
          <a:xfrm>
            <a:off x="8033049" y="5457282"/>
            <a:ext cx="756938" cy="307777"/>
          </a:xfrm>
          <a:prstGeom prst="rect">
            <a:avLst/>
          </a:prstGeom>
          <a:noFill/>
        </p:spPr>
        <p:txBody>
          <a:bodyPr wrap="none" rtlCol="0">
            <a:spAutoFit/>
          </a:bodyPr>
          <a:lstStyle/>
          <a:p>
            <a:r>
              <a:rPr lang="en-US" sz="1400" dirty="0">
                <a:solidFill>
                  <a:srgbClr val="000000"/>
                </a:solidFill>
              </a:rPr>
              <a:t>P&lt;0.05</a:t>
            </a:r>
          </a:p>
        </p:txBody>
      </p:sp>
    </p:spTree>
    <p:extLst>
      <p:ext uri="{BB962C8B-B14F-4D97-AF65-F5344CB8AC3E}">
        <p14:creationId xmlns:p14="http://schemas.microsoft.com/office/powerpoint/2010/main" val="1372958346"/>
      </p:ext>
    </p:extLst>
  </p:cSld>
  <p:clrMapOvr>
    <a:masterClrMapping/>
  </p:clrMapOvr>
</p:sld>
</file>

<file path=ppt/theme/theme1.xml><?xml version="1.0" encoding="utf-8"?>
<a:theme xmlns:a="http://schemas.openxmlformats.org/drawingml/2006/main" name="11_Default Design">
  <a:themeElements>
    <a:clrScheme name="11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fontScheme name="1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Default Design">
  <a:themeElements>
    <a:clrScheme name="12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fontScheme name="12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10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fontScheme name="10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_Default Design 13">
        <a:dk1>
          <a:srgbClr val="333399"/>
        </a:dk1>
        <a:lt1>
          <a:srgbClr val="FFFFFF"/>
        </a:lt1>
        <a:dk2>
          <a:srgbClr val="333399"/>
        </a:dk2>
        <a:lt2>
          <a:srgbClr val="FFFFFF"/>
        </a:lt2>
        <a:accent1>
          <a:srgbClr val="FFFFFF"/>
        </a:accent1>
        <a:accent2>
          <a:srgbClr val="FFFFFF"/>
        </a:accent2>
        <a:accent3>
          <a:srgbClr val="FFFFFF"/>
        </a:accent3>
        <a:accent4>
          <a:srgbClr val="2A2A82"/>
        </a:accent4>
        <a:accent5>
          <a:srgbClr val="FFFFFF"/>
        </a:accent5>
        <a:accent6>
          <a:srgbClr val="E7E7E7"/>
        </a:accent6>
        <a:hlink>
          <a:srgbClr val="333399"/>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Guy's and St Thomas' Powerpoint template 2011</Template>
  <TotalTime>28662</TotalTime>
  <Words>2275</Words>
  <Application>Microsoft Macintosh PowerPoint</Application>
  <PresentationFormat>On-screen Show (4:3)</PresentationFormat>
  <Paragraphs>694</Paragraphs>
  <Slides>29</Slides>
  <Notes>29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29</vt:i4>
      </vt:variant>
    </vt:vector>
  </HeadingPairs>
  <TitlesOfParts>
    <vt:vector size="34" baseType="lpstr">
      <vt:lpstr>Arial</vt:lpstr>
      <vt:lpstr>Calibri</vt:lpstr>
      <vt:lpstr>11_Default Design</vt:lpstr>
      <vt:lpstr>12_Default Design</vt:lpstr>
      <vt:lpstr>10_Default Design</vt:lpstr>
      <vt:lpstr>Improving neonatal surgical outcomes in low- and middle-income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associated with higher mortality</vt:lpstr>
      <vt:lpstr>Factors associated with lower mortality</vt:lpstr>
      <vt:lpstr>Conclusion</vt:lpstr>
      <vt:lpstr>Local Action</vt:lpstr>
      <vt:lpstr>National Action</vt:lpstr>
      <vt:lpstr>International Action</vt:lpstr>
      <vt:lpstr>PowerPoint Presentation</vt:lpstr>
      <vt:lpstr>Methodology</vt:lpstr>
      <vt:lpstr>PowerPoint Presentation</vt:lpstr>
      <vt:lpstr>Interventional Bundle</vt:lpstr>
      <vt:lpstr>Interventional Bundle</vt:lpstr>
      <vt:lpstr>Outcomes</vt:lpstr>
      <vt:lpstr>Outcomes</vt:lpstr>
      <vt:lpstr>Challenges</vt:lpstr>
      <vt:lpstr>PowerPoint Presentation</vt:lpstr>
      <vt:lpstr>PowerPoint Presentation</vt:lpstr>
      <vt:lpstr>Thank you for listening          </vt:lpstr>
    </vt:vector>
  </TitlesOfParts>
  <Company>GSTT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&lt;Insert Presentation Title here&gt; do not exceed two lines of text here</dc:title>
  <dc:creator>Full Name</dc:creator>
  <cp:lastModifiedBy>Naomi Wright</cp:lastModifiedBy>
  <cp:revision>533</cp:revision>
  <cp:lastPrinted>2017-05-14T19:32:50Z</cp:lastPrinted>
  <dcterms:created xsi:type="dcterms:W3CDTF">2011-08-10T09:53:39Z</dcterms:created>
  <dcterms:modified xsi:type="dcterms:W3CDTF">2022-03-13T19:29:26Z</dcterms:modified>
</cp:coreProperties>
</file>