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 id="2147483652" r:id="rId6"/>
    <p:sldMasterId id="2147483654" r:id="rId7"/>
  </p:sldMasterIdLst>
  <p:notesMasterIdLst>
    <p:notesMasterId r:id="rId18"/>
  </p:notesMasterIdLst>
  <p:handoutMasterIdLst>
    <p:handoutMasterId r:id="rId19"/>
  </p:handoutMasterIdLst>
  <p:sldIdLst>
    <p:sldId id="317" r:id="rId8"/>
    <p:sldId id="340" r:id="rId9"/>
    <p:sldId id="329" r:id="rId10"/>
    <p:sldId id="330" r:id="rId11"/>
    <p:sldId id="331" r:id="rId12"/>
    <p:sldId id="333" r:id="rId13"/>
    <p:sldId id="337" r:id="rId14"/>
    <p:sldId id="332" r:id="rId15"/>
    <p:sldId id="322" r:id="rId16"/>
    <p:sldId id="323" r:id="rId17"/>
  </p:sldIdLst>
  <p:sldSz cx="9144000" cy="5143500" type="screen16x9"/>
  <p:notesSz cx="6794500" cy="9931400"/>
  <p:defaultTextStyle>
    <a:defPPr>
      <a:defRPr lang="en-US"/>
    </a:defPPr>
    <a:lvl1pPr algn="ctr" rtl="0" eaLnBrk="0" fontAlgn="base" hangingPunct="0">
      <a:spcBef>
        <a:spcPct val="0"/>
      </a:spcBef>
      <a:spcAft>
        <a:spcPct val="0"/>
      </a:spcAft>
      <a:defRPr sz="2400" kern="1200">
        <a:solidFill>
          <a:schemeClr val="tx1"/>
        </a:solidFill>
        <a:latin typeface="Times"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pitchFamily="-1" charset="0"/>
        <a:ea typeface="+mn-ea"/>
        <a:cs typeface="+mn-cs"/>
      </a:defRPr>
    </a:lvl5pPr>
    <a:lvl6pPr marL="2286000" algn="l" defTabSz="457200" rtl="0" eaLnBrk="1" latinLnBrk="0" hangingPunct="1">
      <a:defRPr sz="2400" kern="1200">
        <a:solidFill>
          <a:schemeClr val="tx1"/>
        </a:solidFill>
        <a:latin typeface="Times" pitchFamily="-1" charset="0"/>
        <a:ea typeface="+mn-ea"/>
        <a:cs typeface="+mn-cs"/>
      </a:defRPr>
    </a:lvl6pPr>
    <a:lvl7pPr marL="2743200" algn="l" defTabSz="457200" rtl="0" eaLnBrk="1" latinLnBrk="0" hangingPunct="1">
      <a:defRPr sz="2400" kern="1200">
        <a:solidFill>
          <a:schemeClr val="tx1"/>
        </a:solidFill>
        <a:latin typeface="Times" pitchFamily="-1" charset="0"/>
        <a:ea typeface="+mn-ea"/>
        <a:cs typeface="+mn-cs"/>
      </a:defRPr>
    </a:lvl7pPr>
    <a:lvl8pPr marL="3200400" algn="l" defTabSz="457200" rtl="0" eaLnBrk="1" latinLnBrk="0" hangingPunct="1">
      <a:defRPr sz="2400" kern="1200">
        <a:solidFill>
          <a:schemeClr val="tx1"/>
        </a:solidFill>
        <a:latin typeface="Times" pitchFamily="-1" charset="0"/>
        <a:ea typeface="+mn-ea"/>
        <a:cs typeface="+mn-cs"/>
      </a:defRPr>
    </a:lvl8pPr>
    <a:lvl9pPr marL="3657600" algn="l" defTabSz="457200" rtl="0" eaLnBrk="1" latinLnBrk="0" hangingPunct="1">
      <a:defRPr sz="2400" kern="1200">
        <a:solidFill>
          <a:schemeClr val="tx1"/>
        </a:solidFill>
        <a:latin typeface="Times" pitchFamily="-1"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Nelson2" initials="" lastIdx="3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F5A"/>
    <a:srgbClr val="21677E"/>
    <a:srgbClr val="EFEFEF"/>
    <a:srgbClr val="8A7967"/>
    <a:srgbClr val="766A62"/>
    <a:srgbClr val="607869"/>
    <a:srgbClr val="005C66"/>
    <a:srgbClr val="706E00"/>
    <a:srgbClr val="871E69"/>
    <a:srgbClr val="DC8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038B7-8D80-4FCC-9310-57F24DAC9218}" v="77" dt="2022-03-09T11:55:52.579"/>
    <p1510:client id="{F5F9A15F-671C-44F8-A113-D10D615768A5}" v="3" dt="2022-03-10T09:56:39.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1036" autoAdjust="0"/>
  </p:normalViewPr>
  <p:slideViewPr>
    <p:cSldViewPr>
      <p:cViewPr varScale="1">
        <p:scale>
          <a:sx n="137" d="100"/>
          <a:sy n="137" d="100"/>
        </p:scale>
        <p:origin x="720" y="13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914" tIns="45957" rIns="91914" bIns="45957" numCol="1" anchor="t" anchorCtr="0" compatLnSpc="1">
            <a:prstTxWarp prst="textNoShape">
              <a:avLst/>
            </a:prstTxWarp>
          </a:bodyPr>
          <a:lstStyle>
            <a:lvl1pPr algn="l" defTabSz="919163">
              <a:defRPr sz="1200">
                <a:latin typeface="Times New Roman" pitchFamily="-1" charset="0"/>
              </a:defRPr>
            </a:lvl1pPr>
          </a:lstStyle>
          <a:p>
            <a:endParaRPr lang="en-US" dirty="0"/>
          </a:p>
        </p:txBody>
      </p:sp>
      <p:sp>
        <p:nvSpPr>
          <p:cNvPr id="48131" name="Rectangle 3"/>
          <p:cNvSpPr>
            <a:spLocks noGrp="1" noChangeArrowheads="1"/>
          </p:cNvSpPr>
          <p:nvPr>
            <p:ph type="dt" sz="quarter" idx="1"/>
          </p:nvPr>
        </p:nvSpPr>
        <p:spPr bwMode="auto">
          <a:xfrm>
            <a:off x="3849688" y="0"/>
            <a:ext cx="2944812" cy="496888"/>
          </a:xfrm>
          <a:prstGeom prst="rect">
            <a:avLst/>
          </a:prstGeom>
          <a:noFill/>
          <a:ln w="9525">
            <a:noFill/>
            <a:miter lim="800000"/>
            <a:headEnd/>
            <a:tailEnd/>
          </a:ln>
          <a:effectLst/>
        </p:spPr>
        <p:txBody>
          <a:bodyPr vert="horz" wrap="square" lIns="91914" tIns="45957" rIns="91914" bIns="45957" numCol="1" anchor="t" anchorCtr="0" compatLnSpc="1">
            <a:prstTxWarp prst="textNoShape">
              <a:avLst/>
            </a:prstTxWarp>
          </a:bodyPr>
          <a:lstStyle>
            <a:lvl1pPr algn="r" defTabSz="919163">
              <a:defRPr sz="1200">
                <a:latin typeface="Times New Roman" pitchFamily="-1" charset="0"/>
              </a:defRPr>
            </a:lvl1pPr>
          </a:lstStyle>
          <a:p>
            <a:endParaRPr lang="en-US" dirty="0"/>
          </a:p>
        </p:txBody>
      </p:sp>
      <p:sp>
        <p:nvSpPr>
          <p:cNvPr id="48132" name="Rectangle 4"/>
          <p:cNvSpPr>
            <a:spLocks noGrp="1" noChangeArrowheads="1"/>
          </p:cNvSpPr>
          <p:nvPr>
            <p:ph type="ftr" sz="quarter" idx="2"/>
          </p:nvPr>
        </p:nvSpPr>
        <p:spPr bwMode="auto">
          <a:xfrm>
            <a:off x="0" y="9434513"/>
            <a:ext cx="2944813" cy="496887"/>
          </a:xfrm>
          <a:prstGeom prst="rect">
            <a:avLst/>
          </a:prstGeom>
          <a:noFill/>
          <a:ln w="9525">
            <a:noFill/>
            <a:miter lim="800000"/>
            <a:headEnd/>
            <a:tailEnd/>
          </a:ln>
          <a:effectLst/>
        </p:spPr>
        <p:txBody>
          <a:bodyPr vert="horz" wrap="square" lIns="91914" tIns="45957" rIns="91914" bIns="45957" numCol="1" anchor="b" anchorCtr="0" compatLnSpc="1">
            <a:prstTxWarp prst="textNoShape">
              <a:avLst/>
            </a:prstTxWarp>
          </a:bodyPr>
          <a:lstStyle>
            <a:lvl1pPr algn="l" defTabSz="919163">
              <a:defRPr sz="1200">
                <a:latin typeface="Times New Roman" pitchFamily="-1" charset="0"/>
              </a:defRPr>
            </a:lvl1pPr>
          </a:lstStyle>
          <a:p>
            <a:endParaRPr lang="en-US" dirty="0"/>
          </a:p>
        </p:txBody>
      </p:sp>
      <p:sp>
        <p:nvSpPr>
          <p:cNvPr id="48133" name="Rectangle 5"/>
          <p:cNvSpPr>
            <a:spLocks noGrp="1" noChangeArrowheads="1"/>
          </p:cNvSpPr>
          <p:nvPr>
            <p:ph type="sldNum" sz="quarter" idx="3"/>
          </p:nvPr>
        </p:nvSpPr>
        <p:spPr bwMode="auto">
          <a:xfrm>
            <a:off x="3849688" y="9434513"/>
            <a:ext cx="2944812" cy="496887"/>
          </a:xfrm>
          <a:prstGeom prst="rect">
            <a:avLst/>
          </a:prstGeom>
          <a:noFill/>
          <a:ln w="9525">
            <a:noFill/>
            <a:miter lim="800000"/>
            <a:headEnd/>
            <a:tailEnd/>
          </a:ln>
          <a:effectLst/>
        </p:spPr>
        <p:txBody>
          <a:bodyPr vert="horz" wrap="square" lIns="91914" tIns="45957" rIns="91914" bIns="45957" numCol="1" anchor="b" anchorCtr="0" compatLnSpc="1">
            <a:prstTxWarp prst="textNoShape">
              <a:avLst/>
            </a:prstTxWarp>
          </a:bodyPr>
          <a:lstStyle>
            <a:lvl1pPr algn="r" defTabSz="919163">
              <a:defRPr sz="1200">
                <a:latin typeface="Times New Roman" pitchFamily="-1" charset="0"/>
              </a:defRPr>
            </a:lvl1pPr>
          </a:lstStyle>
          <a:p>
            <a:fld id="{E2476FF0-F6F9-2D43-9F89-D54FAA1298A3}" type="slidenum">
              <a:rPr lang="en-US"/>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914" tIns="45957" rIns="91914" bIns="45957" numCol="1" anchor="t" anchorCtr="0" compatLnSpc="1">
            <a:prstTxWarp prst="textNoShape">
              <a:avLst/>
            </a:prstTxWarp>
          </a:bodyPr>
          <a:lstStyle>
            <a:lvl1pPr algn="l" defTabSz="919163">
              <a:defRPr sz="1200">
                <a:latin typeface="Times New Roman" pitchFamily="-1" charset="0"/>
              </a:defRPr>
            </a:lvl1pPr>
          </a:lstStyle>
          <a:p>
            <a:endParaRPr lang="en-US" dirty="0"/>
          </a:p>
        </p:txBody>
      </p:sp>
      <p:sp>
        <p:nvSpPr>
          <p:cNvPr id="46083" name="Rectangle 3"/>
          <p:cNvSpPr>
            <a:spLocks noGrp="1" noChangeArrowheads="1"/>
          </p:cNvSpPr>
          <p:nvPr>
            <p:ph type="dt" idx="1"/>
          </p:nvPr>
        </p:nvSpPr>
        <p:spPr bwMode="auto">
          <a:xfrm>
            <a:off x="3849688" y="0"/>
            <a:ext cx="2944812" cy="496888"/>
          </a:xfrm>
          <a:prstGeom prst="rect">
            <a:avLst/>
          </a:prstGeom>
          <a:noFill/>
          <a:ln w="9525">
            <a:noFill/>
            <a:miter lim="800000"/>
            <a:headEnd/>
            <a:tailEnd/>
          </a:ln>
          <a:effectLst/>
        </p:spPr>
        <p:txBody>
          <a:bodyPr vert="horz" wrap="square" lIns="91914" tIns="45957" rIns="91914" bIns="45957" numCol="1" anchor="t" anchorCtr="0" compatLnSpc="1">
            <a:prstTxWarp prst="textNoShape">
              <a:avLst/>
            </a:prstTxWarp>
          </a:bodyPr>
          <a:lstStyle>
            <a:lvl1pPr algn="r" defTabSz="919163">
              <a:defRPr sz="1200">
                <a:latin typeface="Times New Roman" pitchFamily="-1" charset="0"/>
              </a:defRPr>
            </a:lvl1pPr>
          </a:lstStyle>
          <a:p>
            <a:endParaRPr lang="en-US" dirty="0"/>
          </a:p>
        </p:txBody>
      </p:sp>
      <p:sp>
        <p:nvSpPr>
          <p:cNvPr id="46084" name="Rectangle 4"/>
          <p:cNvSpPr>
            <a:spLocks noGrp="1" noRot="1" noChangeAspect="1" noChangeArrowheads="1" noTextEdit="1"/>
          </p:cNvSpPr>
          <p:nvPr>
            <p:ph type="sldImg" idx="2"/>
          </p:nvPr>
        </p:nvSpPr>
        <p:spPr bwMode="auto">
          <a:xfrm>
            <a:off x="90488" y="744538"/>
            <a:ext cx="6615112" cy="3722687"/>
          </a:xfrm>
          <a:prstGeom prst="rect">
            <a:avLst/>
          </a:prstGeom>
          <a:noFill/>
          <a:ln w="9525">
            <a:solidFill>
              <a:srgbClr val="000000"/>
            </a:solidFill>
            <a:miter lim="800000"/>
            <a:headEnd/>
            <a:tailEnd/>
          </a:ln>
          <a:effectLst/>
        </p:spPr>
      </p:sp>
      <p:sp>
        <p:nvSpPr>
          <p:cNvPr id="46085" name="Rectangle 5"/>
          <p:cNvSpPr>
            <a:spLocks noGrp="1" noChangeArrowheads="1"/>
          </p:cNvSpPr>
          <p:nvPr>
            <p:ph type="body" sz="quarter" idx="3"/>
          </p:nvPr>
        </p:nvSpPr>
        <p:spPr bwMode="auto">
          <a:xfrm>
            <a:off x="908050" y="4718050"/>
            <a:ext cx="4978400" cy="4468813"/>
          </a:xfrm>
          <a:prstGeom prst="rect">
            <a:avLst/>
          </a:prstGeom>
          <a:noFill/>
          <a:ln w="9525">
            <a:noFill/>
            <a:miter lim="800000"/>
            <a:headEnd/>
            <a:tailEnd/>
          </a:ln>
          <a:effectLst/>
        </p:spPr>
        <p:txBody>
          <a:bodyPr vert="horz" wrap="square" lIns="91914" tIns="45957" rIns="91914" bIns="459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9434513"/>
            <a:ext cx="2944813" cy="496887"/>
          </a:xfrm>
          <a:prstGeom prst="rect">
            <a:avLst/>
          </a:prstGeom>
          <a:noFill/>
          <a:ln w="9525">
            <a:noFill/>
            <a:miter lim="800000"/>
            <a:headEnd/>
            <a:tailEnd/>
          </a:ln>
          <a:effectLst/>
        </p:spPr>
        <p:txBody>
          <a:bodyPr vert="horz" wrap="square" lIns="91914" tIns="45957" rIns="91914" bIns="45957" numCol="1" anchor="b" anchorCtr="0" compatLnSpc="1">
            <a:prstTxWarp prst="textNoShape">
              <a:avLst/>
            </a:prstTxWarp>
          </a:bodyPr>
          <a:lstStyle>
            <a:lvl1pPr algn="l" defTabSz="919163">
              <a:defRPr sz="1200">
                <a:latin typeface="Times New Roman" pitchFamily="-1" charset="0"/>
              </a:defRPr>
            </a:lvl1pPr>
          </a:lstStyle>
          <a:p>
            <a:endParaRPr lang="en-US" dirty="0"/>
          </a:p>
        </p:txBody>
      </p:sp>
      <p:sp>
        <p:nvSpPr>
          <p:cNvPr id="46087" name="Rectangle 7"/>
          <p:cNvSpPr>
            <a:spLocks noGrp="1" noChangeArrowheads="1"/>
          </p:cNvSpPr>
          <p:nvPr>
            <p:ph type="sldNum" sz="quarter" idx="5"/>
          </p:nvPr>
        </p:nvSpPr>
        <p:spPr bwMode="auto">
          <a:xfrm>
            <a:off x="3849688" y="9434513"/>
            <a:ext cx="2944812" cy="496887"/>
          </a:xfrm>
          <a:prstGeom prst="rect">
            <a:avLst/>
          </a:prstGeom>
          <a:noFill/>
          <a:ln w="9525">
            <a:noFill/>
            <a:miter lim="800000"/>
            <a:headEnd/>
            <a:tailEnd/>
          </a:ln>
          <a:effectLst/>
        </p:spPr>
        <p:txBody>
          <a:bodyPr vert="horz" wrap="square" lIns="91914" tIns="45957" rIns="91914" bIns="45957" numCol="1" anchor="b" anchorCtr="0" compatLnSpc="1">
            <a:prstTxWarp prst="textNoShape">
              <a:avLst/>
            </a:prstTxWarp>
          </a:bodyPr>
          <a:lstStyle>
            <a:lvl1pPr algn="r" defTabSz="919163">
              <a:defRPr sz="1200">
                <a:latin typeface="Times New Roman" pitchFamily="-1" charset="0"/>
              </a:defRPr>
            </a:lvl1pPr>
          </a:lstStyle>
          <a:p>
            <a:fld id="{91BF0018-C91C-C54F-8FA5-51685180A2D8}"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 charset="0"/>
        <a:ea typeface="+mn-ea"/>
        <a:cs typeface="+mn-cs"/>
      </a:defRPr>
    </a:lvl1pPr>
    <a:lvl2pPr marL="457200" algn="l" rtl="0" fontAlgn="base">
      <a:spcBef>
        <a:spcPct val="30000"/>
      </a:spcBef>
      <a:spcAft>
        <a:spcPct val="0"/>
      </a:spcAft>
      <a:defRPr sz="1200" kern="1200">
        <a:solidFill>
          <a:schemeClr val="tx1"/>
        </a:solidFill>
        <a:latin typeface="Times" pitchFamily="-1"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Times" pitchFamily="-1"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Times" pitchFamily="-1"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Time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Trust in the effectiveness and safety of vaccines and in the system that delivers them, including the reliability and competence of the health services and health professionals and having trust in the motivations of the policy makers who decide which vaccines are needed and when they are needed.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These trusting relationships are important because in accepting vaccination, the public relies on the integrity, competence, and good faith of public health and government authorities to recommend appropriate vaccines, of private-sector actors to manufacture effective and uncontaminated products, and of health providers to administer them safely. Trust fundamentally depends on perceptions of competence and motive.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BF0018-C91C-C54F-8FA5-51685180A2D8}" type="slidenum">
              <a:rPr lang="en-US" smtClean="0"/>
              <a:pPr/>
              <a:t>2</a:t>
            </a:fld>
            <a:endParaRPr lang="en-US" dirty="0"/>
          </a:p>
        </p:txBody>
      </p:sp>
    </p:spTree>
    <p:extLst>
      <p:ext uri="{BB962C8B-B14F-4D97-AF65-F5344CB8AC3E}">
        <p14:creationId xmlns:p14="http://schemas.microsoft.com/office/powerpoint/2010/main" val="65929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Vaccine confidence falls within a continuum of attitudes and behaviours. In this continuum, </a:t>
            </a:r>
            <a:r>
              <a:rPr lang="en-GB" sz="1800" b="1" dirty="0">
                <a:effectLst/>
                <a:latin typeface="Calibri" panose="020F0502020204030204" pitchFamily="34" charset="0"/>
                <a:ea typeface="Calibri" panose="020F0502020204030204" pitchFamily="34" charset="0"/>
                <a:cs typeface="Calibri" panose="020F0502020204030204" pitchFamily="34" charset="0"/>
              </a:rPr>
              <a:t>confidence</a:t>
            </a:r>
            <a:r>
              <a:rPr lang="en-GB" sz="1800" dirty="0">
                <a:effectLst/>
                <a:latin typeface="Calibri" panose="020F0502020204030204" pitchFamily="34" charset="0"/>
                <a:ea typeface="Calibri" panose="020F0502020204030204" pitchFamily="34" charset="0"/>
                <a:cs typeface="Calibri" panose="020F0502020204030204" pitchFamily="34" charset="0"/>
              </a:rPr>
              <a:t> refers to trust in the effectiveness and safety of vaccines, the system that delivers them – including the reliability of the health professional – and/or the motivations of policymakers who make determinations about vaccines.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Within this range of total acceptance to complete refusal are vaccine hesitant individuals. Vaccine-hesitant individuals hold varying degrees of indecision, doubts, or concerns about specific vaccines or all vaccines. Some may take up all vaccines but remain concerned about them. Some may refuse or delay certain vaccines but not others. And others may refuse all vaccines outright.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BF0018-C91C-C54F-8FA5-51685180A2D8}" type="slidenum">
              <a:rPr lang="en-US" smtClean="0"/>
              <a:pPr/>
              <a:t>3</a:t>
            </a:fld>
            <a:endParaRPr lang="en-US" dirty="0"/>
          </a:p>
        </p:txBody>
      </p:sp>
    </p:spTree>
    <p:extLst>
      <p:ext uri="{BB962C8B-B14F-4D97-AF65-F5344CB8AC3E}">
        <p14:creationId xmlns:p14="http://schemas.microsoft.com/office/powerpoint/2010/main" val="149502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Arial" panose="020B0604020202020204" pitchFamily="34" charset="0"/>
                <a:ea typeface="Calibri" panose="020F0502020204030204" pitchFamily="34" charset="0"/>
              </a:rPr>
              <a:t>W</a:t>
            </a:r>
            <a:r>
              <a:rPr lang="en-GB" sz="1800" dirty="0">
                <a:effectLst/>
                <a:latin typeface="Arial" panose="020B0604020202020204" pitchFamily="34" charset="0"/>
                <a:ea typeface="Calibri" panose="020F0502020204030204" pitchFamily="34" charset="0"/>
              </a:rPr>
              <a:t>omen</a:t>
            </a:r>
            <a:r>
              <a:rPr lang="en-GB" sz="1800" dirty="0">
                <a:solidFill>
                  <a:srgbClr val="000000"/>
                </a:solidFill>
                <a:effectLst/>
                <a:latin typeface="Arial" panose="020B0604020202020204" pitchFamily="34" charset="0"/>
                <a:ea typeface="Calibri" panose="020F0502020204030204" pitchFamily="34" charset="0"/>
              </a:rPr>
              <a:t> </a:t>
            </a:r>
            <a:r>
              <a:rPr lang="en-GB" sz="1800" dirty="0">
                <a:effectLst/>
                <a:latin typeface="Arial" panose="020B0604020202020204" pitchFamily="34" charset="0"/>
                <a:ea typeface="Calibri" panose="020F0502020204030204" pitchFamily="34" charset="0"/>
              </a:rPr>
              <a:t>had been encouraged by HCWs to attend ANC and receive all their required doses of TT during pregnancy to prevent them and their child from contracting tetanus. Perceived side effects such a dizziness, swollen arm and nausea were mentioned; however, they did not deter tetanus vaccine uptake. </a:t>
            </a:r>
          </a:p>
          <a:p>
            <a:r>
              <a:rPr lang="en-GB" sz="1800" dirty="0">
                <a:effectLst/>
                <a:latin typeface="Arial" panose="020B0604020202020204" pitchFamily="34" charset="0"/>
                <a:ea typeface="Calibri" panose="020F0502020204030204" pitchFamily="34" charset="0"/>
              </a:rPr>
              <a:t>During a FGD conducted in rural Gambia (Numu kunda), participants pointed out that a woman should always ask her husband for permission before going for ANC, which is where she receives maternal vaccines. This rule was said to be found in both their religion and tradition, wherein a married woman has limited autonomy as she belongs to her husband.</a:t>
            </a:r>
            <a:endParaRPr lang="en-GB" dirty="0"/>
          </a:p>
        </p:txBody>
      </p:sp>
      <p:sp>
        <p:nvSpPr>
          <p:cNvPr id="4" name="Slide Number Placeholder 3"/>
          <p:cNvSpPr>
            <a:spLocks noGrp="1"/>
          </p:cNvSpPr>
          <p:nvPr>
            <p:ph type="sldNum" sz="quarter" idx="5"/>
          </p:nvPr>
        </p:nvSpPr>
        <p:spPr/>
        <p:txBody>
          <a:bodyPr/>
          <a:lstStyle/>
          <a:p>
            <a:fld id="{91BF0018-C91C-C54F-8FA5-51685180A2D8}" type="slidenum">
              <a:rPr lang="en-US" smtClean="0"/>
              <a:pPr/>
              <a:t>5</a:t>
            </a:fld>
            <a:endParaRPr lang="en-US" dirty="0"/>
          </a:p>
        </p:txBody>
      </p:sp>
    </p:spTree>
    <p:extLst>
      <p:ext uri="{BB962C8B-B14F-4D97-AF65-F5344CB8AC3E}">
        <p14:creationId xmlns:p14="http://schemas.microsoft.com/office/powerpoint/2010/main" val="89902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1) The initial questions probed our participants knowledge base</a:t>
            </a:r>
          </a:p>
          <a:p>
            <a:r>
              <a:rPr lang="en-GB" sz="1800" dirty="0">
                <a:effectLst/>
                <a:latin typeface="Calibri" panose="020F0502020204030204" pitchFamily="34" charset="0"/>
                <a:ea typeface="Calibri" panose="020F0502020204030204" pitchFamily="34" charset="0"/>
              </a:rPr>
              <a:t>2) We assessed the way participants had sought health care for themselves before and during quarantine</a:t>
            </a:r>
          </a:p>
          <a:p>
            <a:r>
              <a:rPr lang="en-GB" sz="1800" dirty="0">
                <a:effectLst/>
                <a:latin typeface="Calibri" panose="020F0502020204030204" pitchFamily="34" charset="0"/>
              </a:rPr>
              <a:t>3) </a:t>
            </a:r>
            <a:r>
              <a:rPr lang="en-GB" sz="1800" dirty="0">
                <a:effectLst/>
                <a:latin typeface="Calibri" panose="020F0502020204030204" pitchFamily="34" charset="0"/>
                <a:ea typeface="Calibri" panose="020F0502020204030204" pitchFamily="34" charset="0"/>
              </a:rPr>
              <a:t>Participants were asked questions about stigma regarding their experience before, during and after going into quarantine. </a:t>
            </a:r>
            <a:r>
              <a:rPr lang="en-GB" sz="1200" dirty="0">
                <a:effectLst/>
                <a:latin typeface="Calibri" panose="020F0502020204030204" pitchFamily="34" charset="0"/>
                <a:ea typeface="Calibri" panose="020F0502020204030204" pitchFamily="34" charset="0"/>
                <a:cs typeface="Times New Roman" panose="02020603050405020304" pitchFamily="18" charset="0"/>
              </a:rPr>
              <a:t>Attitudes towards COVID-19 related stigma were measured using a Likert scale, wherein respondents rated their levels of agreement with different statements.</a:t>
            </a:r>
          </a:p>
          <a:p>
            <a:r>
              <a:rPr lang="en-GB" sz="1200" dirty="0">
                <a:effectLst/>
                <a:latin typeface="Calibri" panose="020F0502020204030204" pitchFamily="34" charset="0"/>
                <a:cs typeface="Times New Roman" panose="02020603050405020304" pitchFamily="18" charset="0"/>
              </a:rPr>
              <a:t>4) </a:t>
            </a:r>
            <a:r>
              <a:rPr lang="en-GB" sz="1800" dirty="0">
                <a:effectLst/>
                <a:latin typeface="Calibri" panose="020F0502020204030204" pitchFamily="34" charset="0"/>
                <a:ea typeface="Calibri" panose="020F0502020204030204" pitchFamily="34" charset="0"/>
              </a:rPr>
              <a:t>Participants were also asked to evaluate their quarantine experience</a:t>
            </a:r>
            <a:endParaRPr lang="en-GB" dirty="0"/>
          </a:p>
        </p:txBody>
      </p:sp>
      <p:sp>
        <p:nvSpPr>
          <p:cNvPr id="4" name="Slide Number Placeholder 3"/>
          <p:cNvSpPr>
            <a:spLocks noGrp="1"/>
          </p:cNvSpPr>
          <p:nvPr>
            <p:ph type="sldNum" sz="quarter" idx="5"/>
          </p:nvPr>
        </p:nvSpPr>
        <p:spPr/>
        <p:txBody>
          <a:bodyPr/>
          <a:lstStyle/>
          <a:p>
            <a:fld id="{91BF0018-C91C-C54F-8FA5-51685180A2D8}" type="slidenum">
              <a:rPr lang="en-US" smtClean="0"/>
              <a:pPr/>
              <a:t>7</a:t>
            </a:fld>
            <a:endParaRPr lang="en-US" dirty="0"/>
          </a:p>
        </p:txBody>
      </p:sp>
    </p:spTree>
    <p:extLst>
      <p:ext uri="{BB962C8B-B14F-4D97-AF65-F5344CB8AC3E}">
        <p14:creationId xmlns:p14="http://schemas.microsoft.com/office/powerpoint/2010/main" val="342632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BF0018-C91C-C54F-8FA5-51685180A2D8}" type="slidenum">
              <a:rPr lang="en-US" smtClean="0"/>
              <a:pPr/>
              <a:t>8</a:t>
            </a:fld>
            <a:endParaRPr lang="en-US" dirty="0"/>
          </a:p>
        </p:txBody>
      </p:sp>
    </p:spTree>
    <p:extLst>
      <p:ext uri="{BB962C8B-B14F-4D97-AF65-F5344CB8AC3E}">
        <p14:creationId xmlns:p14="http://schemas.microsoft.com/office/powerpoint/2010/main" val="2818810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One of the key strengths of this study was carrying out interviews via mobile phone call guided by 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REDCap</a:t>
            </a:r>
            <a:r>
              <a:rPr lang="en-GB" sz="1800" dirty="0">
                <a:effectLst/>
                <a:latin typeface="Calibri" panose="020F0502020204030204" pitchFamily="34" charset="0"/>
                <a:ea typeface="Calibri" panose="020F0502020204030204" pitchFamily="34" charset="0"/>
                <a:cs typeface="Times New Roman" panose="02020603050405020304" pitchFamily="18" charset="0"/>
              </a:rPr>
              <a:t> questionnaire displayed on tablets. This method seemed most appropriate over traditional face-to-face interviewing due to the rise of new cases at the time and government COVID-19 preventive mandates such as social/physical distancing. Our chosen method ensured we generated rapid first-hand evidence and helped us save on travel costs. Another key strength of our study was conducting interviews soon after participants left quarantine to minimise their recall bias after changing environment.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It is important to note that our study population does not represent the diverse demographics of The Gambia and not every person who went through institutional quarantine was included. Most of our participants were Gambian males who were more likely to travel than women during the pandemic and therefore were more frequently identified for institutional quarantine. Secondly, our chosen method of phone call surveys reduced our opportunity to take note of participants’ nonverbal communication.</a:t>
            </a:r>
          </a:p>
        </p:txBody>
      </p:sp>
      <p:sp>
        <p:nvSpPr>
          <p:cNvPr id="4" name="Slide Number Placeholder 3"/>
          <p:cNvSpPr>
            <a:spLocks noGrp="1"/>
          </p:cNvSpPr>
          <p:nvPr>
            <p:ph type="sldNum" sz="quarter" idx="5"/>
          </p:nvPr>
        </p:nvSpPr>
        <p:spPr/>
        <p:txBody>
          <a:bodyPr/>
          <a:lstStyle/>
          <a:p>
            <a:fld id="{91BF0018-C91C-C54F-8FA5-51685180A2D8}" type="slidenum">
              <a:rPr lang="en-US" smtClean="0"/>
              <a:pPr/>
              <a:t>9</a:t>
            </a:fld>
            <a:endParaRPr lang="en-US" dirty="0"/>
          </a:p>
        </p:txBody>
      </p:sp>
    </p:spTree>
    <p:extLst>
      <p:ext uri="{BB962C8B-B14F-4D97-AF65-F5344CB8AC3E}">
        <p14:creationId xmlns:p14="http://schemas.microsoft.com/office/powerpoint/2010/main" val="3717008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p:nvPr>
        </p:nvSpPr>
        <p:spPr>
          <a:xfrm>
            <a:off x="432000" y="2686500"/>
            <a:ext cx="7772400" cy="513450"/>
          </a:xfrm>
          <a:prstGeom prst="rect">
            <a:avLst/>
          </a:prstGeom>
        </p:spPr>
        <p:txBody>
          <a:bodyPr vert="horz"/>
          <a:lstStyle>
            <a:lvl1pPr algn="l">
              <a:defRPr sz="2800">
                <a:solidFill>
                  <a:schemeClr val="tx2"/>
                </a:solidFill>
                <a:latin typeface="Arial"/>
                <a:cs typeface="Arial"/>
              </a:defRPr>
            </a:lvl1pPr>
          </a:lstStyle>
          <a:p>
            <a:r>
              <a:rPr lang="en-US"/>
              <a:t>Click to edit Master title style</a:t>
            </a:r>
            <a:endParaRPr lang="en-US" dirty="0"/>
          </a:p>
        </p:txBody>
      </p:sp>
      <p:sp>
        <p:nvSpPr>
          <p:cNvPr id="5" name="Subtitle 2"/>
          <p:cNvSpPr>
            <a:spLocks noGrp="1"/>
          </p:cNvSpPr>
          <p:nvPr>
            <p:ph type="subTitle" idx="1"/>
          </p:nvPr>
        </p:nvSpPr>
        <p:spPr>
          <a:xfrm>
            <a:off x="432000" y="3429000"/>
            <a:ext cx="6400800" cy="1314450"/>
          </a:xfrm>
          <a:prstGeom prst="rect">
            <a:avLst/>
          </a:prstGeom>
        </p:spPr>
        <p:txBody>
          <a:bodyPr vert="horz"/>
          <a:lstStyle>
            <a:lvl1pPr marL="0" indent="0" algn="l">
              <a:buNone/>
              <a:defRPr sz="180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1"/>
          <p:cNvSpPr>
            <a:spLocks noGrp="1"/>
          </p:cNvSpPr>
          <p:nvPr>
            <p:ph type="ctrTitle"/>
          </p:nvPr>
        </p:nvSpPr>
        <p:spPr>
          <a:xfrm>
            <a:off x="432000" y="2686500"/>
            <a:ext cx="7772400" cy="513450"/>
          </a:xfrm>
          <a:prstGeom prst="rect">
            <a:avLst/>
          </a:prstGeom>
        </p:spPr>
        <p:txBody>
          <a:bodyPr vert="horz"/>
          <a:lstStyle>
            <a:lvl1pPr algn="l">
              <a:defRPr sz="2800">
                <a:solidFill>
                  <a:schemeClr val="tx1"/>
                </a:solidFill>
                <a:latin typeface="Arial"/>
                <a:cs typeface="Arial"/>
              </a:defRPr>
            </a:lvl1pPr>
          </a:lstStyle>
          <a:p>
            <a:r>
              <a:rPr lang="en-US"/>
              <a:t>Click to edit Master title style</a:t>
            </a:r>
            <a:endParaRPr lang="en-US" dirty="0"/>
          </a:p>
        </p:txBody>
      </p:sp>
      <p:sp>
        <p:nvSpPr>
          <p:cNvPr id="5" name="Subtitle 2"/>
          <p:cNvSpPr>
            <a:spLocks noGrp="1"/>
          </p:cNvSpPr>
          <p:nvPr>
            <p:ph type="subTitle" idx="1"/>
          </p:nvPr>
        </p:nvSpPr>
        <p:spPr>
          <a:xfrm>
            <a:off x="432000" y="3429000"/>
            <a:ext cx="6400800" cy="1314450"/>
          </a:xfrm>
          <a:prstGeom prst="rect">
            <a:avLst/>
          </a:prstGeom>
        </p:spPr>
        <p:txBody>
          <a:bodyPr vert="horz"/>
          <a:lstStyle>
            <a:lvl1pPr marL="0" indent="0" algn="l">
              <a:buNone/>
              <a:defRPr sz="200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432000" y="2571750"/>
            <a:ext cx="7772400" cy="513450"/>
          </a:xfrm>
          <a:prstGeom prst="rect">
            <a:avLst/>
          </a:prstGeom>
        </p:spPr>
        <p:txBody>
          <a:bodyPr vert="horz" lIns="0"/>
          <a:lstStyle>
            <a:lvl1pPr algn="l">
              <a:defRPr sz="2800">
                <a:solidFill>
                  <a:schemeClr val="tx2"/>
                </a:solidFill>
                <a:latin typeface="Arial"/>
                <a:cs typeface="Arial"/>
              </a:defRPr>
            </a:lvl1pPr>
          </a:lstStyle>
          <a:p>
            <a:r>
              <a:rPr lang="en-GB" dirty="0"/>
              <a:t>Click to edit Master title style</a:t>
            </a:r>
            <a:endParaRPr lang="en-US" dirty="0"/>
          </a:p>
        </p:txBody>
      </p:sp>
      <p:sp>
        <p:nvSpPr>
          <p:cNvPr id="8" name="Subtitle 2"/>
          <p:cNvSpPr>
            <a:spLocks noGrp="1"/>
          </p:cNvSpPr>
          <p:nvPr>
            <p:ph type="subTitle" idx="1"/>
          </p:nvPr>
        </p:nvSpPr>
        <p:spPr>
          <a:xfrm>
            <a:off x="432000" y="3314250"/>
            <a:ext cx="6400800" cy="1314450"/>
          </a:xfrm>
          <a:prstGeom prst="rect">
            <a:avLst/>
          </a:prstGeom>
        </p:spPr>
        <p:txBody>
          <a:bodyPr vert="horz" lIns="0"/>
          <a:lstStyle>
            <a:lvl1pPr marL="0" indent="0" algn="l">
              <a:buNone/>
              <a:defRPr sz="180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685800" y="2914650"/>
            <a:ext cx="6400800" cy="131445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a:xfrm>
            <a:off x="432000" y="1422900"/>
            <a:ext cx="8208000" cy="3282450"/>
          </a:xfrm>
        </p:spPr>
        <p:txBody>
          <a:bodyPr/>
          <a:lstStyle>
            <a:lvl2pPr>
              <a:defRPr sz="2000"/>
            </a:lvl2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32000" y="1350000"/>
            <a:ext cx="3911400" cy="3355350"/>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724400" y="1350000"/>
            <a:ext cx="3886200" cy="3355350"/>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46475" name="Line 11"/>
          <p:cNvSpPr>
            <a:spLocks noChangeShapeType="1"/>
          </p:cNvSpPr>
          <p:nvPr userDrawn="1"/>
        </p:nvSpPr>
        <p:spPr bwMode="auto">
          <a:xfrm>
            <a:off x="432000" y="1085850"/>
            <a:ext cx="8208000" cy="0"/>
          </a:xfrm>
          <a:prstGeom prst="line">
            <a:avLst/>
          </a:prstGeom>
          <a:noFill/>
          <a:ln w="19050" cap="flat" cmpd="sng" algn="ctr">
            <a:solidFill>
              <a:srgbClr val="8A7967"/>
            </a:solidFill>
            <a:prstDash val="solid"/>
            <a:round/>
            <a:headEnd type="none" w="med" len="med"/>
            <a:tailEnd type="none" w="med" len="med"/>
          </a:ln>
          <a:effectLst/>
        </p:spPr>
        <p:txBody>
          <a:bodyPr wrap="none" anchor="ctr">
            <a:prstTxWarp prst="textNoShape">
              <a:avLst/>
            </a:prstTxWarp>
          </a:bodyPr>
          <a:lstStyle/>
          <a:p>
            <a:endParaRPr lang="en-US" dirty="0"/>
          </a:p>
        </p:txBody>
      </p:sp>
      <p:pic>
        <p:nvPicPr>
          <p:cNvPr id="5" name="Picture 4" descr="MRC_IEU_Bristol.png"/>
          <p:cNvPicPr>
            <a:picLocks noChangeAspect="1"/>
          </p:cNvPicPr>
          <p:nvPr userDrawn="1"/>
        </p:nvPicPr>
        <p:blipFill>
          <a:blip r:embed="rId5"/>
          <a:stretch>
            <a:fillRect/>
          </a:stretch>
        </p:blipFill>
        <p:spPr>
          <a:xfrm>
            <a:off x="0" y="-95250"/>
            <a:ext cx="3263392" cy="1296416"/>
          </a:xfrm>
          <a:prstGeom prst="rect">
            <a:avLst/>
          </a:prstGeom>
        </p:spPr>
      </p:pic>
      <p:sp>
        <p:nvSpPr>
          <p:cNvPr id="6" name="TextBox 5"/>
          <p:cNvSpPr txBox="1"/>
          <p:nvPr userDrawn="1"/>
        </p:nvSpPr>
        <p:spPr>
          <a:xfrm>
            <a:off x="432000" y="4781550"/>
            <a:ext cx="4521000" cy="230832"/>
          </a:xfrm>
          <a:prstGeom prst="rect">
            <a:avLst/>
          </a:prstGeom>
          <a:noFill/>
        </p:spPr>
        <p:txBody>
          <a:bodyPr wrap="square" lIns="0" rIns="0" rtlCol="0">
            <a:spAutoFit/>
          </a:bodyPr>
          <a:lstStyle/>
          <a:p>
            <a:pPr marL="0" indent="0" algn="l"/>
            <a:r>
              <a:rPr lang="en-US" sz="900" dirty="0">
                <a:solidFill>
                  <a:srgbClr val="8A7967"/>
                </a:solidFill>
                <a:latin typeface="+mn-lt"/>
              </a:rPr>
              <a:t>MRC Unit The Gambia at the London School of Hygiene &amp; Tropical Medicine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Verdana" pitchFamily="-1" charset="0"/>
        </a:defRPr>
      </a:lvl2pPr>
      <a:lvl3pPr algn="l" rtl="0" eaLnBrk="1" fontAlgn="base" hangingPunct="1">
        <a:spcBef>
          <a:spcPct val="0"/>
        </a:spcBef>
        <a:spcAft>
          <a:spcPct val="0"/>
        </a:spcAft>
        <a:defRPr sz="2800">
          <a:solidFill>
            <a:schemeClr val="tx1"/>
          </a:solidFill>
          <a:latin typeface="Verdana" pitchFamily="-1" charset="0"/>
        </a:defRPr>
      </a:lvl3pPr>
      <a:lvl4pPr algn="l" rtl="0" eaLnBrk="1" fontAlgn="base" hangingPunct="1">
        <a:spcBef>
          <a:spcPct val="0"/>
        </a:spcBef>
        <a:spcAft>
          <a:spcPct val="0"/>
        </a:spcAft>
        <a:defRPr sz="2800">
          <a:solidFill>
            <a:schemeClr val="tx1"/>
          </a:solidFill>
          <a:latin typeface="Verdana" pitchFamily="-1" charset="0"/>
        </a:defRPr>
      </a:lvl4pPr>
      <a:lvl5pPr algn="l" rtl="0" eaLnBrk="1" fontAlgn="base" hangingPunct="1">
        <a:spcBef>
          <a:spcPct val="0"/>
        </a:spcBef>
        <a:spcAft>
          <a:spcPct val="0"/>
        </a:spcAft>
        <a:defRPr sz="2800">
          <a:solidFill>
            <a:schemeClr val="tx1"/>
          </a:solidFill>
          <a:latin typeface="Verdana" pitchFamily="-1" charset="0"/>
        </a:defRPr>
      </a:lvl5pPr>
      <a:lvl6pPr marL="457200" algn="l" rtl="0" eaLnBrk="1" fontAlgn="base" hangingPunct="1">
        <a:spcBef>
          <a:spcPct val="0"/>
        </a:spcBef>
        <a:spcAft>
          <a:spcPct val="0"/>
        </a:spcAft>
        <a:defRPr sz="2800">
          <a:solidFill>
            <a:schemeClr val="tx1"/>
          </a:solidFill>
          <a:latin typeface="Verdana" pitchFamily="-1" charset="0"/>
        </a:defRPr>
      </a:lvl6pPr>
      <a:lvl7pPr marL="914400" algn="l" rtl="0" eaLnBrk="1" fontAlgn="base" hangingPunct="1">
        <a:spcBef>
          <a:spcPct val="0"/>
        </a:spcBef>
        <a:spcAft>
          <a:spcPct val="0"/>
        </a:spcAft>
        <a:defRPr sz="2800">
          <a:solidFill>
            <a:schemeClr val="tx1"/>
          </a:solidFill>
          <a:latin typeface="Verdana" pitchFamily="-1" charset="0"/>
        </a:defRPr>
      </a:lvl7pPr>
      <a:lvl8pPr marL="1371600" algn="l" rtl="0" eaLnBrk="1" fontAlgn="base" hangingPunct="1">
        <a:spcBef>
          <a:spcPct val="0"/>
        </a:spcBef>
        <a:spcAft>
          <a:spcPct val="0"/>
        </a:spcAft>
        <a:defRPr sz="2800">
          <a:solidFill>
            <a:schemeClr val="tx1"/>
          </a:solidFill>
          <a:latin typeface="Verdana" pitchFamily="-1" charset="0"/>
        </a:defRPr>
      </a:lvl8pPr>
      <a:lvl9pPr marL="1828800" algn="l" rtl="0" eaLnBrk="1" fontAlgn="base" hangingPunct="1">
        <a:spcBef>
          <a:spcPct val="0"/>
        </a:spcBef>
        <a:spcAft>
          <a:spcPct val="0"/>
        </a:spcAft>
        <a:defRPr sz="2800">
          <a:solidFill>
            <a:schemeClr val="tx1"/>
          </a:solidFill>
          <a:latin typeface="Verdana" pitchFamily="-1" charset="0"/>
        </a:defRPr>
      </a:lvl9pPr>
    </p:titleStyle>
    <p:bodyStyle>
      <a:lvl1pPr marL="342900" indent="-342900" algn="l" rtl="0" eaLnBrk="1" fontAlgn="base" hangingPunct="1">
        <a:spcBef>
          <a:spcPct val="20000"/>
        </a:spcBef>
        <a:spcAft>
          <a:spcPct val="0"/>
        </a:spcAft>
        <a:buClr>
          <a:srgbClr val="920049"/>
        </a:buClr>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920049"/>
        </a:buClr>
        <a:buChar char="•"/>
        <a:defRPr>
          <a:solidFill>
            <a:schemeClr val="tx1"/>
          </a:solidFill>
          <a:latin typeface="+mn-lt"/>
          <a:ea typeface="ＭＳ Ｐゴシック" pitchFamily="-1" charset="-128"/>
        </a:defRPr>
      </a:lvl2pPr>
      <a:lvl3pPr marL="1143000" indent="-228600" algn="l" rtl="0" eaLnBrk="1" fontAlgn="base" hangingPunct="1">
        <a:spcBef>
          <a:spcPct val="20000"/>
        </a:spcBef>
        <a:spcAft>
          <a:spcPct val="0"/>
        </a:spcAft>
        <a:buClr>
          <a:srgbClr val="920049"/>
        </a:buClr>
        <a:buChar char="•"/>
        <a:defRPr sz="1600">
          <a:solidFill>
            <a:schemeClr val="tx1"/>
          </a:solidFill>
          <a:latin typeface="+mn-lt"/>
          <a:ea typeface="ＭＳ Ｐゴシック" pitchFamily="-1" charset="-128"/>
        </a:defRPr>
      </a:lvl3pPr>
      <a:lvl4pPr marL="1562100" indent="-228600" algn="l" rtl="0" eaLnBrk="1" fontAlgn="base" hangingPunct="1">
        <a:spcBef>
          <a:spcPct val="20000"/>
        </a:spcBef>
        <a:spcAft>
          <a:spcPct val="0"/>
        </a:spcAft>
        <a:buClr>
          <a:srgbClr val="920049"/>
        </a:buClr>
        <a:buChar char="–"/>
        <a:defRPr sz="1400">
          <a:solidFill>
            <a:schemeClr val="tx1"/>
          </a:solidFill>
          <a:latin typeface="+mn-lt"/>
          <a:ea typeface="ＭＳ Ｐゴシック" pitchFamily="-1" charset="-128"/>
        </a:defRPr>
      </a:lvl4pPr>
      <a:lvl5pPr marL="19812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5pPr>
      <a:lvl6pPr marL="24384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6pPr>
      <a:lvl7pPr marL="28956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7pPr>
      <a:lvl8pPr marL="33528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8pPr>
      <a:lvl9pPr marL="3810000" indent="-228600" algn="l" rtl="0" eaLnBrk="1" fontAlgn="base" hangingPunct="1">
        <a:spcBef>
          <a:spcPct val="20000"/>
        </a:spcBef>
        <a:spcAft>
          <a:spcPct val="0"/>
        </a:spcAft>
        <a:buClr>
          <a:srgbClr val="920049"/>
        </a:buClr>
        <a:buChar char="»"/>
        <a:defRPr sz="1200" i="1">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MRC_IEU_Bristol.png"/>
          <p:cNvPicPr>
            <a:picLocks noChangeAspect="1"/>
          </p:cNvPicPr>
          <p:nvPr userDrawn="1"/>
        </p:nvPicPr>
        <p:blipFill>
          <a:blip r:embed="rId3"/>
          <a:stretch>
            <a:fillRect/>
          </a:stretch>
        </p:blipFill>
        <p:spPr>
          <a:xfrm>
            <a:off x="0" y="-95250"/>
            <a:ext cx="3263392" cy="1296416"/>
          </a:xfrm>
          <a:prstGeom prst="rect">
            <a:avLst/>
          </a:prstGeom>
        </p:spPr>
      </p:pic>
      <p:sp>
        <p:nvSpPr>
          <p:cNvPr id="15" name="TextBox 14"/>
          <p:cNvSpPr txBox="1"/>
          <p:nvPr userDrawn="1"/>
        </p:nvSpPr>
        <p:spPr>
          <a:xfrm>
            <a:off x="432000" y="4781550"/>
            <a:ext cx="4521000" cy="230832"/>
          </a:xfrm>
          <a:prstGeom prst="rect">
            <a:avLst/>
          </a:prstGeom>
          <a:noFill/>
        </p:spPr>
        <p:txBody>
          <a:bodyPr wrap="square" lIns="0" rIns="0" rtlCol="0">
            <a:spAutoFit/>
          </a:bodyPr>
          <a:lstStyle/>
          <a:p>
            <a:pPr marL="0" indent="0" algn="l"/>
            <a:r>
              <a:rPr lang="en-US" sz="900" dirty="0">
                <a:solidFill>
                  <a:srgbClr val="8A7967"/>
                </a:solidFill>
                <a:latin typeface="Arial"/>
                <a:cs typeface="Arial"/>
              </a:rPr>
              <a:t>MRC Unit The Gambia at the London School of Hygiene &amp; Tropical Medicine</a:t>
            </a:r>
          </a:p>
        </p:txBody>
      </p:sp>
      <p:pic>
        <p:nvPicPr>
          <p:cNvPr id="16" name="Picture 9" descr="Gambia PPT slide - image bar.png"/>
          <p:cNvPicPr>
            <a:picLocks noChangeAspect="1"/>
          </p:cNvPicPr>
          <p:nvPr userDrawn="1"/>
        </p:nvPicPr>
        <p:blipFill>
          <a:blip r:embed="rId4"/>
          <a:srcRect/>
          <a:stretch>
            <a:fillRect/>
          </a:stretch>
        </p:blipFill>
        <p:spPr bwMode="auto">
          <a:xfrm>
            <a:off x="432000" y="1041302"/>
            <a:ext cx="8178600" cy="137804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body" idx="1"/>
          </p:nvPr>
        </p:nvSpPr>
        <p:spPr bwMode="auto">
          <a:xfrm>
            <a:off x="432000" y="1422900"/>
            <a:ext cx="8208000" cy="3282450"/>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1891" name="Rectangle 3"/>
          <p:cNvSpPr>
            <a:spLocks noGrp="1" noChangeArrowheads="1"/>
          </p:cNvSpPr>
          <p:nvPr>
            <p:ph type="title"/>
          </p:nvPr>
        </p:nvSpPr>
        <p:spPr bwMode="auto">
          <a:xfrm>
            <a:off x="432000" y="344091"/>
            <a:ext cx="8208000" cy="607219"/>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endParaRPr lang="en-US" dirty="0"/>
          </a:p>
        </p:txBody>
      </p:sp>
      <p:sp>
        <p:nvSpPr>
          <p:cNvPr id="9" name="Line 11"/>
          <p:cNvSpPr>
            <a:spLocks noChangeShapeType="1"/>
          </p:cNvSpPr>
          <p:nvPr userDrawn="1"/>
        </p:nvSpPr>
        <p:spPr bwMode="auto">
          <a:xfrm>
            <a:off x="432000" y="1085850"/>
            <a:ext cx="8208000" cy="0"/>
          </a:xfrm>
          <a:prstGeom prst="line">
            <a:avLst/>
          </a:prstGeom>
          <a:noFill/>
          <a:ln w="19050" cap="flat" cmpd="sng" algn="ctr">
            <a:solidFill>
              <a:srgbClr val="8A7967"/>
            </a:solidFill>
            <a:prstDash val="solid"/>
            <a:round/>
            <a:headEnd type="none" w="med" len="med"/>
            <a:tailEnd type="none" w="med" len="med"/>
          </a:ln>
          <a:effectLst/>
        </p:spPr>
        <p:txBody>
          <a:bodyPr wrap="none" anchor="ctr">
            <a:prstTxWarp prst="textNoShape">
              <a:avLst/>
            </a:prstTxWarp>
          </a:bodyPr>
          <a:lstStyle/>
          <a:p>
            <a:endParaRPr lang="en-US" dirty="0"/>
          </a:p>
        </p:txBody>
      </p:sp>
      <p:sp>
        <p:nvSpPr>
          <p:cNvPr id="6" name="TextBox 5"/>
          <p:cNvSpPr txBox="1"/>
          <p:nvPr userDrawn="1"/>
        </p:nvSpPr>
        <p:spPr>
          <a:xfrm>
            <a:off x="432000" y="4781550"/>
            <a:ext cx="4521000" cy="230832"/>
          </a:xfrm>
          <a:prstGeom prst="rect">
            <a:avLst/>
          </a:prstGeom>
          <a:noFill/>
        </p:spPr>
        <p:txBody>
          <a:bodyPr wrap="square" lIns="0" rIns="0" rtlCol="0">
            <a:spAutoFit/>
          </a:bodyPr>
          <a:lstStyle/>
          <a:p>
            <a:pPr marL="0" indent="0" algn="l"/>
            <a:r>
              <a:rPr lang="en-US" sz="900" dirty="0">
                <a:solidFill>
                  <a:srgbClr val="8A7967"/>
                </a:solidFill>
                <a:latin typeface="Arial"/>
                <a:cs typeface="Arial"/>
              </a:rPr>
              <a:t>MRC Unit The Gambia at the London School of Hygiene &amp; Tropical Medicine</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p:transition spd="med"/>
  <p:txStyles>
    <p:titleStyle>
      <a:lvl1pPr algn="l" rtl="0" fontAlgn="base">
        <a:spcBef>
          <a:spcPct val="0"/>
        </a:spcBef>
        <a:spcAft>
          <a:spcPct val="0"/>
        </a:spcAft>
        <a:defRPr sz="2600">
          <a:solidFill>
            <a:schemeClr val="tx1"/>
          </a:solidFill>
          <a:latin typeface="+mj-lt"/>
          <a:ea typeface="+mj-ea"/>
          <a:cs typeface="+mj-cs"/>
        </a:defRPr>
      </a:lvl1pPr>
      <a:lvl2pPr algn="l" rtl="0" fontAlgn="base">
        <a:spcBef>
          <a:spcPct val="0"/>
        </a:spcBef>
        <a:spcAft>
          <a:spcPct val="0"/>
        </a:spcAft>
        <a:defRPr sz="2800">
          <a:solidFill>
            <a:schemeClr val="tx1"/>
          </a:solidFill>
          <a:latin typeface="Verdana" pitchFamily="-1" charset="0"/>
        </a:defRPr>
      </a:lvl2pPr>
      <a:lvl3pPr algn="l" rtl="0" fontAlgn="base">
        <a:spcBef>
          <a:spcPct val="0"/>
        </a:spcBef>
        <a:spcAft>
          <a:spcPct val="0"/>
        </a:spcAft>
        <a:defRPr sz="2800">
          <a:solidFill>
            <a:schemeClr val="tx1"/>
          </a:solidFill>
          <a:latin typeface="Verdana" pitchFamily="-1" charset="0"/>
        </a:defRPr>
      </a:lvl3pPr>
      <a:lvl4pPr algn="l" rtl="0" fontAlgn="base">
        <a:spcBef>
          <a:spcPct val="0"/>
        </a:spcBef>
        <a:spcAft>
          <a:spcPct val="0"/>
        </a:spcAft>
        <a:defRPr sz="2800">
          <a:solidFill>
            <a:schemeClr val="tx1"/>
          </a:solidFill>
          <a:latin typeface="Verdana" pitchFamily="-1" charset="0"/>
        </a:defRPr>
      </a:lvl4pPr>
      <a:lvl5pPr algn="l" rtl="0" fontAlgn="base">
        <a:spcBef>
          <a:spcPct val="0"/>
        </a:spcBef>
        <a:spcAft>
          <a:spcPct val="0"/>
        </a:spcAft>
        <a:defRPr sz="2800">
          <a:solidFill>
            <a:schemeClr val="tx1"/>
          </a:solidFill>
          <a:latin typeface="Verdana" pitchFamily="-1" charset="0"/>
        </a:defRPr>
      </a:lvl5pPr>
      <a:lvl6pPr marL="457200" algn="l" rtl="0" fontAlgn="base">
        <a:spcBef>
          <a:spcPct val="0"/>
        </a:spcBef>
        <a:spcAft>
          <a:spcPct val="0"/>
        </a:spcAft>
        <a:defRPr sz="2800">
          <a:solidFill>
            <a:schemeClr val="tx1"/>
          </a:solidFill>
          <a:latin typeface="Verdana" pitchFamily="-1" charset="0"/>
        </a:defRPr>
      </a:lvl6pPr>
      <a:lvl7pPr marL="914400" algn="l" rtl="0" fontAlgn="base">
        <a:spcBef>
          <a:spcPct val="0"/>
        </a:spcBef>
        <a:spcAft>
          <a:spcPct val="0"/>
        </a:spcAft>
        <a:defRPr sz="2800">
          <a:solidFill>
            <a:schemeClr val="tx1"/>
          </a:solidFill>
          <a:latin typeface="Verdana" pitchFamily="-1" charset="0"/>
        </a:defRPr>
      </a:lvl7pPr>
      <a:lvl8pPr marL="1371600" algn="l" rtl="0" fontAlgn="base">
        <a:spcBef>
          <a:spcPct val="0"/>
        </a:spcBef>
        <a:spcAft>
          <a:spcPct val="0"/>
        </a:spcAft>
        <a:defRPr sz="2800">
          <a:solidFill>
            <a:schemeClr val="tx1"/>
          </a:solidFill>
          <a:latin typeface="Verdana" pitchFamily="-1" charset="0"/>
        </a:defRPr>
      </a:lvl8pPr>
      <a:lvl9pPr marL="1828800" algn="l" rtl="0" fontAlgn="base">
        <a:spcBef>
          <a:spcPct val="0"/>
        </a:spcBef>
        <a:spcAft>
          <a:spcPct val="0"/>
        </a:spcAft>
        <a:defRPr sz="2800">
          <a:solidFill>
            <a:schemeClr val="tx1"/>
          </a:solidFill>
          <a:latin typeface="Verdana" pitchFamily="-1" charset="0"/>
        </a:defRPr>
      </a:lvl9pPr>
    </p:titleStyle>
    <p:bodyStyle>
      <a:lvl1pPr marL="342900" indent="-342900" algn="l" rtl="0" fontAlgn="base">
        <a:spcBef>
          <a:spcPct val="20000"/>
        </a:spcBef>
        <a:spcAft>
          <a:spcPct val="0"/>
        </a:spcAft>
        <a:buClr>
          <a:schemeClr val="tx2"/>
        </a:buClr>
        <a:buChar char="•"/>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Char char="•"/>
        <a:defRPr sz="1800">
          <a:solidFill>
            <a:schemeClr val="tx1"/>
          </a:solidFill>
          <a:latin typeface="+mn-lt"/>
          <a:ea typeface="ＭＳ Ｐゴシック" pitchFamily="-1" charset="-128"/>
        </a:defRPr>
      </a:lvl2pPr>
      <a:lvl3pPr marL="1143000" indent="-228600" algn="l" rtl="0" fontAlgn="base">
        <a:spcBef>
          <a:spcPct val="20000"/>
        </a:spcBef>
        <a:spcAft>
          <a:spcPct val="0"/>
        </a:spcAft>
        <a:buClr>
          <a:schemeClr val="tx2"/>
        </a:buClr>
        <a:buChar char="•"/>
        <a:defRPr sz="1700">
          <a:solidFill>
            <a:schemeClr val="tx1"/>
          </a:solidFill>
          <a:latin typeface="+mn-lt"/>
          <a:ea typeface="ＭＳ Ｐゴシック" pitchFamily="-1" charset="-128"/>
        </a:defRPr>
      </a:lvl3pPr>
      <a:lvl4pPr marL="1562100" indent="-228600" algn="l" rtl="0" fontAlgn="base">
        <a:spcBef>
          <a:spcPct val="20000"/>
        </a:spcBef>
        <a:spcAft>
          <a:spcPct val="0"/>
        </a:spcAft>
        <a:buClr>
          <a:schemeClr val="tx2"/>
        </a:buClr>
        <a:buChar char="–"/>
        <a:defRPr sz="1600">
          <a:solidFill>
            <a:schemeClr val="tx1"/>
          </a:solidFill>
          <a:latin typeface="+mn-lt"/>
          <a:ea typeface="ＭＳ Ｐゴシック" pitchFamily="-1" charset="-128"/>
        </a:defRPr>
      </a:lvl4pPr>
      <a:lvl5pPr marL="1981200" indent="-228600" algn="l" rtl="0" fontAlgn="base">
        <a:spcBef>
          <a:spcPct val="20000"/>
        </a:spcBef>
        <a:spcAft>
          <a:spcPct val="0"/>
        </a:spcAft>
        <a:buClr>
          <a:schemeClr val="tx2"/>
        </a:buClr>
        <a:buChar char="»"/>
        <a:defRPr sz="1600" i="1">
          <a:solidFill>
            <a:schemeClr val="tx1"/>
          </a:solidFill>
          <a:latin typeface="+mn-lt"/>
          <a:ea typeface="ＭＳ Ｐゴシック" pitchFamily="-1" charset="-128"/>
        </a:defRPr>
      </a:lvl5pPr>
      <a:lvl6pPr marL="24384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6pPr>
      <a:lvl7pPr marL="28956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7pPr>
      <a:lvl8pPr marL="33528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8pPr>
      <a:lvl9pPr marL="3810000" indent="-228600" algn="l" rtl="0" fontAlgn="base">
        <a:spcBef>
          <a:spcPct val="20000"/>
        </a:spcBef>
        <a:spcAft>
          <a:spcPct val="0"/>
        </a:spcAft>
        <a:buClr>
          <a:srgbClr val="920049"/>
        </a:buClr>
        <a:buChar char="»"/>
        <a:defRPr i="1">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432000" y="2757023"/>
            <a:ext cx="8102600" cy="1966372"/>
          </a:xfrm>
          <a:prstGeom prst="rect">
            <a:avLst/>
          </a:prstGeom>
          <a:noFill/>
          <a:ln w="50800">
            <a:noFill/>
            <a:miter lim="800000"/>
            <a:headEnd/>
            <a:tailEnd/>
          </a:ln>
          <a:effectLst/>
        </p:spPr>
        <p:txBody>
          <a:bodyPr lIns="0">
            <a:prstTxWarp prst="textNoShape">
              <a:avLst/>
            </a:prstTxWarp>
            <a:spAutoFit/>
          </a:bodyPr>
          <a:lstStyle/>
          <a:p>
            <a:pPr algn="l">
              <a:spcBef>
                <a:spcPct val="50000"/>
              </a:spcBef>
            </a:pPr>
            <a:r>
              <a:rPr lang="en-US" sz="2600" dirty="0">
                <a:solidFill>
                  <a:schemeClr val="accent2"/>
                </a:solidFill>
                <a:latin typeface="Arial"/>
                <a:cs typeface="Arial"/>
              </a:rPr>
              <a:t>Vaccine Confidence in Pregnant Women and Around COVID-19 in The Gambia</a:t>
            </a:r>
          </a:p>
          <a:p>
            <a:pPr algn="l">
              <a:lnSpc>
                <a:spcPct val="70000"/>
              </a:lnSpc>
              <a:spcBef>
                <a:spcPct val="50000"/>
              </a:spcBef>
            </a:pPr>
            <a:endParaRPr lang="en-US" sz="1200" b="1" dirty="0">
              <a:solidFill>
                <a:srgbClr val="9A044B"/>
              </a:solidFill>
              <a:latin typeface="Verdana" pitchFamily="-1" charset="0"/>
              <a:cs typeface="Arial"/>
            </a:endParaRPr>
          </a:p>
          <a:p>
            <a:pPr algn="l">
              <a:lnSpc>
                <a:spcPct val="70000"/>
              </a:lnSpc>
              <a:spcBef>
                <a:spcPct val="50000"/>
              </a:spcBef>
            </a:pPr>
            <a:r>
              <a:rPr lang="en-US" sz="1700" b="1" dirty="0">
                <a:latin typeface="Arial"/>
                <a:cs typeface="Arial"/>
              </a:rPr>
              <a:t>Penda Johm, PhD Candidate LSHTM</a:t>
            </a:r>
          </a:p>
          <a:p>
            <a:pPr algn="l">
              <a:lnSpc>
                <a:spcPct val="70000"/>
              </a:lnSpc>
              <a:spcBef>
                <a:spcPct val="50000"/>
              </a:spcBef>
            </a:pPr>
            <a:r>
              <a:rPr lang="en-US" sz="1700" dirty="0" err="1">
                <a:latin typeface="Arial"/>
                <a:cs typeface="Arial"/>
              </a:rPr>
              <a:t>Wellcome</a:t>
            </a:r>
            <a:r>
              <a:rPr lang="en-US" sz="1700" dirty="0">
                <a:latin typeface="Arial"/>
                <a:cs typeface="Arial"/>
              </a:rPr>
              <a:t> Trust Scientific Meeting</a:t>
            </a:r>
          </a:p>
          <a:p>
            <a:pPr algn="l">
              <a:lnSpc>
                <a:spcPct val="70000"/>
              </a:lnSpc>
              <a:spcBef>
                <a:spcPct val="50000"/>
              </a:spcBef>
            </a:pPr>
            <a:r>
              <a:rPr lang="en-US" sz="1200" dirty="0">
                <a:latin typeface="Arial"/>
                <a:cs typeface="Arial"/>
              </a:rPr>
              <a:t>14 March 2022</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9765A-38F8-4A0D-B422-07B02077D328}"/>
              </a:ext>
            </a:extLst>
          </p:cNvPr>
          <p:cNvSpPr>
            <a:spLocks noGrp="1"/>
          </p:cNvSpPr>
          <p:nvPr>
            <p:ph type="title"/>
          </p:nvPr>
        </p:nvSpPr>
        <p:spPr/>
        <p:txBody>
          <a:bodyPr/>
          <a:lstStyle/>
          <a:p>
            <a:pPr algn="ctr"/>
            <a:r>
              <a:rPr lang="en-GB" b="1" dirty="0"/>
              <a:t>ACKNOWLEDGMENTS</a:t>
            </a:r>
          </a:p>
        </p:txBody>
      </p:sp>
      <p:sp>
        <p:nvSpPr>
          <p:cNvPr id="3" name="Content Placeholder 2">
            <a:extLst>
              <a:ext uri="{FF2B5EF4-FFF2-40B4-BE49-F238E27FC236}">
                <a16:creationId xmlns:a16="http://schemas.microsoft.com/office/drawing/2014/main" id="{1869BD52-EAE7-4896-BF2C-D6221F91EDDF}"/>
              </a:ext>
            </a:extLst>
          </p:cNvPr>
          <p:cNvSpPr>
            <a:spLocks noGrp="1"/>
          </p:cNvSpPr>
          <p:nvPr>
            <p:ph idx="1"/>
          </p:nvPr>
        </p:nvSpPr>
        <p:spPr/>
        <p:txBody>
          <a:bodyPr/>
          <a:lstStyle/>
          <a:p>
            <a:pPr>
              <a:spcBef>
                <a:spcPts val="0"/>
              </a:spcBef>
              <a:buClrTx/>
              <a:buFont typeface="Wingdings" panose="05000000000000000000" pitchFamily="2" charset="2"/>
              <a:buChar char="§"/>
            </a:pPr>
            <a:r>
              <a:rPr lang="en-GB" dirty="0"/>
              <a:t>Stakeholders, collaborators and sponsors</a:t>
            </a:r>
          </a:p>
          <a:p>
            <a:pPr lvl="1">
              <a:spcBef>
                <a:spcPts val="0"/>
              </a:spcBef>
              <a:buClrTx/>
              <a:buFont typeface="Wingdings" panose="05000000000000000000" pitchFamily="2" charset="2"/>
              <a:buChar char="§"/>
            </a:pPr>
            <a:r>
              <a:rPr lang="en-GB" dirty="0"/>
              <a:t>The Gambia Ministry of Health (MoH)</a:t>
            </a:r>
          </a:p>
          <a:p>
            <a:pPr lvl="1">
              <a:spcBef>
                <a:spcPts val="0"/>
              </a:spcBef>
              <a:buClrTx/>
              <a:buFont typeface="Wingdings" panose="05000000000000000000" pitchFamily="2" charset="2"/>
              <a:buChar char="§"/>
            </a:pPr>
            <a:r>
              <a:rPr lang="en-GB" dirty="0"/>
              <a:t>Study participants and communities</a:t>
            </a:r>
          </a:p>
          <a:p>
            <a:pPr lvl="1">
              <a:spcBef>
                <a:spcPts val="0"/>
              </a:spcBef>
              <a:buClrTx/>
              <a:buFont typeface="Wingdings" panose="05000000000000000000" pitchFamily="2" charset="2"/>
              <a:buChar char="§"/>
            </a:pPr>
            <a:r>
              <a:rPr lang="en-GB" dirty="0"/>
              <a:t>Study funders, data collectors and supervisors</a:t>
            </a:r>
          </a:p>
          <a:p>
            <a:pPr lvl="1">
              <a:spcBef>
                <a:spcPts val="0"/>
              </a:spcBef>
              <a:buClrTx/>
              <a:buFont typeface="Wingdings" panose="05000000000000000000" pitchFamily="2" charset="2"/>
              <a:buChar char="§"/>
            </a:pPr>
            <a:r>
              <a:rPr lang="en-GB" dirty="0"/>
              <a:t>MRCG@LSHTM support departments</a:t>
            </a:r>
          </a:p>
          <a:p>
            <a:pPr lvl="2">
              <a:spcBef>
                <a:spcPts val="0"/>
              </a:spcBef>
              <a:buClrTx/>
              <a:buFont typeface="Wingdings" panose="05000000000000000000" pitchFamily="2" charset="2"/>
              <a:buChar char="§"/>
            </a:pPr>
            <a:r>
              <a:rPr lang="en-GB" dirty="0"/>
              <a:t>RSO, Data Management, Purchasing, Transport</a:t>
            </a:r>
          </a:p>
        </p:txBody>
      </p:sp>
      <p:pic>
        <p:nvPicPr>
          <p:cNvPr id="4" name="Picture 3">
            <a:extLst>
              <a:ext uri="{FF2B5EF4-FFF2-40B4-BE49-F238E27FC236}">
                <a16:creationId xmlns:a16="http://schemas.microsoft.com/office/drawing/2014/main" id="{3B5A0115-2019-41DE-AFAD-1D4B00F7DEB0}"/>
              </a:ext>
            </a:extLst>
          </p:cNvPr>
          <p:cNvPicPr>
            <a:picLocks noChangeAspect="1"/>
          </p:cNvPicPr>
          <p:nvPr/>
        </p:nvPicPr>
        <p:blipFill>
          <a:blip r:embed="rId2"/>
          <a:stretch>
            <a:fillRect/>
          </a:stretch>
        </p:blipFill>
        <p:spPr>
          <a:xfrm>
            <a:off x="6512785" y="3769176"/>
            <a:ext cx="1461208" cy="601489"/>
          </a:xfrm>
          <a:prstGeom prst="rect">
            <a:avLst/>
          </a:prstGeom>
        </p:spPr>
      </p:pic>
      <p:pic>
        <p:nvPicPr>
          <p:cNvPr id="5" name="Picture 4">
            <a:extLst>
              <a:ext uri="{FF2B5EF4-FFF2-40B4-BE49-F238E27FC236}">
                <a16:creationId xmlns:a16="http://schemas.microsoft.com/office/drawing/2014/main" id="{5D100ED7-3172-4D25-AA67-69903C0CB668}"/>
              </a:ext>
            </a:extLst>
          </p:cNvPr>
          <p:cNvPicPr/>
          <p:nvPr/>
        </p:nvPicPr>
        <p:blipFill rotWithShape="1">
          <a:blip r:embed="rId3"/>
          <a:srcRect l="11582" t="4494" r="11371" b="5440"/>
          <a:stretch/>
        </p:blipFill>
        <p:spPr>
          <a:xfrm>
            <a:off x="860625" y="3456793"/>
            <a:ext cx="2627840" cy="1226256"/>
          </a:xfrm>
          <a:prstGeom prst="rect">
            <a:avLst/>
          </a:prstGeom>
        </p:spPr>
      </p:pic>
      <p:pic>
        <p:nvPicPr>
          <p:cNvPr id="6" name="Picture 2" descr="Coat of arms of Gambia Logo Vector (.EPS) Free Download">
            <a:extLst>
              <a:ext uri="{FF2B5EF4-FFF2-40B4-BE49-F238E27FC236}">
                <a16:creationId xmlns:a16="http://schemas.microsoft.com/office/drawing/2014/main" id="{76D65B3E-F725-428E-8FC3-BC94EBF08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021" y="3424068"/>
            <a:ext cx="1461208" cy="129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14511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0CBFD-F175-4E35-B005-53B34E63FAB0}"/>
              </a:ext>
            </a:extLst>
          </p:cNvPr>
          <p:cNvSpPr>
            <a:spLocks noGrp="1"/>
          </p:cNvSpPr>
          <p:nvPr>
            <p:ph type="title"/>
          </p:nvPr>
        </p:nvSpPr>
        <p:spPr/>
        <p:txBody>
          <a:bodyPr/>
          <a:lstStyle/>
          <a:p>
            <a:r>
              <a:rPr lang="en-GB" b="1" dirty="0"/>
              <a:t>VACCINE CONFIDENCE</a:t>
            </a:r>
          </a:p>
        </p:txBody>
      </p:sp>
      <p:sp>
        <p:nvSpPr>
          <p:cNvPr id="3" name="Content Placeholder 2">
            <a:extLst>
              <a:ext uri="{FF2B5EF4-FFF2-40B4-BE49-F238E27FC236}">
                <a16:creationId xmlns:a16="http://schemas.microsoft.com/office/drawing/2014/main" id="{D6426495-E954-4C64-99CA-473C0D3CB821}"/>
              </a:ext>
            </a:extLst>
          </p:cNvPr>
          <p:cNvSpPr>
            <a:spLocks noGrp="1"/>
          </p:cNvSpPr>
          <p:nvPr>
            <p:ph idx="1"/>
          </p:nvPr>
        </p:nvSpPr>
        <p:spPr>
          <a:xfrm>
            <a:off x="432000" y="1422900"/>
            <a:ext cx="4239912" cy="3282450"/>
          </a:xfrm>
        </p:spPr>
        <p:txBody>
          <a:bodyPr/>
          <a:lstStyle/>
          <a:p>
            <a:pPr>
              <a:buClrTx/>
              <a:buFont typeface="Wingdings" panose="05000000000000000000" pitchFamily="2" charset="2"/>
              <a:buChar char="§"/>
            </a:pPr>
            <a:r>
              <a:rPr lang="en-GB" dirty="0"/>
              <a:t>Trust in vaccines</a:t>
            </a:r>
          </a:p>
          <a:p>
            <a:pPr>
              <a:buClrTx/>
              <a:buFont typeface="Wingdings" panose="05000000000000000000" pitchFamily="2" charset="2"/>
              <a:buChar char="§"/>
            </a:pPr>
            <a:r>
              <a:rPr lang="en-GB" dirty="0"/>
              <a:t>Trust in vaccinators and/or vaccine providers</a:t>
            </a:r>
          </a:p>
          <a:p>
            <a:pPr>
              <a:buClrTx/>
              <a:buFont typeface="Wingdings" panose="05000000000000000000" pitchFamily="2" charset="2"/>
              <a:buChar char="§"/>
            </a:pPr>
            <a:r>
              <a:rPr lang="en-GB" dirty="0"/>
              <a:t>Trust in vaccine decision and policy makers</a:t>
            </a:r>
          </a:p>
        </p:txBody>
      </p:sp>
      <p:sp>
        <p:nvSpPr>
          <p:cNvPr id="5" name="TextBox 4">
            <a:extLst>
              <a:ext uri="{FF2B5EF4-FFF2-40B4-BE49-F238E27FC236}">
                <a16:creationId xmlns:a16="http://schemas.microsoft.com/office/drawing/2014/main" id="{FAC3D9C5-EA41-4AA9-97D5-A8CDB6246800}"/>
              </a:ext>
            </a:extLst>
          </p:cNvPr>
          <p:cNvSpPr txBox="1"/>
          <p:nvPr/>
        </p:nvSpPr>
        <p:spPr>
          <a:xfrm>
            <a:off x="432000" y="4156421"/>
            <a:ext cx="4239912" cy="553998"/>
          </a:xfrm>
          <a:prstGeom prst="rect">
            <a:avLst/>
          </a:prstGeom>
          <a:noFill/>
        </p:spPr>
        <p:txBody>
          <a:bodyPr wrap="square">
            <a:spAutoFit/>
          </a:bodyPr>
          <a:lstStyle/>
          <a:p>
            <a:pPr algn="just"/>
            <a:r>
              <a:rPr lang="en-GB" sz="1000" b="1" dirty="0">
                <a:latin typeface="+mn-lt"/>
              </a:rPr>
              <a:t>Larson</a:t>
            </a:r>
            <a:r>
              <a:rPr lang="en-GB" sz="1000" dirty="0">
                <a:latin typeface="+mn-lt"/>
              </a:rPr>
              <a:t>, H.J., Schulz, W.S., Tucker, J.D. and Smith, D.M., 2015. Measuring vaccine confidence: introducing a global vaccine confidence index. </a:t>
            </a:r>
            <a:r>
              <a:rPr lang="en-GB" sz="1000" dirty="0" err="1">
                <a:latin typeface="+mn-lt"/>
              </a:rPr>
              <a:t>PLoS</a:t>
            </a:r>
            <a:r>
              <a:rPr lang="en-GB" sz="1000" dirty="0">
                <a:latin typeface="+mn-lt"/>
              </a:rPr>
              <a:t> currents, 7.</a:t>
            </a:r>
          </a:p>
        </p:txBody>
      </p:sp>
      <p:pic>
        <p:nvPicPr>
          <p:cNvPr id="4" name="Picture 3" descr="Needle and vial">
            <a:extLst>
              <a:ext uri="{FF2B5EF4-FFF2-40B4-BE49-F238E27FC236}">
                <a16:creationId xmlns:a16="http://schemas.microsoft.com/office/drawing/2014/main" id="{FE5F6900-1C9A-40B7-BC48-67A60213657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41962" b="-1"/>
          <a:stretch/>
        </p:blipFill>
        <p:spPr>
          <a:xfrm>
            <a:off x="4671912" y="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p:spPr>
      </p:pic>
    </p:spTree>
    <p:extLst>
      <p:ext uri="{BB962C8B-B14F-4D97-AF65-F5344CB8AC3E}">
        <p14:creationId xmlns:p14="http://schemas.microsoft.com/office/powerpoint/2010/main" val="22052532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eline&#10;&#10;Description automatically generated">
            <a:extLst>
              <a:ext uri="{FF2B5EF4-FFF2-40B4-BE49-F238E27FC236}">
                <a16:creationId xmlns:a16="http://schemas.microsoft.com/office/drawing/2014/main" id="{70271FBB-9E87-43CF-9F4E-2084811F16D1}"/>
              </a:ext>
            </a:extLst>
          </p:cNvPr>
          <p:cNvPicPr>
            <a:picLocks noChangeAspect="1"/>
          </p:cNvPicPr>
          <p:nvPr/>
        </p:nvPicPr>
        <p:blipFill>
          <a:blip r:embed="rId3"/>
          <a:stretch>
            <a:fillRect/>
          </a:stretch>
        </p:blipFill>
        <p:spPr>
          <a:xfrm>
            <a:off x="123264" y="0"/>
            <a:ext cx="8897471" cy="4760149"/>
          </a:xfrm>
          <a:prstGeom prst="rect">
            <a:avLst/>
          </a:prstGeom>
        </p:spPr>
      </p:pic>
    </p:spTree>
    <p:extLst>
      <p:ext uri="{BB962C8B-B14F-4D97-AF65-F5344CB8AC3E}">
        <p14:creationId xmlns:p14="http://schemas.microsoft.com/office/powerpoint/2010/main" val="12206158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5">
            <a:extLst>
              <a:ext uri="{FF2B5EF4-FFF2-40B4-BE49-F238E27FC236}">
                <a16:creationId xmlns:a16="http://schemas.microsoft.com/office/drawing/2014/main" id="{09444D0C-141F-4D9C-B457-E0D6816B5BA0}"/>
              </a:ext>
            </a:extLst>
          </p:cNvPr>
          <p:cNvPicPr>
            <a:picLocks noChangeAspect="1"/>
          </p:cNvPicPr>
          <p:nvPr/>
        </p:nvPicPr>
        <p:blipFill>
          <a:blip r:embed="rId2"/>
          <a:stretch>
            <a:fillRect/>
          </a:stretch>
        </p:blipFill>
        <p:spPr>
          <a:xfrm>
            <a:off x="107504" y="0"/>
            <a:ext cx="5620708" cy="4777586"/>
          </a:xfrm>
          <a:prstGeom prst="rect">
            <a:avLst/>
          </a:prstGeom>
        </p:spPr>
      </p:pic>
      <p:pic>
        <p:nvPicPr>
          <p:cNvPr id="3" name="Content Placeholder 9" descr="Diagram&#10;&#10;Description automatically generated">
            <a:extLst>
              <a:ext uri="{FF2B5EF4-FFF2-40B4-BE49-F238E27FC236}">
                <a16:creationId xmlns:a16="http://schemas.microsoft.com/office/drawing/2014/main" id="{DA3BD930-095A-4255-86CD-02B52AD506AB}"/>
              </a:ext>
            </a:extLst>
          </p:cNvPr>
          <p:cNvPicPr>
            <a:picLocks noChangeAspect="1"/>
          </p:cNvPicPr>
          <p:nvPr/>
        </p:nvPicPr>
        <p:blipFill rotWithShape="1">
          <a:blip r:embed="rId3">
            <a:extLst>
              <a:ext uri="{28A0092B-C50C-407E-A947-70E740481C1C}">
                <a14:useLocalDpi xmlns:a14="http://schemas.microsoft.com/office/drawing/2010/main" val="0"/>
              </a:ext>
            </a:extLst>
          </a:blip>
          <a:srcRect r="51819"/>
          <a:stretch/>
        </p:blipFill>
        <p:spPr>
          <a:xfrm>
            <a:off x="5728212" y="133747"/>
            <a:ext cx="3380095" cy="4876006"/>
          </a:xfrm>
          <a:prstGeom prst="rect">
            <a:avLst/>
          </a:prstGeom>
          <a:solidFill>
            <a:schemeClr val="bg1"/>
          </a:solidFill>
        </p:spPr>
      </p:pic>
    </p:spTree>
    <p:extLst>
      <p:ext uri="{BB962C8B-B14F-4D97-AF65-F5344CB8AC3E}">
        <p14:creationId xmlns:p14="http://schemas.microsoft.com/office/powerpoint/2010/main" val="32900209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B806E591-A31F-40EC-A9B7-C1D252B764BB}"/>
              </a:ext>
            </a:extLst>
          </p:cNvPr>
          <p:cNvPicPr>
            <a:picLocks noChangeAspect="1"/>
          </p:cNvPicPr>
          <p:nvPr/>
        </p:nvPicPr>
        <p:blipFill rotWithShape="1">
          <a:blip r:embed="rId3"/>
          <a:srcRect b="1043"/>
          <a:stretch/>
        </p:blipFill>
        <p:spPr>
          <a:xfrm>
            <a:off x="395536" y="2140"/>
            <a:ext cx="8280919" cy="5141360"/>
          </a:xfrm>
          <a:prstGeom prst="rect">
            <a:avLst/>
          </a:prstGeom>
          <a:solidFill>
            <a:schemeClr val="bg1"/>
          </a:solidFill>
        </p:spPr>
      </p:pic>
      <p:pic>
        <p:nvPicPr>
          <p:cNvPr id="5" name="Picture 4" descr="A person holding a baby&#10;&#10;Description automatically generated">
            <a:extLst>
              <a:ext uri="{FF2B5EF4-FFF2-40B4-BE49-F238E27FC236}">
                <a16:creationId xmlns:a16="http://schemas.microsoft.com/office/drawing/2014/main" id="{88291DD0-AB9C-412E-92BA-D15C58F68D36}"/>
              </a:ext>
            </a:extLst>
          </p:cNvPr>
          <p:cNvPicPr>
            <a:picLocks noChangeAspect="1"/>
          </p:cNvPicPr>
          <p:nvPr/>
        </p:nvPicPr>
        <p:blipFill rotWithShape="1">
          <a:blip r:embed="rId4"/>
          <a:srcRect l="40130" r="8243"/>
          <a:stretch/>
        </p:blipFill>
        <p:spPr>
          <a:xfrm>
            <a:off x="7419377" y="3222578"/>
            <a:ext cx="1259457" cy="1669035"/>
          </a:xfrm>
          <a:prstGeom prst="rect">
            <a:avLst/>
          </a:prstGeom>
          <a:effectLst>
            <a:softEdge rad="127000"/>
          </a:effectLst>
        </p:spPr>
      </p:pic>
      <p:pic>
        <p:nvPicPr>
          <p:cNvPr id="7" name="Picture 6" descr="A picture containing person&#10;&#10;Description automatically generated">
            <a:extLst>
              <a:ext uri="{FF2B5EF4-FFF2-40B4-BE49-F238E27FC236}">
                <a16:creationId xmlns:a16="http://schemas.microsoft.com/office/drawing/2014/main" id="{580A0D18-162A-43D0-B035-38BA458D61C3}"/>
              </a:ext>
            </a:extLst>
          </p:cNvPr>
          <p:cNvPicPr>
            <a:picLocks noChangeAspect="1"/>
          </p:cNvPicPr>
          <p:nvPr/>
        </p:nvPicPr>
        <p:blipFill>
          <a:blip r:embed="rId5"/>
          <a:stretch>
            <a:fillRect/>
          </a:stretch>
        </p:blipFill>
        <p:spPr>
          <a:xfrm>
            <a:off x="430284" y="3219822"/>
            <a:ext cx="1259456" cy="1671791"/>
          </a:xfrm>
          <a:prstGeom prst="rect">
            <a:avLst/>
          </a:prstGeom>
          <a:effectLst>
            <a:softEdge rad="127000"/>
          </a:effectLst>
        </p:spPr>
      </p:pic>
    </p:spTree>
    <p:extLst>
      <p:ext uri="{BB962C8B-B14F-4D97-AF65-F5344CB8AC3E}">
        <p14:creationId xmlns:p14="http://schemas.microsoft.com/office/powerpoint/2010/main" val="423408438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28C653-FF71-4CC1-A185-8C8FD2BF1098}"/>
              </a:ext>
            </a:extLst>
          </p:cNvPr>
          <p:cNvPicPr>
            <a:picLocks noChangeAspect="1"/>
          </p:cNvPicPr>
          <p:nvPr/>
        </p:nvPicPr>
        <p:blipFill>
          <a:blip r:embed="rId2"/>
          <a:stretch>
            <a:fillRect/>
          </a:stretch>
        </p:blipFill>
        <p:spPr>
          <a:xfrm>
            <a:off x="0" y="411510"/>
            <a:ext cx="9144000" cy="4110420"/>
          </a:xfrm>
          <a:prstGeom prst="rect">
            <a:avLst/>
          </a:prstGeom>
        </p:spPr>
      </p:pic>
    </p:spTree>
    <p:extLst>
      <p:ext uri="{BB962C8B-B14F-4D97-AF65-F5344CB8AC3E}">
        <p14:creationId xmlns:p14="http://schemas.microsoft.com/office/powerpoint/2010/main" val="105284024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notebook and color pencil">
            <a:extLst>
              <a:ext uri="{FF2B5EF4-FFF2-40B4-BE49-F238E27FC236}">
                <a16:creationId xmlns:a16="http://schemas.microsoft.com/office/drawing/2014/main" id="{1D6CD41B-ABAC-4898-832E-76576A23DC02}"/>
              </a:ext>
            </a:extLst>
          </p:cNvPr>
          <p:cNvPicPr>
            <a:picLocks noChangeAspect="1"/>
          </p:cNvPicPr>
          <p:nvPr/>
        </p:nvPicPr>
        <p:blipFill rotWithShape="1">
          <a:blip r:embed="rId3">
            <a:alphaModFix amt="50000"/>
            <a:duotone>
              <a:schemeClr val="bg2">
                <a:shade val="45000"/>
                <a:satMod val="135000"/>
              </a:schemeClr>
              <a:prstClr val="white"/>
            </a:duotone>
          </a:blip>
          <a:srcRect l="50000" b="8495"/>
          <a:stretch/>
        </p:blipFill>
        <p:spPr>
          <a:xfrm>
            <a:off x="4572000" y="436937"/>
            <a:ext cx="4572000" cy="4706563"/>
          </a:xfrm>
          <a:prstGeom prst="ellipse">
            <a:avLst/>
          </a:prstGeom>
          <a:ln>
            <a:noFill/>
          </a:ln>
          <a:effectLst>
            <a:softEdge rad="635000"/>
          </a:effectLst>
        </p:spPr>
      </p:pic>
      <p:sp>
        <p:nvSpPr>
          <p:cNvPr id="2" name="Title 1">
            <a:extLst>
              <a:ext uri="{FF2B5EF4-FFF2-40B4-BE49-F238E27FC236}">
                <a16:creationId xmlns:a16="http://schemas.microsoft.com/office/drawing/2014/main" id="{B3613527-C04B-41E5-BB17-67C71A238C6F}"/>
              </a:ext>
            </a:extLst>
          </p:cNvPr>
          <p:cNvSpPr>
            <a:spLocks noGrp="1"/>
          </p:cNvSpPr>
          <p:nvPr>
            <p:ph type="title"/>
          </p:nvPr>
        </p:nvSpPr>
        <p:spPr/>
        <p:txBody>
          <a:bodyPr/>
          <a:lstStyle/>
          <a:p>
            <a:pPr algn="ctr"/>
            <a:r>
              <a:rPr lang="en-GB" b="1" dirty="0"/>
              <a:t>STUDY AIM AND OBJECTIVES</a:t>
            </a:r>
          </a:p>
        </p:txBody>
      </p:sp>
      <p:sp>
        <p:nvSpPr>
          <p:cNvPr id="3" name="Content Placeholder 2">
            <a:extLst>
              <a:ext uri="{FF2B5EF4-FFF2-40B4-BE49-F238E27FC236}">
                <a16:creationId xmlns:a16="http://schemas.microsoft.com/office/drawing/2014/main" id="{FDD6E330-C6D1-42CC-A63D-8BB490B63E6F}"/>
              </a:ext>
            </a:extLst>
          </p:cNvPr>
          <p:cNvSpPr>
            <a:spLocks noGrp="1"/>
          </p:cNvSpPr>
          <p:nvPr>
            <p:ph idx="1"/>
          </p:nvPr>
        </p:nvSpPr>
        <p:spPr/>
        <p:txBody>
          <a:bodyPr/>
          <a:lstStyle/>
          <a:p>
            <a:pPr>
              <a:buClrTx/>
              <a:buFont typeface="Wingdings" panose="05000000000000000000" pitchFamily="2" charset="2"/>
              <a:buChar char="§"/>
            </a:pPr>
            <a:r>
              <a:rPr lang="en-GB" dirty="0"/>
              <a:t>Explored the experiences of individuals in The Gambia who completed the government mandated institutional quarantine.</a:t>
            </a:r>
          </a:p>
          <a:p>
            <a:pPr>
              <a:buClrTx/>
              <a:buFont typeface="Wingdings" panose="05000000000000000000" pitchFamily="2" charset="2"/>
              <a:buChar char="§"/>
            </a:pPr>
            <a:endParaRPr lang="en-GB" dirty="0"/>
          </a:p>
          <a:p>
            <a:pPr marL="457200" indent="-457200">
              <a:buClrTx/>
              <a:buFont typeface="+mj-lt"/>
              <a:buAutoNum type="arabicPeriod"/>
            </a:pPr>
            <a:r>
              <a:rPr lang="en-GB" dirty="0"/>
              <a:t>Knowledge and perceptions of COVID-19</a:t>
            </a:r>
          </a:p>
          <a:p>
            <a:pPr marL="457200" indent="-457200">
              <a:buClrTx/>
              <a:buFont typeface="+mj-lt"/>
              <a:buAutoNum type="arabicPeriod"/>
            </a:pPr>
            <a:r>
              <a:rPr lang="en-GB" dirty="0"/>
              <a:t>COVID-19 Health Care Behaviour</a:t>
            </a:r>
          </a:p>
          <a:p>
            <a:pPr marL="457200" indent="-457200">
              <a:buClrTx/>
              <a:buFont typeface="+mj-lt"/>
              <a:buAutoNum type="arabicPeriod"/>
            </a:pPr>
            <a:r>
              <a:rPr lang="en-GB" dirty="0"/>
              <a:t>COVID-19 Related Stigma</a:t>
            </a:r>
          </a:p>
          <a:p>
            <a:pPr marL="457200" indent="-457200">
              <a:buClrTx/>
              <a:buFont typeface="+mj-lt"/>
              <a:buAutoNum type="arabicPeriod"/>
            </a:pPr>
            <a:r>
              <a:rPr lang="en-GB" dirty="0"/>
              <a:t>Perceptions of quarantine experience</a:t>
            </a:r>
          </a:p>
        </p:txBody>
      </p:sp>
    </p:spTree>
    <p:extLst>
      <p:ext uri="{BB962C8B-B14F-4D97-AF65-F5344CB8AC3E}">
        <p14:creationId xmlns:p14="http://schemas.microsoft.com/office/powerpoint/2010/main" val="139835441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52F5BA-304A-4DD9-9F21-296ECE08A045}"/>
              </a:ext>
            </a:extLst>
          </p:cNvPr>
          <p:cNvPicPr/>
          <p:nvPr/>
        </p:nvPicPr>
        <p:blipFill rotWithShape="1">
          <a:blip r:embed="rId3">
            <a:extLst>
              <a:ext uri="{28A0092B-C50C-407E-A947-70E740481C1C}">
                <a14:useLocalDpi xmlns:a14="http://schemas.microsoft.com/office/drawing/2010/main" val="0"/>
              </a:ext>
            </a:extLst>
          </a:blip>
          <a:srcRect b="10461"/>
          <a:stretch/>
        </p:blipFill>
        <p:spPr bwMode="auto">
          <a:xfrm>
            <a:off x="0" y="437149"/>
            <a:ext cx="9144000" cy="4269202"/>
          </a:xfrm>
          <a:prstGeom prst="rect">
            <a:avLst/>
          </a:prstGeom>
          <a:solidFill>
            <a:schemeClr val="bg1"/>
          </a:solidFill>
          <a:ln>
            <a:noFill/>
          </a:ln>
        </p:spPr>
      </p:pic>
      <p:pic>
        <p:nvPicPr>
          <p:cNvPr id="9" name="Picture 8" descr="Man receiving an needle">
            <a:extLst>
              <a:ext uri="{FF2B5EF4-FFF2-40B4-BE49-F238E27FC236}">
                <a16:creationId xmlns:a16="http://schemas.microsoft.com/office/drawing/2014/main" id="{03FB44C7-D1E9-40D2-ADD8-56575FC73C87}"/>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l="4600" t="24193" r="7550" b="-2"/>
          <a:stretch/>
        </p:blipFill>
        <p:spPr>
          <a:xfrm flipH="1">
            <a:off x="2324710" y="816043"/>
            <a:ext cx="6819290" cy="3862793"/>
          </a:xfrm>
          <a:prstGeom prst="rect">
            <a:avLst/>
          </a:prstGeom>
          <a:effectLst>
            <a:softEdge rad="635000"/>
          </a:effectLst>
        </p:spPr>
      </p:pic>
      <p:sp>
        <p:nvSpPr>
          <p:cNvPr id="6" name="Rectangle 5">
            <a:extLst>
              <a:ext uri="{FF2B5EF4-FFF2-40B4-BE49-F238E27FC236}">
                <a16:creationId xmlns:a16="http://schemas.microsoft.com/office/drawing/2014/main" id="{612D5886-BCFA-4EBC-B422-0115AAEBA43D}"/>
              </a:ext>
            </a:extLst>
          </p:cNvPr>
          <p:cNvSpPr/>
          <p:nvPr/>
        </p:nvSpPr>
        <p:spPr bwMode="auto">
          <a:xfrm>
            <a:off x="7596336" y="843558"/>
            <a:ext cx="576065" cy="263377"/>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A22A9478-E599-40B5-86D8-431AB96F469A}"/>
              </a:ext>
            </a:extLst>
          </p:cNvPr>
          <p:cNvSpPr/>
          <p:nvPr/>
        </p:nvSpPr>
        <p:spPr bwMode="auto">
          <a:xfrm>
            <a:off x="7596337" y="2026997"/>
            <a:ext cx="576064" cy="263377"/>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8" name="Rectangle 7">
            <a:extLst>
              <a:ext uri="{FF2B5EF4-FFF2-40B4-BE49-F238E27FC236}">
                <a16:creationId xmlns:a16="http://schemas.microsoft.com/office/drawing/2014/main" id="{4B610C2C-949B-4260-9691-E0EA4191D49F}"/>
              </a:ext>
            </a:extLst>
          </p:cNvPr>
          <p:cNvSpPr/>
          <p:nvPr/>
        </p:nvSpPr>
        <p:spPr bwMode="auto">
          <a:xfrm>
            <a:off x="7596336" y="3579863"/>
            <a:ext cx="576065" cy="263378"/>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92617825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erson holding white and black labeled bottle">
            <a:extLst>
              <a:ext uri="{FF2B5EF4-FFF2-40B4-BE49-F238E27FC236}">
                <a16:creationId xmlns:a16="http://schemas.microsoft.com/office/drawing/2014/main" id="{3630B60C-08E7-4CEF-BBFB-711E759D46DC}"/>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459" b="23344"/>
          <a:stretch/>
        </p:blipFill>
        <p:spPr bwMode="auto">
          <a:xfrm>
            <a:off x="4800601" y="0"/>
            <a:ext cx="4343399" cy="51435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0AE25D-C76A-4774-B1AB-A3D81227520B}"/>
              </a:ext>
            </a:extLst>
          </p:cNvPr>
          <p:cNvSpPr>
            <a:spLocks noGrp="1"/>
          </p:cNvSpPr>
          <p:nvPr>
            <p:ph type="title"/>
          </p:nvPr>
        </p:nvSpPr>
        <p:spPr/>
        <p:txBody>
          <a:bodyPr/>
          <a:lstStyle/>
          <a:p>
            <a:pPr algn="ctr"/>
            <a:r>
              <a:rPr lang="en-GB" b="1" dirty="0"/>
              <a:t>PARTICIPATION IN COVID-19 VACCINE TRIAL</a:t>
            </a:r>
          </a:p>
        </p:txBody>
      </p:sp>
      <p:sp>
        <p:nvSpPr>
          <p:cNvPr id="3" name="Content Placeholder 2">
            <a:extLst>
              <a:ext uri="{FF2B5EF4-FFF2-40B4-BE49-F238E27FC236}">
                <a16:creationId xmlns:a16="http://schemas.microsoft.com/office/drawing/2014/main" id="{E884247B-1273-4E48-A5F0-589CD2503A6C}"/>
              </a:ext>
            </a:extLst>
          </p:cNvPr>
          <p:cNvSpPr>
            <a:spLocks noGrp="1"/>
          </p:cNvSpPr>
          <p:nvPr>
            <p:ph idx="1"/>
          </p:nvPr>
        </p:nvSpPr>
        <p:spPr>
          <a:xfrm>
            <a:off x="432000" y="1297702"/>
            <a:ext cx="8208000" cy="3501707"/>
          </a:xfrm>
        </p:spPr>
        <p:txBody>
          <a:bodyPr/>
          <a:lstStyle/>
          <a:p>
            <a:pPr eaLnBrk="1" hangingPunct="1">
              <a:spcBef>
                <a:spcPts val="0"/>
              </a:spcBef>
              <a:buClrTx/>
              <a:buFont typeface="Wingdings" panose="05000000000000000000" pitchFamily="2" charset="2"/>
              <a:buChar char="§"/>
            </a:pPr>
            <a:r>
              <a:rPr lang="en-GB" sz="2000" dirty="0"/>
              <a:t>Efficacy concerns</a:t>
            </a:r>
          </a:p>
          <a:p>
            <a:pPr eaLnBrk="1" hangingPunct="1">
              <a:spcBef>
                <a:spcPts val="0"/>
              </a:spcBef>
              <a:buClrTx/>
              <a:buFont typeface="Wingdings" panose="05000000000000000000" pitchFamily="2" charset="2"/>
              <a:buChar char="§"/>
            </a:pPr>
            <a:r>
              <a:rPr lang="en-GB" sz="2000" dirty="0"/>
              <a:t>Safety concerns</a:t>
            </a:r>
          </a:p>
          <a:p>
            <a:pPr eaLnBrk="1" hangingPunct="1">
              <a:spcBef>
                <a:spcPts val="0"/>
              </a:spcBef>
              <a:buClrTx/>
              <a:buFont typeface="Wingdings" panose="05000000000000000000" pitchFamily="2" charset="2"/>
              <a:buChar char="§"/>
            </a:pPr>
            <a:r>
              <a:rPr lang="en-GB" sz="2000" dirty="0"/>
              <a:t>Healthy</a:t>
            </a:r>
          </a:p>
          <a:p>
            <a:pPr eaLnBrk="1" hangingPunct="1">
              <a:spcBef>
                <a:spcPts val="0"/>
              </a:spcBef>
              <a:buClrTx/>
              <a:buFont typeface="Wingdings" panose="05000000000000000000" pitchFamily="2" charset="2"/>
              <a:buChar char="§"/>
            </a:pPr>
            <a:r>
              <a:rPr lang="en-GB" sz="2000" dirty="0"/>
              <a:t>Rumours</a:t>
            </a:r>
          </a:p>
          <a:p>
            <a:pPr eaLnBrk="1" hangingPunct="1">
              <a:spcBef>
                <a:spcPts val="0"/>
              </a:spcBef>
              <a:buClrTx/>
              <a:buFont typeface="Wingdings" panose="05000000000000000000" pitchFamily="2" charset="2"/>
              <a:buChar char="§"/>
            </a:pPr>
            <a:r>
              <a:rPr lang="en-GB" sz="2000" dirty="0"/>
              <a:t>Sceptical</a:t>
            </a:r>
          </a:p>
          <a:p>
            <a:pPr eaLnBrk="1" hangingPunct="1">
              <a:spcBef>
                <a:spcPts val="0"/>
              </a:spcBef>
              <a:buClrTx/>
              <a:buFont typeface="Wingdings" panose="05000000000000000000" pitchFamily="2" charset="2"/>
              <a:buChar char="§"/>
            </a:pPr>
            <a:r>
              <a:rPr lang="en-GB" sz="2000" dirty="0"/>
              <a:t>Risk perceptions</a:t>
            </a:r>
          </a:p>
          <a:p>
            <a:pPr eaLnBrk="1" hangingPunct="1">
              <a:spcBef>
                <a:spcPts val="0"/>
              </a:spcBef>
              <a:buClrTx/>
              <a:buFont typeface="Wingdings" panose="05000000000000000000" pitchFamily="2" charset="2"/>
              <a:buChar char="§"/>
            </a:pPr>
            <a:r>
              <a:rPr lang="en-GB" sz="2000" dirty="0"/>
              <a:t>Preventive measures better</a:t>
            </a:r>
          </a:p>
          <a:p>
            <a:pPr eaLnBrk="1" hangingPunct="1">
              <a:spcBef>
                <a:spcPts val="0"/>
              </a:spcBef>
              <a:buClrTx/>
              <a:buFont typeface="Wingdings" panose="05000000000000000000" pitchFamily="2" charset="2"/>
              <a:buChar char="§"/>
            </a:pPr>
            <a:r>
              <a:rPr lang="en-GB" sz="2000" dirty="0"/>
              <a:t>Fear of vaccination</a:t>
            </a:r>
          </a:p>
          <a:p>
            <a:pPr eaLnBrk="1" hangingPunct="1">
              <a:spcBef>
                <a:spcPts val="0"/>
              </a:spcBef>
              <a:buClrTx/>
              <a:buFont typeface="Wingdings" panose="05000000000000000000" pitchFamily="2" charset="2"/>
              <a:buChar char="§"/>
            </a:pPr>
            <a:r>
              <a:rPr lang="en-GB" sz="2000" dirty="0"/>
              <a:t>Trust issues</a:t>
            </a:r>
          </a:p>
          <a:p>
            <a:pPr eaLnBrk="1" hangingPunct="1">
              <a:spcBef>
                <a:spcPts val="0"/>
              </a:spcBef>
              <a:buClrTx/>
              <a:buFont typeface="Wingdings" panose="05000000000000000000" pitchFamily="2" charset="2"/>
              <a:buChar char="§"/>
            </a:pPr>
            <a:r>
              <a:rPr lang="en-GB" sz="2000" dirty="0"/>
              <a:t>Fear of vaccine trials</a:t>
            </a:r>
          </a:p>
        </p:txBody>
      </p:sp>
      <p:sp>
        <p:nvSpPr>
          <p:cNvPr id="6" name="Speech Bubble: Oval 5">
            <a:extLst>
              <a:ext uri="{FF2B5EF4-FFF2-40B4-BE49-F238E27FC236}">
                <a16:creationId xmlns:a16="http://schemas.microsoft.com/office/drawing/2014/main" id="{E48047CC-32D0-4223-B6EB-1EE1B72AA3A1}"/>
              </a:ext>
            </a:extLst>
          </p:cNvPr>
          <p:cNvSpPr/>
          <p:nvPr/>
        </p:nvSpPr>
        <p:spPr bwMode="auto">
          <a:xfrm>
            <a:off x="5255624" y="1295401"/>
            <a:ext cx="3384376" cy="1096582"/>
          </a:xfrm>
          <a:prstGeom prst="wedgeEllipseCallout">
            <a:avLst>
              <a:gd name="adj1" fmla="val -120603"/>
              <a:gd name="adj2" fmla="val -2936"/>
            </a:avLst>
          </a:prstGeom>
          <a:solidFill>
            <a:schemeClr val="bg1"/>
          </a:solidFill>
          <a:ln w="50800" cap="flat" cmpd="sng" algn="ctr">
            <a:solidFill>
              <a:schemeClr val="bg1">
                <a:lumMod val="9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GB" sz="1200" b="1" dirty="0">
                <a:latin typeface="Calibri Light" panose="020F0302020204030204" pitchFamily="34" charset="0"/>
                <a:cs typeface="Calibri Light" panose="020F0302020204030204" pitchFamily="34" charset="0"/>
              </a:rPr>
              <a:t>“It is not safe for me, and there is </a:t>
            </a:r>
          </a:p>
          <a:p>
            <a:r>
              <a:rPr lang="en-GB" sz="1200" b="1" dirty="0">
                <a:latin typeface="Calibri Light" panose="020F0302020204030204" pitchFamily="34" charset="0"/>
                <a:cs typeface="Calibri Light" panose="020F0302020204030204" pitchFamily="34" charset="0"/>
              </a:rPr>
              <a:t>no consensus about the disease </a:t>
            </a:r>
          </a:p>
          <a:p>
            <a:r>
              <a:rPr lang="en-GB" sz="1200" b="1" dirty="0">
                <a:latin typeface="Calibri Light" panose="020F0302020204030204" pitchFamily="34" charset="0"/>
                <a:cs typeface="Calibri Light" panose="020F0302020204030204" pitchFamily="34" charset="0"/>
              </a:rPr>
              <a:t>and its vaccine prevention protocol.”</a:t>
            </a:r>
          </a:p>
        </p:txBody>
      </p:sp>
      <p:sp>
        <p:nvSpPr>
          <p:cNvPr id="5" name="Speech Bubble: Oval 4">
            <a:extLst>
              <a:ext uri="{FF2B5EF4-FFF2-40B4-BE49-F238E27FC236}">
                <a16:creationId xmlns:a16="http://schemas.microsoft.com/office/drawing/2014/main" id="{3BE1A6C2-8E59-4026-B480-9A4BB76B50FF}"/>
              </a:ext>
            </a:extLst>
          </p:cNvPr>
          <p:cNvSpPr/>
          <p:nvPr/>
        </p:nvSpPr>
        <p:spPr bwMode="auto">
          <a:xfrm>
            <a:off x="4800601" y="3456067"/>
            <a:ext cx="3684828" cy="1022341"/>
          </a:xfrm>
          <a:prstGeom prst="wedgeEllipseCallout">
            <a:avLst>
              <a:gd name="adj1" fmla="val -115593"/>
              <a:gd name="adj2" fmla="val -178"/>
            </a:avLst>
          </a:prstGeom>
          <a:solidFill>
            <a:schemeClr val="bg1"/>
          </a:solidFill>
          <a:ln w="50800" cap="flat" cmpd="sng" algn="ctr">
            <a:solidFill>
              <a:schemeClr val="bg1">
                <a:lumMod val="9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GB" sz="1200" b="1" dirty="0">
                <a:latin typeface="Calibri Light" panose="020F0302020204030204" pitchFamily="34" charset="0"/>
                <a:cs typeface="Calibri Light" panose="020F0302020204030204" pitchFamily="34" charset="0"/>
              </a:rPr>
              <a:t>“Let them test it on themselves </a:t>
            </a:r>
          </a:p>
          <a:p>
            <a:r>
              <a:rPr lang="en-GB" sz="1200" b="1" dirty="0">
                <a:latin typeface="Calibri Light" panose="020F0302020204030204" pitchFamily="34" charset="0"/>
                <a:cs typeface="Calibri Light" panose="020F0302020204030204" pitchFamily="34" charset="0"/>
              </a:rPr>
              <a:t>first before me. I do not believe </a:t>
            </a:r>
          </a:p>
          <a:p>
            <a:r>
              <a:rPr lang="en-GB" sz="1200" b="1" dirty="0">
                <a:latin typeface="Calibri Light" panose="020F0302020204030204" pitchFamily="34" charset="0"/>
                <a:cs typeface="Calibri Light" panose="020F0302020204030204" pitchFamily="34" charset="0"/>
              </a:rPr>
              <a:t>or trust that the injection will not </a:t>
            </a:r>
          </a:p>
          <a:p>
            <a:r>
              <a:rPr lang="en-GB" sz="1200" b="1" dirty="0">
                <a:latin typeface="Calibri Light" panose="020F0302020204030204" pitchFamily="34" charset="0"/>
                <a:cs typeface="Calibri Light" panose="020F0302020204030204" pitchFamily="34" charset="0"/>
              </a:rPr>
              <a:t>infect me with the disease.”</a:t>
            </a:r>
          </a:p>
        </p:txBody>
      </p:sp>
    </p:spTree>
    <p:extLst>
      <p:ext uri="{BB962C8B-B14F-4D97-AF65-F5344CB8AC3E}">
        <p14:creationId xmlns:p14="http://schemas.microsoft.com/office/powerpoint/2010/main" val="1992231147"/>
      </p:ext>
    </p:extLst>
  </p:cSld>
  <p:clrMapOvr>
    <a:masterClrMapping/>
  </p:clrMapOvr>
  <p:transition spd="med"/>
</p:sld>
</file>

<file path=ppt/theme/theme1.xml><?xml version="1.0" encoding="utf-8"?>
<a:theme xmlns:a="http://schemas.openxmlformats.org/drawingml/2006/main" name="EU WARM GRAY Powerpoint Templat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Powerpoint_template_CT_WG1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_template_CT_WG1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_template_CT_WG1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_template_CT_WG1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_template_CT_WG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_template_CT_WG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_template_CT_WG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RC_Unit_The Gambia_LSHTM_presentation_WS.potx [Read-Only]" id="{B867EC8E-55CA-4D82-913F-A40D14ACCE9D}" vid="{F92F4ED0-EF7D-4FA6-9F1E-06ADB29E2EB2}"/>
    </a:ext>
  </a:extLst>
</a:theme>
</file>

<file path=ppt/theme/theme2.xml><?xml version="1.0" encoding="utf-8"?>
<a:theme xmlns:a="http://schemas.openxmlformats.org/drawingml/2006/main" name="Office Them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RC_Unit_The Gambia_LSHTM_presentation_WS.potx [Read-Only]" id="{B867EC8E-55CA-4D82-913F-A40D14ACCE9D}" vid="{FFDA68C9-2AA7-4CCC-B9AA-162DFDE38F5A}"/>
    </a:ext>
  </a:extLst>
</a:theme>
</file>

<file path=ppt/theme/theme3.xml><?xml version="1.0" encoding="utf-8"?>
<a:theme xmlns:a="http://schemas.openxmlformats.org/drawingml/2006/main" name="MRC slides templat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MRC slides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RC slides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RC slides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RC slides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RC slide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RC slide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RC slide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RC_Unit_The Gambia_LSHTM_presentation_WS.potx [Read-Only]" id="{B867EC8E-55CA-4D82-913F-A40D14ACCE9D}" vid="{3ED00C6F-A737-4E95-9001-4035B7C2C9A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ocedure_x0020_for_x0020_logo_x0020_use xmlns="32be81a6-7251-4714-a5f4-ab7dc8657e75" xsi:nil="true"/>
    <_dlc_DocId xmlns="fe9f5093-6597-4824-a05c-6799ad7ce5e5">ZAPTTS74AHZE-772-173</_dlc_DocId>
    <_dlc_DocIdUrl xmlns="fe9f5093-6597-4824-a05c-6799ad7ce5e5">
      <Url>https://mrcportal.mrc.gm/_layouts/DocIdRedir.aspx?ID=ZAPTTS74AHZE-772-173</Url>
      <Description>ZAPTTS74AHZE-772-173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C25726B71BCF49A5AF2936BD28C7B3" ma:contentTypeVersion="2" ma:contentTypeDescription="Create a new document." ma:contentTypeScope="" ma:versionID="e5b24e1606666a4e89e5f2718e83eff4">
  <xsd:schema xmlns:xsd="http://www.w3.org/2001/XMLSchema" xmlns:xs="http://www.w3.org/2001/XMLSchema" xmlns:p="http://schemas.microsoft.com/office/2006/metadata/properties" xmlns:ns2="fe9f5093-6597-4824-a05c-6799ad7ce5e5" xmlns:ns3="32be81a6-7251-4714-a5f4-ab7dc8657e75" targetNamespace="http://schemas.microsoft.com/office/2006/metadata/properties" ma:root="true" ma:fieldsID="0bc80e867cad591deb485db79e5f3df7" ns2:_="" ns3:_="">
    <xsd:import namespace="fe9f5093-6597-4824-a05c-6799ad7ce5e5"/>
    <xsd:import namespace="32be81a6-7251-4714-a5f4-ab7dc8657e75"/>
    <xsd:element name="properties">
      <xsd:complexType>
        <xsd:sequence>
          <xsd:element name="documentManagement">
            <xsd:complexType>
              <xsd:all>
                <xsd:element ref="ns2:_dlc_DocId" minOccurs="0"/>
                <xsd:element ref="ns2:_dlc_DocIdUrl" minOccurs="0"/>
                <xsd:element ref="ns2:_dlc_DocIdPersistId" minOccurs="0"/>
                <xsd:element ref="ns3:Procedure_x0020_for_x0020_logo_x0020_u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f5093-6597-4824-a05c-6799ad7ce5e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2be81a6-7251-4714-a5f4-ab7dc8657e75" elementFormDefault="qualified">
    <xsd:import namespace="http://schemas.microsoft.com/office/2006/documentManagement/types"/>
    <xsd:import namespace="http://schemas.microsoft.com/office/infopath/2007/PartnerControls"/>
    <xsd:element name="Procedure_x0020_for_x0020_logo_x0020_use" ma:index="11" nillable="true" ma:displayName="Procedure for logo use" ma:internalName="Procedure_x0020_for_x0020_logo_x0020_u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Description"/>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F54504C-5899-4130-ACDE-064236C736BD}">
  <ds:schemaRefs>
    <ds:schemaRef ds:uri="http://schemas.microsoft.com/sharepoint/v3/contenttype/forms"/>
  </ds:schemaRefs>
</ds:datastoreItem>
</file>

<file path=customXml/itemProps2.xml><?xml version="1.0" encoding="utf-8"?>
<ds:datastoreItem xmlns:ds="http://schemas.openxmlformats.org/officeDocument/2006/customXml" ds:itemID="{826890BD-14ED-498E-84ED-1AD83AD2ECE7}">
  <ds:schemaRefs>
    <ds:schemaRef ds:uri="http://www.w3.org/XML/1998/namespace"/>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fe9f5093-6597-4824-a05c-6799ad7ce5e5"/>
    <ds:schemaRef ds:uri="http://schemas.openxmlformats.org/package/2006/metadata/core-properties"/>
    <ds:schemaRef ds:uri="32be81a6-7251-4714-a5f4-ab7dc8657e75"/>
    <ds:schemaRef ds:uri="http://schemas.microsoft.com/office/2006/metadata/properties"/>
  </ds:schemaRefs>
</ds:datastoreItem>
</file>

<file path=customXml/itemProps3.xml><?xml version="1.0" encoding="utf-8"?>
<ds:datastoreItem xmlns:ds="http://schemas.openxmlformats.org/officeDocument/2006/customXml" ds:itemID="{34B36CA1-BF45-4B9E-BAF7-323CC102A7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9f5093-6597-4824-a05c-6799ad7ce5e5"/>
    <ds:schemaRef ds:uri="32be81a6-7251-4714-a5f4-ab7dc8657e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1EDF4C0-3FF1-4273-A112-F13DD15CB70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EU WARM GRAY Powerpoint Template</Template>
  <TotalTime>0</TotalTime>
  <Words>847</Words>
  <Application>Microsoft Office PowerPoint</Application>
  <PresentationFormat>On-screen Show (16:9)</PresentationFormat>
  <Paragraphs>60</Paragraphs>
  <Slides>10</Slides>
  <Notes>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Arial</vt:lpstr>
      <vt:lpstr>Calibri</vt:lpstr>
      <vt:lpstr>Calibri Light</vt:lpstr>
      <vt:lpstr>Times</vt:lpstr>
      <vt:lpstr>Times New Roman</vt:lpstr>
      <vt:lpstr>Verdana</vt:lpstr>
      <vt:lpstr>Wingdings</vt:lpstr>
      <vt:lpstr>EU WARM GRAY Powerpoint Template</vt:lpstr>
      <vt:lpstr>Office Theme</vt:lpstr>
      <vt:lpstr>MRC slides template</vt:lpstr>
      <vt:lpstr>PowerPoint Presentation</vt:lpstr>
      <vt:lpstr>VACCINE CONFIDENCE</vt:lpstr>
      <vt:lpstr>PowerPoint Presentation</vt:lpstr>
      <vt:lpstr>PowerPoint Presentation</vt:lpstr>
      <vt:lpstr>PowerPoint Presentation</vt:lpstr>
      <vt:lpstr>PowerPoint Presentation</vt:lpstr>
      <vt:lpstr>STUDY AIM AND OBJECTIVES</vt:lpstr>
      <vt:lpstr>PowerPoint Presentation</vt:lpstr>
      <vt:lpstr>PARTICIPATION IN COVID-19 VACCINE TRIAL</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Fernandes</dc:creator>
  <cp:lastModifiedBy>Eleanor  Martins</cp:lastModifiedBy>
  <cp:revision>3</cp:revision>
  <cp:lastPrinted>2002-07-16T15:27:40Z</cp:lastPrinted>
  <dcterms:created xsi:type="dcterms:W3CDTF">2018-09-14T11:04:12Z</dcterms:created>
  <dcterms:modified xsi:type="dcterms:W3CDTF">2022-03-10T22:21:07Z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0x010100A3C25726B71BCF49A5AF2936BD28C7B3</vt:lpwstr>
  </property>
  <property fmtid="{D5CDD505-2E9C-101B-9397-08002B2CF9AE}" pid="3" name="_dlc_DocIdItemGuid">
    <vt:lpwstr>e428bff8-fbb8-47a9-bc3c-c9289fc72f8e</vt:lpwstr>
  </property>
</Properties>
</file>