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469" r:id="rId2"/>
    <p:sldId id="278" r:id="rId3"/>
    <p:sldId id="281" r:id="rId4"/>
    <p:sldId id="287" r:id="rId5"/>
    <p:sldId id="295" r:id="rId6"/>
    <p:sldId id="442" r:id="rId7"/>
    <p:sldId id="298" r:id="rId8"/>
    <p:sldId id="299" r:id="rId9"/>
    <p:sldId id="300" r:id="rId10"/>
    <p:sldId id="301" r:id="rId11"/>
    <p:sldId id="303" r:id="rId12"/>
    <p:sldId id="304" r:id="rId13"/>
    <p:sldId id="446" r:id="rId14"/>
    <p:sldId id="448" r:id="rId15"/>
    <p:sldId id="467" r:id="rId16"/>
    <p:sldId id="466" r:id="rId17"/>
    <p:sldId id="31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4"/>
    <p:restoredTop sz="72572"/>
  </p:normalViewPr>
  <p:slideViewPr>
    <p:cSldViewPr snapToGrid="0" snapToObjects="1" showGuides="1">
      <p:cViewPr varScale="1">
        <p:scale>
          <a:sx n="48" d="100"/>
          <a:sy n="48" d="100"/>
        </p:scale>
        <p:origin x="1212"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63FAC-9D26-5E44-9AE9-BFA2C1ADC1C9}"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GB"/>
        </a:p>
      </dgm:t>
    </dgm:pt>
    <dgm:pt modelId="{7A2FEEAF-9B9D-8241-B1B7-4CE614492049}">
      <dgm:prSet phldrT="[Text]" custT="1"/>
      <dgm:spPr/>
      <dgm:t>
        <a:bodyPr/>
        <a:lstStyle/>
        <a:p>
          <a:r>
            <a:rPr lang="en-GB" sz="1600" dirty="0"/>
            <a:t>Unblinded trial, risk of performance bias</a:t>
          </a:r>
        </a:p>
      </dgm:t>
    </dgm:pt>
    <dgm:pt modelId="{B4B5108D-3F7A-F84A-B26F-17C38EB15487}" type="parTrans" cxnId="{88946D50-A677-E64B-BA4C-3BA70EA5C34A}">
      <dgm:prSet/>
      <dgm:spPr/>
      <dgm:t>
        <a:bodyPr/>
        <a:lstStyle/>
        <a:p>
          <a:endParaRPr lang="en-GB"/>
        </a:p>
      </dgm:t>
    </dgm:pt>
    <dgm:pt modelId="{584B7DEF-A646-5241-99EF-8A3408F9AEF3}" type="sibTrans" cxnId="{88946D50-A677-E64B-BA4C-3BA70EA5C34A}">
      <dgm:prSet/>
      <dgm:spPr/>
      <dgm:t>
        <a:bodyPr/>
        <a:lstStyle/>
        <a:p>
          <a:endParaRPr lang="en-GB"/>
        </a:p>
      </dgm:t>
    </dgm:pt>
    <dgm:pt modelId="{A755B763-3270-EA42-B892-538B5DE65204}">
      <dgm:prSet phldrT="[Text]" custT="1"/>
      <dgm:spPr/>
      <dgm:t>
        <a:bodyPr/>
        <a:lstStyle/>
        <a:p>
          <a:r>
            <a:rPr lang="en-GB" sz="2400" dirty="0"/>
            <a:t>Implementation of standardised SSNC guidelines </a:t>
          </a:r>
        </a:p>
      </dgm:t>
    </dgm:pt>
    <dgm:pt modelId="{C1BA21B3-47A6-1B45-B629-BB0D551750F9}" type="parTrans" cxnId="{6DD456AF-CC15-574C-9AE8-271744F98820}">
      <dgm:prSet/>
      <dgm:spPr/>
      <dgm:t>
        <a:bodyPr/>
        <a:lstStyle/>
        <a:p>
          <a:endParaRPr lang="en-GB"/>
        </a:p>
      </dgm:t>
    </dgm:pt>
    <dgm:pt modelId="{7F22BBC7-498C-FC41-911D-D6AE5D8518C1}" type="sibTrans" cxnId="{6DD456AF-CC15-574C-9AE8-271744F98820}">
      <dgm:prSet/>
      <dgm:spPr/>
      <dgm:t>
        <a:bodyPr/>
        <a:lstStyle/>
        <a:p>
          <a:endParaRPr lang="en-GB"/>
        </a:p>
      </dgm:t>
    </dgm:pt>
    <dgm:pt modelId="{68256A5F-28B7-174A-972C-D07AE5A4D71A}">
      <dgm:prSet phldrT="[Text]" custT="1"/>
      <dgm:spPr/>
      <dgm:t>
        <a:bodyPr/>
        <a:lstStyle/>
        <a:p>
          <a:r>
            <a:rPr lang="en-GB" sz="1600" dirty="0"/>
            <a:t>Known high HAI risk</a:t>
          </a:r>
        </a:p>
        <a:p>
          <a:r>
            <a:rPr lang="en-GB" sz="1600" dirty="0"/>
            <a:t>Infections as 2ary outcome</a:t>
          </a:r>
        </a:p>
      </dgm:t>
    </dgm:pt>
    <dgm:pt modelId="{4E0914E4-4F77-B244-93D1-C8202D4BDCC5}" type="parTrans" cxnId="{9727B46C-0380-1947-9175-1561B186BA3E}">
      <dgm:prSet/>
      <dgm:spPr/>
      <dgm:t>
        <a:bodyPr/>
        <a:lstStyle/>
        <a:p>
          <a:endParaRPr lang="en-GB"/>
        </a:p>
      </dgm:t>
    </dgm:pt>
    <dgm:pt modelId="{B399AFFF-9614-C442-9F56-30BB917002E9}" type="sibTrans" cxnId="{9727B46C-0380-1947-9175-1561B186BA3E}">
      <dgm:prSet/>
      <dgm:spPr/>
      <dgm:t>
        <a:bodyPr/>
        <a:lstStyle/>
        <a:p>
          <a:endParaRPr lang="en-GB"/>
        </a:p>
      </dgm:t>
    </dgm:pt>
    <dgm:pt modelId="{59BAC696-D5FA-3A4D-A251-C55BF811FDF1}">
      <dgm:prSet phldrT="[Text]" custT="1"/>
      <dgm:spPr/>
      <dgm:t>
        <a:bodyPr/>
        <a:lstStyle/>
        <a:p>
          <a:r>
            <a:rPr lang="en-GB" sz="2400" dirty="0"/>
            <a:t>NNU environmental surveillance &amp; IPC surveys</a:t>
          </a:r>
        </a:p>
      </dgm:t>
    </dgm:pt>
    <dgm:pt modelId="{876D53A8-FC93-424D-9759-1544F4CFAA45}" type="parTrans" cxnId="{5BF4158C-01C5-EC4C-A57F-56E5C0BC13DD}">
      <dgm:prSet/>
      <dgm:spPr/>
      <dgm:t>
        <a:bodyPr/>
        <a:lstStyle/>
        <a:p>
          <a:endParaRPr lang="en-GB"/>
        </a:p>
      </dgm:t>
    </dgm:pt>
    <dgm:pt modelId="{935734A4-22AE-074B-9F14-B393D3E46C2E}" type="sibTrans" cxnId="{5BF4158C-01C5-EC4C-A57F-56E5C0BC13DD}">
      <dgm:prSet/>
      <dgm:spPr/>
      <dgm:t>
        <a:bodyPr/>
        <a:lstStyle/>
        <a:p>
          <a:endParaRPr lang="en-GB"/>
        </a:p>
      </dgm:t>
    </dgm:pt>
    <dgm:pt modelId="{850363B7-895D-1E41-9E3A-10F47C87646F}">
      <dgm:prSet phldrT="[Text]" custT="1"/>
      <dgm:spPr/>
      <dgm:t>
        <a:bodyPr/>
        <a:lstStyle/>
        <a:p>
          <a:r>
            <a:rPr lang="en-GB" sz="1600" dirty="0"/>
            <a:t>Recommended care</a:t>
          </a:r>
        </a:p>
        <a:p>
          <a:r>
            <a:rPr lang="en-GB" sz="1600" dirty="0"/>
            <a:t>Definition of intervention &amp; control procedures</a:t>
          </a:r>
        </a:p>
      </dgm:t>
    </dgm:pt>
    <dgm:pt modelId="{3E1D6069-BAEA-9344-894A-60246E2717B5}" type="parTrans" cxnId="{2D55A41E-4815-874A-A85D-8334E455B711}">
      <dgm:prSet/>
      <dgm:spPr/>
      <dgm:t>
        <a:bodyPr/>
        <a:lstStyle/>
        <a:p>
          <a:endParaRPr lang="en-GB"/>
        </a:p>
      </dgm:t>
    </dgm:pt>
    <dgm:pt modelId="{05E3DF8A-B6F6-624E-AD49-4CC37074DEF7}" type="sibTrans" cxnId="{2D55A41E-4815-874A-A85D-8334E455B711}">
      <dgm:prSet/>
      <dgm:spPr/>
      <dgm:t>
        <a:bodyPr/>
        <a:lstStyle/>
        <a:p>
          <a:endParaRPr lang="en-GB"/>
        </a:p>
      </dgm:t>
    </dgm:pt>
    <dgm:pt modelId="{D301B8A3-9352-A14D-99E5-B9B1EC973906}">
      <dgm:prSet phldrT="[Text]" custT="1"/>
      <dgm:spPr/>
      <dgm:t>
        <a:bodyPr/>
        <a:lstStyle/>
        <a:p>
          <a:r>
            <a:rPr lang="en-GB" sz="2400" dirty="0"/>
            <a:t>Continuous KMC established as standard care for stable neonates </a:t>
          </a:r>
          <a:r>
            <a:rPr lang="en-GB" sz="2400" u="sng" dirty="0"/>
            <a:t>&lt;</a:t>
          </a:r>
          <a:r>
            <a:rPr lang="en-GB" sz="2400" u="none" dirty="0"/>
            <a:t>2000</a:t>
          </a:r>
          <a:r>
            <a:rPr lang="en-GB" sz="2400" dirty="0"/>
            <a:t>g</a:t>
          </a:r>
        </a:p>
      </dgm:t>
    </dgm:pt>
    <dgm:pt modelId="{ECDE1E89-98E2-6645-9243-77578BE75633}" type="parTrans" cxnId="{F1C83212-F05E-A440-B3B8-600232D94911}">
      <dgm:prSet/>
      <dgm:spPr/>
      <dgm:t>
        <a:bodyPr/>
        <a:lstStyle/>
        <a:p>
          <a:endParaRPr lang="en-GB"/>
        </a:p>
      </dgm:t>
    </dgm:pt>
    <dgm:pt modelId="{DA21FC6A-7F4F-1241-894A-E6622F978EDC}" type="sibTrans" cxnId="{F1C83212-F05E-A440-B3B8-600232D94911}">
      <dgm:prSet/>
      <dgm:spPr/>
      <dgm:t>
        <a:bodyPr/>
        <a:lstStyle/>
        <a:p>
          <a:endParaRPr lang="en-GB"/>
        </a:p>
      </dgm:t>
    </dgm:pt>
    <dgm:pt modelId="{C1079D9A-3A3D-3844-85AE-36C84E3F373E}" type="pres">
      <dgm:prSet presAssocID="{50B63FAC-9D26-5E44-9AE9-BFA2C1ADC1C9}" presName="Name0" presStyleCnt="0">
        <dgm:presLayoutVars>
          <dgm:chPref val="3"/>
          <dgm:dir/>
          <dgm:animLvl val="lvl"/>
          <dgm:resizeHandles/>
        </dgm:presLayoutVars>
      </dgm:prSet>
      <dgm:spPr/>
    </dgm:pt>
    <dgm:pt modelId="{6ABB170E-6718-3540-B79F-354C92E33887}" type="pres">
      <dgm:prSet presAssocID="{7A2FEEAF-9B9D-8241-B1B7-4CE614492049}" presName="horFlow" presStyleCnt="0"/>
      <dgm:spPr/>
    </dgm:pt>
    <dgm:pt modelId="{538355E0-5323-CB47-99E9-D909414D9C61}" type="pres">
      <dgm:prSet presAssocID="{7A2FEEAF-9B9D-8241-B1B7-4CE614492049}" presName="bigChev" presStyleLbl="node1" presStyleIdx="0" presStyleCnt="3" custScaleX="432403" custScaleY="410096" custLinFactY="-178450" custLinFactNeighborX="-8542" custLinFactNeighborY="-200000"/>
      <dgm:spPr>
        <a:prstGeom prst="homePlate">
          <a:avLst/>
        </a:prstGeom>
      </dgm:spPr>
    </dgm:pt>
    <dgm:pt modelId="{2BF02FCE-F6C6-CF46-8F6A-3533914BF879}" type="pres">
      <dgm:prSet presAssocID="{C1BA21B3-47A6-1B45-B629-BB0D551750F9}" presName="parTrans" presStyleCnt="0"/>
      <dgm:spPr/>
    </dgm:pt>
    <dgm:pt modelId="{ED0E342E-7009-AB43-A9F4-EDB57A486AC2}" type="pres">
      <dgm:prSet presAssocID="{A755B763-3270-EA42-B892-538B5DE65204}" presName="node" presStyleLbl="alignAccFollowNode1" presStyleIdx="0" presStyleCnt="3" custScaleX="1111063" custScaleY="488949" custLinFactX="-45414" custLinFactY="-200000" custLinFactNeighborX="-100000" custLinFactNeighborY="-259611">
        <dgm:presLayoutVars>
          <dgm:bulletEnabled val="1"/>
        </dgm:presLayoutVars>
      </dgm:prSet>
      <dgm:spPr/>
    </dgm:pt>
    <dgm:pt modelId="{DF3E00B0-AE4E-5B49-9243-2B26293ACE14}" type="pres">
      <dgm:prSet presAssocID="{7A2FEEAF-9B9D-8241-B1B7-4CE614492049}" presName="vSp" presStyleCnt="0"/>
      <dgm:spPr/>
    </dgm:pt>
    <dgm:pt modelId="{31C3AB6B-DB4D-FA41-9031-3DFB684B3566}" type="pres">
      <dgm:prSet presAssocID="{68256A5F-28B7-174A-972C-D07AE5A4D71A}" presName="horFlow" presStyleCnt="0"/>
      <dgm:spPr/>
    </dgm:pt>
    <dgm:pt modelId="{CD2D3223-DF35-8F46-8049-1E37BA146506}" type="pres">
      <dgm:prSet presAssocID="{68256A5F-28B7-174A-972C-D07AE5A4D71A}" presName="bigChev" presStyleLbl="node1" presStyleIdx="1" presStyleCnt="3" custScaleX="431517" custScaleY="388941" custLinFactY="-18499" custLinFactNeighborX="-59172" custLinFactNeighborY="-100000"/>
      <dgm:spPr>
        <a:prstGeom prst="homePlate">
          <a:avLst/>
        </a:prstGeom>
      </dgm:spPr>
    </dgm:pt>
    <dgm:pt modelId="{5A7F82F4-FB7E-B146-94B8-82E70FF842DC}" type="pres">
      <dgm:prSet presAssocID="{876D53A8-FC93-424D-9759-1544F4CFAA45}" presName="parTrans" presStyleCnt="0"/>
      <dgm:spPr/>
    </dgm:pt>
    <dgm:pt modelId="{A23C1A9E-8FD2-DC49-934F-493631FF7437}" type="pres">
      <dgm:prSet presAssocID="{59BAC696-D5FA-3A4D-A251-C55BF811FDF1}" presName="node" presStyleLbl="alignAccFollowNode1" presStyleIdx="1" presStyleCnt="3" custScaleX="1127432" custScaleY="466284" custLinFactX="-42804" custLinFactY="-42769" custLinFactNeighborX="-100000" custLinFactNeighborY="-100000">
        <dgm:presLayoutVars>
          <dgm:bulletEnabled val="1"/>
        </dgm:presLayoutVars>
      </dgm:prSet>
      <dgm:spPr/>
    </dgm:pt>
    <dgm:pt modelId="{EDED6A16-9B77-364F-A8CE-8C0EBDEE707D}" type="pres">
      <dgm:prSet presAssocID="{68256A5F-28B7-174A-972C-D07AE5A4D71A}" presName="vSp" presStyleCnt="0"/>
      <dgm:spPr/>
    </dgm:pt>
    <dgm:pt modelId="{4689D5C3-A9F4-C549-A3B6-C2F2DCB1EC19}" type="pres">
      <dgm:prSet presAssocID="{850363B7-895D-1E41-9E3A-10F47C87646F}" presName="horFlow" presStyleCnt="0"/>
      <dgm:spPr/>
    </dgm:pt>
    <dgm:pt modelId="{03F182C1-B9D1-DA40-A015-E85609793BA3}" type="pres">
      <dgm:prSet presAssocID="{850363B7-895D-1E41-9E3A-10F47C87646F}" presName="bigChev" presStyleLbl="node1" presStyleIdx="2" presStyleCnt="3" custScaleX="443140" custScaleY="500591" custLinFactY="52963" custLinFactNeighborX="-25922" custLinFactNeighborY="100000"/>
      <dgm:spPr>
        <a:prstGeom prst="homePlate">
          <a:avLst/>
        </a:prstGeom>
      </dgm:spPr>
    </dgm:pt>
    <dgm:pt modelId="{1FDED6A7-1BE0-5547-BB88-D1B7B28123F6}" type="pres">
      <dgm:prSet presAssocID="{ECDE1E89-98E2-6645-9243-77578BE75633}" presName="parTrans" presStyleCnt="0"/>
      <dgm:spPr/>
    </dgm:pt>
    <dgm:pt modelId="{82A75F05-5B54-D040-8D49-9CAC4A0DCFFD}" type="pres">
      <dgm:prSet presAssocID="{D301B8A3-9352-A14D-99E5-B9B1EC973906}" presName="node" presStyleLbl="alignAccFollowNode1" presStyleIdx="2" presStyleCnt="3" custScaleX="1146374" custScaleY="585182" custLinFactX="-56790" custLinFactY="84786" custLinFactNeighborX="-100000" custLinFactNeighborY="100000">
        <dgm:presLayoutVars>
          <dgm:bulletEnabled val="1"/>
        </dgm:presLayoutVars>
      </dgm:prSet>
      <dgm:spPr/>
    </dgm:pt>
  </dgm:ptLst>
  <dgm:cxnLst>
    <dgm:cxn modelId="{5595B304-1F20-B54E-BF80-40F5376B6134}" type="presOf" srcId="{59BAC696-D5FA-3A4D-A251-C55BF811FDF1}" destId="{A23C1A9E-8FD2-DC49-934F-493631FF7437}" srcOrd="0" destOrd="0" presId="urn:microsoft.com/office/officeart/2005/8/layout/lProcess3"/>
    <dgm:cxn modelId="{F1C83212-F05E-A440-B3B8-600232D94911}" srcId="{850363B7-895D-1E41-9E3A-10F47C87646F}" destId="{D301B8A3-9352-A14D-99E5-B9B1EC973906}" srcOrd="0" destOrd="0" parTransId="{ECDE1E89-98E2-6645-9243-77578BE75633}" sibTransId="{DA21FC6A-7F4F-1241-894A-E6622F978EDC}"/>
    <dgm:cxn modelId="{2D55A41E-4815-874A-A85D-8334E455B711}" srcId="{50B63FAC-9D26-5E44-9AE9-BFA2C1ADC1C9}" destId="{850363B7-895D-1E41-9E3A-10F47C87646F}" srcOrd="2" destOrd="0" parTransId="{3E1D6069-BAEA-9344-894A-60246E2717B5}" sibTransId="{05E3DF8A-B6F6-624E-AD49-4CC37074DEF7}"/>
    <dgm:cxn modelId="{0D3B0336-FCCC-6142-A599-BE543848F914}" type="presOf" srcId="{850363B7-895D-1E41-9E3A-10F47C87646F}" destId="{03F182C1-B9D1-DA40-A015-E85609793BA3}" srcOrd="0" destOrd="0" presId="urn:microsoft.com/office/officeart/2005/8/layout/lProcess3"/>
    <dgm:cxn modelId="{C079BB42-3710-0E46-8F41-C6D8C3BC0EFA}" type="presOf" srcId="{D301B8A3-9352-A14D-99E5-B9B1EC973906}" destId="{82A75F05-5B54-D040-8D49-9CAC4A0DCFFD}" srcOrd="0" destOrd="0" presId="urn:microsoft.com/office/officeart/2005/8/layout/lProcess3"/>
    <dgm:cxn modelId="{9727B46C-0380-1947-9175-1561B186BA3E}" srcId="{50B63FAC-9D26-5E44-9AE9-BFA2C1ADC1C9}" destId="{68256A5F-28B7-174A-972C-D07AE5A4D71A}" srcOrd="1" destOrd="0" parTransId="{4E0914E4-4F77-B244-93D1-C8202D4BDCC5}" sibTransId="{B399AFFF-9614-C442-9F56-30BB917002E9}"/>
    <dgm:cxn modelId="{88946D50-A677-E64B-BA4C-3BA70EA5C34A}" srcId="{50B63FAC-9D26-5E44-9AE9-BFA2C1ADC1C9}" destId="{7A2FEEAF-9B9D-8241-B1B7-4CE614492049}" srcOrd="0" destOrd="0" parTransId="{B4B5108D-3F7A-F84A-B26F-17C38EB15487}" sibTransId="{584B7DEF-A646-5241-99EF-8A3408F9AEF3}"/>
    <dgm:cxn modelId="{B3B85251-3CAA-B44B-A1E1-592E41199DE4}" type="presOf" srcId="{7A2FEEAF-9B9D-8241-B1B7-4CE614492049}" destId="{538355E0-5323-CB47-99E9-D909414D9C61}" srcOrd="0" destOrd="0" presId="urn:microsoft.com/office/officeart/2005/8/layout/lProcess3"/>
    <dgm:cxn modelId="{3406BB59-3233-8B45-B4C5-307A8FB80B16}" type="presOf" srcId="{50B63FAC-9D26-5E44-9AE9-BFA2C1ADC1C9}" destId="{C1079D9A-3A3D-3844-85AE-36C84E3F373E}" srcOrd="0" destOrd="0" presId="urn:microsoft.com/office/officeart/2005/8/layout/lProcess3"/>
    <dgm:cxn modelId="{5BF4158C-01C5-EC4C-A57F-56E5C0BC13DD}" srcId="{68256A5F-28B7-174A-972C-D07AE5A4D71A}" destId="{59BAC696-D5FA-3A4D-A251-C55BF811FDF1}" srcOrd="0" destOrd="0" parTransId="{876D53A8-FC93-424D-9759-1544F4CFAA45}" sibTransId="{935734A4-22AE-074B-9F14-B393D3E46C2E}"/>
    <dgm:cxn modelId="{6DD456AF-CC15-574C-9AE8-271744F98820}" srcId="{7A2FEEAF-9B9D-8241-B1B7-4CE614492049}" destId="{A755B763-3270-EA42-B892-538B5DE65204}" srcOrd="0" destOrd="0" parTransId="{C1BA21B3-47A6-1B45-B629-BB0D551750F9}" sibTransId="{7F22BBC7-498C-FC41-911D-D6AE5D8518C1}"/>
    <dgm:cxn modelId="{8D5247E5-49BB-E24F-BFCB-BA781DDDE0C3}" type="presOf" srcId="{68256A5F-28B7-174A-972C-D07AE5A4D71A}" destId="{CD2D3223-DF35-8F46-8049-1E37BA146506}" srcOrd="0" destOrd="0" presId="urn:microsoft.com/office/officeart/2005/8/layout/lProcess3"/>
    <dgm:cxn modelId="{66F357F6-4360-5F4B-8098-64635BD6E9B9}" type="presOf" srcId="{A755B763-3270-EA42-B892-538B5DE65204}" destId="{ED0E342E-7009-AB43-A9F4-EDB57A486AC2}" srcOrd="0" destOrd="0" presId="urn:microsoft.com/office/officeart/2005/8/layout/lProcess3"/>
    <dgm:cxn modelId="{B65ED9C9-2508-C647-9BDF-43ED5241D513}" type="presParOf" srcId="{C1079D9A-3A3D-3844-85AE-36C84E3F373E}" destId="{6ABB170E-6718-3540-B79F-354C92E33887}" srcOrd="0" destOrd="0" presId="urn:microsoft.com/office/officeart/2005/8/layout/lProcess3"/>
    <dgm:cxn modelId="{33815758-759D-114A-B642-896A08F095C4}" type="presParOf" srcId="{6ABB170E-6718-3540-B79F-354C92E33887}" destId="{538355E0-5323-CB47-99E9-D909414D9C61}" srcOrd="0" destOrd="0" presId="urn:microsoft.com/office/officeart/2005/8/layout/lProcess3"/>
    <dgm:cxn modelId="{B5640AC7-2C89-7942-80FF-80E9489DE187}" type="presParOf" srcId="{6ABB170E-6718-3540-B79F-354C92E33887}" destId="{2BF02FCE-F6C6-CF46-8F6A-3533914BF879}" srcOrd="1" destOrd="0" presId="urn:microsoft.com/office/officeart/2005/8/layout/lProcess3"/>
    <dgm:cxn modelId="{19FE3ED6-9492-6B44-9F03-7D15A8DD2597}" type="presParOf" srcId="{6ABB170E-6718-3540-B79F-354C92E33887}" destId="{ED0E342E-7009-AB43-A9F4-EDB57A486AC2}" srcOrd="2" destOrd="0" presId="urn:microsoft.com/office/officeart/2005/8/layout/lProcess3"/>
    <dgm:cxn modelId="{826B0A87-173E-C349-8605-F1F2B92FBB83}" type="presParOf" srcId="{C1079D9A-3A3D-3844-85AE-36C84E3F373E}" destId="{DF3E00B0-AE4E-5B49-9243-2B26293ACE14}" srcOrd="1" destOrd="0" presId="urn:microsoft.com/office/officeart/2005/8/layout/lProcess3"/>
    <dgm:cxn modelId="{FED156D1-1B48-C942-83BC-B6EC33B70E02}" type="presParOf" srcId="{C1079D9A-3A3D-3844-85AE-36C84E3F373E}" destId="{31C3AB6B-DB4D-FA41-9031-3DFB684B3566}" srcOrd="2" destOrd="0" presId="urn:microsoft.com/office/officeart/2005/8/layout/lProcess3"/>
    <dgm:cxn modelId="{805E9B5D-384B-F64F-AD30-89D202A71809}" type="presParOf" srcId="{31C3AB6B-DB4D-FA41-9031-3DFB684B3566}" destId="{CD2D3223-DF35-8F46-8049-1E37BA146506}" srcOrd="0" destOrd="0" presId="urn:microsoft.com/office/officeart/2005/8/layout/lProcess3"/>
    <dgm:cxn modelId="{E3896E52-BE2B-9643-B7A5-09CD4B76F73E}" type="presParOf" srcId="{31C3AB6B-DB4D-FA41-9031-3DFB684B3566}" destId="{5A7F82F4-FB7E-B146-94B8-82E70FF842DC}" srcOrd="1" destOrd="0" presId="urn:microsoft.com/office/officeart/2005/8/layout/lProcess3"/>
    <dgm:cxn modelId="{9F3D33F7-C332-1748-9BA3-8CA6A5FAB5B3}" type="presParOf" srcId="{31C3AB6B-DB4D-FA41-9031-3DFB684B3566}" destId="{A23C1A9E-8FD2-DC49-934F-493631FF7437}" srcOrd="2" destOrd="0" presId="urn:microsoft.com/office/officeart/2005/8/layout/lProcess3"/>
    <dgm:cxn modelId="{8C93770E-528C-F541-AADC-21926ABBA7F6}" type="presParOf" srcId="{C1079D9A-3A3D-3844-85AE-36C84E3F373E}" destId="{EDED6A16-9B77-364F-A8CE-8C0EBDEE707D}" srcOrd="3" destOrd="0" presId="urn:microsoft.com/office/officeart/2005/8/layout/lProcess3"/>
    <dgm:cxn modelId="{13EF72CB-6FF1-DF44-A4D2-41085921B891}" type="presParOf" srcId="{C1079D9A-3A3D-3844-85AE-36C84E3F373E}" destId="{4689D5C3-A9F4-C549-A3B6-C2F2DCB1EC19}" srcOrd="4" destOrd="0" presId="urn:microsoft.com/office/officeart/2005/8/layout/lProcess3"/>
    <dgm:cxn modelId="{CD663047-BE64-8D48-9C25-CB4B172277B7}" type="presParOf" srcId="{4689D5C3-A9F4-C549-A3B6-C2F2DCB1EC19}" destId="{03F182C1-B9D1-DA40-A015-E85609793BA3}" srcOrd="0" destOrd="0" presId="urn:microsoft.com/office/officeart/2005/8/layout/lProcess3"/>
    <dgm:cxn modelId="{BFA7C6D4-FF04-054D-9B54-8784CCA7F934}" type="presParOf" srcId="{4689D5C3-A9F4-C549-A3B6-C2F2DCB1EC19}" destId="{1FDED6A7-1BE0-5547-BB88-D1B7B28123F6}" srcOrd="1" destOrd="0" presId="urn:microsoft.com/office/officeart/2005/8/layout/lProcess3"/>
    <dgm:cxn modelId="{1EDC066D-37D8-4948-A63F-F26621D216D1}" type="presParOf" srcId="{4689D5C3-A9F4-C549-A3B6-C2F2DCB1EC19}" destId="{82A75F05-5B54-D040-8D49-9CAC4A0DCFF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7D79C-DEA8-B54D-971A-92C2C1E42234}"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GB"/>
        </a:p>
      </dgm:t>
    </dgm:pt>
    <dgm:pt modelId="{BEF2A8EC-B2B0-BE42-B5C2-91EC97CF30AB}">
      <dgm:prSet phldrT="[Text]" custT="1"/>
      <dgm:spPr>
        <a:solidFill>
          <a:srgbClr val="87A772"/>
        </a:solidFill>
      </dgm:spPr>
      <dgm:t>
        <a:bodyPr/>
        <a:lstStyle/>
        <a:p>
          <a:r>
            <a:rPr lang="en-GB" sz="3600" dirty="0"/>
            <a:t>Sample size too small to detect difference</a:t>
          </a:r>
        </a:p>
      </dgm:t>
    </dgm:pt>
    <dgm:pt modelId="{A0D7C29E-4E11-074C-996B-35A06EF318E2}" type="parTrans" cxnId="{6F97265C-C93F-5948-9A99-744C486158B2}">
      <dgm:prSet/>
      <dgm:spPr/>
      <dgm:t>
        <a:bodyPr/>
        <a:lstStyle/>
        <a:p>
          <a:endParaRPr lang="en-GB"/>
        </a:p>
      </dgm:t>
    </dgm:pt>
    <dgm:pt modelId="{280B6E57-AFFD-5E43-A224-C3380DA5DE14}" type="sibTrans" cxnId="{6F97265C-C93F-5948-9A99-744C486158B2}">
      <dgm:prSet/>
      <dgm:spPr/>
      <dgm:t>
        <a:bodyPr/>
        <a:lstStyle/>
        <a:p>
          <a:endParaRPr lang="en-GB"/>
        </a:p>
      </dgm:t>
    </dgm:pt>
    <dgm:pt modelId="{E0BFFFB8-48DB-FA42-B95D-53C55E7628B3}">
      <dgm:prSet phldrT="[Text]"/>
      <dgm:spPr>
        <a:solidFill>
          <a:schemeClr val="bg1">
            <a:alpha val="89804"/>
          </a:schemeClr>
        </a:solidFill>
        <a:ln w="44450">
          <a:solidFill>
            <a:srgbClr val="87A772">
              <a:alpha val="90000"/>
            </a:srgbClr>
          </a:solidFill>
        </a:ln>
      </dgm:spPr>
      <dgm:t>
        <a:bodyPr/>
        <a:lstStyle/>
        <a:p>
          <a:r>
            <a:rPr lang="en-GB" dirty="0"/>
            <a:t>Mortality halved (48% - 24%)</a:t>
          </a:r>
        </a:p>
      </dgm:t>
    </dgm:pt>
    <dgm:pt modelId="{47CA3A9F-44CB-8F45-8523-0F8B1FB428F8}" type="parTrans" cxnId="{C97C10CD-E72F-664C-BF95-F5FDD88492F2}">
      <dgm:prSet/>
      <dgm:spPr/>
      <dgm:t>
        <a:bodyPr/>
        <a:lstStyle/>
        <a:p>
          <a:endParaRPr lang="en-GB"/>
        </a:p>
      </dgm:t>
    </dgm:pt>
    <dgm:pt modelId="{E22929A2-A9A5-C648-8D10-388B80D5F91F}" type="sibTrans" cxnId="{C97C10CD-E72F-664C-BF95-F5FDD88492F2}">
      <dgm:prSet/>
      <dgm:spPr/>
      <dgm:t>
        <a:bodyPr/>
        <a:lstStyle/>
        <a:p>
          <a:endParaRPr lang="en-GB"/>
        </a:p>
      </dgm:t>
    </dgm:pt>
    <dgm:pt modelId="{C824B01C-B87A-7A4C-BA1F-5959F03F3F71}">
      <dgm:prSet phldrT="[Text]" custT="1"/>
      <dgm:spPr>
        <a:solidFill>
          <a:srgbClr val="87A772"/>
        </a:solidFill>
      </dgm:spPr>
      <dgm:t>
        <a:bodyPr/>
        <a:lstStyle/>
        <a:p>
          <a:r>
            <a:rPr lang="en-GB" sz="3600" dirty="0"/>
            <a:t>Varying population &amp; contexts of care</a:t>
          </a:r>
        </a:p>
      </dgm:t>
    </dgm:pt>
    <dgm:pt modelId="{8C9FF78D-6E65-8142-A63C-2AFB79E76E9A}" type="parTrans" cxnId="{A7265CDC-DC9F-764D-BD93-022E6F12A02A}">
      <dgm:prSet/>
      <dgm:spPr/>
      <dgm:t>
        <a:bodyPr/>
        <a:lstStyle/>
        <a:p>
          <a:endParaRPr lang="en-GB"/>
        </a:p>
      </dgm:t>
    </dgm:pt>
    <dgm:pt modelId="{8A212D7E-D94C-4A48-BA49-6142B395E0DC}" type="sibTrans" cxnId="{A7265CDC-DC9F-764D-BD93-022E6F12A02A}">
      <dgm:prSet/>
      <dgm:spPr/>
      <dgm:t>
        <a:bodyPr/>
        <a:lstStyle/>
        <a:p>
          <a:endParaRPr lang="en-GB"/>
        </a:p>
      </dgm:t>
    </dgm:pt>
    <dgm:pt modelId="{FCBB62C6-042F-E94B-96EA-395738B24C5E}">
      <dgm:prSet phldrT="[Text]"/>
      <dgm:spPr>
        <a:solidFill>
          <a:schemeClr val="bg1">
            <a:alpha val="90000"/>
          </a:schemeClr>
        </a:solidFill>
        <a:ln w="44450">
          <a:solidFill>
            <a:srgbClr val="87A772">
              <a:alpha val="90000"/>
            </a:srgbClr>
          </a:solidFill>
        </a:ln>
      </dgm:spPr>
      <dgm:t>
        <a:bodyPr/>
        <a:lstStyle/>
        <a:p>
          <a:r>
            <a:rPr lang="en-GB" dirty="0"/>
            <a:t>&lt;1kg; % SGA; baseline stability</a:t>
          </a:r>
        </a:p>
      </dgm:t>
    </dgm:pt>
    <dgm:pt modelId="{F6D039F0-6E29-044F-8CEB-553AC0D4ED0C}" type="parTrans" cxnId="{0C7D3727-DDBD-9147-8756-5805AD63E6EA}">
      <dgm:prSet/>
      <dgm:spPr/>
      <dgm:t>
        <a:bodyPr/>
        <a:lstStyle/>
        <a:p>
          <a:endParaRPr lang="en-GB"/>
        </a:p>
      </dgm:t>
    </dgm:pt>
    <dgm:pt modelId="{2DCFBD75-0905-404B-A5B1-A3E595E82454}" type="sibTrans" cxnId="{0C7D3727-DDBD-9147-8756-5805AD63E6EA}">
      <dgm:prSet/>
      <dgm:spPr/>
      <dgm:t>
        <a:bodyPr/>
        <a:lstStyle/>
        <a:p>
          <a:endParaRPr lang="en-GB"/>
        </a:p>
      </dgm:t>
    </dgm:pt>
    <dgm:pt modelId="{C6D8B9D8-2166-B04B-8D4E-89C83F98F6E3}">
      <dgm:prSet custT="1"/>
      <dgm:spPr>
        <a:solidFill>
          <a:srgbClr val="87A772"/>
        </a:solidFill>
      </dgm:spPr>
      <dgm:t>
        <a:bodyPr/>
        <a:lstStyle/>
        <a:p>
          <a:r>
            <a:rPr lang="en-GB" sz="3600" dirty="0"/>
            <a:t>Differences in trial interventions</a:t>
          </a:r>
        </a:p>
      </dgm:t>
    </dgm:pt>
    <dgm:pt modelId="{E1C89081-F912-AE44-8A21-9FD0AB1FCD40}" type="parTrans" cxnId="{5112A035-70D7-D54B-A80F-069685E9A85E}">
      <dgm:prSet/>
      <dgm:spPr/>
      <dgm:t>
        <a:bodyPr/>
        <a:lstStyle/>
        <a:p>
          <a:endParaRPr lang="en-GB"/>
        </a:p>
      </dgm:t>
    </dgm:pt>
    <dgm:pt modelId="{1AB390A4-5B40-9F4F-BD82-3213DC525352}" type="sibTrans" cxnId="{5112A035-70D7-D54B-A80F-069685E9A85E}">
      <dgm:prSet/>
      <dgm:spPr/>
      <dgm:t>
        <a:bodyPr/>
        <a:lstStyle/>
        <a:p>
          <a:endParaRPr lang="en-GB"/>
        </a:p>
      </dgm:t>
    </dgm:pt>
    <dgm:pt modelId="{0094684C-1274-E54E-A920-2664317BDA03}">
      <dgm:prSet/>
      <dgm:spPr>
        <a:solidFill>
          <a:schemeClr val="bg1">
            <a:alpha val="90000"/>
          </a:schemeClr>
        </a:solidFill>
        <a:ln w="44450">
          <a:solidFill>
            <a:srgbClr val="87A772">
              <a:alpha val="90000"/>
            </a:srgbClr>
          </a:solidFill>
        </a:ln>
      </dgm:spPr>
      <dgm:t>
        <a:bodyPr/>
        <a:lstStyle/>
        <a:p>
          <a:r>
            <a:rPr lang="en-GB" dirty="0"/>
            <a:t>Timing of KMC onset (15h vs 1.5h of age)</a:t>
          </a:r>
        </a:p>
      </dgm:t>
    </dgm:pt>
    <dgm:pt modelId="{35CCDE60-F35D-F448-8ADE-C0816697E8D8}" type="parTrans" cxnId="{5A3E729B-EF66-CE4F-A765-95A12B6AEF8E}">
      <dgm:prSet/>
      <dgm:spPr/>
      <dgm:t>
        <a:bodyPr/>
        <a:lstStyle/>
        <a:p>
          <a:endParaRPr lang="en-GB"/>
        </a:p>
      </dgm:t>
    </dgm:pt>
    <dgm:pt modelId="{76718F16-FCFB-484E-90FE-909E21D57AF3}" type="sibTrans" cxnId="{5A3E729B-EF66-CE4F-A765-95A12B6AEF8E}">
      <dgm:prSet/>
      <dgm:spPr/>
      <dgm:t>
        <a:bodyPr/>
        <a:lstStyle/>
        <a:p>
          <a:endParaRPr lang="en-GB"/>
        </a:p>
      </dgm:t>
    </dgm:pt>
    <dgm:pt modelId="{495E80C0-0F1B-5347-8F4F-84E2A376BBCA}">
      <dgm:prSet/>
      <dgm:spPr>
        <a:solidFill>
          <a:schemeClr val="bg1">
            <a:alpha val="90000"/>
          </a:schemeClr>
        </a:solidFill>
        <a:ln w="44450">
          <a:solidFill>
            <a:srgbClr val="87A772">
              <a:alpha val="90000"/>
            </a:srgbClr>
          </a:solidFill>
        </a:ln>
      </dgm:spPr>
      <dgm:t>
        <a:bodyPr/>
        <a:lstStyle/>
        <a:p>
          <a:r>
            <a:rPr lang="en-GB" dirty="0"/>
            <a:t>KMC "Dose" or daily duration (6.7h/d vs 16.9h/d)</a:t>
          </a:r>
        </a:p>
      </dgm:t>
    </dgm:pt>
    <dgm:pt modelId="{8FAECAE0-2E66-6247-9F1D-4B255AE2156B}" type="parTrans" cxnId="{90A1EA24-DFDE-6041-AF94-57415717AE10}">
      <dgm:prSet/>
      <dgm:spPr/>
      <dgm:t>
        <a:bodyPr/>
        <a:lstStyle/>
        <a:p>
          <a:endParaRPr lang="en-GB"/>
        </a:p>
      </dgm:t>
    </dgm:pt>
    <dgm:pt modelId="{EEDB4E5F-F24A-EA42-9FF1-E6BB55CAE6BD}" type="sibTrans" cxnId="{90A1EA24-DFDE-6041-AF94-57415717AE10}">
      <dgm:prSet/>
      <dgm:spPr/>
      <dgm:t>
        <a:bodyPr/>
        <a:lstStyle/>
        <a:p>
          <a:endParaRPr lang="en-GB"/>
        </a:p>
      </dgm:t>
    </dgm:pt>
    <dgm:pt modelId="{23414DAE-4DCA-A446-B82B-B896FBF15EE4}">
      <dgm:prSet/>
      <dgm:spPr>
        <a:solidFill>
          <a:schemeClr val="bg1">
            <a:alpha val="90000"/>
          </a:schemeClr>
        </a:solidFill>
        <a:ln w="44450">
          <a:solidFill>
            <a:srgbClr val="87A772">
              <a:alpha val="90000"/>
            </a:srgbClr>
          </a:solidFill>
        </a:ln>
      </dgm:spPr>
      <dgm:t>
        <a:bodyPr/>
        <a:lstStyle/>
        <a:p>
          <a:r>
            <a:rPr lang="en-GB" dirty="0"/>
            <a:t>KMC provider (female relative vs mother)</a:t>
          </a:r>
        </a:p>
      </dgm:t>
    </dgm:pt>
    <dgm:pt modelId="{4BD9FA75-CD0E-1642-8391-9753CEA9FE5D}" type="parTrans" cxnId="{4355357B-E34F-EF40-B487-24FAEA742237}">
      <dgm:prSet/>
      <dgm:spPr/>
      <dgm:t>
        <a:bodyPr/>
        <a:lstStyle/>
        <a:p>
          <a:endParaRPr lang="en-GB"/>
        </a:p>
      </dgm:t>
    </dgm:pt>
    <dgm:pt modelId="{EA57B7B7-7699-1F48-8909-EFA4693BF23F}" type="sibTrans" cxnId="{4355357B-E34F-EF40-B487-24FAEA742237}">
      <dgm:prSet/>
      <dgm:spPr/>
      <dgm:t>
        <a:bodyPr/>
        <a:lstStyle/>
        <a:p>
          <a:endParaRPr lang="en-GB"/>
        </a:p>
      </dgm:t>
    </dgm:pt>
    <dgm:pt modelId="{8DB30592-DEE9-CA4B-8A92-B6BF82005DFE}">
      <dgm:prSet/>
      <dgm:spPr>
        <a:solidFill>
          <a:schemeClr val="bg1">
            <a:alpha val="90000"/>
          </a:schemeClr>
        </a:solidFill>
        <a:ln w="44450">
          <a:solidFill>
            <a:srgbClr val="87A772">
              <a:alpha val="90000"/>
            </a:srgbClr>
          </a:solidFill>
        </a:ln>
      </dgm:spPr>
      <dgm:t>
        <a:bodyPr/>
        <a:lstStyle/>
        <a:p>
          <a:r>
            <a:rPr lang="en-GB" dirty="0"/>
            <a:t>Higher level &amp; quality of care in </a:t>
          </a:r>
          <a:r>
            <a:rPr lang="en-GB" dirty="0" err="1"/>
            <a:t>iKMC</a:t>
          </a:r>
          <a:r>
            <a:rPr lang="en-GB" dirty="0"/>
            <a:t> trial (“Mother-Neonatal ICUs)</a:t>
          </a:r>
        </a:p>
      </dgm:t>
    </dgm:pt>
    <dgm:pt modelId="{8FFBDA9E-5922-3B4E-A100-C7EE7EB687EB}" type="parTrans" cxnId="{6DAA0288-0525-D14C-9F34-C10772C19E77}">
      <dgm:prSet/>
      <dgm:spPr/>
      <dgm:t>
        <a:bodyPr/>
        <a:lstStyle/>
        <a:p>
          <a:endParaRPr lang="en-GB"/>
        </a:p>
      </dgm:t>
    </dgm:pt>
    <dgm:pt modelId="{89207191-B26F-1D4C-B36C-94113E2EA328}" type="sibTrans" cxnId="{6DAA0288-0525-D14C-9F34-C10772C19E77}">
      <dgm:prSet/>
      <dgm:spPr/>
      <dgm:t>
        <a:bodyPr/>
        <a:lstStyle/>
        <a:p>
          <a:endParaRPr lang="en-GB"/>
        </a:p>
      </dgm:t>
    </dgm:pt>
    <dgm:pt modelId="{150FD841-E7C0-1F49-99B5-A9DFD9A08502}">
      <dgm:prSet phldrT="[Text]"/>
      <dgm:spPr>
        <a:solidFill>
          <a:schemeClr val="bg1">
            <a:alpha val="89804"/>
          </a:schemeClr>
        </a:solidFill>
        <a:ln w="44450">
          <a:solidFill>
            <a:srgbClr val="87A772">
              <a:alpha val="90000"/>
            </a:srgbClr>
          </a:solidFill>
        </a:ln>
      </dgm:spPr>
      <dgm:t>
        <a:bodyPr/>
        <a:lstStyle/>
        <a:p>
          <a:r>
            <a:rPr lang="en-GB" dirty="0"/>
            <a:t>70% of target sample size recruited</a:t>
          </a:r>
        </a:p>
      </dgm:t>
    </dgm:pt>
    <dgm:pt modelId="{74A9DDF8-472F-9E4A-AF4B-E4BFF4488760}" type="parTrans" cxnId="{64301CE5-B253-8440-8C07-02988A6445BF}">
      <dgm:prSet/>
      <dgm:spPr/>
      <dgm:t>
        <a:bodyPr/>
        <a:lstStyle/>
        <a:p>
          <a:endParaRPr lang="en-GB"/>
        </a:p>
      </dgm:t>
    </dgm:pt>
    <dgm:pt modelId="{3C1ABF42-84E7-4C41-861F-166ED2D5C5CD}" type="sibTrans" cxnId="{64301CE5-B253-8440-8C07-02988A6445BF}">
      <dgm:prSet/>
      <dgm:spPr/>
      <dgm:t>
        <a:bodyPr/>
        <a:lstStyle/>
        <a:p>
          <a:endParaRPr lang="en-GB"/>
        </a:p>
      </dgm:t>
    </dgm:pt>
    <dgm:pt modelId="{E226E028-3185-B949-9B19-BCD186086330}">
      <dgm:prSet phldrT="[Text]"/>
      <dgm:spPr>
        <a:solidFill>
          <a:schemeClr val="bg1">
            <a:alpha val="89804"/>
          </a:schemeClr>
        </a:solidFill>
        <a:ln w="44450">
          <a:solidFill>
            <a:srgbClr val="87A772">
              <a:alpha val="90000"/>
            </a:srgbClr>
          </a:solidFill>
        </a:ln>
      </dgm:spPr>
      <dgm:t>
        <a:bodyPr/>
        <a:lstStyle/>
        <a:p>
          <a:r>
            <a:rPr lang="en-GB" dirty="0"/>
            <a:t>80% power at trial onset (30% effect size)</a:t>
          </a:r>
        </a:p>
      </dgm:t>
    </dgm:pt>
    <dgm:pt modelId="{8BC57839-B5E0-F14A-9E5F-46758B8ABD63}" type="parTrans" cxnId="{EF042C0C-C2B3-524C-BA0E-B9329A939922}">
      <dgm:prSet/>
      <dgm:spPr/>
    </dgm:pt>
    <dgm:pt modelId="{522E7E12-B44E-5441-8BD7-ECF5CC69AAB8}" type="sibTrans" cxnId="{EF042C0C-C2B3-524C-BA0E-B9329A939922}">
      <dgm:prSet/>
      <dgm:spPr/>
    </dgm:pt>
    <dgm:pt modelId="{1E01FDE3-5823-B044-8726-4AF47123DE1E}" type="pres">
      <dgm:prSet presAssocID="{2427D79C-DEA8-B54D-971A-92C2C1E42234}" presName="Name0" presStyleCnt="0">
        <dgm:presLayoutVars>
          <dgm:dir/>
          <dgm:animLvl val="lvl"/>
          <dgm:resizeHandles val="exact"/>
        </dgm:presLayoutVars>
      </dgm:prSet>
      <dgm:spPr/>
    </dgm:pt>
    <dgm:pt modelId="{F3241C20-D46F-DF4B-A58F-7DB44170A1CC}" type="pres">
      <dgm:prSet presAssocID="{BEF2A8EC-B2B0-BE42-B5C2-91EC97CF30AB}" presName="linNode" presStyleCnt="0"/>
      <dgm:spPr/>
    </dgm:pt>
    <dgm:pt modelId="{21E5E03C-E25C-8B4E-95EE-FB11B9AA5F47}" type="pres">
      <dgm:prSet presAssocID="{BEF2A8EC-B2B0-BE42-B5C2-91EC97CF30AB}" presName="parentText" presStyleLbl="node1" presStyleIdx="0" presStyleCnt="3" custLinFactNeighborX="268" custLinFactNeighborY="-1139">
        <dgm:presLayoutVars>
          <dgm:chMax val="1"/>
          <dgm:bulletEnabled val="1"/>
        </dgm:presLayoutVars>
      </dgm:prSet>
      <dgm:spPr/>
    </dgm:pt>
    <dgm:pt modelId="{B55AB2A0-DB21-C644-8FC1-923B5AECA288}" type="pres">
      <dgm:prSet presAssocID="{BEF2A8EC-B2B0-BE42-B5C2-91EC97CF30AB}" presName="descendantText" presStyleLbl="alignAccFollowNode1" presStyleIdx="0" presStyleCnt="3">
        <dgm:presLayoutVars>
          <dgm:bulletEnabled val="1"/>
        </dgm:presLayoutVars>
      </dgm:prSet>
      <dgm:spPr/>
    </dgm:pt>
    <dgm:pt modelId="{650FE659-20A9-A041-91B6-1C71B30F27AC}" type="pres">
      <dgm:prSet presAssocID="{280B6E57-AFFD-5E43-A224-C3380DA5DE14}" presName="sp" presStyleCnt="0"/>
      <dgm:spPr/>
    </dgm:pt>
    <dgm:pt modelId="{F26C664E-DFCB-7D4F-A201-6D1E33250A68}" type="pres">
      <dgm:prSet presAssocID="{C6D8B9D8-2166-B04B-8D4E-89C83F98F6E3}" presName="linNode" presStyleCnt="0"/>
      <dgm:spPr/>
    </dgm:pt>
    <dgm:pt modelId="{5D4EAAEC-2061-E54F-9BF5-5EE05F0315F2}" type="pres">
      <dgm:prSet presAssocID="{C6D8B9D8-2166-B04B-8D4E-89C83F98F6E3}" presName="parentText" presStyleLbl="node1" presStyleIdx="1" presStyleCnt="3">
        <dgm:presLayoutVars>
          <dgm:chMax val="1"/>
          <dgm:bulletEnabled val="1"/>
        </dgm:presLayoutVars>
      </dgm:prSet>
      <dgm:spPr/>
    </dgm:pt>
    <dgm:pt modelId="{F46AD2C5-1EDD-8B45-9309-CBE7F32B24F8}" type="pres">
      <dgm:prSet presAssocID="{C6D8B9D8-2166-B04B-8D4E-89C83F98F6E3}" presName="descendantText" presStyleLbl="alignAccFollowNode1" presStyleIdx="1" presStyleCnt="3">
        <dgm:presLayoutVars>
          <dgm:bulletEnabled val="1"/>
        </dgm:presLayoutVars>
      </dgm:prSet>
      <dgm:spPr/>
    </dgm:pt>
    <dgm:pt modelId="{56D5EF19-8A1C-C849-9EDF-F6B06A246AB3}" type="pres">
      <dgm:prSet presAssocID="{1AB390A4-5B40-9F4F-BD82-3213DC525352}" presName="sp" presStyleCnt="0"/>
      <dgm:spPr/>
    </dgm:pt>
    <dgm:pt modelId="{5422BD40-9189-D74C-981E-31E102E0D9D0}" type="pres">
      <dgm:prSet presAssocID="{C824B01C-B87A-7A4C-BA1F-5959F03F3F71}" presName="linNode" presStyleCnt="0"/>
      <dgm:spPr/>
    </dgm:pt>
    <dgm:pt modelId="{9CED2A4A-C9C7-414B-9162-4D0E520EAAC6}" type="pres">
      <dgm:prSet presAssocID="{C824B01C-B87A-7A4C-BA1F-5959F03F3F71}" presName="parentText" presStyleLbl="node1" presStyleIdx="2" presStyleCnt="3">
        <dgm:presLayoutVars>
          <dgm:chMax val="1"/>
          <dgm:bulletEnabled val="1"/>
        </dgm:presLayoutVars>
      </dgm:prSet>
      <dgm:spPr/>
    </dgm:pt>
    <dgm:pt modelId="{95F52445-9E08-7746-B9DF-C2CB2977A732}" type="pres">
      <dgm:prSet presAssocID="{C824B01C-B87A-7A4C-BA1F-5959F03F3F71}" presName="descendantText" presStyleLbl="alignAccFollowNode1" presStyleIdx="2" presStyleCnt="3">
        <dgm:presLayoutVars>
          <dgm:bulletEnabled val="1"/>
        </dgm:presLayoutVars>
      </dgm:prSet>
      <dgm:spPr/>
    </dgm:pt>
  </dgm:ptLst>
  <dgm:cxnLst>
    <dgm:cxn modelId="{97C2B704-AC2E-204E-AB82-5104A4E674B7}" type="presOf" srcId="{495E80C0-0F1B-5347-8F4F-84E2A376BBCA}" destId="{F46AD2C5-1EDD-8B45-9309-CBE7F32B24F8}" srcOrd="0" destOrd="1" presId="urn:microsoft.com/office/officeart/2005/8/layout/vList5"/>
    <dgm:cxn modelId="{76FCF507-1E71-8041-B715-E39A07720F5C}" type="presOf" srcId="{FCBB62C6-042F-E94B-96EA-395738B24C5E}" destId="{95F52445-9E08-7746-B9DF-C2CB2977A732}" srcOrd="0" destOrd="0" presId="urn:microsoft.com/office/officeart/2005/8/layout/vList5"/>
    <dgm:cxn modelId="{EF042C0C-C2B3-524C-BA0E-B9329A939922}" srcId="{BEF2A8EC-B2B0-BE42-B5C2-91EC97CF30AB}" destId="{E226E028-3185-B949-9B19-BCD186086330}" srcOrd="0" destOrd="0" parTransId="{8BC57839-B5E0-F14A-9E5F-46758B8ABD63}" sibTransId="{522E7E12-B44E-5441-8BD7-ECF5CC69AAB8}"/>
    <dgm:cxn modelId="{90A1EA24-DFDE-6041-AF94-57415717AE10}" srcId="{C6D8B9D8-2166-B04B-8D4E-89C83F98F6E3}" destId="{495E80C0-0F1B-5347-8F4F-84E2A376BBCA}" srcOrd="1" destOrd="0" parTransId="{8FAECAE0-2E66-6247-9F1D-4B255AE2156B}" sibTransId="{EEDB4E5F-F24A-EA42-9FF1-E6BB55CAE6BD}"/>
    <dgm:cxn modelId="{0C7D3727-DDBD-9147-8756-5805AD63E6EA}" srcId="{C824B01C-B87A-7A4C-BA1F-5959F03F3F71}" destId="{FCBB62C6-042F-E94B-96EA-395738B24C5E}" srcOrd="0" destOrd="0" parTransId="{F6D039F0-6E29-044F-8CEB-553AC0D4ED0C}" sibTransId="{2DCFBD75-0905-404B-A5B1-A3E595E82454}"/>
    <dgm:cxn modelId="{E04E342C-54A5-F345-86CC-9275BB4E6AB3}" type="presOf" srcId="{E0BFFFB8-48DB-FA42-B95D-53C55E7628B3}" destId="{B55AB2A0-DB21-C644-8FC1-923B5AECA288}" srcOrd="0" destOrd="1" presId="urn:microsoft.com/office/officeart/2005/8/layout/vList5"/>
    <dgm:cxn modelId="{5112A035-70D7-D54B-A80F-069685E9A85E}" srcId="{2427D79C-DEA8-B54D-971A-92C2C1E42234}" destId="{C6D8B9D8-2166-B04B-8D4E-89C83F98F6E3}" srcOrd="1" destOrd="0" parTransId="{E1C89081-F912-AE44-8A21-9FD0AB1FCD40}" sibTransId="{1AB390A4-5B40-9F4F-BD82-3213DC525352}"/>
    <dgm:cxn modelId="{009C563F-7B34-FE47-BFC7-B962EED38145}" type="presOf" srcId="{0094684C-1274-E54E-A920-2664317BDA03}" destId="{F46AD2C5-1EDD-8B45-9309-CBE7F32B24F8}" srcOrd="0" destOrd="0" presId="urn:microsoft.com/office/officeart/2005/8/layout/vList5"/>
    <dgm:cxn modelId="{6F97265C-C93F-5948-9A99-744C486158B2}" srcId="{2427D79C-DEA8-B54D-971A-92C2C1E42234}" destId="{BEF2A8EC-B2B0-BE42-B5C2-91EC97CF30AB}" srcOrd="0" destOrd="0" parTransId="{A0D7C29E-4E11-074C-996B-35A06EF318E2}" sibTransId="{280B6E57-AFFD-5E43-A224-C3380DA5DE14}"/>
    <dgm:cxn modelId="{B9374B46-AC9A-2C4C-B5BE-3DB390D65E5B}" type="presOf" srcId="{8DB30592-DEE9-CA4B-8A92-B6BF82005DFE}" destId="{95F52445-9E08-7746-B9DF-C2CB2977A732}" srcOrd="0" destOrd="1" presId="urn:microsoft.com/office/officeart/2005/8/layout/vList5"/>
    <dgm:cxn modelId="{D36F1052-F1A3-5B4D-AA24-75F6E6C25122}" type="presOf" srcId="{E226E028-3185-B949-9B19-BCD186086330}" destId="{B55AB2A0-DB21-C644-8FC1-923B5AECA288}" srcOrd="0" destOrd="0" presId="urn:microsoft.com/office/officeart/2005/8/layout/vList5"/>
    <dgm:cxn modelId="{DD2CF153-09C9-2640-AEA1-A7B22DE6F521}" type="presOf" srcId="{2427D79C-DEA8-B54D-971A-92C2C1E42234}" destId="{1E01FDE3-5823-B044-8726-4AF47123DE1E}" srcOrd="0" destOrd="0" presId="urn:microsoft.com/office/officeart/2005/8/layout/vList5"/>
    <dgm:cxn modelId="{4355357B-E34F-EF40-B487-24FAEA742237}" srcId="{C6D8B9D8-2166-B04B-8D4E-89C83F98F6E3}" destId="{23414DAE-4DCA-A446-B82B-B896FBF15EE4}" srcOrd="2" destOrd="0" parTransId="{4BD9FA75-CD0E-1642-8391-9753CEA9FE5D}" sibTransId="{EA57B7B7-7699-1F48-8909-EFA4693BF23F}"/>
    <dgm:cxn modelId="{6DAA0288-0525-D14C-9F34-C10772C19E77}" srcId="{C824B01C-B87A-7A4C-BA1F-5959F03F3F71}" destId="{8DB30592-DEE9-CA4B-8A92-B6BF82005DFE}" srcOrd="1" destOrd="0" parTransId="{8FFBDA9E-5922-3B4E-A100-C7EE7EB687EB}" sibTransId="{89207191-B26F-1D4C-B36C-94113E2EA328}"/>
    <dgm:cxn modelId="{7B8A748C-677B-304B-AD9E-6BAA692CE628}" type="presOf" srcId="{23414DAE-4DCA-A446-B82B-B896FBF15EE4}" destId="{F46AD2C5-1EDD-8B45-9309-CBE7F32B24F8}" srcOrd="0" destOrd="2" presId="urn:microsoft.com/office/officeart/2005/8/layout/vList5"/>
    <dgm:cxn modelId="{5A3E729B-EF66-CE4F-A765-95A12B6AEF8E}" srcId="{C6D8B9D8-2166-B04B-8D4E-89C83F98F6E3}" destId="{0094684C-1274-E54E-A920-2664317BDA03}" srcOrd="0" destOrd="0" parTransId="{35CCDE60-F35D-F448-8ADE-C0816697E8D8}" sibTransId="{76718F16-FCFB-484E-90FE-909E21D57AF3}"/>
    <dgm:cxn modelId="{C97C10CD-E72F-664C-BF95-F5FDD88492F2}" srcId="{BEF2A8EC-B2B0-BE42-B5C2-91EC97CF30AB}" destId="{E0BFFFB8-48DB-FA42-B95D-53C55E7628B3}" srcOrd="1" destOrd="0" parTransId="{47CA3A9F-44CB-8F45-8523-0F8B1FB428F8}" sibTransId="{E22929A2-A9A5-C648-8D10-388B80D5F91F}"/>
    <dgm:cxn modelId="{803BAFD6-FE92-B443-9C32-112DB61EE21C}" type="presOf" srcId="{C6D8B9D8-2166-B04B-8D4E-89C83F98F6E3}" destId="{5D4EAAEC-2061-E54F-9BF5-5EE05F0315F2}" srcOrd="0" destOrd="0" presId="urn:microsoft.com/office/officeart/2005/8/layout/vList5"/>
    <dgm:cxn modelId="{08870FD8-232F-A44C-9B66-4962670AFF57}" type="presOf" srcId="{BEF2A8EC-B2B0-BE42-B5C2-91EC97CF30AB}" destId="{21E5E03C-E25C-8B4E-95EE-FB11B9AA5F47}" srcOrd="0" destOrd="0" presId="urn:microsoft.com/office/officeart/2005/8/layout/vList5"/>
    <dgm:cxn modelId="{A7265CDC-DC9F-764D-BD93-022E6F12A02A}" srcId="{2427D79C-DEA8-B54D-971A-92C2C1E42234}" destId="{C824B01C-B87A-7A4C-BA1F-5959F03F3F71}" srcOrd="2" destOrd="0" parTransId="{8C9FF78D-6E65-8142-A63C-2AFB79E76E9A}" sibTransId="{8A212D7E-D94C-4A48-BA49-6142B395E0DC}"/>
    <dgm:cxn modelId="{64301CE5-B253-8440-8C07-02988A6445BF}" srcId="{BEF2A8EC-B2B0-BE42-B5C2-91EC97CF30AB}" destId="{150FD841-E7C0-1F49-99B5-A9DFD9A08502}" srcOrd="2" destOrd="0" parTransId="{74A9DDF8-472F-9E4A-AF4B-E4BFF4488760}" sibTransId="{3C1ABF42-84E7-4C41-861F-166ED2D5C5CD}"/>
    <dgm:cxn modelId="{E1B63FF0-4023-AF4C-8317-6E941FFA36F5}" type="presOf" srcId="{150FD841-E7C0-1F49-99B5-A9DFD9A08502}" destId="{B55AB2A0-DB21-C644-8FC1-923B5AECA288}" srcOrd="0" destOrd="2" presId="urn:microsoft.com/office/officeart/2005/8/layout/vList5"/>
    <dgm:cxn modelId="{32F183F2-08E5-564E-BABD-2F700EF18B81}" type="presOf" srcId="{C824B01C-B87A-7A4C-BA1F-5959F03F3F71}" destId="{9CED2A4A-C9C7-414B-9162-4D0E520EAAC6}" srcOrd="0" destOrd="0" presId="urn:microsoft.com/office/officeart/2005/8/layout/vList5"/>
    <dgm:cxn modelId="{5713B5E3-C2DE-D946-A58E-65331268F0F1}" type="presParOf" srcId="{1E01FDE3-5823-B044-8726-4AF47123DE1E}" destId="{F3241C20-D46F-DF4B-A58F-7DB44170A1CC}" srcOrd="0" destOrd="0" presId="urn:microsoft.com/office/officeart/2005/8/layout/vList5"/>
    <dgm:cxn modelId="{C089A202-7224-C54D-A200-334B9F651B9A}" type="presParOf" srcId="{F3241C20-D46F-DF4B-A58F-7DB44170A1CC}" destId="{21E5E03C-E25C-8B4E-95EE-FB11B9AA5F47}" srcOrd="0" destOrd="0" presId="urn:microsoft.com/office/officeart/2005/8/layout/vList5"/>
    <dgm:cxn modelId="{F2D3DB4D-84FB-9043-BD04-1547BD917F63}" type="presParOf" srcId="{F3241C20-D46F-DF4B-A58F-7DB44170A1CC}" destId="{B55AB2A0-DB21-C644-8FC1-923B5AECA288}" srcOrd="1" destOrd="0" presId="urn:microsoft.com/office/officeart/2005/8/layout/vList5"/>
    <dgm:cxn modelId="{C90F2CDB-B787-5346-8CAD-F1D8920D4164}" type="presParOf" srcId="{1E01FDE3-5823-B044-8726-4AF47123DE1E}" destId="{650FE659-20A9-A041-91B6-1C71B30F27AC}" srcOrd="1" destOrd="0" presId="urn:microsoft.com/office/officeart/2005/8/layout/vList5"/>
    <dgm:cxn modelId="{97988857-CE60-D34E-8B43-BD580F652001}" type="presParOf" srcId="{1E01FDE3-5823-B044-8726-4AF47123DE1E}" destId="{F26C664E-DFCB-7D4F-A201-6D1E33250A68}" srcOrd="2" destOrd="0" presId="urn:microsoft.com/office/officeart/2005/8/layout/vList5"/>
    <dgm:cxn modelId="{25849CD0-9935-604E-86DB-EDBC5C8EA13A}" type="presParOf" srcId="{F26C664E-DFCB-7D4F-A201-6D1E33250A68}" destId="{5D4EAAEC-2061-E54F-9BF5-5EE05F0315F2}" srcOrd="0" destOrd="0" presId="urn:microsoft.com/office/officeart/2005/8/layout/vList5"/>
    <dgm:cxn modelId="{88D45F67-1C6E-EE43-8CA5-67CB236F4D0F}" type="presParOf" srcId="{F26C664E-DFCB-7D4F-A201-6D1E33250A68}" destId="{F46AD2C5-1EDD-8B45-9309-CBE7F32B24F8}" srcOrd="1" destOrd="0" presId="urn:microsoft.com/office/officeart/2005/8/layout/vList5"/>
    <dgm:cxn modelId="{08CE57D2-598F-EB41-88FA-6C0394C40D3A}" type="presParOf" srcId="{1E01FDE3-5823-B044-8726-4AF47123DE1E}" destId="{56D5EF19-8A1C-C849-9EDF-F6B06A246AB3}" srcOrd="3" destOrd="0" presId="urn:microsoft.com/office/officeart/2005/8/layout/vList5"/>
    <dgm:cxn modelId="{3C2412C7-3608-6948-A413-B9977B09B0FF}" type="presParOf" srcId="{1E01FDE3-5823-B044-8726-4AF47123DE1E}" destId="{5422BD40-9189-D74C-981E-31E102E0D9D0}" srcOrd="4" destOrd="0" presId="urn:microsoft.com/office/officeart/2005/8/layout/vList5"/>
    <dgm:cxn modelId="{D8AEA8AB-1DE0-754C-9D70-887374C84234}" type="presParOf" srcId="{5422BD40-9189-D74C-981E-31E102E0D9D0}" destId="{9CED2A4A-C9C7-414B-9162-4D0E520EAAC6}" srcOrd="0" destOrd="0" presId="urn:microsoft.com/office/officeart/2005/8/layout/vList5"/>
    <dgm:cxn modelId="{6E62F9A9-45CC-ED47-8155-FB1E812FE1DD}" type="presParOf" srcId="{5422BD40-9189-D74C-981E-31E102E0D9D0}" destId="{95F52445-9E08-7746-B9DF-C2CB2977A73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355E0-5323-CB47-99E9-D909414D9C61}">
      <dsp:nvSpPr>
        <dsp:cNvPr id="0" name=""/>
        <dsp:cNvSpPr/>
      </dsp:nvSpPr>
      <dsp:spPr>
        <a:xfrm>
          <a:off x="0" y="619504"/>
          <a:ext cx="2540356" cy="9637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dirty="0"/>
            <a:t>Unblinded trial, risk of performance bias</a:t>
          </a:r>
        </a:p>
      </dsp:txBody>
      <dsp:txXfrm>
        <a:off x="0" y="619504"/>
        <a:ext cx="2299426" cy="963721"/>
      </dsp:txXfrm>
    </dsp:sp>
    <dsp:sp modelId="{ED0E342E-7009-AB43-A9F4-EDB57A486AC2}">
      <dsp:nvSpPr>
        <dsp:cNvPr id="0" name=""/>
        <dsp:cNvSpPr/>
      </dsp:nvSpPr>
      <dsp:spPr>
        <a:xfrm>
          <a:off x="2172483" y="617405"/>
          <a:ext cx="5417797" cy="95369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Implementation of standardised SSNC guidelines </a:t>
          </a:r>
        </a:p>
      </dsp:txBody>
      <dsp:txXfrm>
        <a:off x="2649328" y="617405"/>
        <a:ext cx="4464107" cy="953690"/>
      </dsp:txXfrm>
    </dsp:sp>
    <dsp:sp modelId="{CD2D3223-DF35-8F46-8049-1E37BA146506}">
      <dsp:nvSpPr>
        <dsp:cNvPr id="0" name=""/>
        <dsp:cNvSpPr/>
      </dsp:nvSpPr>
      <dsp:spPr>
        <a:xfrm>
          <a:off x="0" y="2227007"/>
          <a:ext cx="2535151" cy="9140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dirty="0"/>
            <a:t>Known high HAI risk</a:t>
          </a:r>
        </a:p>
        <a:p>
          <a:pPr marL="0" lvl="0" indent="0" algn="ctr" defTabSz="711200">
            <a:lnSpc>
              <a:spcPct val="90000"/>
            </a:lnSpc>
            <a:spcBef>
              <a:spcPct val="0"/>
            </a:spcBef>
            <a:spcAft>
              <a:spcPct val="35000"/>
            </a:spcAft>
            <a:buNone/>
          </a:pPr>
          <a:r>
            <a:rPr lang="en-GB" sz="1600" kern="1200" dirty="0"/>
            <a:t>Infections as 2ary outcome</a:t>
          </a:r>
        </a:p>
      </dsp:txBody>
      <dsp:txXfrm>
        <a:off x="0" y="2227007"/>
        <a:ext cx="2306649" cy="914007"/>
      </dsp:txXfrm>
    </dsp:sp>
    <dsp:sp modelId="{A23C1A9E-8FD2-DC49-934F-493631FF7437}">
      <dsp:nvSpPr>
        <dsp:cNvPr id="0" name=""/>
        <dsp:cNvSpPr/>
      </dsp:nvSpPr>
      <dsp:spPr>
        <a:xfrm>
          <a:off x="2180005" y="2229271"/>
          <a:ext cx="5497616" cy="90948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NNU environmental surveillance &amp; IPC surveys</a:t>
          </a:r>
        </a:p>
      </dsp:txBody>
      <dsp:txXfrm>
        <a:off x="2634746" y="2229271"/>
        <a:ext cx="4588134" cy="909482"/>
      </dsp:txXfrm>
    </dsp:sp>
    <dsp:sp modelId="{03F182C1-B9D1-DA40-A015-E85609793BA3}">
      <dsp:nvSpPr>
        <dsp:cNvPr id="0" name=""/>
        <dsp:cNvSpPr/>
      </dsp:nvSpPr>
      <dsp:spPr>
        <a:xfrm>
          <a:off x="0" y="3811847"/>
          <a:ext cx="2603436" cy="117638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dirty="0"/>
            <a:t>Recommended care</a:t>
          </a:r>
        </a:p>
        <a:p>
          <a:pPr marL="0" lvl="0" indent="0" algn="ctr" defTabSz="711200">
            <a:lnSpc>
              <a:spcPct val="90000"/>
            </a:lnSpc>
            <a:spcBef>
              <a:spcPct val="0"/>
            </a:spcBef>
            <a:spcAft>
              <a:spcPct val="35000"/>
            </a:spcAft>
            <a:buNone/>
          </a:pPr>
          <a:r>
            <a:rPr lang="en-GB" sz="1600" kern="1200" dirty="0"/>
            <a:t>Definition of intervention &amp; control procedures</a:t>
          </a:r>
        </a:p>
      </dsp:txBody>
      <dsp:txXfrm>
        <a:off x="0" y="3811847"/>
        <a:ext cx="2309340" cy="1176383"/>
      </dsp:txXfrm>
    </dsp:sp>
    <dsp:sp modelId="{82A75F05-5B54-D040-8D49-9CAC4A0DCFFD}">
      <dsp:nvSpPr>
        <dsp:cNvPr id="0" name=""/>
        <dsp:cNvSpPr/>
      </dsp:nvSpPr>
      <dsp:spPr>
        <a:xfrm>
          <a:off x="2180091" y="3830305"/>
          <a:ext cx="5589981" cy="114139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Continuous KMC established as standard care for stable neonates </a:t>
          </a:r>
          <a:r>
            <a:rPr lang="en-GB" sz="2400" u="sng" kern="1200" dirty="0"/>
            <a:t>&lt;</a:t>
          </a:r>
          <a:r>
            <a:rPr lang="en-GB" sz="2400" u="none" kern="1200" dirty="0"/>
            <a:t>2000</a:t>
          </a:r>
          <a:r>
            <a:rPr lang="en-GB" sz="2400" kern="1200" dirty="0"/>
            <a:t>g</a:t>
          </a:r>
        </a:p>
      </dsp:txBody>
      <dsp:txXfrm>
        <a:off x="2750787" y="3830305"/>
        <a:ext cx="4448589" cy="1141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AB2A0-DB21-C644-8FC1-923B5AECA288}">
      <dsp:nvSpPr>
        <dsp:cNvPr id="0" name=""/>
        <dsp:cNvSpPr/>
      </dsp:nvSpPr>
      <dsp:spPr>
        <a:xfrm rot="5400000">
          <a:off x="7190635" y="-2836905"/>
          <a:ext cx="1396636" cy="7424897"/>
        </a:xfrm>
        <a:prstGeom prst="round2SameRect">
          <a:avLst/>
        </a:prstGeom>
        <a:solidFill>
          <a:schemeClr val="bg1">
            <a:alpha val="89804"/>
          </a:schemeClr>
        </a:solidFill>
        <a:ln w="44450" cap="flat" cmpd="sng" algn="ctr">
          <a:solidFill>
            <a:srgbClr val="87A772">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GB" sz="2500" kern="1200" dirty="0"/>
            <a:t>80% power at trial onset (30% effect size)</a:t>
          </a:r>
        </a:p>
        <a:p>
          <a:pPr marL="228600" lvl="1" indent="-228600" algn="l" defTabSz="1111250">
            <a:lnSpc>
              <a:spcPct val="90000"/>
            </a:lnSpc>
            <a:spcBef>
              <a:spcPct val="0"/>
            </a:spcBef>
            <a:spcAft>
              <a:spcPct val="15000"/>
            </a:spcAft>
            <a:buChar char="•"/>
          </a:pPr>
          <a:r>
            <a:rPr lang="en-GB" sz="2500" kern="1200" dirty="0"/>
            <a:t>Mortality halved (48% - 24%)</a:t>
          </a:r>
        </a:p>
        <a:p>
          <a:pPr marL="228600" lvl="1" indent="-228600" algn="l" defTabSz="1111250">
            <a:lnSpc>
              <a:spcPct val="90000"/>
            </a:lnSpc>
            <a:spcBef>
              <a:spcPct val="0"/>
            </a:spcBef>
            <a:spcAft>
              <a:spcPct val="15000"/>
            </a:spcAft>
            <a:buChar char="•"/>
          </a:pPr>
          <a:r>
            <a:rPr lang="en-GB" sz="2500" kern="1200" dirty="0"/>
            <a:t>70% of target sample size recruited</a:t>
          </a:r>
        </a:p>
      </dsp:txBody>
      <dsp:txXfrm rot="-5400000">
        <a:off x="4176505" y="245403"/>
        <a:ext cx="7356719" cy="1260280"/>
      </dsp:txXfrm>
    </dsp:sp>
    <dsp:sp modelId="{21E5E03C-E25C-8B4E-95EE-FB11B9AA5F47}">
      <dsp:nvSpPr>
        <dsp:cNvPr id="0" name=""/>
        <dsp:cNvSpPr/>
      </dsp:nvSpPr>
      <dsp:spPr>
        <a:xfrm>
          <a:off x="19898" y="0"/>
          <a:ext cx="4176504" cy="1745795"/>
        </a:xfrm>
        <a:prstGeom prst="roundRect">
          <a:avLst/>
        </a:prstGeom>
        <a:solidFill>
          <a:srgbClr val="87A7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kern="1200" dirty="0"/>
            <a:t>Sample size too small to detect difference</a:t>
          </a:r>
        </a:p>
      </dsp:txBody>
      <dsp:txXfrm>
        <a:off x="105121" y="85223"/>
        <a:ext cx="4006058" cy="1575349"/>
      </dsp:txXfrm>
    </dsp:sp>
    <dsp:sp modelId="{F46AD2C5-1EDD-8B45-9309-CBE7F32B24F8}">
      <dsp:nvSpPr>
        <dsp:cNvPr id="0" name=""/>
        <dsp:cNvSpPr/>
      </dsp:nvSpPr>
      <dsp:spPr>
        <a:xfrm rot="5400000">
          <a:off x="7190635" y="-1003820"/>
          <a:ext cx="1396636" cy="7424897"/>
        </a:xfrm>
        <a:prstGeom prst="round2SameRect">
          <a:avLst/>
        </a:prstGeom>
        <a:solidFill>
          <a:schemeClr val="bg1">
            <a:alpha val="90000"/>
          </a:schemeClr>
        </a:solidFill>
        <a:ln w="44450" cap="flat" cmpd="sng" algn="ctr">
          <a:solidFill>
            <a:srgbClr val="87A772">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GB" sz="2500" kern="1200" dirty="0"/>
            <a:t>Timing of KMC onset (15h vs 1.5h of age)</a:t>
          </a:r>
        </a:p>
        <a:p>
          <a:pPr marL="228600" lvl="1" indent="-228600" algn="l" defTabSz="1111250">
            <a:lnSpc>
              <a:spcPct val="90000"/>
            </a:lnSpc>
            <a:spcBef>
              <a:spcPct val="0"/>
            </a:spcBef>
            <a:spcAft>
              <a:spcPct val="15000"/>
            </a:spcAft>
            <a:buChar char="•"/>
          </a:pPr>
          <a:r>
            <a:rPr lang="en-GB" sz="2500" kern="1200" dirty="0"/>
            <a:t>KMC "Dose" or daily duration (6.7h/d vs 16.9h/d)</a:t>
          </a:r>
        </a:p>
        <a:p>
          <a:pPr marL="228600" lvl="1" indent="-228600" algn="l" defTabSz="1111250">
            <a:lnSpc>
              <a:spcPct val="90000"/>
            </a:lnSpc>
            <a:spcBef>
              <a:spcPct val="0"/>
            </a:spcBef>
            <a:spcAft>
              <a:spcPct val="15000"/>
            </a:spcAft>
            <a:buChar char="•"/>
          </a:pPr>
          <a:r>
            <a:rPr lang="en-GB" sz="2500" kern="1200" dirty="0"/>
            <a:t>KMC provider (female relative vs mother)</a:t>
          </a:r>
        </a:p>
      </dsp:txBody>
      <dsp:txXfrm rot="-5400000">
        <a:off x="4176505" y="2078488"/>
        <a:ext cx="7356719" cy="1260280"/>
      </dsp:txXfrm>
    </dsp:sp>
    <dsp:sp modelId="{5D4EAAEC-2061-E54F-9BF5-5EE05F0315F2}">
      <dsp:nvSpPr>
        <dsp:cNvPr id="0" name=""/>
        <dsp:cNvSpPr/>
      </dsp:nvSpPr>
      <dsp:spPr>
        <a:xfrm>
          <a:off x="0" y="1835730"/>
          <a:ext cx="4176504" cy="1745795"/>
        </a:xfrm>
        <a:prstGeom prst="roundRect">
          <a:avLst/>
        </a:prstGeom>
        <a:solidFill>
          <a:srgbClr val="87A7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kern="1200" dirty="0"/>
            <a:t>Differences in trial interventions</a:t>
          </a:r>
        </a:p>
      </dsp:txBody>
      <dsp:txXfrm>
        <a:off x="85223" y="1920953"/>
        <a:ext cx="4006058" cy="1575349"/>
      </dsp:txXfrm>
    </dsp:sp>
    <dsp:sp modelId="{95F52445-9E08-7746-B9DF-C2CB2977A732}">
      <dsp:nvSpPr>
        <dsp:cNvPr id="0" name=""/>
        <dsp:cNvSpPr/>
      </dsp:nvSpPr>
      <dsp:spPr>
        <a:xfrm rot="5400000">
          <a:off x="7190635" y="829264"/>
          <a:ext cx="1396636" cy="7424897"/>
        </a:xfrm>
        <a:prstGeom prst="round2SameRect">
          <a:avLst/>
        </a:prstGeom>
        <a:solidFill>
          <a:schemeClr val="bg1">
            <a:alpha val="90000"/>
          </a:schemeClr>
        </a:solidFill>
        <a:ln w="44450" cap="flat" cmpd="sng" algn="ctr">
          <a:solidFill>
            <a:srgbClr val="87A772">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GB" sz="2500" kern="1200" dirty="0"/>
            <a:t>&lt;1kg; % SGA; baseline stability</a:t>
          </a:r>
        </a:p>
        <a:p>
          <a:pPr marL="228600" lvl="1" indent="-228600" algn="l" defTabSz="1111250">
            <a:lnSpc>
              <a:spcPct val="90000"/>
            </a:lnSpc>
            <a:spcBef>
              <a:spcPct val="0"/>
            </a:spcBef>
            <a:spcAft>
              <a:spcPct val="15000"/>
            </a:spcAft>
            <a:buChar char="•"/>
          </a:pPr>
          <a:r>
            <a:rPr lang="en-GB" sz="2500" kern="1200" dirty="0"/>
            <a:t>Higher level &amp; quality of care in </a:t>
          </a:r>
          <a:r>
            <a:rPr lang="en-GB" sz="2500" kern="1200" dirty="0" err="1"/>
            <a:t>iKMC</a:t>
          </a:r>
          <a:r>
            <a:rPr lang="en-GB" sz="2500" kern="1200" dirty="0"/>
            <a:t> trial (“Mother-Neonatal ICUs)</a:t>
          </a:r>
        </a:p>
      </dsp:txBody>
      <dsp:txXfrm rot="-5400000">
        <a:off x="4176505" y="3911572"/>
        <a:ext cx="7356719" cy="1260280"/>
      </dsp:txXfrm>
    </dsp:sp>
    <dsp:sp modelId="{9CED2A4A-C9C7-414B-9162-4D0E520EAAC6}">
      <dsp:nvSpPr>
        <dsp:cNvPr id="0" name=""/>
        <dsp:cNvSpPr/>
      </dsp:nvSpPr>
      <dsp:spPr>
        <a:xfrm>
          <a:off x="0" y="3668815"/>
          <a:ext cx="4176504" cy="1745795"/>
        </a:xfrm>
        <a:prstGeom prst="roundRect">
          <a:avLst/>
        </a:prstGeom>
        <a:solidFill>
          <a:srgbClr val="87A7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kern="1200" dirty="0"/>
            <a:t>Varying population &amp; contexts of care</a:t>
          </a:r>
        </a:p>
      </dsp:txBody>
      <dsp:txXfrm>
        <a:off x="85223" y="3754038"/>
        <a:ext cx="4006058" cy="157534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1EBC-170F-D949-9295-F06F42BC139F}" type="datetimeFigureOut">
              <a:rPr lang="en-US" smtClean="0"/>
              <a:t>3/12/2022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676B3-F2DF-884A-B45B-DF3B5E4D6B9A}" type="slidenum">
              <a:rPr lang="en-US" smtClean="0"/>
              <a:t>‹#›</a:t>
            </a:fld>
            <a:endParaRPr lang="en-US"/>
          </a:p>
        </p:txBody>
      </p:sp>
    </p:spTree>
    <p:extLst>
      <p:ext uri="{BB962C8B-B14F-4D97-AF65-F5344CB8AC3E}">
        <p14:creationId xmlns:p14="http://schemas.microsoft.com/office/powerpoint/2010/main" val="2283806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076A8ED7-42F7-3B41-A478-45078CF72F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B0BB57B0-DF17-9F4F-B5F9-09E6682E65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5363" name="Slide Number Placeholder 3">
            <a:extLst>
              <a:ext uri="{FF2B5EF4-FFF2-40B4-BE49-F238E27FC236}">
                <a16:creationId xmlns:a16="http://schemas.microsoft.com/office/drawing/2014/main" id="{5B7A5BE5-C028-3A45-93B0-1DEB9AD1D0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6E9ED91-829E-3E47-BDBF-ABF78D714DD5}" type="slidenum">
              <a:rPr lang="en-GB" altLang="en-US"/>
              <a:pPr fontAlgn="base">
                <a:spcBef>
                  <a:spcPct val="0"/>
                </a:spcBef>
                <a:spcAft>
                  <a:spcPct val="0"/>
                </a:spcAft>
              </a:pPr>
              <a:t>1</a:t>
            </a:fld>
            <a:endParaRPr lang="en-GB" altLang="en-US"/>
          </a:p>
        </p:txBody>
      </p:sp>
    </p:spTree>
    <p:extLst>
      <p:ext uri="{BB962C8B-B14F-4D97-AF65-F5344CB8AC3E}">
        <p14:creationId xmlns:p14="http://schemas.microsoft.com/office/powerpoint/2010/main" val="3527206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F84BAB5A-5909-2943-9203-9A18A6D3F7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5F102FF-8631-154A-9B07-FF0420381DBE}"/>
              </a:ext>
            </a:extLst>
          </p:cNvPr>
          <p:cNvSpPr>
            <a:spLocks noGrp="1"/>
          </p:cNvSpPr>
          <p:nvPr>
            <p:ph type="body" idx="1"/>
          </p:nvPr>
        </p:nvSpPr>
        <p:spPr/>
        <p:txBody>
          <a:bodyPr/>
          <a:lstStyle/>
          <a:p>
            <a:pPr fontAlgn="auto">
              <a:spcBef>
                <a:spcPts val="0"/>
              </a:spcBef>
              <a:spcAft>
                <a:spcPts val="0"/>
              </a:spcAft>
              <a:defRPr/>
            </a:pPr>
            <a:r>
              <a:rPr lang="en-US" dirty="0"/>
              <a:t>We did not find evidence of any effect of the intervention on any of the secondary outcomes on either the adjusted, unadjusted or sensitivity analysis excluding stable/severely unstable at baseline.</a:t>
            </a:r>
          </a:p>
          <a:p>
            <a:pPr fontAlgn="auto">
              <a:spcBef>
                <a:spcPts val="0"/>
              </a:spcBef>
              <a:spcAft>
                <a:spcPts val="0"/>
              </a:spcAft>
              <a:defRPr/>
            </a:pPr>
            <a:r>
              <a:rPr lang="en-US" dirty="0"/>
              <a:t>However, the results do give some insights into SSNC provided during the trial</a:t>
            </a:r>
          </a:p>
          <a:p>
            <a:pPr fontAlgn="auto">
              <a:spcBef>
                <a:spcPts val="0"/>
              </a:spcBef>
              <a:spcAft>
                <a:spcPts val="0"/>
              </a:spcAft>
              <a:defRPr/>
            </a:pPr>
            <a:endParaRPr lang="en-US" dirty="0"/>
          </a:p>
          <a:p>
            <a:pPr marL="228600" indent="-228600" fontAlgn="auto">
              <a:spcBef>
                <a:spcPts val="0"/>
              </a:spcBef>
              <a:spcAft>
                <a:spcPts val="0"/>
              </a:spcAft>
              <a:buFontTx/>
              <a:buAutoNum type="arabicPeriod"/>
              <a:defRPr/>
            </a:pPr>
            <a:r>
              <a:rPr lang="en-US" dirty="0"/>
              <a:t>38 – 40% of cohort were hypothermic at 24h – temperature control is often taken as a proxy for the quality of newborn care and the fact that 38% of the intervention arm were hypothermic despite receiving KMC, suggests either the quality of KMC was suboptimal or that not enough was provided</a:t>
            </a:r>
          </a:p>
          <a:p>
            <a:pPr marL="228600" indent="-228600" fontAlgn="auto">
              <a:spcBef>
                <a:spcPts val="0"/>
              </a:spcBef>
              <a:spcAft>
                <a:spcPts val="0"/>
              </a:spcAft>
              <a:buFontTx/>
              <a:buAutoNum type="arabicPeriod"/>
              <a:defRPr/>
            </a:pPr>
            <a:r>
              <a:rPr lang="en-US" dirty="0"/>
              <a:t>98% of cohort were exclusively breastfed at discharge, which is to be commended, yet mean weight gain per day was only 10 – 12g/d over the first 28d, which is sub-optimal and indicates that quality of feeding support could be improved (worth noting that human breast milk, parenteral nutrition were not available)</a:t>
            </a:r>
          </a:p>
          <a:p>
            <a:pPr marL="228600" indent="-228600" fontAlgn="auto">
              <a:spcBef>
                <a:spcPts val="0"/>
              </a:spcBef>
              <a:spcAft>
                <a:spcPts val="0"/>
              </a:spcAft>
              <a:buFontTx/>
              <a:buAutoNum type="arabicPeriod"/>
              <a:defRPr/>
            </a:pPr>
            <a:endParaRPr lang="en-US" dirty="0"/>
          </a:p>
          <a:p>
            <a:pPr fontAlgn="auto">
              <a:spcBef>
                <a:spcPts val="0"/>
              </a:spcBef>
              <a:spcAft>
                <a:spcPts val="0"/>
              </a:spcAft>
              <a:defRPr/>
            </a:pPr>
            <a:r>
              <a:rPr lang="en-US" dirty="0"/>
              <a:t>Pre-specified sub-group analyses showed statistically significant evidence of interaction for only admission weight &lt;1200g and 45% reduced risk of hypothermia at 24h for smallest neonates &lt;1200g. N=64)</a:t>
            </a:r>
          </a:p>
          <a:p>
            <a:pPr fontAlgn="auto">
              <a:spcBef>
                <a:spcPts val="0"/>
              </a:spcBef>
              <a:spcAft>
                <a:spcPts val="0"/>
              </a:spcAft>
              <a:defRPr/>
            </a:pPr>
            <a:endParaRPr lang="en-US" dirty="0"/>
          </a:p>
          <a:p>
            <a:pPr fontAlgn="auto">
              <a:spcBef>
                <a:spcPts val="0"/>
              </a:spcBef>
              <a:spcAft>
                <a:spcPts val="0"/>
              </a:spcAft>
              <a:defRPr/>
            </a:pPr>
            <a:r>
              <a:rPr lang="en-US" dirty="0"/>
              <a:t>25% of cohort were &lt;1200g &amp; 11% &lt;1kg – relatively </a:t>
            </a:r>
          </a:p>
          <a:p>
            <a:pPr marL="228600" indent="-228600" fontAlgn="auto">
              <a:spcBef>
                <a:spcPts val="0"/>
              </a:spcBef>
              <a:spcAft>
                <a:spcPts val="0"/>
              </a:spcAft>
              <a:buFontTx/>
              <a:buAutoNum type="arabicPeriod"/>
              <a:defRPr/>
            </a:pPr>
            <a:endParaRPr lang="en-US" dirty="0"/>
          </a:p>
        </p:txBody>
      </p:sp>
      <p:sp>
        <p:nvSpPr>
          <p:cNvPr id="66563" name="Slide Number Placeholder 3">
            <a:extLst>
              <a:ext uri="{FF2B5EF4-FFF2-40B4-BE49-F238E27FC236}">
                <a16:creationId xmlns:a16="http://schemas.microsoft.com/office/drawing/2014/main" id="{A1E3F2A2-266B-8747-9B35-4832B4B3BD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0934732-59DD-E14D-A7BE-24A1F043ED33}" type="slidenum">
              <a:rPr lang="en-GB" altLang="en-US"/>
              <a:pPr fontAlgn="base">
                <a:spcBef>
                  <a:spcPct val="0"/>
                </a:spcBef>
                <a:spcAft>
                  <a:spcPct val="0"/>
                </a:spcAft>
              </a:pPr>
              <a:t>10</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EB29C3F3-6B5B-3A4E-B43A-69EEC5C206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85B47601-8552-6445-BB39-AF85F6AC55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Safety was closely monitored by the DSMB and sponsor, with all SAEs also reviewed by local safety monitor and myself as PI.</a:t>
            </a:r>
          </a:p>
          <a:p>
            <a:pPr>
              <a:spcBef>
                <a:spcPct val="0"/>
              </a:spcBef>
            </a:pPr>
            <a:r>
              <a:rPr lang="en-US" altLang="en-US" dirty="0"/>
              <a:t>Non-fatal SAEs occurred in 21% of cohort, most commonly life threatening events such as </a:t>
            </a:r>
            <a:r>
              <a:rPr lang="en-US" altLang="en-US" dirty="0" err="1"/>
              <a:t>apnoea</a:t>
            </a:r>
            <a:r>
              <a:rPr lang="en-US" altLang="en-US" dirty="0"/>
              <a:t> needing resuscitation, or severe instability</a:t>
            </a:r>
          </a:p>
          <a:p>
            <a:pPr>
              <a:spcBef>
                <a:spcPct val="0"/>
              </a:spcBef>
            </a:pPr>
            <a:r>
              <a:rPr lang="en-US" altLang="en-US" dirty="0"/>
              <a:t>There was no between arm difference in SAEs and none were deemed related to the intervention</a:t>
            </a:r>
          </a:p>
          <a:p>
            <a:pPr>
              <a:spcBef>
                <a:spcPct val="0"/>
              </a:spcBef>
            </a:pPr>
            <a:endParaRPr lang="en-US" altLang="en-US" dirty="0"/>
          </a:p>
          <a:p>
            <a:pPr>
              <a:spcBef>
                <a:spcPct val="0"/>
              </a:spcBef>
            </a:pPr>
            <a:r>
              <a:rPr lang="en-US" altLang="en-US" dirty="0"/>
              <a:t>Of the intervention arm – 33% temporarily stopped early KMC, due to meeting protocol criteria – most commonly being severely unstable and requiring closer observation and CPAP. This highlights the vulnerable population and need for close clinical monitoring for KMC prior to stability especially when on oxygen.</a:t>
            </a:r>
          </a:p>
        </p:txBody>
      </p:sp>
      <p:sp>
        <p:nvSpPr>
          <p:cNvPr id="68611" name="Slide Number Placeholder 3">
            <a:extLst>
              <a:ext uri="{FF2B5EF4-FFF2-40B4-BE49-F238E27FC236}">
                <a16:creationId xmlns:a16="http://schemas.microsoft.com/office/drawing/2014/main" id="{7C4D24C1-57EF-D340-99CE-5B951BCAB7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C45971A-DAAF-1044-8AAF-210E216C029E}" type="slidenum">
              <a:rPr lang="en-GB" altLang="en-US"/>
              <a:pPr fontAlgn="base">
                <a:spcBef>
                  <a:spcPct val="0"/>
                </a:spcBef>
                <a:spcAft>
                  <a:spcPct val="0"/>
                </a:spcAft>
              </a:pPr>
              <a:t>11</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2FEAB439-ABC7-0F4C-8FEC-737B5432CD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CD377378-5AC4-9D41-B43F-9DE88D5159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Of note – we had low fidelity of the intervention compared to what we aimed for in the trial protocol</a:t>
            </a:r>
          </a:p>
          <a:p>
            <a:pPr>
              <a:spcBef>
                <a:spcPct val="0"/>
              </a:spcBef>
            </a:pPr>
            <a:r>
              <a:rPr lang="en-US" altLang="en-US" dirty="0"/>
              <a:t>86% of participants in intervention arm started KMC within 24h of admission, with median time 12h. The control arm started at 4 days – which was as intended</a:t>
            </a:r>
          </a:p>
          <a:p>
            <a:pPr>
              <a:spcBef>
                <a:spcPct val="0"/>
              </a:spcBef>
            </a:pPr>
            <a:r>
              <a:rPr lang="en-US" altLang="en-US" dirty="0"/>
              <a:t>But the the median daily duration of skin to skin contact in intervention arm for duration of admission was only 6.7 h/day compared to intended 18h/day</a:t>
            </a:r>
          </a:p>
          <a:p>
            <a:pPr>
              <a:spcBef>
                <a:spcPct val="0"/>
              </a:spcBef>
            </a:pPr>
            <a:r>
              <a:rPr lang="en-US" altLang="en-US" dirty="0"/>
              <a:t>This highlights practicalities of implementation in pragmatic setting and is an important area for future research</a:t>
            </a:r>
          </a:p>
        </p:txBody>
      </p:sp>
      <p:sp>
        <p:nvSpPr>
          <p:cNvPr id="70659" name="Slide Number Placeholder 3">
            <a:extLst>
              <a:ext uri="{FF2B5EF4-FFF2-40B4-BE49-F238E27FC236}">
                <a16:creationId xmlns:a16="http://schemas.microsoft.com/office/drawing/2014/main" id="{7622C0DD-1A1B-5043-91DA-A3DDD6F418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C4F3828-1492-2C46-899D-4A7FE7A2A68F}" type="slidenum">
              <a:rPr lang="en-GB" altLang="en-US"/>
              <a:pPr fontAlgn="base">
                <a:spcBef>
                  <a:spcPct val="0"/>
                </a:spcBef>
                <a:spcAft>
                  <a:spcPct val="0"/>
                </a:spcAft>
              </a:pPr>
              <a:t>12</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8EADF00F-439D-A743-A1D1-2F088731BD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D8F462AD-EE33-9A49-8D1E-B532F718F4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So we did not identify a mortality effect of early KMC in unstable neonates. But this does not mean that there is no effect of the intervention. </a:t>
            </a:r>
          </a:p>
          <a:p>
            <a:pPr>
              <a:spcBef>
                <a:spcPct val="0"/>
              </a:spcBef>
            </a:pPr>
            <a:endParaRPr lang="en-US" altLang="en-US" dirty="0"/>
          </a:p>
          <a:p>
            <a:pPr>
              <a:spcBef>
                <a:spcPct val="0"/>
              </a:spcBef>
            </a:pPr>
            <a:r>
              <a:rPr lang="en-US" altLang="en-US" dirty="0"/>
              <a:t>The </a:t>
            </a:r>
            <a:r>
              <a:rPr lang="en-US" altLang="en-US" dirty="0" err="1"/>
              <a:t>iKMC</a:t>
            </a:r>
            <a:r>
              <a:rPr lang="en-US" altLang="en-US" dirty="0"/>
              <a:t> trial, published in May 2021, reported a 25% reduction in 28d mortality for neonates 1 – 1.8kg, from a </a:t>
            </a:r>
            <a:r>
              <a:rPr lang="en-US" altLang="en-US" dirty="0" err="1"/>
              <a:t>multicentre</a:t>
            </a:r>
            <a:r>
              <a:rPr lang="en-US" altLang="en-US" dirty="0"/>
              <a:t> WHO trial conducted in India and 4 sites in Africa. </a:t>
            </a:r>
          </a:p>
          <a:p>
            <a:pPr>
              <a:spcBef>
                <a:spcPct val="0"/>
              </a:spcBef>
            </a:pPr>
            <a:endParaRPr lang="en-US" altLang="en-US" dirty="0"/>
          </a:p>
          <a:p>
            <a:pPr>
              <a:spcBef>
                <a:spcPct val="0"/>
              </a:spcBef>
            </a:pPr>
            <a:r>
              <a:rPr lang="en-US" altLang="en-US" dirty="0"/>
              <a:t>The </a:t>
            </a:r>
            <a:r>
              <a:rPr lang="en-US" altLang="en-US" dirty="0" err="1"/>
              <a:t>iKMC</a:t>
            </a:r>
            <a:r>
              <a:rPr lang="en-US" altLang="en-US" dirty="0"/>
              <a:t> trial was stopped early by the DSMB due to efficacy and WHO are preparing updated guidelines for when to use KMC.</a:t>
            </a:r>
          </a:p>
          <a:p>
            <a:pPr>
              <a:spcBef>
                <a:spcPct val="0"/>
              </a:spcBef>
            </a:pPr>
            <a:endParaRPr lang="en-US" altLang="en-US" dirty="0"/>
          </a:p>
          <a:p>
            <a:pPr>
              <a:spcBef>
                <a:spcPct val="0"/>
              </a:spcBef>
            </a:pPr>
            <a:r>
              <a:rPr lang="en-US" altLang="en-US" dirty="0"/>
              <a:t>However, important questions still exist, especially whether KMC prior to stability has context specific effects -  the greatest effect size was seen in Indian site, where 40% of neonates were recruited and generally have high rates of growth restriction. A heterogeneous effect size was seen in African sites (although it wasn’t powered to detect differences by site)</a:t>
            </a:r>
          </a:p>
          <a:p>
            <a:pPr>
              <a:spcBef>
                <a:spcPct val="0"/>
              </a:spcBef>
            </a:pPr>
            <a:endParaRPr lang="en-US" altLang="en-US" dirty="0"/>
          </a:p>
          <a:p>
            <a:pPr>
              <a:spcBef>
                <a:spcPct val="0"/>
              </a:spcBef>
            </a:pPr>
            <a:r>
              <a:rPr lang="en-US" altLang="en-US" dirty="0"/>
              <a:t>The </a:t>
            </a:r>
            <a:r>
              <a:rPr lang="en-US" altLang="en-US" dirty="0" err="1"/>
              <a:t>OMWaNA</a:t>
            </a:r>
            <a:r>
              <a:rPr lang="en-US" altLang="en-US" dirty="0"/>
              <a:t> trial in Uganda is due to finish this year and </a:t>
            </a:r>
            <a:r>
              <a:rPr lang="en-US" altLang="en-US" dirty="0" err="1"/>
              <a:t>wil</a:t>
            </a:r>
            <a:r>
              <a:rPr lang="en-US" altLang="en-US" dirty="0"/>
              <a:t> </a:t>
            </a:r>
            <a:r>
              <a:rPr lang="en-US" altLang="en-US" dirty="0" err="1"/>
              <a:t>lprovide</a:t>
            </a:r>
            <a:r>
              <a:rPr lang="en-US" altLang="en-US" dirty="0"/>
              <a:t> additional </a:t>
            </a:r>
            <a:r>
              <a:rPr lang="en-US" altLang="en-US" dirty="0" err="1"/>
              <a:t>dta</a:t>
            </a:r>
            <a:r>
              <a:rPr lang="en-US" altLang="en-US" dirty="0"/>
              <a:t> for effect of KMC prior to stability in pragmatic level 2 African settings</a:t>
            </a:r>
          </a:p>
          <a:p>
            <a:pPr>
              <a:spcBef>
                <a:spcPct val="0"/>
              </a:spcBef>
            </a:pPr>
            <a:endParaRPr lang="en-US" altLang="en-US" dirty="0"/>
          </a:p>
        </p:txBody>
      </p:sp>
      <p:sp>
        <p:nvSpPr>
          <p:cNvPr id="74755" name="Slide Number Placeholder 3">
            <a:extLst>
              <a:ext uri="{FF2B5EF4-FFF2-40B4-BE49-F238E27FC236}">
                <a16:creationId xmlns:a16="http://schemas.microsoft.com/office/drawing/2014/main" id="{1DB5A01F-9C38-E043-B43E-B1FEC7987D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DAEE9FD-9C98-A34F-8761-76B8B3793BD9}" type="slidenum">
              <a:rPr lang="en-GB" altLang="en-US"/>
              <a:pPr fontAlgn="base">
                <a:spcBef>
                  <a:spcPct val="0"/>
                </a:spcBef>
                <a:spcAft>
                  <a:spcPct val="0"/>
                </a:spcAft>
              </a:pPr>
              <a:t>13</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4E66437E-FE74-594C-9C8D-6594F8B7E8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DA587563-41EA-9942-BDC1-E16350B7BC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Considering the </a:t>
            </a:r>
            <a:r>
              <a:rPr lang="en-US" altLang="en-US" dirty="0" err="1"/>
              <a:t>eKMC</a:t>
            </a:r>
            <a:r>
              <a:rPr lang="en-US" altLang="en-US" dirty="0"/>
              <a:t> trial result sin the light of the </a:t>
            </a:r>
            <a:r>
              <a:rPr lang="en-US" altLang="en-US" dirty="0" err="1"/>
              <a:t>iKMC</a:t>
            </a:r>
            <a:r>
              <a:rPr lang="en-US" altLang="en-US" dirty="0"/>
              <a:t> findings – why did we not find evidence of mortality effect?</a:t>
            </a:r>
          </a:p>
          <a:p>
            <a:pPr>
              <a:spcBef>
                <a:spcPct val="0"/>
              </a:spcBef>
            </a:pPr>
            <a:endParaRPr lang="en-US" altLang="en-US" dirty="0"/>
          </a:p>
          <a:p>
            <a:pPr>
              <a:spcBef>
                <a:spcPct val="0"/>
              </a:spcBef>
            </a:pPr>
            <a:r>
              <a:rPr lang="en-US" altLang="en-US" dirty="0"/>
              <a:t>There are several important potential reasons</a:t>
            </a:r>
          </a:p>
          <a:p>
            <a:pPr>
              <a:spcBef>
                <a:spcPct val="0"/>
              </a:spcBef>
            </a:pPr>
            <a:r>
              <a:rPr lang="en-US" altLang="en-US" dirty="0"/>
              <a:t>1 – despite having adequate power at trial onset, based on pre-trial mortality – our sample size was too small to detect a difference. This was primarily due to a halving in control arm mortality (which I will consider in more detail as part of obj. 3), but also impacted by smaller than intended sample size </a:t>
            </a:r>
            <a:r>
              <a:rPr lang="en-US" altLang="en-US" dirty="0" err="1"/>
              <a:t>deu</a:t>
            </a:r>
            <a:r>
              <a:rPr lang="en-US" altLang="en-US" dirty="0"/>
              <a:t> to recruitment issues, including COVID-19 pandemic</a:t>
            </a:r>
          </a:p>
          <a:p>
            <a:pPr>
              <a:spcBef>
                <a:spcPct val="0"/>
              </a:spcBef>
            </a:pPr>
            <a:endParaRPr lang="en-US" altLang="en-US" dirty="0"/>
          </a:p>
          <a:p>
            <a:pPr>
              <a:spcBef>
                <a:spcPct val="0"/>
              </a:spcBef>
            </a:pPr>
            <a:r>
              <a:rPr lang="en-US" altLang="en-US" dirty="0"/>
              <a:t>2 – There were important differences in the intervention delivered during </a:t>
            </a:r>
            <a:r>
              <a:rPr lang="en-US" altLang="en-US" dirty="0" err="1"/>
              <a:t>eKMC</a:t>
            </a:r>
            <a:r>
              <a:rPr lang="en-US" altLang="en-US" dirty="0"/>
              <a:t> and </a:t>
            </a:r>
            <a:r>
              <a:rPr lang="en-US" altLang="en-US" dirty="0" err="1"/>
              <a:t>iKMC</a:t>
            </a:r>
            <a:r>
              <a:rPr lang="en-US" altLang="en-US" dirty="0"/>
              <a:t> trials</a:t>
            </a:r>
          </a:p>
          <a:p>
            <a:pPr>
              <a:spcBef>
                <a:spcPct val="0"/>
              </a:spcBef>
            </a:pPr>
            <a:r>
              <a:rPr lang="en-US" altLang="en-US" dirty="0"/>
              <a:t>	- Timing of onset (12h from admission; 15h of age in </a:t>
            </a:r>
            <a:r>
              <a:rPr lang="en-US" altLang="en-US" dirty="0" err="1"/>
              <a:t>eKMC</a:t>
            </a:r>
            <a:r>
              <a:rPr lang="en-US" altLang="en-US" dirty="0"/>
              <a:t> – 1.5h of age in </a:t>
            </a:r>
            <a:r>
              <a:rPr lang="en-US" altLang="en-US" dirty="0" err="1"/>
              <a:t>iKMC</a:t>
            </a:r>
            <a:r>
              <a:rPr lang="en-US" altLang="en-US" dirty="0"/>
              <a:t>) - ? Window of opportunity for maximum effect</a:t>
            </a:r>
          </a:p>
          <a:p>
            <a:pPr>
              <a:spcBef>
                <a:spcPct val="0"/>
              </a:spcBef>
            </a:pPr>
            <a:r>
              <a:rPr lang="en-US" altLang="en-US" dirty="0"/>
              <a:t>	- ”dose” or daily duration (6.7h in </a:t>
            </a:r>
            <a:r>
              <a:rPr lang="en-US" altLang="en-US" dirty="0" err="1"/>
              <a:t>eKMC</a:t>
            </a:r>
            <a:r>
              <a:rPr lang="en-US" altLang="en-US" dirty="0"/>
              <a:t> vs 16.9h/d in </a:t>
            </a:r>
            <a:r>
              <a:rPr lang="en-US" altLang="en-US" dirty="0" err="1"/>
              <a:t>iKMC</a:t>
            </a:r>
            <a:r>
              <a:rPr lang="en-US" altLang="en-US" dirty="0"/>
              <a:t>) – although the optimal dose for mortality effect is not yet 	known, Cochrane </a:t>
            </a:r>
            <a:r>
              <a:rPr lang="en-US" altLang="en-US" dirty="0" err="1"/>
              <a:t>resview</a:t>
            </a:r>
            <a:r>
              <a:rPr lang="en-US" altLang="en-US" dirty="0"/>
              <a:t> identified mortality effect only in trials &gt;20h/d</a:t>
            </a:r>
          </a:p>
          <a:p>
            <a:pPr>
              <a:spcBef>
                <a:spcPct val="0"/>
              </a:spcBef>
            </a:pPr>
            <a:r>
              <a:rPr lang="en-US" altLang="en-US" dirty="0"/>
              <a:t>	- KMC provider (mix of mother / female relative in </a:t>
            </a:r>
            <a:r>
              <a:rPr lang="en-US" altLang="en-US" dirty="0" err="1"/>
              <a:t>eKMC</a:t>
            </a:r>
            <a:r>
              <a:rPr lang="en-US" altLang="en-US" dirty="0"/>
              <a:t> – mother in </a:t>
            </a:r>
            <a:r>
              <a:rPr lang="en-US" altLang="en-US" dirty="0" err="1"/>
              <a:t>iKMC</a:t>
            </a:r>
            <a:r>
              <a:rPr lang="en-US" altLang="en-US" dirty="0"/>
              <a:t>) – As KMC is a package of care, with nutrition an important aspect and known benefits of breast milk feeding, it is plausible that the quality of KMC provided by non-mothers is different to mothers in terms of promoting breast milk. Data on this is not yet available</a:t>
            </a:r>
          </a:p>
          <a:p>
            <a:pPr>
              <a:spcBef>
                <a:spcPct val="0"/>
              </a:spcBef>
            </a:pPr>
            <a:endParaRPr lang="en-US" altLang="en-US" dirty="0"/>
          </a:p>
          <a:p>
            <a:pPr>
              <a:spcBef>
                <a:spcPct val="0"/>
              </a:spcBef>
            </a:pPr>
            <a:r>
              <a:rPr lang="en-US" altLang="en-US" dirty="0"/>
              <a:t>3 – High rate of late onset infections with nosocomial risk at site</a:t>
            </a:r>
          </a:p>
          <a:p>
            <a:pPr>
              <a:spcBef>
                <a:spcPct val="0"/>
              </a:spcBef>
            </a:pPr>
            <a:endParaRPr lang="en-US" altLang="en-US" dirty="0"/>
          </a:p>
          <a:p>
            <a:pPr>
              <a:spcBef>
                <a:spcPct val="0"/>
              </a:spcBef>
            </a:pPr>
            <a:r>
              <a:rPr lang="en-US" altLang="en-US" dirty="0"/>
              <a:t>4 – Different populations &amp; contexts of care</a:t>
            </a:r>
          </a:p>
        </p:txBody>
      </p:sp>
      <p:sp>
        <p:nvSpPr>
          <p:cNvPr id="76803" name="Slide Number Placeholder 3">
            <a:extLst>
              <a:ext uri="{FF2B5EF4-FFF2-40B4-BE49-F238E27FC236}">
                <a16:creationId xmlns:a16="http://schemas.microsoft.com/office/drawing/2014/main" id="{92C23E77-D4DE-AB46-9228-9EB0DAC196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BD8911-1E8B-E646-86D4-6397D9AD43B7}" type="slidenum">
              <a:rPr lang="en-GB" altLang="en-US"/>
              <a:pPr fontAlgn="base">
                <a:spcBef>
                  <a:spcPct val="0"/>
                </a:spcBef>
                <a:spcAft>
                  <a:spcPct val="0"/>
                </a:spcAft>
              </a:pPr>
              <a:t>14</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57268F4B-EBF2-744F-B811-B71493A58F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F7299842-45E1-A147-8560-DF83F148EA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Understanding changes to mortality during trial period really critical to our lack of evidence</a:t>
            </a:r>
          </a:p>
          <a:p>
            <a:pPr>
              <a:spcBef>
                <a:spcPct val="0"/>
              </a:spcBef>
            </a:pPr>
            <a:endParaRPr lang="en-US" altLang="en-US" dirty="0"/>
          </a:p>
        </p:txBody>
      </p:sp>
      <p:sp>
        <p:nvSpPr>
          <p:cNvPr id="86019" name="Slide Number Placeholder 3">
            <a:extLst>
              <a:ext uri="{FF2B5EF4-FFF2-40B4-BE49-F238E27FC236}">
                <a16:creationId xmlns:a16="http://schemas.microsoft.com/office/drawing/2014/main" id="{69F0E4F2-8E71-CD4E-956F-2C57B37066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88EC73-C478-C64B-836C-95B5D1A72CAF}" type="slidenum">
              <a:rPr lang="en-GB" altLang="en-US"/>
              <a:pPr fontAlgn="base">
                <a:spcBef>
                  <a:spcPct val="0"/>
                </a:spcBef>
                <a:spcAft>
                  <a:spcPct val="0"/>
                </a:spcAft>
              </a:pPr>
              <a:t>15</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0A55B0B0-20EF-A24C-BEAF-18BDB137F3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AA03000F-069B-F54C-9989-46B98B6865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Neonatal mortality remains unacceptably high and, of all the 2.5 million neonates who die every year, premature and low birth weight neonates are the most vulnerable with the highest mortality rates and greatest contribution to U5 </a:t>
            </a:r>
            <a:r>
              <a:rPr lang="en-US" altLang="en-US" dirty="0" err="1"/>
              <a:t>nmortality</a:t>
            </a:r>
            <a:r>
              <a:rPr lang="en-US" altLang="en-US" dirty="0"/>
              <a:t> rates</a:t>
            </a:r>
          </a:p>
          <a:p>
            <a:pPr>
              <a:spcBef>
                <a:spcPct val="0"/>
              </a:spcBef>
            </a:pPr>
            <a:endParaRPr lang="en-US" altLang="en-US" dirty="0"/>
          </a:p>
          <a:p>
            <a:pPr>
              <a:spcBef>
                <a:spcPct val="0"/>
              </a:spcBef>
            </a:pPr>
            <a:r>
              <a:rPr lang="en-US" altLang="en-US" dirty="0"/>
              <a:t>KMC is an evidence based package of care – consisting of skin to skin contact, exclusive breastfeeding, early hospital discharge and close follow up. There is strong evidence for use in unstable newborns &lt;= 2 kg, with Cochrane review 2016 reporting 40% mortality reduction compared to standard care, but evidence gap exists for use before </a:t>
            </a:r>
            <a:r>
              <a:rPr lang="en-US" altLang="en-US" dirty="0" err="1"/>
              <a:t>stabilisation</a:t>
            </a:r>
            <a:r>
              <a:rPr lang="en-US" altLang="en-US" dirty="0"/>
              <a:t> has occurred, especially in first 24h after birth</a:t>
            </a:r>
          </a:p>
          <a:p>
            <a:pPr>
              <a:spcBef>
                <a:spcPct val="0"/>
              </a:spcBef>
            </a:pPr>
            <a:endParaRPr lang="en-US" altLang="en-US" dirty="0"/>
          </a:p>
        </p:txBody>
      </p:sp>
      <p:sp>
        <p:nvSpPr>
          <p:cNvPr id="24579" name="Slide Number Placeholder 3">
            <a:extLst>
              <a:ext uri="{FF2B5EF4-FFF2-40B4-BE49-F238E27FC236}">
                <a16:creationId xmlns:a16="http://schemas.microsoft.com/office/drawing/2014/main" id="{60784B72-6A09-AC4C-8CD0-DDDD696A1E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BDBA766-B431-4845-9733-C97CFA716082}" type="slidenum">
              <a:rPr lang="en-GB" altLang="en-US"/>
              <a:pPr fontAlgn="base">
                <a:spcBef>
                  <a:spcPct val="0"/>
                </a:spcBef>
                <a:spcAft>
                  <a:spcPct val="0"/>
                </a:spcAft>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6602DAAD-E1DA-4E4E-9ABE-2ADAF6BD04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FA15796F-172E-754E-B8DA-B233FF82A3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Investigating the clinical and survival effects of KMC prior to stability was the focus of my (recently defended) PhD thesis and today I will share the results of </a:t>
            </a:r>
          </a:p>
        </p:txBody>
      </p:sp>
      <p:sp>
        <p:nvSpPr>
          <p:cNvPr id="27651" name="Slide Number Placeholder 3">
            <a:extLst>
              <a:ext uri="{FF2B5EF4-FFF2-40B4-BE49-F238E27FC236}">
                <a16:creationId xmlns:a16="http://schemas.microsoft.com/office/drawing/2014/main" id="{4255CE87-5A2C-5346-A6E0-F48892BDBD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2BD60A1-3AE8-A347-8945-9197A36F407D}" type="slidenum">
              <a:rPr lang="en-GB" altLang="en-US"/>
              <a:pPr fontAlgn="base">
                <a:spcBef>
                  <a:spcPct val="0"/>
                </a:spcBef>
                <a:spcAft>
                  <a:spcPct val="0"/>
                </a:spcAft>
              </a:pPr>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F0A87193-F159-0A49-AA4D-04B9F81DD2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C451D5AF-35A7-5542-B956-18920FFBC7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Just to note – prior to the start of the </a:t>
            </a:r>
            <a:r>
              <a:rPr lang="en-US" altLang="en-US" dirty="0" err="1"/>
              <a:t>eKMC</a:t>
            </a:r>
            <a:r>
              <a:rPr lang="en-US" altLang="en-US" dirty="0"/>
              <a:t> trial extensive preparation was needed to ensure </a:t>
            </a:r>
          </a:p>
          <a:p>
            <a:pPr>
              <a:spcBef>
                <a:spcPct val="0"/>
              </a:spcBef>
            </a:pPr>
            <a:r>
              <a:rPr lang="en-US" altLang="en-US" dirty="0"/>
              <a:t>1 – The risk of performance bias was minimized as the trial was non-blinded and required  co-developing and </a:t>
            </a:r>
            <a:r>
              <a:rPr lang="en-US" altLang="en-US" dirty="0" err="1"/>
              <a:t>implementating</a:t>
            </a:r>
            <a:r>
              <a:rPr lang="en-US" altLang="en-US" dirty="0"/>
              <a:t> standardized SSNC guidelines</a:t>
            </a:r>
          </a:p>
          <a:p>
            <a:pPr>
              <a:spcBef>
                <a:spcPct val="0"/>
              </a:spcBef>
            </a:pPr>
            <a:r>
              <a:rPr lang="en-US" altLang="en-US" dirty="0"/>
              <a:t>2 – Environmental surveillance and IPC surveys to monitor changes to HAI risk during trial period</a:t>
            </a:r>
          </a:p>
          <a:p>
            <a:pPr>
              <a:spcBef>
                <a:spcPct val="0"/>
              </a:spcBef>
            </a:pPr>
            <a:r>
              <a:rPr lang="en-US" altLang="en-US" dirty="0"/>
              <a:t>3 – implementation of the intervention, which involved setting up KMC as standard care for all neonates &lt;2000g to be in line with WHO recommendations, then further implementation of KMC for unstable neonates by reconfiguring NNU to have a trial area, including adult beds and facilities for safe and respectful. This was done in collaboration and partnership with GG </a:t>
            </a:r>
            <a:r>
              <a:rPr lang="en-US" altLang="en-US" dirty="0" err="1"/>
              <a:t>MoH</a:t>
            </a:r>
            <a:r>
              <a:rPr lang="en-US" altLang="en-US" dirty="0"/>
              <a:t>, UNICEF The Gambia and EFSTH, the trial site </a:t>
            </a:r>
          </a:p>
        </p:txBody>
      </p:sp>
      <p:sp>
        <p:nvSpPr>
          <p:cNvPr id="35843" name="Slide Number Placeholder 3">
            <a:extLst>
              <a:ext uri="{FF2B5EF4-FFF2-40B4-BE49-F238E27FC236}">
                <a16:creationId xmlns:a16="http://schemas.microsoft.com/office/drawing/2014/main" id="{E3D81FE7-A3F7-C744-849B-8EB0FB5AAA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E826459-A92C-724D-89CF-59378A537692}" type="slidenum">
              <a:rPr lang="en-GB" altLang="en-US"/>
              <a:pPr fontAlgn="base">
                <a:spcBef>
                  <a:spcPct val="0"/>
                </a:spcBef>
                <a:spcAft>
                  <a:spcPct val="0"/>
                </a:spcAft>
              </a:pPr>
              <a:t>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17A690A3-1AD8-7D4B-8232-1EB5DA59BD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F22254CC-D8C4-174A-96BD-726600BCBA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Methods to prevent subversion of sequencing</a:t>
            </a:r>
          </a:p>
          <a:p>
            <a:pPr>
              <a:spcBef>
                <a:spcPct val="0"/>
              </a:spcBef>
            </a:pPr>
            <a:r>
              <a:rPr lang="en-US" altLang="en-US"/>
              <a:t>Nature of intervention – unblinded to participants/families / HCW providing clinical care and research team</a:t>
            </a:r>
          </a:p>
        </p:txBody>
      </p:sp>
      <p:sp>
        <p:nvSpPr>
          <p:cNvPr id="50179" name="Slide Number Placeholder 3">
            <a:extLst>
              <a:ext uri="{FF2B5EF4-FFF2-40B4-BE49-F238E27FC236}">
                <a16:creationId xmlns:a16="http://schemas.microsoft.com/office/drawing/2014/main" id="{C61600FB-F51A-F440-91E9-04F02C80BF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34B3DAE-032F-EA48-B3F9-2AB0B6440F9C}" type="slidenum">
              <a:rPr lang="en-GB" altLang="en-US"/>
              <a:pPr fontAlgn="base">
                <a:spcBef>
                  <a:spcPct val="0"/>
                </a:spcBef>
                <a:spcAft>
                  <a:spcPct val="0"/>
                </a:spcAft>
              </a:pPr>
              <a:t>5</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21FD7C67-8F8D-7B46-8364-0BABE97269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D9B37014-A622-B74D-9B35-ECC5DB9BAD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The intervention was continuous skin-to-</a:t>
            </a:r>
            <a:r>
              <a:rPr lang="en-US" altLang="en-US" dirty="0" err="1"/>
              <a:t>ckin</a:t>
            </a:r>
            <a:r>
              <a:rPr lang="en-US" altLang="en-US" dirty="0"/>
              <a:t> </a:t>
            </a:r>
            <a:r>
              <a:rPr lang="en-US" altLang="en-US" dirty="0" err="1"/>
              <a:t>contat</a:t>
            </a:r>
            <a:r>
              <a:rPr lang="en-US" altLang="en-US" dirty="0"/>
              <a:t> started within 24h of admission, aiming for 18h/d, provided alongside other treatments (with the exception of </a:t>
            </a:r>
            <a:r>
              <a:rPr lang="en-US" altLang="en-US" dirty="0" err="1"/>
              <a:t>bCPAP</a:t>
            </a:r>
            <a:r>
              <a:rPr lang="en-US" altLang="en-US" dirty="0"/>
              <a:t>) and was provided on the NNU</a:t>
            </a:r>
          </a:p>
          <a:p>
            <a:pPr>
              <a:spcBef>
                <a:spcPct val="0"/>
              </a:spcBef>
            </a:pPr>
            <a:r>
              <a:rPr lang="en-US" altLang="en-US" dirty="0"/>
              <a:t>Once stability criteria were met, baby was no longer needing IV fluids/oxygen, they were transferred to </a:t>
            </a:r>
            <a:r>
              <a:rPr lang="en-US" altLang="en-US" dirty="0" err="1"/>
              <a:t>tge</a:t>
            </a:r>
            <a:r>
              <a:rPr lang="en-US" altLang="en-US" dirty="0"/>
              <a:t> KMC unit to continue with continuous KMC as a stable newborn</a:t>
            </a:r>
          </a:p>
          <a:p>
            <a:pPr>
              <a:spcBef>
                <a:spcPct val="0"/>
              </a:spcBef>
            </a:pPr>
            <a:endParaRPr lang="en-US" altLang="en-US" dirty="0"/>
          </a:p>
          <a:p>
            <a:pPr>
              <a:spcBef>
                <a:spcPct val="0"/>
              </a:spcBef>
            </a:pPr>
            <a:r>
              <a:rPr lang="en-US" altLang="en-US" dirty="0"/>
              <a:t>Control arm – received care on radiant warmer or incubator until stability criteria were met and &gt;24h of admission . Either started intermittent KMC on NNU or continuous KMC after transfer to KMC unit</a:t>
            </a:r>
          </a:p>
        </p:txBody>
      </p:sp>
      <p:sp>
        <p:nvSpPr>
          <p:cNvPr id="54275" name="Slide Number Placeholder 3">
            <a:extLst>
              <a:ext uri="{FF2B5EF4-FFF2-40B4-BE49-F238E27FC236}">
                <a16:creationId xmlns:a16="http://schemas.microsoft.com/office/drawing/2014/main" id="{F2AE484D-F634-594E-95F2-C8A3F53F2A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9FE9971-ED54-2C41-BEFA-8D4A7A25930C}" type="slidenum">
              <a:rPr lang="en-GB" altLang="en-US"/>
              <a:pPr fontAlgn="base">
                <a:spcBef>
                  <a:spcPct val="0"/>
                </a:spcBef>
                <a:spcAft>
                  <a:spcPct val="0"/>
                </a:spcAft>
              </a:pPr>
              <a:t>6</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screened 1107 neonates &lt; or equal to 2 kg and recruited 279. 75% of neonates could not be recruited, most commonly due to being severely unstable or dying during or before the screening process. This highlights the incredibly vulnerable condition of many of these newborns.</a:t>
            </a:r>
          </a:p>
          <a:p>
            <a:r>
              <a:rPr lang="en-US" dirty="0"/>
              <a:t>Another key barrier to recruitment was the lack of a caregiver (mother or other relative) who was available AND willing to do KMC, if required.</a:t>
            </a:r>
          </a:p>
          <a:p>
            <a:endParaRPr lang="en-US" dirty="0"/>
          </a:p>
          <a:p>
            <a:r>
              <a:rPr lang="en-US" dirty="0"/>
              <a:t>- </a:t>
            </a:r>
            <a:r>
              <a:rPr lang="en-US" dirty="0" err="1"/>
              <a:t>Approx</a:t>
            </a:r>
            <a:r>
              <a:rPr lang="en-US" dirty="0"/>
              <a:t> 140 were in each arm and we had </a:t>
            </a:r>
            <a:r>
              <a:rPr lang="en-US" dirty="0" err="1"/>
              <a:t>excecllent</a:t>
            </a:r>
            <a:r>
              <a:rPr lang="en-US" dirty="0"/>
              <a:t> FU rates with only 2 neonates LTFU at 28 days and no withdrawals</a:t>
            </a:r>
          </a:p>
        </p:txBody>
      </p:sp>
      <p:sp>
        <p:nvSpPr>
          <p:cNvPr id="4" name="Slide Number Placeholder 3"/>
          <p:cNvSpPr>
            <a:spLocks noGrp="1"/>
          </p:cNvSpPr>
          <p:nvPr>
            <p:ph type="sldNum" sz="quarter" idx="5"/>
          </p:nvPr>
        </p:nvSpPr>
        <p:spPr/>
        <p:txBody>
          <a:bodyPr/>
          <a:lstStyle/>
          <a:p>
            <a:fld id="{60F676B3-F2DF-884A-B45B-DF3B5E4D6B9A}" type="slidenum">
              <a:rPr lang="en-US" smtClean="0"/>
              <a:t>7</a:t>
            </a:fld>
            <a:endParaRPr lang="en-US"/>
          </a:p>
        </p:txBody>
      </p:sp>
    </p:spTree>
    <p:extLst>
      <p:ext uri="{BB962C8B-B14F-4D97-AF65-F5344CB8AC3E}">
        <p14:creationId xmlns:p14="http://schemas.microsoft.com/office/powerpoint/2010/main" val="221210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Intervention and control groups had comparable baseline characteristics with the exception that more intervention arm were stable at baseline and differences in proportion who received prophylaxis for apnea of prematurity. Our participants had median 32 – 33 weeks gestation, around 1.4 kg birth weight and high rate of twins recruited (both born of multiple gestation pregnancy and both twins enrolled to trial)</a:t>
            </a:r>
          </a:p>
          <a:p>
            <a:endParaRPr lang="en-US" dirty="0"/>
          </a:p>
          <a:p>
            <a:r>
              <a:rPr lang="en-US" dirty="0"/>
              <a:t>Nearly 90% in both arms were on oxygen, Iv antibiotics and iv fluids at baseline – reflecting the unstable conditions</a:t>
            </a:r>
          </a:p>
        </p:txBody>
      </p:sp>
      <p:sp>
        <p:nvSpPr>
          <p:cNvPr id="4" name="Slide Number Placeholder 3"/>
          <p:cNvSpPr>
            <a:spLocks noGrp="1"/>
          </p:cNvSpPr>
          <p:nvPr>
            <p:ph type="sldNum" sz="quarter" idx="5"/>
          </p:nvPr>
        </p:nvSpPr>
        <p:spPr/>
        <p:txBody>
          <a:bodyPr/>
          <a:lstStyle/>
          <a:p>
            <a:fld id="{60F676B3-F2DF-884A-B45B-DF3B5E4D6B9A}" type="slidenum">
              <a:rPr lang="en-US" smtClean="0"/>
              <a:t>8</a:t>
            </a:fld>
            <a:endParaRPr lang="en-US"/>
          </a:p>
        </p:txBody>
      </p:sp>
    </p:spTree>
    <p:extLst>
      <p:ext uri="{BB962C8B-B14F-4D97-AF65-F5344CB8AC3E}">
        <p14:creationId xmlns:p14="http://schemas.microsoft.com/office/powerpoint/2010/main" val="1900590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EFA029B1-F30D-A24F-B0FE-13D9CE2A83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421B0CF6-3BCE-5441-8A52-95FDE6E088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We did not find any evidence of reduction in mortality with the intervention. 24% of control arm died, compared to 21% of the intervention arm, on the unadjusted intention to treat analysis. </a:t>
            </a:r>
          </a:p>
          <a:p>
            <a:pPr>
              <a:spcBef>
                <a:spcPct val="0"/>
              </a:spcBef>
            </a:pPr>
            <a:endParaRPr lang="en-US" altLang="en-US" dirty="0"/>
          </a:p>
          <a:p>
            <a:pPr>
              <a:spcBef>
                <a:spcPct val="0"/>
              </a:spcBef>
            </a:pPr>
            <a:r>
              <a:rPr lang="en-US" altLang="en-US" dirty="0"/>
              <a:t>Adjusting for twin status/admission weight and gestational age showed similar result</a:t>
            </a:r>
          </a:p>
          <a:p>
            <a:pPr>
              <a:spcBef>
                <a:spcPct val="0"/>
              </a:spcBef>
            </a:pPr>
            <a:endParaRPr lang="en-US" altLang="en-US" dirty="0"/>
          </a:p>
          <a:p>
            <a:pPr>
              <a:spcBef>
                <a:spcPct val="0"/>
              </a:spcBef>
            </a:pPr>
            <a:r>
              <a:rPr lang="en-US" altLang="en-US" dirty="0"/>
              <a:t>The sensitivity analysis excluding neonates who either stabilized or became severely unstable between screening and baseline showed no difference in mortality between arms</a:t>
            </a:r>
          </a:p>
        </p:txBody>
      </p:sp>
      <p:sp>
        <p:nvSpPr>
          <p:cNvPr id="64515" name="Slide Number Placeholder 3">
            <a:extLst>
              <a:ext uri="{FF2B5EF4-FFF2-40B4-BE49-F238E27FC236}">
                <a16:creationId xmlns:a16="http://schemas.microsoft.com/office/drawing/2014/main" id="{1A3DFF92-7581-454E-8657-333EE32F36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BA9B919-C322-0A4E-86F3-7C5DD92C17A9}" type="slidenum">
              <a:rPr lang="en-GB" altLang="en-US"/>
              <a:pPr fontAlgn="base">
                <a:spcBef>
                  <a:spcPct val="0"/>
                </a:spcBef>
                <a:spcAft>
                  <a:spcPct val="0"/>
                </a:spcAft>
              </a:pPr>
              <a:t>9</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6796-023D-ED43-AAF3-829F5F8C4DA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690C08B-9AE7-A64C-99A2-D642DC3006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4A2B811-A72D-454F-A58D-F94AB158AAA0}"/>
              </a:ext>
            </a:extLst>
          </p:cNvPr>
          <p:cNvSpPr>
            <a:spLocks noGrp="1"/>
          </p:cNvSpPr>
          <p:nvPr>
            <p:ph type="dt" sz="half" idx="10"/>
          </p:nvPr>
        </p:nvSpPr>
        <p:spPr/>
        <p:txBody>
          <a:bodyPr/>
          <a:lstStyle/>
          <a:p>
            <a:fld id="{D8BCAC4D-FD15-C142-95D7-30EB049B92CA}" type="datetimeFigureOut">
              <a:rPr lang="en-US" smtClean="0"/>
              <a:t>3/12/2022</a:t>
            </a:fld>
            <a:endParaRPr lang="en-US"/>
          </a:p>
        </p:txBody>
      </p:sp>
      <p:sp>
        <p:nvSpPr>
          <p:cNvPr id="5" name="Footer Placeholder 4">
            <a:extLst>
              <a:ext uri="{FF2B5EF4-FFF2-40B4-BE49-F238E27FC236}">
                <a16:creationId xmlns:a16="http://schemas.microsoft.com/office/drawing/2014/main" id="{EA8C2F0C-08F4-3B4D-BB8E-8AD7ED8FC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D4E519-6E53-8C4C-BC3A-7E15A5EC6C80}"/>
              </a:ext>
            </a:extLst>
          </p:cNvPr>
          <p:cNvSpPr>
            <a:spLocks noGrp="1"/>
          </p:cNvSpPr>
          <p:nvPr>
            <p:ph type="sldNum" sz="quarter" idx="12"/>
          </p:nvPr>
        </p:nvSpPr>
        <p:spPr/>
        <p:txBody>
          <a:bodyPr/>
          <a:lstStyle/>
          <a:p>
            <a:fld id="{C26EB104-4849-9346-B88C-9DB609BCD56E}" type="slidenum">
              <a:rPr lang="en-US" smtClean="0"/>
              <a:t>‹#›</a:t>
            </a:fld>
            <a:endParaRPr lang="en-US"/>
          </a:p>
        </p:txBody>
      </p:sp>
    </p:spTree>
    <p:extLst>
      <p:ext uri="{BB962C8B-B14F-4D97-AF65-F5344CB8AC3E}">
        <p14:creationId xmlns:p14="http://schemas.microsoft.com/office/powerpoint/2010/main" val="3541062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19159-37A3-F045-85AD-C7303CE8760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C175760-B8D6-F146-986F-7CCE7473429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2AA9DC-C6ED-2243-A4A9-184E4C4A485C}"/>
              </a:ext>
            </a:extLst>
          </p:cNvPr>
          <p:cNvSpPr>
            <a:spLocks noGrp="1"/>
          </p:cNvSpPr>
          <p:nvPr>
            <p:ph type="dt" sz="half" idx="10"/>
          </p:nvPr>
        </p:nvSpPr>
        <p:spPr/>
        <p:txBody>
          <a:bodyPr/>
          <a:lstStyle/>
          <a:p>
            <a:fld id="{D8BCAC4D-FD15-C142-95D7-30EB049B92CA}" type="datetimeFigureOut">
              <a:rPr lang="en-US" smtClean="0"/>
              <a:t>3/12/2022</a:t>
            </a:fld>
            <a:endParaRPr lang="en-US"/>
          </a:p>
        </p:txBody>
      </p:sp>
      <p:sp>
        <p:nvSpPr>
          <p:cNvPr id="5" name="Footer Placeholder 4">
            <a:extLst>
              <a:ext uri="{FF2B5EF4-FFF2-40B4-BE49-F238E27FC236}">
                <a16:creationId xmlns:a16="http://schemas.microsoft.com/office/drawing/2014/main" id="{F6872113-0BA4-2F4F-9CF1-3184B707D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087EA-F49E-2545-8B03-8994C20E85A8}"/>
              </a:ext>
            </a:extLst>
          </p:cNvPr>
          <p:cNvSpPr>
            <a:spLocks noGrp="1"/>
          </p:cNvSpPr>
          <p:nvPr>
            <p:ph type="sldNum" sz="quarter" idx="12"/>
          </p:nvPr>
        </p:nvSpPr>
        <p:spPr/>
        <p:txBody>
          <a:bodyPr/>
          <a:lstStyle/>
          <a:p>
            <a:fld id="{C26EB104-4849-9346-B88C-9DB609BCD56E}" type="slidenum">
              <a:rPr lang="en-US" smtClean="0"/>
              <a:t>‹#›</a:t>
            </a:fld>
            <a:endParaRPr lang="en-US"/>
          </a:p>
        </p:txBody>
      </p:sp>
    </p:spTree>
    <p:extLst>
      <p:ext uri="{BB962C8B-B14F-4D97-AF65-F5344CB8AC3E}">
        <p14:creationId xmlns:p14="http://schemas.microsoft.com/office/powerpoint/2010/main" val="841018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5B2CAC-C7A4-BF4B-BFF6-75859A97100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5E09EA-9921-924D-8B17-C327E77D23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EB4C64-9947-C24C-AFC3-042A91F3818C}"/>
              </a:ext>
            </a:extLst>
          </p:cNvPr>
          <p:cNvSpPr>
            <a:spLocks noGrp="1"/>
          </p:cNvSpPr>
          <p:nvPr>
            <p:ph type="dt" sz="half" idx="10"/>
          </p:nvPr>
        </p:nvSpPr>
        <p:spPr/>
        <p:txBody>
          <a:bodyPr/>
          <a:lstStyle/>
          <a:p>
            <a:fld id="{D8BCAC4D-FD15-C142-95D7-30EB049B92CA}" type="datetimeFigureOut">
              <a:rPr lang="en-US" smtClean="0"/>
              <a:t>3/12/2022</a:t>
            </a:fld>
            <a:endParaRPr lang="en-US"/>
          </a:p>
        </p:txBody>
      </p:sp>
      <p:sp>
        <p:nvSpPr>
          <p:cNvPr id="5" name="Footer Placeholder 4">
            <a:extLst>
              <a:ext uri="{FF2B5EF4-FFF2-40B4-BE49-F238E27FC236}">
                <a16:creationId xmlns:a16="http://schemas.microsoft.com/office/drawing/2014/main" id="{202B138B-A009-6D4D-8C8C-2651839B8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CB414-87F4-2448-BC69-0B8F2E3DA275}"/>
              </a:ext>
            </a:extLst>
          </p:cNvPr>
          <p:cNvSpPr>
            <a:spLocks noGrp="1"/>
          </p:cNvSpPr>
          <p:nvPr>
            <p:ph type="sldNum" sz="quarter" idx="12"/>
          </p:nvPr>
        </p:nvSpPr>
        <p:spPr/>
        <p:txBody>
          <a:bodyPr/>
          <a:lstStyle/>
          <a:p>
            <a:fld id="{C26EB104-4849-9346-B88C-9DB609BCD56E}" type="slidenum">
              <a:rPr lang="en-US" smtClean="0"/>
              <a:t>‹#›</a:t>
            </a:fld>
            <a:endParaRPr lang="en-US"/>
          </a:p>
        </p:txBody>
      </p:sp>
    </p:spTree>
    <p:extLst>
      <p:ext uri="{BB962C8B-B14F-4D97-AF65-F5344CB8AC3E}">
        <p14:creationId xmlns:p14="http://schemas.microsoft.com/office/powerpoint/2010/main" val="2724444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tandard_Slide_Dark_Gre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419" y="1985309"/>
            <a:ext cx="10515163" cy="1325563"/>
          </a:xfrm>
          <a:prstGeom prst="rect">
            <a:avLst/>
          </a:prstGeom>
        </p:spPr>
        <p:txBody>
          <a:bodyPr/>
          <a:lstStyle>
            <a:lvl1pPr>
              <a:defRPr sz="4800">
                <a:solidFill>
                  <a:schemeClr val="accent2"/>
                </a:solidFill>
                <a:latin typeface="Constantia" panose="02030602050306030303" pitchFamily="18" charset="0"/>
              </a:defRPr>
            </a:lvl1pPr>
          </a:lstStyle>
          <a:p>
            <a:r>
              <a:rPr lang="en-GB"/>
              <a:t>Click to edit Master title style</a:t>
            </a:r>
            <a:endParaRPr lang="en-GB" dirty="0"/>
          </a:p>
        </p:txBody>
      </p:sp>
    </p:spTree>
    <p:extLst>
      <p:ext uri="{BB962C8B-B14F-4D97-AF65-F5344CB8AC3E}">
        <p14:creationId xmlns:p14="http://schemas.microsoft.com/office/powerpoint/2010/main" val="1268245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_Column_Slide_Dark_Gre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491919"/>
            <a:ext cx="6815667" cy="4807281"/>
          </a:xfrm>
          <a:prstGeom prst="rect">
            <a:avLst/>
          </a:prstGeom>
        </p:spPr>
        <p:txBody>
          <a:bodyPr/>
          <a:lstStyle>
            <a:lvl1pPr>
              <a:defRPr sz="2400" baseline="0">
                <a:solidFill>
                  <a:srgbClr val="333333"/>
                </a:solidFill>
                <a:latin typeface="Corbel" panose="020B0503020204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4" name="Text Placeholder 3"/>
          <p:cNvSpPr>
            <a:spLocks noGrp="1"/>
          </p:cNvSpPr>
          <p:nvPr>
            <p:ph type="body" sz="half" idx="2"/>
          </p:nvPr>
        </p:nvSpPr>
        <p:spPr>
          <a:xfrm>
            <a:off x="609601" y="1491919"/>
            <a:ext cx="4011084" cy="4807281"/>
          </a:xfrm>
          <a:prstGeom prst="rect">
            <a:avLst/>
          </a:prstGeom>
        </p:spPr>
        <p:txBody>
          <a:bodyPr/>
          <a:lstStyle>
            <a:lvl1pPr marL="0" indent="0">
              <a:buNone/>
              <a:defRPr sz="2400" baseline="0">
                <a:solidFill>
                  <a:srgbClr val="333333"/>
                </a:solidFill>
                <a:latin typeface="Corbel" panose="020B05030202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a:p>
            <a:pPr lvl="1"/>
            <a:r>
              <a:rPr lang="en-GB"/>
              <a:t>Second level</a:t>
            </a:r>
          </a:p>
        </p:txBody>
      </p:sp>
      <p:sp>
        <p:nvSpPr>
          <p:cNvPr id="9" name="Title 1"/>
          <p:cNvSpPr>
            <a:spLocks noGrp="1"/>
          </p:cNvSpPr>
          <p:nvPr>
            <p:ph type="title"/>
          </p:nvPr>
        </p:nvSpPr>
        <p:spPr>
          <a:xfrm>
            <a:off x="609601" y="279132"/>
            <a:ext cx="9472691" cy="623236"/>
          </a:xfrm>
          <a:prstGeom prst="rect">
            <a:avLst/>
          </a:prstGeom>
        </p:spPr>
        <p:txBody>
          <a:bodyPr/>
          <a:lstStyle>
            <a:lvl1pPr algn="l">
              <a:defRPr sz="3200" baseline="0">
                <a:solidFill>
                  <a:schemeClr val="bg1"/>
                </a:solidFill>
                <a:latin typeface="Constantia" panose="02030602050306030303" pitchFamily="18" charset="0"/>
              </a:defRPr>
            </a:lvl1pPr>
          </a:lstStyle>
          <a:p>
            <a:r>
              <a:rPr lang="en-GB"/>
              <a:t>Click to edit Master title style</a:t>
            </a:r>
            <a:endParaRPr lang="en-US" dirty="0"/>
          </a:p>
        </p:txBody>
      </p:sp>
      <p:sp>
        <p:nvSpPr>
          <p:cNvPr id="5" name="Slide Number Placeholder 5">
            <a:extLst>
              <a:ext uri="{FF2B5EF4-FFF2-40B4-BE49-F238E27FC236}">
                <a16:creationId xmlns:a16="http://schemas.microsoft.com/office/drawing/2014/main" id="{8400153A-5E35-CB42-81FC-A545BDAB9DD3}"/>
              </a:ext>
            </a:extLst>
          </p:cNvPr>
          <p:cNvSpPr>
            <a:spLocks noGrp="1"/>
          </p:cNvSpPr>
          <p:nvPr>
            <p:ph type="sldNum" sz="quarter" idx="10"/>
          </p:nvPr>
        </p:nvSpPr>
        <p:spPr/>
        <p:txBody>
          <a:bodyPr/>
          <a:lstStyle>
            <a:lvl1pPr algn="r">
              <a:defRPr sz="1200" smtClean="0">
                <a:solidFill>
                  <a:schemeClr val="tx1">
                    <a:tint val="75000"/>
                  </a:schemeClr>
                </a:solidFill>
              </a:defRPr>
            </a:lvl1pPr>
          </a:lstStyle>
          <a:p>
            <a:pPr>
              <a:defRPr/>
            </a:pPr>
            <a:fld id="{4BF91917-395D-6947-BD71-980CA3CE2A70}" type="slidenum">
              <a:rPr lang="en-GB"/>
              <a:pPr>
                <a:defRPr/>
              </a:pPr>
              <a:t>‹#›</a:t>
            </a:fld>
            <a:endParaRPr lang="en-GB"/>
          </a:p>
        </p:txBody>
      </p:sp>
      <p:sp>
        <p:nvSpPr>
          <p:cNvPr id="6" name="Footer Placeholder 4">
            <a:extLst>
              <a:ext uri="{FF2B5EF4-FFF2-40B4-BE49-F238E27FC236}">
                <a16:creationId xmlns:a16="http://schemas.microsoft.com/office/drawing/2014/main" id="{41097F12-BE7C-A94A-B821-0D7F67F26553}"/>
              </a:ext>
            </a:extLst>
          </p:cNvPr>
          <p:cNvSpPr>
            <a:spLocks noGrp="1"/>
          </p:cNvSpPr>
          <p:nvPr>
            <p:ph type="ftr" sz="quarter" idx="11"/>
          </p:nvPr>
        </p:nvSpPr>
        <p:spPr/>
        <p:txBody>
          <a:bodyPr/>
          <a:lstStyle>
            <a:lvl1pPr algn="ctr">
              <a:defRPr sz="1200" dirty="0">
                <a:solidFill>
                  <a:schemeClr val="tx1">
                    <a:tint val="75000"/>
                  </a:schemeClr>
                </a:solidFill>
              </a:defRPr>
            </a:lvl1pPr>
          </a:lstStyle>
          <a:p>
            <a:pPr>
              <a:defRPr/>
            </a:pPr>
            <a:endParaRPr lang="en-GB"/>
          </a:p>
        </p:txBody>
      </p:sp>
    </p:spTree>
    <p:extLst>
      <p:ext uri="{BB962C8B-B14F-4D97-AF65-F5344CB8AC3E}">
        <p14:creationId xmlns:p14="http://schemas.microsoft.com/office/powerpoint/2010/main" val="213949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FEF2-8F9D-F14A-8E1A-F1639C5BCF9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F7E611-3A1A-8F47-96FC-2E1D9F8A505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FED588-9E08-F549-A26B-863CF53081BA}"/>
              </a:ext>
            </a:extLst>
          </p:cNvPr>
          <p:cNvSpPr>
            <a:spLocks noGrp="1"/>
          </p:cNvSpPr>
          <p:nvPr>
            <p:ph type="dt" sz="half" idx="10"/>
          </p:nvPr>
        </p:nvSpPr>
        <p:spPr/>
        <p:txBody>
          <a:bodyPr/>
          <a:lstStyle/>
          <a:p>
            <a:fld id="{D8BCAC4D-FD15-C142-95D7-30EB049B92CA}" type="datetimeFigureOut">
              <a:rPr lang="en-US" smtClean="0"/>
              <a:t>3/12/2022</a:t>
            </a:fld>
            <a:endParaRPr lang="en-US"/>
          </a:p>
        </p:txBody>
      </p:sp>
      <p:sp>
        <p:nvSpPr>
          <p:cNvPr id="5" name="Footer Placeholder 4">
            <a:extLst>
              <a:ext uri="{FF2B5EF4-FFF2-40B4-BE49-F238E27FC236}">
                <a16:creationId xmlns:a16="http://schemas.microsoft.com/office/drawing/2014/main" id="{0E0808F8-426C-2F43-9B8B-F14410923B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04AF8-8160-E94B-B64E-55EB32CE52F1}"/>
              </a:ext>
            </a:extLst>
          </p:cNvPr>
          <p:cNvSpPr>
            <a:spLocks noGrp="1"/>
          </p:cNvSpPr>
          <p:nvPr>
            <p:ph type="sldNum" sz="quarter" idx="12"/>
          </p:nvPr>
        </p:nvSpPr>
        <p:spPr/>
        <p:txBody>
          <a:bodyPr/>
          <a:lstStyle/>
          <a:p>
            <a:fld id="{C26EB104-4849-9346-B88C-9DB609BCD56E}" type="slidenum">
              <a:rPr lang="en-US" smtClean="0"/>
              <a:t>‹#›</a:t>
            </a:fld>
            <a:endParaRPr lang="en-US"/>
          </a:p>
        </p:txBody>
      </p:sp>
    </p:spTree>
    <p:extLst>
      <p:ext uri="{BB962C8B-B14F-4D97-AF65-F5344CB8AC3E}">
        <p14:creationId xmlns:p14="http://schemas.microsoft.com/office/powerpoint/2010/main" val="2900316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2D4A-23A0-C34D-A7BF-709AE89317B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C2D2AE9-29BA-6849-8036-5509B90298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36E0D27-F2AE-0142-826F-79B93DA38331}"/>
              </a:ext>
            </a:extLst>
          </p:cNvPr>
          <p:cNvSpPr>
            <a:spLocks noGrp="1"/>
          </p:cNvSpPr>
          <p:nvPr>
            <p:ph type="dt" sz="half" idx="10"/>
          </p:nvPr>
        </p:nvSpPr>
        <p:spPr/>
        <p:txBody>
          <a:bodyPr/>
          <a:lstStyle/>
          <a:p>
            <a:fld id="{D8BCAC4D-FD15-C142-95D7-30EB049B92CA}" type="datetimeFigureOut">
              <a:rPr lang="en-US" smtClean="0"/>
              <a:t>3/12/2022</a:t>
            </a:fld>
            <a:endParaRPr lang="en-US"/>
          </a:p>
        </p:txBody>
      </p:sp>
      <p:sp>
        <p:nvSpPr>
          <p:cNvPr id="5" name="Footer Placeholder 4">
            <a:extLst>
              <a:ext uri="{FF2B5EF4-FFF2-40B4-BE49-F238E27FC236}">
                <a16:creationId xmlns:a16="http://schemas.microsoft.com/office/drawing/2014/main" id="{2A7C16C9-56F7-A14A-A2FB-3C81D3AF5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C1C62-EED2-0545-B172-0BFAC8BCDA8A}"/>
              </a:ext>
            </a:extLst>
          </p:cNvPr>
          <p:cNvSpPr>
            <a:spLocks noGrp="1"/>
          </p:cNvSpPr>
          <p:nvPr>
            <p:ph type="sldNum" sz="quarter" idx="12"/>
          </p:nvPr>
        </p:nvSpPr>
        <p:spPr/>
        <p:txBody>
          <a:bodyPr/>
          <a:lstStyle/>
          <a:p>
            <a:fld id="{C26EB104-4849-9346-B88C-9DB609BCD56E}" type="slidenum">
              <a:rPr lang="en-US" smtClean="0"/>
              <a:t>‹#›</a:t>
            </a:fld>
            <a:endParaRPr lang="en-US"/>
          </a:p>
        </p:txBody>
      </p:sp>
    </p:spTree>
    <p:extLst>
      <p:ext uri="{BB962C8B-B14F-4D97-AF65-F5344CB8AC3E}">
        <p14:creationId xmlns:p14="http://schemas.microsoft.com/office/powerpoint/2010/main" val="931465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F1704-C762-0D44-BCFE-637C5D13A37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B0375-CC05-0245-8958-733F313E379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557A19E-6587-5648-ACAE-7EBFEA410C5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B9A5744-E976-1F44-B3D4-4E9C93B6E353}"/>
              </a:ext>
            </a:extLst>
          </p:cNvPr>
          <p:cNvSpPr>
            <a:spLocks noGrp="1"/>
          </p:cNvSpPr>
          <p:nvPr>
            <p:ph type="dt" sz="half" idx="10"/>
          </p:nvPr>
        </p:nvSpPr>
        <p:spPr/>
        <p:txBody>
          <a:bodyPr/>
          <a:lstStyle/>
          <a:p>
            <a:fld id="{D8BCAC4D-FD15-C142-95D7-30EB049B92CA}" type="datetimeFigureOut">
              <a:rPr lang="en-US" smtClean="0"/>
              <a:t>3/12/2022</a:t>
            </a:fld>
            <a:endParaRPr lang="en-US"/>
          </a:p>
        </p:txBody>
      </p:sp>
      <p:sp>
        <p:nvSpPr>
          <p:cNvPr id="6" name="Footer Placeholder 5">
            <a:extLst>
              <a:ext uri="{FF2B5EF4-FFF2-40B4-BE49-F238E27FC236}">
                <a16:creationId xmlns:a16="http://schemas.microsoft.com/office/drawing/2014/main" id="{8ECB77C8-4364-724D-832B-372B598D7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CE03AE-D272-AE43-8144-5ADAF048976D}"/>
              </a:ext>
            </a:extLst>
          </p:cNvPr>
          <p:cNvSpPr>
            <a:spLocks noGrp="1"/>
          </p:cNvSpPr>
          <p:nvPr>
            <p:ph type="sldNum" sz="quarter" idx="12"/>
          </p:nvPr>
        </p:nvSpPr>
        <p:spPr/>
        <p:txBody>
          <a:bodyPr/>
          <a:lstStyle/>
          <a:p>
            <a:fld id="{C26EB104-4849-9346-B88C-9DB609BCD56E}" type="slidenum">
              <a:rPr lang="en-US" smtClean="0"/>
              <a:t>‹#›</a:t>
            </a:fld>
            <a:endParaRPr lang="en-US"/>
          </a:p>
        </p:txBody>
      </p:sp>
    </p:spTree>
    <p:extLst>
      <p:ext uri="{BB962C8B-B14F-4D97-AF65-F5344CB8AC3E}">
        <p14:creationId xmlns:p14="http://schemas.microsoft.com/office/powerpoint/2010/main" val="329180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BDE39-A14B-B941-A85E-B5FF559EE8F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2D266D9-AFEC-214A-BF1B-9CA1990DE5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620D945-2F2D-B54E-B9A8-9492554CDDF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A12B4E1-9462-3E47-895D-E8BF4B7D6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C4F9BC0-0CFB-3741-BB3C-42A0B5AE1C2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4D35E14-E4A4-6C43-84AD-1E38505C173D}"/>
              </a:ext>
            </a:extLst>
          </p:cNvPr>
          <p:cNvSpPr>
            <a:spLocks noGrp="1"/>
          </p:cNvSpPr>
          <p:nvPr>
            <p:ph type="dt" sz="half" idx="10"/>
          </p:nvPr>
        </p:nvSpPr>
        <p:spPr/>
        <p:txBody>
          <a:bodyPr/>
          <a:lstStyle/>
          <a:p>
            <a:fld id="{D8BCAC4D-FD15-C142-95D7-30EB049B92CA}" type="datetimeFigureOut">
              <a:rPr lang="en-US" smtClean="0"/>
              <a:t>3/12/2022</a:t>
            </a:fld>
            <a:endParaRPr lang="en-US"/>
          </a:p>
        </p:txBody>
      </p:sp>
      <p:sp>
        <p:nvSpPr>
          <p:cNvPr id="8" name="Footer Placeholder 7">
            <a:extLst>
              <a:ext uri="{FF2B5EF4-FFF2-40B4-BE49-F238E27FC236}">
                <a16:creationId xmlns:a16="http://schemas.microsoft.com/office/drawing/2014/main" id="{E82A8E96-7932-024D-8E71-8FCA7EDF5D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9BDA9C-2FA5-C04B-8541-1C42A53D5EAF}"/>
              </a:ext>
            </a:extLst>
          </p:cNvPr>
          <p:cNvSpPr>
            <a:spLocks noGrp="1"/>
          </p:cNvSpPr>
          <p:nvPr>
            <p:ph type="sldNum" sz="quarter" idx="12"/>
          </p:nvPr>
        </p:nvSpPr>
        <p:spPr/>
        <p:txBody>
          <a:bodyPr/>
          <a:lstStyle/>
          <a:p>
            <a:fld id="{C26EB104-4849-9346-B88C-9DB609BCD56E}" type="slidenum">
              <a:rPr lang="en-US" smtClean="0"/>
              <a:t>‹#›</a:t>
            </a:fld>
            <a:endParaRPr lang="en-US"/>
          </a:p>
        </p:txBody>
      </p:sp>
    </p:spTree>
    <p:extLst>
      <p:ext uri="{BB962C8B-B14F-4D97-AF65-F5344CB8AC3E}">
        <p14:creationId xmlns:p14="http://schemas.microsoft.com/office/powerpoint/2010/main" val="1796239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07FDD-B775-BB4B-BC6C-AE8BF90E01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C0F862A-83F3-A540-9B89-1D770448107F}"/>
              </a:ext>
            </a:extLst>
          </p:cNvPr>
          <p:cNvSpPr>
            <a:spLocks noGrp="1"/>
          </p:cNvSpPr>
          <p:nvPr>
            <p:ph type="dt" sz="half" idx="10"/>
          </p:nvPr>
        </p:nvSpPr>
        <p:spPr/>
        <p:txBody>
          <a:bodyPr/>
          <a:lstStyle/>
          <a:p>
            <a:fld id="{D8BCAC4D-FD15-C142-95D7-30EB049B92CA}" type="datetimeFigureOut">
              <a:rPr lang="en-US" smtClean="0"/>
              <a:t>3/12/2022</a:t>
            </a:fld>
            <a:endParaRPr lang="en-US"/>
          </a:p>
        </p:txBody>
      </p:sp>
      <p:sp>
        <p:nvSpPr>
          <p:cNvPr id="4" name="Footer Placeholder 3">
            <a:extLst>
              <a:ext uri="{FF2B5EF4-FFF2-40B4-BE49-F238E27FC236}">
                <a16:creationId xmlns:a16="http://schemas.microsoft.com/office/drawing/2014/main" id="{FDD73031-26CF-A443-9BC0-F2B451F023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FF735A-45DA-BB43-8C45-A4B39B51E9B4}"/>
              </a:ext>
            </a:extLst>
          </p:cNvPr>
          <p:cNvSpPr>
            <a:spLocks noGrp="1"/>
          </p:cNvSpPr>
          <p:nvPr>
            <p:ph type="sldNum" sz="quarter" idx="12"/>
          </p:nvPr>
        </p:nvSpPr>
        <p:spPr/>
        <p:txBody>
          <a:bodyPr/>
          <a:lstStyle/>
          <a:p>
            <a:fld id="{C26EB104-4849-9346-B88C-9DB609BCD56E}" type="slidenum">
              <a:rPr lang="en-US" smtClean="0"/>
              <a:t>‹#›</a:t>
            </a:fld>
            <a:endParaRPr lang="en-US"/>
          </a:p>
        </p:txBody>
      </p:sp>
    </p:spTree>
    <p:extLst>
      <p:ext uri="{BB962C8B-B14F-4D97-AF65-F5344CB8AC3E}">
        <p14:creationId xmlns:p14="http://schemas.microsoft.com/office/powerpoint/2010/main" val="218966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5D3857-FFD1-2545-92A2-A8817D79227B}"/>
              </a:ext>
            </a:extLst>
          </p:cNvPr>
          <p:cNvSpPr>
            <a:spLocks noGrp="1"/>
          </p:cNvSpPr>
          <p:nvPr>
            <p:ph type="dt" sz="half" idx="10"/>
          </p:nvPr>
        </p:nvSpPr>
        <p:spPr/>
        <p:txBody>
          <a:bodyPr/>
          <a:lstStyle/>
          <a:p>
            <a:fld id="{D8BCAC4D-FD15-C142-95D7-30EB049B92CA}" type="datetimeFigureOut">
              <a:rPr lang="en-US" smtClean="0"/>
              <a:t>3/12/2022</a:t>
            </a:fld>
            <a:endParaRPr lang="en-US"/>
          </a:p>
        </p:txBody>
      </p:sp>
      <p:sp>
        <p:nvSpPr>
          <p:cNvPr id="3" name="Footer Placeholder 2">
            <a:extLst>
              <a:ext uri="{FF2B5EF4-FFF2-40B4-BE49-F238E27FC236}">
                <a16:creationId xmlns:a16="http://schemas.microsoft.com/office/drawing/2014/main" id="{2CDFB5EE-9384-3A40-878D-735ADD5D75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B8D573-F565-3846-AB28-969D5138649E}"/>
              </a:ext>
            </a:extLst>
          </p:cNvPr>
          <p:cNvSpPr>
            <a:spLocks noGrp="1"/>
          </p:cNvSpPr>
          <p:nvPr>
            <p:ph type="sldNum" sz="quarter" idx="12"/>
          </p:nvPr>
        </p:nvSpPr>
        <p:spPr/>
        <p:txBody>
          <a:bodyPr/>
          <a:lstStyle/>
          <a:p>
            <a:fld id="{C26EB104-4849-9346-B88C-9DB609BCD56E}" type="slidenum">
              <a:rPr lang="en-US" smtClean="0"/>
              <a:t>‹#›</a:t>
            </a:fld>
            <a:endParaRPr lang="en-US"/>
          </a:p>
        </p:txBody>
      </p:sp>
    </p:spTree>
    <p:extLst>
      <p:ext uri="{BB962C8B-B14F-4D97-AF65-F5344CB8AC3E}">
        <p14:creationId xmlns:p14="http://schemas.microsoft.com/office/powerpoint/2010/main" val="303039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BF57-E188-7941-8E20-53A75C6E05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B4B9CB6-C925-1640-8B6F-3ADEE3FA10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EC6DED2-68B4-0C4E-9422-EFD8E3AFB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CB62F8-7B5B-9C4B-8674-7FD1177869A6}"/>
              </a:ext>
            </a:extLst>
          </p:cNvPr>
          <p:cNvSpPr>
            <a:spLocks noGrp="1"/>
          </p:cNvSpPr>
          <p:nvPr>
            <p:ph type="dt" sz="half" idx="10"/>
          </p:nvPr>
        </p:nvSpPr>
        <p:spPr/>
        <p:txBody>
          <a:bodyPr/>
          <a:lstStyle/>
          <a:p>
            <a:fld id="{D8BCAC4D-FD15-C142-95D7-30EB049B92CA}" type="datetimeFigureOut">
              <a:rPr lang="en-US" smtClean="0"/>
              <a:t>3/12/2022</a:t>
            </a:fld>
            <a:endParaRPr lang="en-US"/>
          </a:p>
        </p:txBody>
      </p:sp>
      <p:sp>
        <p:nvSpPr>
          <p:cNvPr id="6" name="Footer Placeholder 5">
            <a:extLst>
              <a:ext uri="{FF2B5EF4-FFF2-40B4-BE49-F238E27FC236}">
                <a16:creationId xmlns:a16="http://schemas.microsoft.com/office/drawing/2014/main" id="{B999DEA1-2EB0-D844-AF2F-8E1AC5C6B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44B63-DC78-A54E-A289-E2E0C75AAF00}"/>
              </a:ext>
            </a:extLst>
          </p:cNvPr>
          <p:cNvSpPr>
            <a:spLocks noGrp="1"/>
          </p:cNvSpPr>
          <p:nvPr>
            <p:ph type="sldNum" sz="quarter" idx="12"/>
          </p:nvPr>
        </p:nvSpPr>
        <p:spPr/>
        <p:txBody>
          <a:bodyPr/>
          <a:lstStyle/>
          <a:p>
            <a:fld id="{C26EB104-4849-9346-B88C-9DB609BCD56E}" type="slidenum">
              <a:rPr lang="en-US" smtClean="0"/>
              <a:t>‹#›</a:t>
            </a:fld>
            <a:endParaRPr lang="en-US"/>
          </a:p>
        </p:txBody>
      </p:sp>
    </p:spTree>
    <p:extLst>
      <p:ext uri="{BB962C8B-B14F-4D97-AF65-F5344CB8AC3E}">
        <p14:creationId xmlns:p14="http://schemas.microsoft.com/office/powerpoint/2010/main" val="1794838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F114E-16F7-A74F-88DB-5EC1493549D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8CE42A9-769D-A84A-A35A-B4A7B95EA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B7BD6B-8F9E-8344-BA07-8974DE855E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EB96BE-DD45-F24E-90B1-900A83029738}"/>
              </a:ext>
            </a:extLst>
          </p:cNvPr>
          <p:cNvSpPr>
            <a:spLocks noGrp="1"/>
          </p:cNvSpPr>
          <p:nvPr>
            <p:ph type="dt" sz="half" idx="10"/>
          </p:nvPr>
        </p:nvSpPr>
        <p:spPr/>
        <p:txBody>
          <a:bodyPr/>
          <a:lstStyle/>
          <a:p>
            <a:fld id="{D8BCAC4D-FD15-C142-95D7-30EB049B92CA}" type="datetimeFigureOut">
              <a:rPr lang="en-US" smtClean="0"/>
              <a:t>3/12/2022</a:t>
            </a:fld>
            <a:endParaRPr lang="en-US"/>
          </a:p>
        </p:txBody>
      </p:sp>
      <p:sp>
        <p:nvSpPr>
          <p:cNvPr id="6" name="Footer Placeholder 5">
            <a:extLst>
              <a:ext uri="{FF2B5EF4-FFF2-40B4-BE49-F238E27FC236}">
                <a16:creationId xmlns:a16="http://schemas.microsoft.com/office/drawing/2014/main" id="{C63491E7-0D09-8442-8F93-73676D522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8DE448-D485-1043-96D9-0F343518D3B7}"/>
              </a:ext>
            </a:extLst>
          </p:cNvPr>
          <p:cNvSpPr>
            <a:spLocks noGrp="1"/>
          </p:cNvSpPr>
          <p:nvPr>
            <p:ph type="sldNum" sz="quarter" idx="12"/>
          </p:nvPr>
        </p:nvSpPr>
        <p:spPr/>
        <p:txBody>
          <a:bodyPr/>
          <a:lstStyle/>
          <a:p>
            <a:fld id="{C26EB104-4849-9346-B88C-9DB609BCD56E}" type="slidenum">
              <a:rPr lang="en-US" smtClean="0"/>
              <a:t>‹#›</a:t>
            </a:fld>
            <a:endParaRPr lang="en-US"/>
          </a:p>
        </p:txBody>
      </p:sp>
    </p:spTree>
    <p:extLst>
      <p:ext uri="{BB962C8B-B14F-4D97-AF65-F5344CB8AC3E}">
        <p14:creationId xmlns:p14="http://schemas.microsoft.com/office/powerpoint/2010/main" val="232095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B2B761-5F3A-C547-86B2-28DAF87605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351564C-BED9-9443-8206-11438E344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30B44A-02D1-2D49-AD11-E456410210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CAC4D-FD15-C142-95D7-30EB049B92CA}" type="datetimeFigureOut">
              <a:rPr lang="en-US" smtClean="0"/>
              <a:t>3/12/2022</a:t>
            </a:fld>
            <a:endParaRPr lang="en-US"/>
          </a:p>
        </p:txBody>
      </p:sp>
      <p:sp>
        <p:nvSpPr>
          <p:cNvPr id="5" name="Footer Placeholder 4">
            <a:extLst>
              <a:ext uri="{FF2B5EF4-FFF2-40B4-BE49-F238E27FC236}">
                <a16:creationId xmlns:a16="http://schemas.microsoft.com/office/drawing/2014/main" id="{EF074871-B4BD-5144-8B5B-EF92257AA7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45FD17-E1D6-B146-B688-BC882CF2AD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EB104-4849-9346-B88C-9DB609BCD56E}" type="slidenum">
              <a:rPr lang="en-US" smtClean="0"/>
              <a:t>‹#›</a:t>
            </a:fld>
            <a:endParaRPr lang="en-US"/>
          </a:p>
        </p:txBody>
      </p:sp>
    </p:spTree>
    <p:extLst>
      <p:ext uri="{BB962C8B-B14F-4D97-AF65-F5344CB8AC3E}">
        <p14:creationId xmlns:p14="http://schemas.microsoft.com/office/powerpoint/2010/main" val="1363154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3.tiff"/><Relationship Id="rId4" Type="http://schemas.openxmlformats.org/officeDocument/2006/relationships/image" Target="../media/image32.tiff"/></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tiff"/><Relationship Id="rId7" Type="http://schemas.openxmlformats.org/officeDocument/2006/relationships/image" Target="../media/image40.jpe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tiff"/><Relationship Id="rId4" Type="http://schemas.openxmlformats.org/officeDocument/2006/relationships/image" Target="../media/image37.tiff"/><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0.tiff"/><Relationship Id="rId13"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image" Target="../media/image12.png"/><Relationship Id="rId5" Type="http://schemas.openxmlformats.org/officeDocument/2006/relationships/diagramQuickStyle" Target="../diagrams/quickStyle1.xml"/><Relationship Id="rId15" Type="http://schemas.openxmlformats.org/officeDocument/2006/relationships/image" Target="../media/image16.tiff"/><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4.jpeg"/><Relationship Id="rId1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29EA89-6129-F247-A09E-66F2E6D1DEDD}"/>
              </a:ext>
            </a:extLst>
          </p:cNvPr>
          <p:cNvSpPr txBox="1">
            <a:spLocks/>
          </p:cNvSpPr>
          <p:nvPr/>
        </p:nvSpPr>
        <p:spPr>
          <a:xfrm>
            <a:off x="442911" y="250617"/>
            <a:ext cx="6983413" cy="2152649"/>
          </a:xfrm>
          <a:prstGeom prst="rect">
            <a:avLst/>
          </a:prstGeom>
        </p:spPr>
        <p:txBody>
          <a:bodyPr/>
          <a:lst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Verdana" pitchFamily="-1" charset="0"/>
              </a:defRPr>
            </a:lvl2pPr>
            <a:lvl3pPr algn="l" rtl="0" eaLnBrk="1" fontAlgn="base" hangingPunct="1">
              <a:spcBef>
                <a:spcPct val="0"/>
              </a:spcBef>
              <a:spcAft>
                <a:spcPct val="0"/>
              </a:spcAft>
              <a:defRPr sz="2800">
                <a:solidFill>
                  <a:schemeClr val="tx1"/>
                </a:solidFill>
                <a:latin typeface="Verdana" pitchFamily="-1" charset="0"/>
              </a:defRPr>
            </a:lvl3pPr>
            <a:lvl4pPr algn="l" rtl="0" eaLnBrk="1" fontAlgn="base" hangingPunct="1">
              <a:spcBef>
                <a:spcPct val="0"/>
              </a:spcBef>
              <a:spcAft>
                <a:spcPct val="0"/>
              </a:spcAft>
              <a:defRPr sz="2800">
                <a:solidFill>
                  <a:schemeClr val="tx1"/>
                </a:solidFill>
                <a:latin typeface="Verdana" pitchFamily="-1" charset="0"/>
              </a:defRPr>
            </a:lvl4pPr>
            <a:lvl5pPr algn="l" rtl="0" eaLnBrk="1" fontAlgn="base" hangingPunct="1">
              <a:spcBef>
                <a:spcPct val="0"/>
              </a:spcBef>
              <a:spcAft>
                <a:spcPct val="0"/>
              </a:spcAft>
              <a:defRPr sz="2800">
                <a:solidFill>
                  <a:schemeClr val="tx1"/>
                </a:solidFill>
                <a:latin typeface="Verdana" pitchFamily="-1" charset="0"/>
              </a:defRPr>
            </a:lvl5pPr>
            <a:lvl6pPr marL="457200" algn="l" rtl="0" eaLnBrk="1" fontAlgn="base" hangingPunct="1">
              <a:spcBef>
                <a:spcPct val="0"/>
              </a:spcBef>
              <a:spcAft>
                <a:spcPct val="0"/>
              </a:spcAft>
              <a:defRPr sz="2800">
                <a:solidFill>
                  <a:schemeClr val="tx1"/>
                </a:solidFill>
                <a:latin typeface="Verdana" pitchFamily="-1" charset="0"/>
              </a:defRPr>
            </a:lvl6pPr>
            <a:lvl7pPr marL="914400" algn="l" rtl="0" eaLnBrk="1" fontAlgn="base" hangingPunct="1">
              <a:spcBef>
                <a:spcPct val="0"/>
              </a:spcBef>
              <a:spcAft>
                <a:spcPct val="0"/>
              </a:spcAft>
              <a:defRPr sz="2800">
                <a:solidFill>
                  <a:schemeClr val="tx1"/>
                </a:solidFill>
                <a:latin typeface="Verdana" pitchFamily="-1" charset="0"/>
              </a:defRPr>
            </a:lvl7pPr>
            <a:lvl8pPr marL="1371600" algn="l" rtl="0" eaLnBrk="1" fontAlgn="base" hangingPunct="1">
              <a:spcBef>
                <a:spcPct val="0"/>
              </a:spcBef>
              <a:spcAft>
                <a:spcPct val="0"/>
              </a:spcAft>
              <a:defRPr sz="2800">
                <a:solidFill>
                  <a:schemeClr val="tx1"/>
                </a:solidFill>
                <a:latin typeface="Verdana" pitchFamily="-1" charset="0"/>
              </a:defRPr>
            </a:lvl8pPr>
            <a:lvl9pPr marL="1828800" algn="l" rtl="0" eaLnBrk="1" fontAlgn="base" hangingPunct="1">
              <a:spcBef>
                <a:spcPct val="0"/>
              </a:spcBef>
              <a:spcAft>
                <a:spcPct val="0"/>
              </a:spcAft>
              <a:defRPr sz="2800">
                <a:solidFill>
                  <a:schemeClr val="tx1"/>
                </a:solidFill>
                <a:latin typeface="Verdana" pitchFamily="-1" charset="0"/>
              </a:defRPr>
            </a:lvl9pPr>
          </a:lstStyle>
          <a:p>
            <a:pPr algn="ctr">
              <a:defRPr/>
            </a:pPr>
            <a:r>
              <a:rPr lang="en-US" sz="3600" b="1" kern="0" dirty="0"/>
              <a:t>Impact of early KMC versus standard care on survival of mild-moderately unstable neonates &lt;2000g in The Gambia: A RCT</a:t>
            </a:r>
          </a:p>
        </p:txBody>
      </p:sp>
      <p:pic>
        <p:nvPicPr>
          <p:cNvPr id="14338" name="Picture 6" descr="A person sitting on a table&#10;&#10;Description automatically generated">
            <a:extLst>
              <a:ext uri="{FF2B5EF4-FFF2-40B4-BE49-F238E27FC236}">
                <a16:creationId xmlns:a16="http://schemas.microsoft.com/office/drawing/2014/main" id="{0D73DD99-616B-EB49-83F5-D5DFEB413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01" r="21606" b="10112"/>
          <a:stretch>
            <a:fillRect/>
          </a:stretch>
        </p:blipFill>
        <p:spPr bwMode="auto">
          <a:xfrm>
            <a:off x="7426324" y="506828"/>
            <a:ext cx="4525234"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7">
            <a:extLst>
              <a:ext uri="{FF2B5EF4-FFF2-40B4-BE49-F238E27FC236}">
                <a16:creationId xmlns:a16="http://schemas.microsoft.com/office/drawing/2014/main" id="{599EBEF1-60A4-9E47-8575-E2A26F9C1F24}"/>
              </a:ext>
            </a:extLst>
          </p:cNvPr>
          <p:cNvSpPr txBox="1">
            <a:spLocks noChangeArrowheads="1"/>
          </p:cNvSpPr>
          <p:nvPr/>
        </p:nvSpPr>
        <p:spPr bwMode="auto">
          <a:xfrm>
            <a:off x="442911" y="2631609"/>
            <a:ext cx="6284912"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err="1"/>
              <a:t>Wellcome</a:t>
            </a:r>
            <a:r>
              <a:rPr lang="en-US" altLang="en-US" sz="2000" dirty="0"/>
              <a:t> Trust Clinical PhD </a:t>
            </a:r>
            <a:r>
              <a:rPr lang="en-US" altLang="en-US" sz="2000" dirty="0" err="1"/>
              <a:t>Programme</a:t>
            </a:r>
            <a:r>
              <a:rPr lang="en-US" altLang="en-US" sz="2000" dirty="0"/>
              <a:t> Scientific Meeting</a:t>
            </a:r>
          </a:p>
          <a:p>
            <a:pPr eaLnBrk="1" hangingPunct="1"/>
            <a:r>
              <a:rPr lang="en-US" altLang="en-US" sz="2000" dirty="0"/>
              <a:t>14</a:t>
            </a:r>
            <a:r>
              <a:rPr lang="en-US" altLang="en-US" sz="2000" baseline="30000" dirty="0"/>
              <a:t>th</a:t>
            </a:r>
            <a:r>
              <a:rPr lang="en-US" altLang="en-US" sz="2000" dirty="0"/>
              <a:t> March 2022</a:t>
            </a:r>
          </a:p>
          <a:p>
            <a:pPr eaLnBrk="1" hangingPunct="1"/>
            <a:endParaRPr lang="en-US" altLang="en-US" dirty="0"/>
          </a:p>
          <a:p>
            <a:pPr eaLnBrk="1" hangingPunct="1"/>
            <a:r>
              <a:rPr lang="en-US" altLang="en-US" dirty="0"/>
              <a:t>Dr Helen Brotherton</a:t>
            </a:r>
          </a:p>
          <a:p>
            <a:pPr eaLnBrk="1" hangingPunct="1"/>
            <a:r>
              <a:rPr lang="en-US" altLang="en-US" dirty="0"/>
              <a:t>Consultant </a:t>
            </a:r>
            <a:r>
              <a:rPr lang="en-US" altLang="en-US" dirty="0" err="1"/>
              <a:t>Paediatrician</a:t>
            </a:r>
            <a:r>
              <a:rPr lang="en-US" altLang="en-US" dirty="0"/>
              <a:t>/Neonatologist (NHS Fife)</a:t>
            </a:r>
          </a:p>
          <a:p>
            <a:pPr eaLnBrk="1" hangingPunct="1"/>
            <a:r>
              <a:rPr lang="en-US" altLang="en-US" dirty="0"/>
              <a:t>Doctoral student, LSHTM (2016 – 2022)</a:t>
            </a:r>
          </a:p>
          <a:p>
            <a:r>
              <a:rPr lang="en-US" altLang="en-US" dirty="0" err="1"/>
              <a:t>Wellcome</a:t>
            </a:r>
            <a:r>
              <a:rPr lang="en-US" altLang="en-US" dirty="0"/>
              <a:t> Trust Research Training Fellow (2016-2021)</a:t>
            </a:r>
          </a:p>
          <a:p>
            <a:pPr eaLnBrk="1" hangingPunct="1"/>
            <a:endParaRPr lang="en-US" altLang="en-US" dirty="0"/>
          </a:p>
          <a:p>
            <a:pPr eaLnBrk="1" hangingPunct="1"/>
            <a:r>
              <a:rPr lang="en-US" altLang="en-US" dirty="0"/>
              <a:t>Supervisors: Prof. Joy Lawn, Prof. Anna Roca, Prof. Simon Cousens</a:t>
            </a:r>
          </a:p>
        </p:txBody>
      </p:sp>
      <p:pic>
        <p:nvPicPr>
          <p:cNvPr id="9" name="Picture 8" descr="C:\Users\hbrotherton\Downloads\MRC Unit The Gambia_rgb (3).jpg">
            <a:extLst>
              <a:ext uri="{FF2B5EF4-FFF2-40B4-BE49-F238E27FC236}">
                <a16:creationId xmlns:a16="http://schemas.microsoft.com/office/drawing/2014/main" id="{7604B5D1-5458-5942-ACB7-B75D3DC86B50}"/>
              </a:ext>
            </a:extLst>
          </p:cNvPr>
          <p:cNvPicPr/>
          <p:nvPr/>
        </p:nvPicPr>
        <p:blipFill>
          <a:blip r:embed="rId4" cstate="print"/>
          <a:srcRect/>
          <a:stretch>
            <a:fillRect/>
          </a:stretch>
        </p:blipFill>
        <p:spPr bwMode="auto">
          <a:xfrm>
            <a:off x="2694923" y="5506830"/>
            <a:ext cx="2094564" cy="794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0"/>
              </a:srgbClr>
            </a:outerShdw>
          </a:effectLst>
          <a:scene3d>
            <a:camera prst="orthographicFront"/>
            <a:lightRig rig="twoPt" dir="t">
              <a:rot lat="0" lon="0" rev="7200000"/>
            </a:lightRig>
          </a:scene3d>
          <a:sp3d>
            <a:bevelT w="25400" h="19050"/>
            <a:contourClr>
              <a:srgbClr val="FFFFFF"/>
            </a:contourClr>
          </a:sp3d>
        </p:spPr>
      </p:pic>
      <p:pic>
        <p:nvPicPr>
          <p:cNvPr id="14341" name="Picture 5">
            <a:extLst>
              <a:ext uri="{FF2B5EF4-FFF2-40B4-BE49-F238E27FC236}">
                <a16:creationId xmlns:a16="http://schemas.microsoft.com/office/drawing/2014/main" id="{C351A0FA-2551-5D40-A47C-109C45CCC0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38737" y="5506830"/>
            <a:ext cx="957263"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42" name="TextBox 10">
            <a:extLst>
              <a:ext uri="{FF2B5EF4-FFF2-40B4-BE49-F238E27FC236}">
                <a16:creationId xmlns:a16="http://schemas.microsoft.com/office/drawing/2014/main" id="{744F672C-2E43-3246-82FB-1ECF08AACD70}"/>
              </a:ext>
            </a:extLst>
          </p:cNvPr>
          <p:cNvSpPr txBox="1">
            <a:spLocks noChangeArrowheads="1"/>
          </p:cNvSpPr>
          <p:nvPr/>
        </p:nvSpPr>
        <p:spPr bwMode="auto">
          <a:xfrm>
            <a:off x="9883045" y="6041598"/>
            <a:ext cx="2068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chemeClr val="bg1"/>
                </a:solidFill>
              </a:rPr>
              <a:t>Credit: L Leeson. LSHTM</a:t>
            </a:r>
          </a:p>
        </p:txBody>
      </p:sp>
    </p:spTree>
    <p:extLst>
      <p:ext uri="{BB962C8B-B14F-4D97-AF65-F5344CB8AC3E}">
        <p14:creationId xmlns:p14="http://schemas.microsoft.com/office/powerpoint/2010/main" val="399279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Content Placeholder 5">
            <a:extLst>
              <a:ext uri="{FF2B5EF4-FFF2-40B4-BE49-F238E27FC236}">
                <a16:creationId xmlns:a16="http://schemas.microsoft.com/office/drawing/2014/main" id="{699EBEB9-4E46-FB49-A81B-F1964FB78A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489" t="7578" r="11008" b="38387"/>
          <a:stretch>
            <a:fillRect/>
          </a:stretch>
        </p:blipFill>
        <p:spPr bwMode="auto">
          <a:xfrm>
            <a:off x="177802" y="1123950"/>
            <a:ext cx="5843587" cy="5621338"/>
          </a:xfrm>
        </p:spPr>
      </p:pic>
      <p:sp>
        <p:nvSpPr>
          <p:cNvPr id="4" name="Title 3">
            <a:extLst>
              <a:ext uri="{FF2B5EF4-FFF2-40B4-BE49-F238E27FC236}">
                <a16:creationId xmlns:a16="http://schemas.microsoft.com/office/drawing/2014/main" id="{54DB3991-F3AB-F842-8E25-CE40C179740A}"/>
              </a:ext>
            </a:extLst>
          </p:cNvPr>
          <p:cNvSpPr>
            <a:spLocks noGrp="1"/>
          </p:cNvSpPr>
          <p:nvPr>
            <p:ph type="title"/>
          </p:nvPr>
        </p:nvSpPr>
        <p:spPr>
          <a:xfrm>
            <a:off x="611188" y="279400"/>
            <a:ext cx="9469438" cy="622300"/>
          </a:xfrm>
        </p:spPr>
        <p:txBody>
          <a:bodyPr/>
          <a:lstStyle/>
          <a:p>
            <a:pPr defTabSz="914126">
              <a:defRPr/>
            </a:pPr>
            <a:r>
              <a:rPr lang="en-US" dirty="0">
                <a:latin typeface="+mn-lt"/>
              </a:rPr>
              <a:t>Secondary outcome results</a:t>
            </a:r>
          </a:p>
        </p:txBody>
      </p:sp>
      <p:sp>
        <p:nvSpPr>
          <p:cNvPr id="65539" name="Content Placeholder 3">
            <a:extLst>
              <a:ext uri="{FF2B5EF4-FFF2-40B4-BE49-F238E27FC236}">
                <a16:creationId xmlns:a16="http://schemas.microsoft.com/office/drawing/2014/main" id="{3A030E0A-FBB1-EE46-8481-27F95C2553BB}"/>
              </a:ext>
            </a:extLst>
          </p:cNvPr>
          <p:cNvSpPr txBox="1">
            <a:spLocks noChangeArrowheads="1"/>
          </p:cNvSpPr>
          <p:nvPr/>
        </p:nvSpPr>
        <p:spPr bwMode="auto">
          <a:xfrm>
            <a:off x="6173788" y="1825625"/>
            <a:ext cx="584358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700">
                <a:solidFill>
                  <a:schemeClr val="tx1"/>
                </a:solidFill>
                <a:latin typeface="Calibri" panose="020F0502020204030204" pitchFamily="34" charset="0"/>
              </a:defRPr>
            </a:lvl1pPr>
            <a:lvl2pPr defTabSz="457200">
              <a:lnSpc>
                <a:spcPct val="90000"/>
              </a:lnSpc>
              <a:spcBef>
                <a:spcPts val="500"/>
              </a:spcBef>
              <a:buFont typeface="Arial" panose="020B0604020202020204" pitchFamily="34" charset="0"/>
              <a:buChar char="•"/>
              <a:defRPr sz="2300">
                <a:solidFill>
                  <a:schemeClr val="tx1"/>
                </a:solidFill>
                <a:latin typeface="Calibri" panose="020F0502020204030204" pitchFamily="34" charset="0"/>
              </a:defRPr>
            </a:lvl2pPr>
            <a:lvl3pPr defTabSz="457200">
              <a:lnSpc>
                <a:spcPct val="90000"/>
              </a:lnSpc>
              <a:spcBef>
                <a:spcPts val="500"/>
              </a:spcBef>
              <a:buFont typeface="Arial" panose="020B0604020202020204" pitchFamily="34" charset="0"/>
              <a:buChar char="•"/>
              <a:defRPr sz="1900">
                <a:solidFill>
                  <a:schemeClr val="tx1"/>
                </a:solidFill>
                <a:latin typeface="Calibri" panose="020F0502020204030204" pitchFamily="34" charset="0"/>
              </a:defRPr>
            </a:lvl3pPr>
            <a:lvl4pPr defTabSz="457200">
              <a:lnSpc>
                <a:spcPct val="90000"/>
              </a:lnSpc>
              <a:spcBef>
                <a:spcPts val="500"/>
              </a:spcBef>
              <a:buFont typeface="Arial" panose="020B0604020202020204" pitchFamily="34" charset="0"/>
              <a:buChar char="•"/>
              <a:defRPr sz="1700">
                <a:solidFill>
                  <a:schemeClr val="tx1"/>
                </a:solidFill>
                <a:latin typeface="Calibri" panose="020F0502020204030204" pitchFamily="34" charset="0"/>
              </a:defRPr>
            </a:lvl4pPr>
            <a:lvl5pPr defTabSz="457200">
              <a:lnSpc>
                <a:spcPct val="90000"/>
              </a:lnSpc>
              <a:spcBef>
                <a:spcPts val="500"/>
              </a:spcBef>
              <a:buFont typeface="Arial" panose="020B0604020202020204" pitchFamily="34" charset="0"/>
              <a:buChar char="•"/>
              <a:defRPr sz="1700">
                <a:solidFill>
                  <a:schemeClr val="tx1"/>
                </a:solidFill>
                <a:latin typeface="Calibri" panose="020F0502020204030204" pitchFamily="34" charset="0"/>
              </a:defRPr>
            </a:lvl5pPr>
            <a:lvl6pPr defTabSz="457200" fontAlgn="base">
              <a:lnSpc>
                <a:spcPct val="90000"/>
              </a:lnSpc>
              <a:spcBef>
                <a:spcPts val="500"/>
              </a:spcBef>
              <a:spcAft>
                <a:spcPct val="0"/>
              </a:spcAft>
              <a:buFont typeface="Arial" panose="020B0604020202020204" pitchFamily="34" charset="0"/>
              <a:buChar char="•"/>
              <a:defRPr sz="1700">
                <a:solidFill>
                  <a:schemeClr val="tx1"/>
                </a:solidFill>
                <a:latin typeface="Calibri" panose="020F0502020204030204" pitchFamily="34" charset="0"/>
              </a:defRPr>
            </a:lvl6pPr>
            <a:lvl7pPr defTabSz="457200" fontAlgn="base">
              <a:lnSpc>
                <a:spcPct val="90000"/>
              </a:lnSpc>
              <a:spcBef>
                <a:spcPts val="500"/>
              </a:spcBef>
              <a:spcAft>
                <a:spcPct val="0"/>
              </a:spcAft>
              <a:buFont typeface="Arial" panose="020B0604020202020204" pitchFamily="34" charset="0"/>
              <a:buChar char="•"/>
              <a:defRPr sz="1700">
                <a:solidFill>
                  <a:schemeClr val="tx1"/>
                </a:solidFill>
                <a:latin typeface="Calibri" panose="020F0502020204030204" pitchFamily="34" charset="0"/>
              </a:defRPr>
            </a:lvl7pPr>
            <a:lvl8pPr defTabSz="457200" fontAlgn="base">
              <a:lnSpc>
                <a:spcPct val="90000"/>
              </a:lnSpc>
              <a:spcBef>
                <a:spcPts val="500"/>
              </a:spcBef>
              <a:spcAft>
                <a:spcPct val="0"/>
              </a:spcAft>
              <a:buFont typeface="Arial" panose="020B0604020202020204" pitchFamily="34" charset="0"/>
              <a:buChar char="•"/>
              <a:defRPr sz="1700">
                <a:solidFill>
                  <a:schemeClr val="tx1"/>
                </a:solidFill>
                <a:latin typeface="Calibri" panose="020F0502020204030204" pitchFamily="34" charset="0"/>
              </a:defRPr>
            </a:lvl8pPr>
            <a:lvl9pPr defTabSz="457200" fontAlgn="base">
              <a:lnSpc>
                <a:spcPct val="90000"/>
              </a:lnSpc>
              <a:spcBef>
                <a:spcPts val="500"/>
              </a:spcBef>
              <a:spcAft>
                <a:spcPct val="0"/>
              </a:spcAft>
              <a:buFont typeface="Arial" panose="020B0604020202020204" pitchFamily="34" charset="0"/>
              <a:buChar char="•"/>
              <a:defRPr sz="1700">
                <a:solidFill>
                  <a:schemeClr val="tx1"/>
                </a:solidFill>
                <a:latin typeface="Calibri" panose="020F0502020204030204" pitchFamily="34" charset="0"/>
              </a:defRPr>
            </a:lvl9pPr>
          </a:lstStyle>
          <a:p>
            <a:pPr lvl="1" eaLnBrk="1" hangingPunct="1">
              <a:lnSpc>
                <a:spcPct val="100000"/>
              </a:lnSpc>
              <a:spcBef>
                <a:spcPct val="20000"/>
              </a:spcBef>
              <a:buFont typeface="Arial" panose="020B0604020202020204" pitchFamily="34" charset="0"/>
              <a:buNone/>
            </a:pPr>
            <a:endParaRPr lang="en-US" altLang="en-US" sz="1200"/>
          </a:p>
          <a:p>
            <a:pPr lvl="1" eaLnBrk="1" hangingPunct="1">
              <a:lnSpc>
                <a:spcPct val="100000"/>
              </a:lnSpc>
              <a:spcBef>
                <a:spcPct val="20000"/>
              </a:spcBef>
              <a:buFont typeface="Arial" panose="020B0604020202020204" pitchFamily="34" charset="0"/>
              <a:buNone/>
            </a:pPr>
            <a:endParaRPr lang="en-US" altLang="en-US" sz="1200"/>
          </a:p>
        </p:txBody>
      </p:sp>
      <p:sp>
        <p:nvSpPr>
          <p:cNvPr id="8" name="TextBox 7">
            <a:extLst>
              <a:ext uri="{FF2B5EF4-FFF2-40B4-BE49-F238E27FC236}">
                <a16:creationId xmlns:a16="http://schemas.microsoft.com/office/drawing/2014/main" id="{B6D5DB76-D2FA-C44B-A62D-34C7FED7ABCD}"/>
              </a:ext>
            </a:extLst>
          </p:cNvPr>
          <p:cNvSpPr txBox="1"/>
          <p:nvPr/>
        </p:nvSpPr>
        <p:spPr>
          <a:xfrm>
            <a:off x="6170613" y="2018473"/>
            <a:ext cx="5607050" cy="3539430"/>
          </a:xfrm>
          <a:prstGeom prst="rect">
            <a:avLst/>
          </a:prstGeom>
          <a:noFill/>
        </p:spPr>
        <p:txBody>
          <a:bodyPr>
            <a:spAutoFit/>
          </a:bodyPr>
          <a:lstStyle/>
          <a:p>
            <a:pPr>
              <a:defRPr/>
            </a:pPr>
            <a:r>
              <a:rPr lang="en-US" sz="2400" dirty="0"/>
              <a:t>No effect on 2ary outcomes with adjusted, unadjusted or sensitivity analysis</a:t>
            </a:r>
          </a:p>
          <a:p>
            <a:pPr>
              <a:defRPr/>
            </a:pPr>
            <a:endParaRPr lang="en-US" sz="2400" dirty="0"/>
          </a:p>
          <a:p>
            <a:pPr>
              <a:defRPr/>
            </a:pPr>
            <a:endParaRPr lang="en-US" sz="2400" dirty="0"/>
          </a:p>
          <a:p>
            <a:pPr>
              <a:defRPr/>
            </a:pPr>
            <a:r>
              <a:rPr lang="en-US" sz="2400" dirty="0"/>
              <a:t>Sub-group analyses:</a:t>
            </a:r>
          </a:p>
          <a:p>
            <a:pPr marL="285750" indent="-285750">
              <a:buFont typeface="Arial" panose="020B0604020202020204" pitchFamily="34" charset="0"/>
              <a:buChar char="•"/>
              <a:defRPr/>
            </a:pPr>
            <a:r>
              <a:rPr lang="en-US" sz="2000" dirty="0"/>
              <a:t>45% reduced risk of hypothermia for &lt;1200g</a:t>
            </a:r>
          </a:p>
          <a:p>
            <a:pPr>
              <a:defRPr/>
            </a:pPr>
            <a:endParaRPr lang="en-US" sz="2000" dirty="0"/>
          </a:p>
          <a:p>
            <a:pPr>
              <a:defRPr/>
            </a:pPr>
            <a:r>
              <a:rPr lang="en-US" sz="2000" dirty="0"/>
              <a:t>     (RR 0.55, 95% CI 0.33 – 0.91, 69% vs 39%)   </a:t>
            </a:r>
          </a:p>
          <a:p>
            <a:pPr>
              <a:defRPr/>
            </a:pPr>
            <a:r>
              <a:rPr lang="en-US" sz="2000" dirty="0"/>
              <a:t>     Test of interaction. </a:t>
            </a:r>
            <a:r>
              <a:rPr lang="en-US" sz="2000" i="1" dirty="0"/>
              <a:t>p</a:t>
            </a:r>
            <a:r>
              <a:rPr lang="en-US" sz="2000" dirty="0"/>
              <a:t>=0.008</a:t>
            </a:r>
          </a:p>
          <a:p>
            <a:pPr marL="285750" indent="-285750">
              <a:buFont typeface="Arial" panose="020B0604020202020204" pitchFamily="34" charset="0"/>
              <a:buChar char="•"/>
              <a:defRPr/>
            </a:pPr>
            <a:endParaRPr lang="en-US" sz="2400" dirty="0"/>
          </a:p>
        </p:txBody>
      </p:sp>
      <p:sp>
        <p:nvSpPr>
          <p:cNvPr id="9" name="TextBox 8">
            <a:extLst>
              <a:ext uri="{FF2B5EF4-FFF2-40B4-BE49-F238E27FC236}">
                <a16:creationId xmlns:a16="http://schemas.microsoft.com/office/drawing/2014/main" id="{0E651BC2-C3A3-D741-98B8-43FF069DD6DB}"/>
              </a:ext>
            </a:extLst>
          </p:cNvPr>
          <p:cNvSpPr txBox="1"/>
          <p:nvPr/>
        </p:nvSpPr>
        <p:spPr>
          <a:xfrm>
            <a:off x="8706679" y="6505399"/>
            <a:ext cx="4220817" cy="338554"/>
          </a:xfrm>
          <a:prstGeom prst="rect">
            <a:avLst/>
          </a:prstGeom>
          <a:noFill/>
        </p:spPr>
        <p:txBody>
          <a:bodyPr wrap="square" rtlCol="0">
            <a:spAutoFit/>
          </a:bodyPr>
          <a:lstStyle/>
          <a:p>
            <a:r>
              <a:rPr lang="en-US" sz="1600" dirty="0"/>
              <a:t>Brotherton et al, </a:t>
            </a:r>
            <a:r>
              <a:rPr lang="en-US" sz="1600" i="1" dirty="0" err="1"/>
              <a:t>EClinicalMedicine</a:t>
            </a:r>
            <a:r>
              <a:rPr lang="en-US" sz="1600" dirty="0"/>
              <a:t>, 2021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EB522-0509-2B45-85F4-C7DCA458DE37}"/>
              </a:ext>
            </a:extLst>
          </p:cNvPr>
          <p:cNvSpPr>
            <a:spLocks noGrp="1"/>
          </p:cNvSpPr>
          <p:nvPr>
            <p:ph type="title"/>
          </p:nvPr>
        </p:nvSpPr>
        <p:spPr>
          <a:xfrm>
            <a:off x="611188" y="279400"/>
            <a:ext cx="9469438" cy="622300"/>
          </a:xfrm>
        </p:spPr>
        <p:txBody>
          <a:bodyPr/>
          <a:lstStyle/>
          <a:p>
            <a:pPr defTabSz="914126">
              <a:defRPr/>
            </a:pPr>
            <a:r>
              <a:rPr lang="en-US" dirty="0">
                <a:latin typeface="+mn-lt"/>
              </a:rPr>
              <a:t>Safety of KMC prior to stability</a:t>
            </a:r>
          </a:p>
        </p:txBody>
      </p:sp>
      <p:pic>
        <p:nvPicPr>
          <p:cNvPr id="67586" name="Content Placeholder 5">
            <a:extLst>
              <a:ext uri="{FF2B5EF4-FFF2-40B4-BE49-F238E27FC236}">
                <a16:creationId xmlns:a16="http://schemas.microsoft.com/office/drawing/2014/main" id="{CEE366D9-76AE-1248-B6BD-DD1A421CD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8" t="8453" r="12135" b="70274"/>
          <a:stretch>
            <a:fillRect/>
          </a:stretch>
        </p:blipFill>
        <p:spPr bwMode="auto">
          <a:xfrm>
            <a:off x="176214" y="2898775"/>
            <a:ext cx="65055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5">
            <a:extLst>
              <a:ext uri="{FF2B5EF4-FFF2-40B4-BE49-F238E27FC236}">
                <a16:creationId xmlns:a16="http://schemas.microsoft.com/office/drawing/2014/main" id="{835E72C3-07A1-944E-AA83-37F625998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4" y="2200275"/>
            <a:ext cx="5064125"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6">
            <a:extLst>
              <a:ext uri="{FF2B5EF4-FFF2-40B4-BE49-F238E27FC236}">
                <a16:creationId xmlns:a16="http://schemas.microsoft.com/office/drawing/2014/main" id="{413B8533-0A93-8E4F-A061-F565964BBF30}"/>
              </a:ext>
            </a:extLst>
          </p:cNvPr>
          <p:cNvSpPr txBox="1">
            <a:spLocks noChangeArrowheads="1"/>
          </p:cNvSpPr>
          <p:nvPr/>
        </p:nvSpPr>
        <p:spPr bwMode="auto">
          <a:xfrm>
            <a:off x="6951664" y="1055689"/>
            <a:ext cx="50641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2200"/>
              <a:t>33% (46/138) stopped early KMC</a:t>
            </a:r>
          </a:p>
          <a:p>
            <a:pPr eaLnBrk="1" hangingPunct="1">
              <a:buFont typeface="Arial" panose="020B0604020202020204" pitchFamily="34" charset="0"/>
              <a:buChar char="•"/>
            </a:pPr>
            <a:r>
              <a:rPr lang="en-US" altLang="en-US" sz="2200"/>
              <a:t>Severe instability or apnea needing resuscitation most common</a:t>
            </a:r>
          </a:p>
        </p:txBody>
      </p:sp>
      <p:sp>
        <p:nvSpPr>
          <p:cNvPr id="67589" name="TextBox 7">
            <a:extLst>
              <a:ext uri="{FF2B5EF4-FFF2-40B4-BE49-F238E27FC236}">
                <a16:creationId xmlns:a16="http://schemas.microsoft.com/office/drawing/2014/main" id="{13505958-81B1-9A4A-AE81-FD957F07C267}"/>
              </a:ext>
            </a:extLst>
          </p:cNvPr>
          <p:cNvSpPr txBox="1">
            <a:spLocks noChangeArrowheads="1"/>
          </p:cNvSpPr>
          <p:nvPr/>
        </p:nvSpPr>
        <p:spPr bwMode="auto">
          <a:xfrm>
            <a:off x="176211" y="1389181"/>
            <a:ext cx="56626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2200" dirty="0"/>
              <a:t>Non-fatal SAEs in 21% </a:t>
            </a:r>
          </a:p>
          <a:p>
            <a:pPr eaLnBrk="1" hangingPunct="1">
              <a:buFont typeface="Arial" panose="020B0604020202020204" pitchFamily="34" charset="0"/>
              <a:buChar char="•"/>
            </a:pPr>
            <a:r>
              <a:rPr lang="en-US" altLang="en-US" sz="2200" dirty="0"/>
              <a:t>No difference </a:t>
            </a:r>
            <a:r>
              <a:rPr lang="en-US" altLang="en-US" sz="2200" dirty="0" err="1"/>
              <a:t>btwn</a:t>
            </a:r>
            <a:r>
              <a:rPr lang="en-US" altLang="en-US" sz="2200" dirty="0"/>
              <a:t> arms</a:t>
            </a:r>
          </a:p>
          <a:p>
            <a:pPr eaLnBrk="1" hangingPunct="1">
              <a:buFont typeface="Arial" panose="020B0604020202020204" pitchFamily="34" charset="0"/>
              <a:buChar char="•"/>
            </a:pPr>
            <a:r>
              <a:rPr lang="en-US" altLang="en-US" sz="2200" dirty="0"/>
              <a:t>No SAE related to intervention</a:t>
            </a:r>
          </a:p>
        </p:txBody>
      </p:sp>
      <p:sp>
        <p:nvSpPr>
          <p:cNvPr id="67590" name="TextBox 8">
            <a:extLst>
              <a:ext uri="{FF2B5EF4-FFF2-40B4-BE49-F238E27FC236}">
                <a16:creationId xmlns:a16="http://schemas.microsoft.com/office/drawing/2014/main" id="{87E5195E-6A60-BF42-8203-1A7821CA5956}"/>
              </a:ext>
            </a:extLst>
          </p:cNvPr>
          <p:cNvSpPr txBox="1">
            <a:spLocks noChangeArrowheads="1"/>
          </p:cNvSpPr>
          <p:nvPr/>
        </p:nvSpPr>
        <p:spPr bwMode="auto">
          <a:xfrm>
            <a:off x="176214" y="5200651"/>
            <a:ext cx="650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25" indent="-169862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a:t>Life threatening = apnea needing resuscitation, severe instability, critical illness</a:t>
            </a:r>
          </a:p>
          <a:p>
            <a:pPr eaLnBrk="1" hangingPunct="1"/>
            <a:r>
              <a:rPr lang="en-US" altLang="en-US" sz="1400"/>
              <a:t>Risk of disability = severe jaundice, suspected/confirmed meningitis</a:t>
            </a:r>
          </a:p>
        </p:txBody>
      </p:sp>
      <p:sp>
        <p:nvSpPr>
          <p:cNvPr id="10" name="TextBox 9">
            <a:extLst>
              <a:ext uri="{FF2B5EF4-FFF2-40B4-BE49-F238E27FC236}">
                <a16:creationId xmlns:a16="http://schemas.microsoft.com/office/drawing/2014/main" id="{F5BE1F26-1700-D448-83CE-BA79D26BBC48}"/>
              </a:ext>
            </a:extLst>
          </p:cNvPr>
          <p:cNvSpPr txBox="1"/>
          <p:nvPr/>
        </p:nvSpPr>
        <p:spPr>
          <a:xfrm>
            <a:off x="176214" y="5942013"/>
            <a:ext cx="11839575" cy="830262"/>
          </a:xfrm>
          <a:prstGeom prst="rect">
            <a:avLst/>
          </a:prstGeom>
          <a:solidFill>
            <a:schemeClr val="accent4">
              <a:lumMod val="20000"/>
              <a:lumOff val="80000"/>
            </a:schemeClr>
          </a:solidFill>
        </p:spPr>
        <p:txBody>
          <a:bodyPr>
            <a:spAutoFit/>
          </a:bodyPr>
          <a:lstStyle/>
          <a:p>
            <a:pPr algn="ctr">
              <a:defRPr/>
            </a:pPr>
            <a:r>
              <a:rPr lang="en-US" sz="2400" b="1" dirty="0"/>
              <a:t>VULNERABLE POPULATION</a:t>
            </a:r>
          </a:p>
          <a:p>
            <a:pPr algn="ctr">
              <a:defRPr/>
            </a:pPr>
            <a:r>
              <a:rPr lang="en-US" sz="2400" b="1" dirty="0"/>
              <a:t>CONTINUOUS PULSE OXIMETRY MONITORING DURING KMC PRIOR TO STABILITY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70A2D7-8E1D-2A41-BE0F-5363B37C09AA}"/>
              </a:ext>
            </a:extLst>
          </p:cNvPr>
          <p:cNvSpPr>
            <a:spLocks noGrp="1"/>
          </p:cNvSpPr>
          <p:nvPr>
            <p:ph type="title"/>
          </p:nvPr>
        </p:nvSpPr>
        <p:spPr>
          <a:xfrm>
            <a:off x="611188" y="279400"/>
            <a:ext cx="9469438" cy="622300"/>
          </a:xfrm>
        </p:spPr>
        <p:txBody>
          <a:bodyPr/>
          <a:lstStyle/>
          <a:p>
            <a:pPr defTabSz="914126">
              <a:defRPr/>
            </a:pPr>
            <a:r>
              <a:rPr lang="en-US" dirty="0">
                <a:latin typeface="+mn-lt"/>
              </a:rPr>
              <a:t>Low fidelity of the intervention (6.7h/day)</a:t>
            </a:r>
          </a:p>
        </p:txBody>
      </p:sp>
      <p:pic>
        <p:nvPicPr>
          <p:cNvPr id="69634" name="Picture 4">
            <a:extLst>
              <a:ext uri="{FF2B5EF4-FFF2-40B4-BE49-F238E27FC236}">
                <a16:creationId xmlns:a16="http://schemas.microsoft.com/office/drawing/2014/main" id="{793B4230-B8F1-0B4E-9D70-78B3AB45A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74" t="7777" r="10690" b="55000"/>
          <a:stretch>
            <a:fillRect/>
          </a:stretch>
        </p:blipFill>
        <p:spPr bwMode="auto">
          <a:xfrm>
            <a:off x="323852" y="1236664"/>
            <a:ext cx="7970837"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Content Placeholder 3">
            <a:extLst>
              <a:ext uri="{FF2B5EF4-FFF2-40B4-BE49-F238E27FC236}">
                <a16:creationId xmlns:a16="http://schemas.microsoft.com/office/drawing/2014/main" id="{76997B27-70D8-FC4C-AD5D-AEA3AB225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301" r="11996" b="16554"/>
          <a:stretch>
            <a:fillRect/>
          </a:stretch>
        </p:blipFill>
        <p:spPr bwMode="auto">
          <a:xfrm>
            <a:off x="8702676" y="1293814"/>
            <a:ext cx="275590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67256668-6BA8-A442-B3AB-5F0DACE712B7}"/>
              </a:ext>
            </a:extLst>
          </p:cNvPr>
          <p:cNvSpPr/>
          <p:nvPr/>
        </p:nvSpPr>
        <p:spPr>
          <a:xfrm rot="10800000">
            <a:off x="4989513" y="2044700"/>
            <a:ext cx="3079750" cy="407988"/>
          </a:xfrm>
          <a:prstGeom prst="rect">
            <a:avLst/>
          </a:prstGeom>
          <a:solidFill>
            <a:srgbClr val="E71224">
              <a:alpha val="5000"/>
            </a:srgbClr>
          </a:solidFill>
          <a:ln w="36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lstStyle/>
          <a:p>
            <a:pPr>
              <a:defRPr/>
            </a:pPr>
            <a:endParaRPr lang="en-US">
              <a:solidFill>
                <a:srgbClr val="E71224"/>
              </a:solidFill>
            </a:endParaRPr>
          </a:p>
        </p:txBody>
      </p:sp>
      <p:sp>
        <p:nvSpPr>
          <p:cNvPr id="15" name="Rectangle 14">
            <a:extLst>
              <a:ext uri="{FF2B5EF4-FFF2-40B4-BE49-F238E27FC236}">
                <a16:creationId xmlns:a16="http://schemas.microsoft.com/office/drawing/2014/main" id="{D70A590A-F3D0-CF47-81F7-5334CF5BBE07}"/>
              </a:ext>
            </a:extLst>
          </p:cNvPr>
          <p:cNvSpPr/>
          <p:nvPr/>
        </p:nvSpPr>
        <p:spPr>
          <a:xfrm rot="10800000">
            <a:off x="4981576" y="2452688"/>
            <a:ext cx="3079750" cy="481012"/>
          </a:xfrm>
          <a:prstGeom prst="rect">
            <a:avLst/>
          </a:prstGeom>
          <a:solidFill>
            <a:srgbClr val="E71224">
              <a:alpha val="5000"/>
            </a:srgbClr>
          </a:solidFill>
          <a:ln w="36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lstStyle/>
          <a:p>
            <a:pPr>
              <a:defRPr/>
            </a:pPr>
            <a:endParaRPr lang="en-US">
              <a:solidFill>
                <a:srgbClr val="E71224"/>
              </a:solidFill>
            </a:endParaRPr>
          </a:p>
        </p:txBody>
      </p:sp>
      <p:sp>
        <p:nvSpPr>
          <p:cNvPr id="16" name="Rectangle 15">
            <a:extLst>
              <a:ext uri="{FF2B5EF4-FFF2-40B4-BE49-F238E27FC236}">
                <a16:creationId xmlns:a16="http://schemas.microsoft.com/office/drawing/2014/main" id="{AC9C1311-4802-2642-825C-A16E8345EF2F}"/>
              </a:ext>
            </a:extLst>
          </p:cNvPr>
          <p:cNvSpPr/>
          <p:nvPr/>
        </p:nvSpPr>
        <p:spPr>
          <a:xfrm rot="10800000">
            <a:off x="4989513" y="3159126"/>
            <a:ext cx="3079750" cy="207963"/>
          </a:xfrm>
          <a:prstGeom prst="rect">
            <a:avLst/>
          </a:prstGeom>
          <a:solidFill>
            <a:srgbClr val="E71224">
              <a:alpha val="5000"/>
            </a:srgbClr>
          </a:solidFill>
          <a:ln w="36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lstStyle/>
          <a:p>
            <a:pPr>
              <a:defRPr/>
            </a:pPr>
            <a:endParaRPr lang="en-US">
              <a:solidFill>
                <a:srgbClr val="E71224"/>
              </a:solidFill>
            </a:endParaRPr>
          </a:p>
        </p:txBody>
      </p:sp>
      <p:sp>
        <p:nvSpPr>
          <p:cNvPr id="17" name="Rectangle 16">
            <a:extLst>
              <a:ext uri="{FF2B5EF4-FFF2-40B4-BE49-F238E27FC236}">
                <a16:creationId xmlns:a16="http://schemas.microsoft.com/office/drawing/2014/main" id="{649C8E5E-8206-324B-B49B-4670E15F762D}"/>
              </a:ext>
            </a:extLst>
          </p:cNvPr>
          <p:cNvSpPr/>
          <p:nvPr/>
        </p:nvSpPr>
        <p:spPr>
          <a:xfrm rot="10800000">
            <a:off x="4989513" y="5775325"/>
            <a:ext cx="3079750" cy="279400"/>
          </a:xfrm>
          <a:prstGeom prst="rect">
            <a:avLst/>
          </a:prstGeom>
          <a:solidFill>
            <a:srgbClr val="E71224">
              <a:alpha val="5000"/>
            </a:srgbClr>
          </a:solidFill>
          <a:ln w="36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lstStyle/>
          <a:p>
            <a:pPr>
              <a:defRPr/>
            </a:pPr>
            <a:endParaRPr lang="en-US">
              <a:solidFill>
                <a:srgbClr val="E71224"/>
              </a:solidFill>
            </a:endParaRPr>
          </a:p>
        </p:txBody>
      </p:sp>
      <p:sp>
        <p:nvSpPr>
          <p:cNvPr id="13" name="TextBox 12">
            <a:extLst>
              <a:ext uri="{FF2B5EF4-FFF2-40B4-BE49-F238E27FC236}">
                <a16:creationId xmlns:a16="http://schemas.microsoft.com/office/drawing/2014/main" id="{D3A30011-E656-044B-A151-F1F8608AFA25}"/>
              </a:ext>
            </a:extLst>
          </p:cNvPr>
          <p:cNvSpPr txBox="1"/>
          <p:nvPr/>
        </p:nvSpPr>
        <p:spPr>
          <a:xfrm>
            <a:off x="8561389" y="5524501"/>
            <a:ext cx="3306763" cy="646113"/>
          </a:xfrm>
          <a:prstGeom prst="rect">
            <a:avLst/>
          </a:prstGeom>
          <a:solidFill>
            <a:schemeClr val="accent4">
              <a:lumMod val="20000"/>
              <a:lumOff val="80000"/>
            </a:schemeClr>
          </a:solidFill>
          <a:ln>
            <a:solidFill>
              <a:schemeClr val="tx1"/>
            </a:solidFill>
          </a:ln>
        </p:spPr>
        <p:txBody>
          <a:bodyPr>
            <a:spAutoFit/>
          </a:bodyPr>
          <a:lstStyle/>
          <a:p>
            <a:pPr algn="ctr">
              <a:defRPr/>
            </a:pPr>
            <a:r>
              <a:rPr lang="en-US" b="1" dirty="0"/>
              <a:t>Limitations in measurement of KMC duration</a:t>
            </a:r>
          </a:p>
        </p:txBody>
      </p:sp>
      <p:sp>
        <p:nvSpPr>
          <p:cNvPr id="10" name="TextBox 9">
            <a:extLst>
              <a:ext uri="{FF2B5EF4-FFF2-40B4-BE49-F238E27FC236}">
                <a16:creationId xmlns:a16="http://schemas.microsoft.com/office/drawing/2014/main" id="{22949BE3-A40F-F643-98D1-DE6C726A20C2}"/>
              </a:ext>
            </a:extLst>
          </p:cNvPr>
          <p:cNvSpPr txBox="1"/>
          <p:nvPr/>
        </p:nvSpPr>
        <p:spPr>
          <a:xfrm>
            <a:off x="8561389" y="6438624"/>
            <a:ext cx="4220817" cy="338554"/>
          </a:xfrm>
          <a:prstGeom prst="rect">
            <a:avLst/>
          </a:prstGeom>
          <a:noFill/>
        </p:spPr>
        <p:txBody>
          <a:bodyPr wrap="square" rtlCol="0">
            <a:spAutoFit/>
          </a:bodyPr>
          <a:lstStyle/>
          <a:p>
            <a:r>
              <a:rPr lang="en-US" sz="1600" dirty="0"/>
              <a:t>Brotherton et al, </a:t>
            </a:r>
            <a:r>
              <a:rPr lang="en-US" sz="1600" i="1" dirty="0" err="1"/>
              <a:t>EClinicalMedicine</a:t>
            </a:r>
            <a:r>
              <a:rPr lang="en-US" sz="1600" dirty="0"/>
              <a:t>, 2021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683E9C-C73C-DB47-86D9-F513789C6116}"/>
              </a:ext>
            </a:extLst>
          </p:cNvPr>
          <p:cNvSpPr>
            <a:spLocks noGrp="1"/>
          </p:cNvSpPr>
          <p:nvPr>
            <p:ph idx="1"/>
          </p:nvPr>
        </p:nvSpPr>
        <p:spPr>
          <a:xfrm>
            <a:off x="6096001" y="1385888"/>
            <a:ext cx="6094412" cy="4273550"/>
          </a:xfrm>
        </p:spPr>
        <p:txBody>
          <a:bodyPr>
            <a:normAutofit/>
          </a:bodyPr>
          <a:lstStyle/>
          <a:p>
            <a:pPr marL="0" indent="0" defTabSz="914126">
              <a:buNone/>
              <a:defRPr/>
            </a:pPr>
            <a:r>
              <a:rPr lang="en-US" dirty="0">
                <a:latin typeface="+mn-lt"/>
              </a:rPr>
              <a:t>WHO MULTICENTRE </a:t>
            </a:r>
            <a:r>
              <a:rPr lang="en-US" dirty="0" err="1">
                <a:latin typeface="+mn-lt"/>
              </a:rPr>
              <a:t>TRIAL</a:t>
            </a:r>
            <a:r>
              <a:rPr lang="en-US" baseline="30000" dirty="0" err="1">
                <a:latin typeface="+mn-lt"/>
              </a:rPr>
              <a:t>a</a:t>
            </a:r>
            <a:endParaRPr lang="en-US" dirty="0">
              <a:latin typeface="+mn-lt"/>
            </a:endParaRPr>
          </a:p>
          <a:p>
            <a:pPr marL="228531" indent="-228531" defTabSz="914126">
              <a:defRPr/>
            </a:pPr>
            <a:r>
              <a:rPr lang="en-US" dirty="0">
                <a:latin typeface="+mn-lt"/>
              </a:rPr>
              <a:t>3211 neonates </a:t>
            </a:r>
            <a:r>
              <a:rPr lang="en-US" dirty="0" err="1">
                <a:latin typeface="+mn-lt"/>
              </a:rPr>
              <a:t>randomised</a:t>
            </a:r>
            <a:r>
              <a:rPr lang="en-US" dirty="0">
                <a:latin typeface="+mn-lt"/>
              </a:rPr>
              <a:t> (1 – 1.8kg)</a:t>
            </a:r>
          </a:p>
          <a:p>
            <a:pPr marL="228531" indent="-228531" defTabSz="914126">
              <a:defRPr/>
            </a:pPr>
            <a:r>
              <a:rPr lang="en-US" b="1" dirty="0">
                <a:latin typeface="+mn-lt"/>
              </a:rPr>
              <a:t>25% relative reduction in risk of death </a:t>
            </a:r>
          </a:p>
          <a:p>
            <a:pPr marL="0" indent="0" defTabSz="914126">
              <a:buNone/>
              <a:defRPr/>
            </a:pPr>
            <a:r>
              <a:rPr lang="en-US" sz="2000" dirty="0">
                <a:latin typeface="+mn-lt"/>
              </a:rPr>
              <a:t>(16% - 12%; RR 0.75, 95% CI 0.64 – 0.89,</a:t>
            </a:r>
            <a:r>
              <a:rPr lang="en-US" sz="2000" i="1" dirty="0">
                <a:latin typeface="+mn-lt"/>
              </a:rPr>
              <a:t> p</a:t>
            </a:r>
            <a:r>
              <a:rPr lang="en-US" sz="2000" dirty="0">
                <a:latin typeface="+mn-lt"/>
              </a:rPr>
              <a:t>=0.001)</a:t>
            </a:r>
          </a:p>
          <a:p>
            <a:pPr marL="0" indent="0" defTabSz="914126">
              <a:buNone/>
              <a:defRPr/>
            </a:pPr>
            <a:endParaRPr lang="en-US" sz="2000" dirty="0">
              <a:latin typeface="+mn-lt"/>
            </a:endParaRPr>
          </a:p>
          <a:p>
            <a:pPr marL="228531" indent="-228531" defTabSz="914126">
              <a:defRPr/>
            </a:pPr>
            <a:r>
              <a:rPr lang="en-US" dirty="0" err="1">
                <a:latin typeface="+mn-lt"/>
              </a:rPr>
              <a:t>iKMC</a:t>
            </a:r>
            <a:r>
              <a:rPr lang="en-US" dirty="0">
                <a:latin typeface="+mn-lt"/>
              </a:rPr>
              <a:t> stopped early by DSMB</a:t>
            </a:r>
          </a:p>
          <a:p>
            <a:pPr marL="228531" indent="-228531" defTabSz="914126">
              <a:defRPr/>
            </a:pPr>
            <a:r>
              <a:rPr lang="en-US" dirty="0">
                <a:latin typeface="+mn-lt"/>
              </a:rPr>
              <a:t>Greatest effect size in India (growth restriction)</a:t>
            </a:r>
          </a:p>
          <a:p>
            <a:pPr marL="228531" indent="-228531" defTabSz="914126">
              <a:defRPr/>
            </a:pPr>
            <a:r>
              <a:rPr lang="en-US" dirty="0">
                <a:latin typeface="+mn-lt"/>
              </a:rPr>
              <a:t>Heterogeneous effect size in Africa</a:t>
            </a:r>
          </a:p>
          <a:p>
            <a:pPr marL="0" indent="0" defTabSz="914126">
              <a:buNone/>
              <a:defRPr/>
            </a:pPr>
            <a:endParaRPr lang="en-US" dirty="0"/>
          </a:p>
        </p:txBody>
      </p:sp>
      <p:sp>
        <p:nvSpPr>
          <p:cNvPr id="4" name="Title 3">
            <a:extLst>
              <a:ext uri="{FF2B5EF4-FFF2-40B4-BE49-F238E27FC236}">
                <a16:creationId xmlns:a16="http://schemas.microsoft.com/office/drawing/2014/main" id="{ECE876ED-2022-3F4F-9DED-C9EB1D74E017}"/>
              </a:ext>
            </a:extLst>
          </p:cNvPr>
          <p:cNvSpPr>
            <a:spLocks noGrp="1"/>
          </p:cNvSpPr>
          <p:nvPr>
            <p:ph type="title"/>
          </p:nvPr>
        </p:nvSpPr>
        <p:spPr>
          <a:xfrm>
            <a:off x="611188" y="279400"/>
            <a:ext cx="9469438" cy="622300"/>
          </a:xfrm>
        </p:spPr>
        <p:txBody>
          <a:bodyPr>
            <a:noAutofit/>
          </a:bodyPr>
          <a:lstStyle/>
          <a:p>
            <a:pPr defTabSz="914126">
              <a:defRPr/>
            </a:pPr>
            <a:r>
              <a:rPr lang="en-US" sz="3000" dirty="0" err="1">
                <a:latin typeface="+mn-lt"/>
              </a:rPr>
              <a:t>iKMC</a:t>
            </a:r>
            <a:r>
              <a:rPr lang="en-US" sz="3000" dirty="0">
                <a:latin typeface="+mn-lt"/>
              </a:rPr>
              <a:t> trial: KMC (2h after birth) reduces mortality by 25%</a:t>
            </a:r>
          </a:p>
        </p:txBody>
      </p:sp>
      <p:pic>
        <p:nvPicPr>
          <p:cNvPr id="73731" name="Picture 4">
            <a:extLst>
              <a:ext uri="{FF2B5EF4-FFF2-40B4-BE49-F238E27FC236}">
                <a16:creationId xmlns:a16="http://schemas.microsoft.com/office/drawing/2014/main" id="{81C90EB8-B069-364D-87ED-DA1187A63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9" y="1233489"/>
            <a:ext cx="480377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04EC74E-607F-E344-9299-B1C501CF4C7A}"/>
              </a:ext>
            </a:extLst>
          </p:cNvPr>
          <p:cNvSpPr txBox="1"/>
          <p:nvPr/>
        </p:nvSpPr>
        <p:spPr>
          <a:xfrm>
            <a:off x="471488" y="5638801"/>
            <a:ext cx="11252200" cy="461963"/>
          </a:xfrm>
          <a:prstGeom prst="rect">
            <a:avLst/>
          </a:prstGeom>
          <a:solidFill>
            <a:schemeClr val="accent4">
              <a:lumMod val="20000"/>
              <a:lumOff val="80000"/>
            </a:schemeClr>
          </a:solidFill>
          <a:ln>
            <a:solidFill>
              <a:schemeClr val="tx1"/>
            </a:solidFill>
          </a:ln>
        </p:spPr>
        <p:txBody>
          <a:bodyPr>
            <a:spAutoFit/>
          </a:bodyPr>
          <a:lstStyle/>
          <a:p>
            <a:pPr algn="ctr">
              <a:defRPr/>
            </a:pPr>
            <a:r>
              <a:rPr lang="en-US" sz="2400" dirty="0" err="1"/>
              <a:t>OMWaNA</a:t>
            </a:r>
            <a:r>
              <a:rPr lang="en-US" sz="2400" dirty="0"/>
              <a:t> </a:t>
            </a:r>
            <a:r>
              <a:rPr lang="en-US" sz="2400" dirty="0" err="1"/>
              <a:t>trial</a:t>
            </a:r>
            <a:r>
              <a:rPr lang="en-US" sz="2400" baseline="30000" dirty="0" err="1"/>
              <a:t>b</a:t>
            </a:r>
            <a:r>
              <a:rPr lang="en-US" sz="2400" dirty="0"/>
              <a:t> (Uganda; MRCU at UVRI at LSHTM) recruitment ongoing until mid 2022</a:t>
            </a:r>
          </a:p>
        </p:txBody>
      </p:sp>
      <p:pic>
        <p:nvPicPr>
          <p:cNvPr id="73733" name="Picture 13">
            <a:extLst>
              <a:ext uri="{FF2B5EF4-FFF2-40B4-BE49-F238E27FC236}">
                <a16:creationId xmlns:a16="http://schemas.microsoft.com/office/drawing/2014/main" id="{C3F4359C-E97A-EA42-A8AA-44909D431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42" t="4657"/>
          <a:stretch>
            <a:fillRect/>
          </a:stretch>
        </p:blipFill>
        <p:spPr bwMode="auto">
          <a:xfrm>
            <a:off x="176213" y="4056064"/>
            <a:ext cx="5551488"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14">
            <a:extLst>
              <a:ext uri="{FF2B5EF4-FFF2-40B4-BE49-F238E27FC236}">
                <a16:creationId xmlns:a16="http://schemas.microsoft.com/office/drawing/2014/main" id="{BD6CE47A-C724-8646-BC8E-984EAEAA1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86" t="26982" r="2872" b="2715"/>
          <a:stretch>
            <a:fillRect/>
          </a:stretch>
        </p:blipFill>
        <p:spPr bwMode="auto">
          <a:xfrm>
            <a:off x="176214" y="3708401"/>
            <a:ext cx="5961063"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TextBox 16">
            <a:extLst>
              <a:ext uri="{FF2B5EF4-FFF2-40B4-BE49-F238E27FC236}">
                <a16:creationId xmlns:a16="http://schemas.microsoft.com/office/drawing/2014/main" id="{226E6727-6364-2A4E-AC73-8E53BABC189D}"/>
              </a:ext>
            </a:extLst>
          </p:cNvPr>
          <p:cNvSpPr txBox="1">
            <a:spLocks noChangeArrowheads="1"/>
          </p:cNvSpPr>
          <p:nvPr/>
        </p:nvSpPr>
        <p:spPr bwMode="auto">
          <a:xfrm>
            <a:off x="8013701" y="6519864"/>
            <a:ext cx="66722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t>a) </a:t>
            </a:r>
            <a:r>
              <a:rPr lang="en-US" altLang="en-US" sz="1400" dirty="0" err="1"/>
              <a:t>iKMC</a:t>
            </a:r>
            <a:r>
              <a:rPr lang="en-US" altLang="en-US" sz="1400" dirty="0"/>
              <a:t> study group, 2021; b) Medvedev et al 2020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9FE031-707A-EE4C-8009-F5A7A7816D86}"/>
              </a:ext>
            </a:extLst>
          </p:cNvPr>
          <p:cNvSpPr>
            <a:spLocks noGrp="1"/>
          </p:cNvSpPr>
          <p:nvPr>
            <p:ph type="title"/>
          </p:nvPr>
        </p:nvSpPr>
        <p:spPr>
          <a:xfrm>
            <a:off x="611188" y="279400"/>
            <a:ext cx="9469438" cy="622300"/>
          </a:xfrm>
        </p:spPr>
        <p:txBody>
          <a:bodyPr>
            <a:noAutofit/>
          </a:bodyPr>
          <a:lstStyle/>
          <a:p>
            <a:pPr defTabSz="914126">
              <a:defRPr/>
            </a:pPr>
            <a:r>
              <a:rPr lang="en-US" dirty="0">
                <a:latin typeface="+mn-lt"/>
              </a:rPr>
              <a:t>Why no mortality effect in </a:t>
            </a:r>
            <a:r>
              <a:rPr lang="en-US" dirty="0" err="1">
                <a:latin typeface="+mn-lt"/>
              </a:rPr>
              <a:t>eKMC</a:t>
            </a:r>
            <a:r>
              <a:rPr lang="en-US" dirty="0">
                <a:latin typeface="+mn-lt"/>
              </a:rPr>
              <a:t> trial?</a:t>
            </a:r>
          </a:p>
        </p:txBody>
      </p:sp>
      <p:graphicFrame>
        <p:nvGraphicFramePr>
          <p:cNvPr id="17" name="Diagram 16">
            <a:extLst>
              <a:ext uri="{FF2B5EF4-FFF2-40B4-BE49-F238E27FC236}">
                <a16:creationId xmlns:a16="http://schemas.microsoft.com/office/drawing/2014/main" id="{35EBE276-C3FB-A34C-9A7A-80CE67778340}"/>
              </a:ext>
            </a:extLst>
          </p:cNvPr>
          <p:cNvGraphicFramePr/>
          <p:nvPr>
            <p:extLst>
              <p:ext uri="{D42A27DB-BD31-4B8C-83A1-F6EECF244321}">
                <p14:modId xmlns:p14="http://schemas.microsoft.com/office/powerpoint/2010/main" val="702454503"/>
              </p:ext>
            </p:extLst>
          </p:nvPr>
        </p:nvGraphicFramePr>
        <p:xfrm>
          <a:off x="349731" y="1161612"/>
          <a:ext cx="11601402"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C0C162-EF63-C94C-8B5E-30B8911C2646}"/>
              </a:ext>
            </a:extLst>
          </p:cNvPr>
          <p:cNvSpPr>
            <a:spLocks noGrp="1"/>
          </p:cNvSpPr>
          <p:nvPr>
            <p:ph idx="1"/>
          </p:nvPr>
        </p:nvSpPr>
        <p:spPr>
          <a:xfrm>
            <a:off x="157161" y="1365376"/>
            <a:ext cx="6661978" cy="1600355"/>
          </a:xfrm>
          <a:ln>
            <a:solidFill>
              <a:schemeClr val="tx1"/>
            </a:solidFill>
          </a:ln>
        </p:spPr>
        <p:txBody>
          <a:bodyPr>
            <a:normAutofit/>
          </a:bodyPr>
          <a:lstStyle/>
          <a:p>
            <a:pPr marL="0" indent="0" defTabSz="914126">
              <a:buNone/>
              <a:defRPr/>
            </a:pPr>
            <a:r>
              <a:rPr lang="en-US" dirty="0">
                <a:solidFill>
                  <a:schemeClr val="tx1"/>
                </a:solidFill>
                <a:latin typeface="+mn-lt"/>
              </a:rPr>
              <a:t>Before / after comparison of case-fatality rates:</a:t>
            </a:r>
          </a:p>
          <a:p>
            <a:pPr defTabSz="914126">
              <a:defRPr/>
            </a:pPr>
            <a:r>
              <a:rPr lang="en-US" sz="2200" dirty="0">
                <a:solidFill>
                  <a:schemeClr val="tx1"/>
                </a:solidFill>
                <a:latin typeface="+mn-lt"/>
              </a:rPr>
              <a:t>21% rel. reduction in CFR for all neonates (35% – 28%)</a:t>
            </a:r>
          </a:p>
          <a:p>
            <a:pPr marL="228531" indent="-228531" defTabSz="914126">
              <a:defRPr/>
            </a:pPr>
            <a:r>
              <a:rPr lang="en-US" sz="2200" dirty="0">
                <a:solidFill>
                  <a:schemeClr val="tx1"/>
                </a:solidFill>
                <a:latin typeface="+mn-lt"/>
              </a:rPr>
              <a:t>24% rel. reduction in CFR for &lt;2000g (48% - 36%)</a:t>
            </a:r>
          </a:p>
        </p:txBody>
      </p:sp>
      <p:sp>
        <p:nvSpPr>
          <p:cNvPr id="4" name="Title 3">
            <a:extLst>
              <a:ext uri="{FF2B5EF4-FFF2-40B4-BE49-F238E27FC236}">
                <a16:creationId xmlns:a16="http://schemas.microsoft.com/office/drawing/2014/main" id="{20CC6DDA-D657-F841-B8AF-13A6E17B6173}"/>
              </a:ext>
            </a:extLst>
          </p:cNvPr>
          <p:cNvSpPr>
            <a:spLocks noGrp="1"/>
          </p:cNvSpPr>
          <p:nvPr>
            <p:ph type="title"/>
          </p:nvPr>
        </p:nvSpPr>
        <p:spPr>
          <a:xfrm>
            <a:off x="611188" y="279400"/>
            <a:ext cx="9469438" cy="622300"/>
          </a:xfrm>
        </p:spPr>
        <p:txBody>
          <a:bodyPr>
            <a:normAutofit/>
          </a:bodyPr>
          <a:lstStyle/>
          <a:p>
            <a:pPr marL="1784350" indent="-1784350" defTabSz="914126">
              <a:defRPr/>
            </a:pPr>
            <a:r>
              <a:rPr lang="en-US" dirty="0">
                <a:latin typeface="+mn-lt"/>
              </a:rPr>
              <a:t>Exploration of changes to mortality during </a:t>
            </a:r>
            <a:r>
              <a:rPr lang="en-US" dirty="0" err="1">
                <a:latin typeface="+mn-lt"/>
              </a:rPr>
              <a:t>eKMC</a:t>
            </a:r>
            <a:r>
              <a:rPr lang="en-US" dirty="0">
                <a:latin typeface="+mn-lt"/>
              </a:rPr>
              <a:t> trial</a:t>
            </a:r>
          </a:p>
        </p:txBody>
      </p:sp>
      <p:pic>
        <p:nvPicPr>
          <p:cNvPr id="84996" name="Picture 4">
            <a:extLst>
              <a:ext uri="{FF2B5EF4-FFF2-40B4-BE49-F238E27FC236}">
                <a16:creationId xmlns:a16="http://schemas.microsoft.com/office/drawing/2014/main" id="{9F8B7871-60D9-4246-981C-D13B1FAC7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76"/>
          <a:stretch>
            <a:fillRect/>
          </a:stretch>
        </p:blipFill>
        <p:spPr bwMode="auto">
          <a:xfrm>
            <a:off x="157161" y="3210500"/>
            <a:ext cx="6582604" cy="317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arallelogram 10">
            <a:extLst>
              <a:ext uri="{FF2B5EF4-FFF2-40B4-BE49-F238E27FC236}">
                <a16:creationId xmlns:a16="http://schemas.microsoft.com/office/drawing/2014/main" id="{A1BAB268-B406-4B4F-87AE-FF8467AE2554}"/>
              </a:ext>
            </a:extLst>
          </p:cNvPr>
          <p:cNvSpPr/>
          <p:nvPr/>
        </p:nvSpPr>
        <p:spPr>
          <a:xfrm flipH="1">
            <a:off x="4929809" y="4064745"/>
            <a:ext cx="1809957" cy="488950"/>
          </a:xfrm>
          <a:prstGeom prst="parallelogram">
            <a:avLst>
              <a:gd name="adj" fmla="val 0"/>
            </a:avLst>
          </a:prstGeom>
          <a:solidFill>
            <a:srgbClr val="00B050">
              <a:alpha val="5000"/>
            </a:srgbClr>
          </a:solidFill>
          <a:ln w="36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lstStyle/>
          <a:p>
            <a:pPr>
              <a:defRPr/>
            </a:pPr>
            <a:endParaRPr lang="en-US">
              <a:solidFill>
                <a:srgbClr val="E71224"/>
              </a:solidFill>
            </a:endParaRPr>
          </a:p>
        </p:txBody>
      </p:sp>
      <p:sp>
        <p:nvSpPr>
          <p:cNvPr id="10" name="Retângulo 9">
            <a:extLst>
              <a:ext uri="{FF2B5EF4-FFF2-40B4-BE49-F238E27FC236}">
                <a16:creationId xmlns:a16="http://schemas.microsoft.com/office/drawing/2014/main" id="{E6C0C082-94C4-F442-90BC-A79F9DB2155D}"/>
              </a:ext>
            </a:extLst>
          </p:cNvPr>
          <p:cNvSpPr/>
          <p:nvPr/>
        </p:nvSpPr>
        <p:spPr>
          <a:xfrm>
            <a:off x="4929809" y="4798463"/>
            <a:ext cx="1809956" cy="797448"/>
          </a:xfrm>
          <a:prstGeom prst="rect">
            <a:avLst/>
          </a:prstGeom>
          <a:solidFill>
            <a:srgbClr val="00B050">
              <a:alpha val="5000"/>
            </a:srgbClr>
          </a:solidFill>
          <a:ln w="36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lstStyle/>
          <a:p>
            <a:pPr>
              <a:defRPr/>
            </a:pPr>
            <a:endParaRPr lang="en-US">
              <a:solidFill>
                <a:srgbClr val="E71224"/>
              </a:solidFill>
            </a:endParaRPr>
          </a:p>
        </p:txBody>
      </p:sp>
      <p:sp>
        <p:nvSpPr>
          <p:cNvPr id="84999" name="TextBox 7">
            <a:extLst>
              <a:ext uri="{FF2B5EF4-FFF2-40B4-BE49-F238E27FC236}">
                <a16:creationId xmlns:a16="http://schemas.microsoft.com/office/drawing/2014/main" id="{49D64125-9897-D342-B81A-7AA8114F15DB}"/>
              </a:ext>
            </a:extLst>
          </p:cNvPr>
          <p:cNvSpPr txBox="1">
            <a:spLocks noChangeArrowheads="1"/>
          </p:cNvSpPr>
          <p:nvPr/>
        </p:nvSpPr>
        <p:spPr bwMode="auto">
          <a:xfrm>
            <a:off x="295276" y="6424614"/>
            <a:ext cx="5662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t>a) </a:t>
            </a:r>
            <a:r>
              <a:rPr lang="en-US" altLang="en-US" sz="1400" dirty="0" err="1"/>
              <a:t>Okomo</a:t>
            </a:r>
            <a:r>
              <a:rPr lang="en-US" altLang="en-US" sz="1400" dirty="0"/>
              <a:t> et al, </a:t>
            </a:r>
            <a:r>
              <a:rPr lang="en-US" altLang="en-US" sz="1400" i="1" dirty="0"/>
              <a:t>Int Child Health</a:t>
            </a:r>
            <a:r>
              <a:rPr lang="en-US" altLang="en-US" sz="1400" dirty="0"/>
              <a:t>, 2015</a:t>
            </a:r>
          </a:p>
        </p:txBody>
      </p:sp>
      <p:sp>
        <p:nvSpPr>
          <p:cNvPr id="12" name="Content Placeholder 1">
            <a:extLst>
              <a:ext uri="{FF2B5EF4-FFF2-40B4-BE49-F238E27FC236}">
                <a16:creationId xmlns:a16="http://schemas.microsoft.com/office/drawing/2014/main" id="{A71677B2-B6B4-5B46-B5DE-F153D015B44F}"/>
              </a:ext>
            </a:extLst>
          </p:cNvPr>
          <p:cNvSpPr txBox="1">
            <a:spLocks/>
          </p:cNvSpPr>
          <p:nvPr/>
        </p:nvSpPr>
        <p:spPr>
          <a:xfrm>
            <a:off x="7200901" y="1365376"/>
            <a:ext cx="4833938" cy="3743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333333"/>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defTabSz="914126">
              <a:buNone/>
              <a:defRPr/>
            </a:pPr>
            <a:r>
              <a:rPr lang="en-US" dirty="0"/>
              <a:t>Comparison of clinically similar neonates recruited vs. not recruited:</a:t>
            </a:r>
          </a:p>
          <a:p>
            <a:pPr defTabSz="914126">
              <a:defRPr/>
            </a:pPr>
            <a:r>
              <a:rPr lang="en-US" dirty="0" err="1"/>
              <a:t>Generalised</a:t>
            </a:r>
            <a:r>
              <a:rPr lang="en-US" dirty="0"/>
              <a:t> linear model</a:t>
            </a:r>
          </a:p>
          <a:p>
            <a:pPr defTabSz="914126">
              <a:defRPr/>
            </a:pPr>
            <a:r>
              <a:rPr lang="en-US" dirty="0"/>
              <a:t>Adjusted for twin status, admission age, in-born</a:t>
            </a:r>
          </a:p>
          <a:p>
            <a:pPr marL="0" indent="0" defTabSz="914126">
              <a:buNone/>
              <a:defRPr/>
            </a:pPr>
            <a:endParaRPr lang="en-US" dirty="0">
              <a:latin typeface="+mn-lt"/>
            </a:endParaRPr>
          </a:p>
          <a:p>
            <a:pPr defTabSz="914126">
              <a:defRPr/>
            </a:pPr>
            <a:r>
              <a:rPr lang="en-US" dirty="0">
                <a:latin typeface="+mn-lt"/>
              </a:rPr>
              <a:t>29% relative risk reduction in CFR for </a:t>
            </a:r>
            <a:r>
              <a:rPr lang="en-US" dirty="0" err="1">
                <a:latin typeface="+mn-lt"/>
              </a:rPr>
              <a:t>eKMC</a:t>
            </a:r>
            <a:r>
              <a:rPr lang="en-US" dirty="0">
                <a:latin typeface="+mn-lt"/>
              </a:rPr>
              <a:t> participants</a:t>
            </a:r>
          </a:p>
          <a:p>
            <a:pPr marL="0" indent="0" defTabSz="914126">
              <a:buNone/>
              <a:defRPr/>
            </a:pPr>
            <a:r>
              <a:rPr lang="en-US" sz="1800" dirty="0">
                <a:latin typeface="+mn-lt"/>
              </a:rPr>
              <a:t>  </a:t>
            </a:r>
            <a:r>
              <a:rPr lang="en-US" sz="2000" dirty="0">
                <a:latin typeface="+mn-lt"/>
              </a:rPr>
              <a:t>  (RR 0.71, 95% CI 0.53 – 0.96, </a:t>
            </a:r>
            <a:r>
              <a:rPr lang="en-US" sz="2000" i="1" dirty="0">
                <a:latin typeface="+mn-lt"/>
              </a:rPr>
              <a:t>p=</a:t>
            </a:r>
            <a:r>
              <a:rPr lang="en-US" sz="2000" dirty="0">
                <a:latin typeface="+mn-lt"/>
              </a:rPr>
              <a:t>0.026)</a:t>
            </a:r>
            <a:endParaRPr lang="en-US" sz="1800" dirty="0">
              <a:latin typeface="+mn-lt"/>
            </a:endParaRPr>
          </a:p>
        </p:txBody>
      </p:sp>
      <p:sp>
        <p:nvSpPr>
          <p:cNvPr id="13" name="TextBox 12">
            <a:extLst>
              <a:ext uri="{FF2B5EF4-FFF2-40B4-BE49-F238E27FC236}">
                <a16:creationId xmlns:a16="http://schemas.microsoft.com/office/drawing/2014/main" id="{F945ABD0-F1DE-334C-9EBA-01AE579C0E93}"/>
              </a:ext>
            </a:extLst>
          </p:cNvPr>
          <p:cNvSpPr txBox="1"/>
          <p:nvPr/>
        </p:nvSpPr>
        <p:spPr>
          <a:xfrm>
            <a:off x="7200900" y="5134246"/>
            <a:ext cx="4748213" cy="1200329"/>
          </a:xfrm>
          <a:prstGeom prst="rect">
            <a:avLst/>
          </a:prstGeom>
          <a:solidFill>
            <a:schemeClr val="accent4">
              <a:lumMod val="20000"/>
              <a:lumOff val="80000"/>
            </a:schemeClr>
          </a:solidFill>
        </p:spPr>
        <p:txBody>
          <a:bodyPr>
            <a:spAutoFit/>
          </a:bodyPr>
          <a:lstStyle/>
          <a:p>
            <a:pPr algn="ctr">
              <a:defRPr/>
            </a:pPr>
            <a:r>
              <a:rPr lang="en-US" b="1" dirty="0"/>
              <a:t>Trial participants:</a:t>
            </a:r>
          </a:p>
          <a:p>
            <a:pPr marL="285750" indent="-285750">
              <a:buFont typeface="Arial" panose="020B0604020202020204" pitchFamily="34" charset="0"/>
              <a:buChar char="•"/>
              <a:defRPr/>
            </a:pPr>
            <a:r>
              <a:rPr lang="en-US" b="1" dirty="0"/>
              <a:t>Pulse oximetry</a:t>
            </a:r>
          </a:p>
          <a:p>
            <a:pPr marL="285750" indent="-285750">
              <a:buFont typeface="Arial" panose="020B0604020202020204" pitchFamily="34" charset="0"/>
              <a:buChar char="•"/>
              <a:defRPr/>
            </a:pPr>
            <a:r>
              <a:rPr lang="en-US" b="1" dirty="0"/>
              <a:t>Clinical scrutiny to management/</a:t>
            </a:r>
            <a:r>
              <a:rPr lang="en-US" b="1" dirty="0" err="1"/>
              <a:t>QoC</a:t>
            </a:r>
            <a:endParaRPr lang="en-US" b="1" dirty="0"/>
          </a:p>
          <a:p>
            <a:pPr marL="285750" indent="-285750">
              <a:buFont typeface="Arial" panose="020B0604020202020204" pitchFamily="34" charset="0"/>
              <a:buChar char="•"/>
              <a:defRPr/>
            </a:pPr>
            <a:r>
              <a:rPr lang="en-US" b="1" dirty="0"/>
              <a:t>Access to investigations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a:extLst>
              <a:ext uri="{FF2B5EF4-FFF2-40B4-BE49-F238E27FC236}">
                <a16:creationId xmlns:a16="http://schemas.microsoft.com/office/drawing/2014/main" id="{566B4498-F4CD-BD42-AE2F-07D235AA6EA2}"/>
              </a:ext>
            </a:extLst>
          </p:cNvPr>
          <p:cNvPicPr>
            <a:picLocks noChangeAspect="1" noChangeArrowheads="1"/>
          </p:cNvPicPr>
          <p:nvPr/>
        </p:nvPicPr>
        <p:blipFill>
          <a:blip r:embed="rId2">
            <a:alphaModFix amt="24000"/>
            <a:extLst>
              <a:ext uri="{28A0092B-C50C-407E-A947-70E740481C1C}">
                <a14:useLocalDpi xmlns:a14="http://schemas.microsoft.com/office/drawing/2010/main" val="0"/>
              </a:ext>
            </a:extLst>
          </a:blip>
          <a:srcRect t="8594" r="22304" b="36116"/>
          <a:stretch>
            <a:fillRect/>
          </a:stretch>
        </p:blipFill>
        <p:spPr bwMode="auto">
          <a:xfrm>
            <a:off x="1589" y="1060450"/>
            <a:ext cx="12188825"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BE01657-A396-3F47-926F-2CA8F412335F}"/>
              </a:ext>
            </a:extLst>
          </p:cNvPr>
          <p:cNvSpPr>
            <a:spLocks noGrp="1"/>
          </p:cNvSpPr>
          <p:nvPr>
            <p:ph type="body" sz="half" idx="2"/>
          </p:nvPr>
        </p:nvSpPr>
        <p:spPr>
          <a:xfrm>
            <a:off x="323852" y="1555750"/>
            <a:ext cx="11583226" cy="3692111"/>
          </a:xfrm>
        </p:spPr>
        <p:txBody>
          <a:bodyPr>
            <a:noAutofit/>
          </a:bodyPr>
          <a:lstStyle/>
          <a:p>
            <a:pPr marL="342900" indent="-342900" defTabSz="914126">
              <a:buFont typeface="Arial" panose="020B0604020202020204" pitchFamily="34" charset="0"/>
              <a:buChar char="•"/>
              <a:defRPr/>
            </a:pPr>
            <a:r>
              <a:rPr lang="en-US" sz="2800" dirty="0" err="1">
                <a:latin typeface="+mn-lt"/>
              </a:rPr>
              <a:t>eKMC</a:t>
            </a:r>
            <a:r>
              <a:rPr lang="en-US" sz="2800" dirty="0">
                <a:latin typeface="+mn-lt"/>
              </a:rPr>
              <a:t> trial identified no evidence of mortality effect prior to stability</a:t>
            </a:r>
          </a:p>
          <a:p>
            <a:pPr defTabSz="914126">
              <a:defRPr/>
            </a:pPr>
            <a:endParaRPr lang="en-US" sz="2800" dirty="0">
              <a:latin typeface="+mn-lt"/>
            </a:endParaRPr>
          </a:p>
          <a:p>
            <a:pPr marL="342900" indent="-342900" defTabSz="914126">
              <a:buFont typeface="Arial" panose="020B0604020202020204" pitchFamily="34" charset="0"/>
              <a:buChar char="•"/>
              <a:defRPr/>
            </a:pPr>
            <a:r>
              <a:rPr lang="en-US" sz="2800" dirty="0">
                <a:latin typeface="+mn-lt"/>
              </a:rPr>
              <a:t>Mortality gains possible through providing currently recommended high quality SSNC</a:t>
            </a:r>
          </a:p>
          <a:p>
            <a:pPr defTabSz="914126">
              <a:defRPr/>
            </a:pPr>
            <a:endParaRPr lang="en-US" sz="2800" dirty="0">
              <a:latin typeface="+mn-lt"/>
            </a:endParaRPr>
          </a:p>
          <a:p>
            <a:pPr marL="342900" indent="-342900" defTabSz="914126">
              <a:buFont typeface="Arial" panose="020B0604020202020204" pitchFamily="34" charset="0"/>
              <a:buChar char="•"/>
              <a:defRPr/>
            </a:pPr>
            <a:r>
              <a:rPr lang="en-US" sz="2800" dirty="0">
                <a:latin typeface="+mn-lt"/>
              </a:rPr>
              <a:t>Quantified direct benefits from trial participation &amp; close clinical monitoring (29% relative risk reduction)</a:t>
            </a:r>
          </a:p>
          <a:p>
            <a:pPr marL="342900" indent="-342900" defTabSz="914126">
              <a:buFont typeface="Arial" panose="020B0604020202020204" pitchFamily="34" charset="0"/>
              <a:buChar char="•"/>
              <a:defRPr/>
            </a:pPr>
            <a:endParaRPr lang="en-US" sz="2800" dirty="0">
              <a:latin typeface="+mn-lt"/>
            </a:endParaRPr>
          </a:p>
          <a:p>
            <a:pPr marL="342900" indent="-342900" defTabSz="914126">
              <a:buFont typeface="Arial" panose="020B0604020202020204" pitchFamily="34" charset="0"/>
              <a:buChar char="•"/>
              <a:defRPr/>
            </a:pPr>
            <a:r>
              <a:rPr lang="en-US" sz="2800" dirty="0">
                <a:latin typeface="+mn-lt"/>
              </a:rPr>
              <a:t>Insights into feasibility, safety &amp; implementation of KMC prior to stability in pragmatic low resource setting</a:t>
            </a:r>
          </a:p>
        </p:txBody>
      </p:sp>
      <p:sp>
        <p:nvSpPr>
          <p:cNvPr id="4" name="Title 3">
            <a:extLst>
              <a:ext uri="{FF2B5EF4-FFF2-40B4-BE49-F238E27FC236}">
                <a16:creationId xmlns:a16="http://schemas.microsoft.com/office/drawing/2014/main" id="{5E032DD6-48DE-4F44-ADE5-DEB60BD2B619}"/>
              </a:ext>
            </a:extLst>
          </p:cNvPr>
          <p:cNvSpPr>
            <a:spLocks noGrp="1"/>
          </p:cNvSpPr>
          <p:nvPr>
            <p:ph type="title"/>
          </p:nvPr>
        </p:nvSpPr>
        <p:spPr>
          <a:xfrm>
            <a:off x="611188" y="279400"/>
            <a:ext cx="9469438" cy="622300"/>
          </a:xfrm>
        </p:spPr>
        <p:txBody>
          <a:bodyPr/>
          <a:lstStyle/>
          <a:p>
            <a:pPr defTabSz="914126">
              <a:defRPr/>
            </a:pPr>
            <a:r>
              <a:rPr lang="en-US" dirty="0">
                <a:latin typeface="+mn-lt"/>
              </a:rPr>
              <a:t>Summary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66E0F1-1303-BD49-B7B0-7EE682B2F219}"/>
              </a:ext>
            </a:extLst>
          </p:cNvPr>
          <p:cNvSpPr>
            <a:spLocks noGrp="1"/>
          </p:cNvSpPr>
          <p:nvPr>
            <p:ph type="title"/>
          </p:nvPr>
        </p:nvSpPr>
        <p:spPr>
          <a:xfrm>
            <a:off x="611188" y="279400"/>
            <a:ext cx="9469438" cy="622300"/>
          </a:xfrm>
        </p:spPr>
        <p:txBody>
          <a:bodyPr/>
          <a:lstStyle/>
          <a:p>
            <a:pPr defTabSz="914126">
              <a:defRPr/>
            </a:pPr>
            <a:r>
              <a:rPr lang="en-US" dirty="0">
                <a:latin typeface="+mn-lt"/>
              </a:rPr>
              <a:t>Acknowledgements</a:t>
            </a:r>
          </a:p>
        </p:txBody>
      </p:sp>
      <p:pic>
        <p:nvPicPr>
          <p:cNvPr id="100354" name="Picture 5">
            <a:extLst>
              <a:ext uri="{FF2B5EF4-FFF2-40B4-BE49-F238E27FC236}">
                <a16:creationId xmlns:a16="http://schemas.microsoft.com/office/drawing/2014/main" id="{7387FB79-EDF1-0542-AD88-0B6DBD8E39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42426" y="5681664"/>
            <a:ext cx="1162050" cy="1074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0355" name="Picture 5">
            <a:extLst>
              <a:ext uri="{FF2B5EF4-FFF2-40B4-BE49-F238E27FC236}">
                <a16:creationId xmlns:a16="http://schemas.microsoft.com/office/drawing/2014/main" id="{127C7AA5-E897-9F41-83B6-A8A0D6E28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8363" y="1136650"/>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6">
            <a:extLst>
              <a:ext uri="{FF2B5EF4-FFF2-40B4-BE49-F238E27FC236}">
                <a16:creationId xmlns:a16="http://schemas.microsoft.com/office/drawing/2014/main" id="{1408E661-2B9E-1447-8B54-1BD658E72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8363" y="2503488"/>
            <a:ext cx="11049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7">
            <a:extLst>
              <a:ext uri="{FF2B5EF4-FFF2-40B4-BE49-F238E27FC236}">
                <a16:creationId xmlns:a16="http://schemas.microsoft.com/office/drawing/2014/main" id="{A23DAB28-876D-2947-A3EC-915A5BC21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9788" y="4065588"/>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8" descr="ekmc team.JPG">
            <a:extLst>
              <a:ext uri="{FF2B5EF4-FFF2-40B4-BE49-F238E27FC236}">
                <a16:creationId xmlns:a16="http://schemas.microsoft.com/office/drawing/2014/main" id="{38118EFD-A3EF-5842-B816-CE869D2C43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151" y="1385889"/>
            <a:ext cx="27495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9">
            <a:extLst>
              <a:ext uri="{FF2B5EF4-FFF2-40B4-BE49-F238E27FC236}">
                <a16:creationId xmlns:a16="http://schemas.microsoft.com/office/drawing/2014/main" id="{067E2965-2D96-8D40-9BD6-61017A5105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8269"/>
          <a:stretch>
            <a:fillRect/>
          </a:stretch>
        </p:blipFill>
        <p:spPr bwMode="auto">
          <a:xfrm>
            <a:off x="3633789" y="1385888"/>
            <a:ext cx="3751263"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10">
            <a:extLst>
              <a:ext uri="{FF2B5EF4-FFF2-40B4-BE49-F238E27FC236}">
                <a16:creationId xmlns:a16="http://schemas.microsoft.com/office/drawing/2014/main" id="{4B2B8B43-E814-9448-9B5A-7475F1C769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3826" y="1385889"/>
            <a:ext cx="27495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2855F77-1FEB-6948-AEFA-9DEB3D463CD8}"/>
              </a:ext>
            </a:extLst>
          </p:cNvPr>
          <p:cNvSpPr txBox="1"/>
          <p:nvPr/>
        </p:nvSpPr>
        <p:spPr>
          <a:xfrm>
            <a:off x="385764" y="3541713"/>
            <a:ext cx="3433763" cy="2963862"/>
          </a:xfrm>
          <a:prstGeom prst="rect">
            <a:avLst/>
          </a:prstGeom>
          <a:noFill/>
        </p:spPr>
        <p:txBody>
          <a:bodyPr>
            <a:spAutoFit/>
          </a:bodyPr>
          <a:lstStyle/>
          <a:p>
            <a:pPr>
              <a:defRPr/>
            </a:pPr>
            <a:r>
              <a:rPr lang="en-US" sz="1866" b="1" u="sng" dirty="0"/>
              <a:t>MRCG at LSHTM</a:t>
            </a:r>
            <a:r>
              <a:rPr lang="en-US" sz="1866" dirty="0"/>
              <a:t>:</a:t>
            </a:r>
          </a:p>
          <a:p>
            <a:pPr>
              <a:defRPr/>
            </a:pPr>
            <a:r>
              <a:rPr lang="en-US" sz="1866" dirty="0" err="1"/>
              <a:t>eKMC</a:t>
            </a:r>
            <a:r>
              <a:rPr lang="en-US" sz="1866" dirty="0"/>
              <a:t> team: </a:t>
            </a:r>
            <a:r>
              <a:rPr lang="en-US" sz="1866" dirty="0" err="1"/>
              <a:t>A.Gai</a:t>
            </a:r>
            <a:r>
              <a:rPr lang="en-US" sz="1866" dirty="0"/>
              <a:t>, </a:t>
            </a:r>
            <a:r>
              <a:rPr lang="en-US" sz="1866" dirty="0" err="1"/>
              <a:t>B.Kebba</a:t>
            </a:r>
            <a:r>
              <a:rPr lang="en-US" sz="1866" dirty="0"/>
              <a:t> &amp; nurses</a:t>
            </a:r>
          </a:p>
          <a:p>
            <a:pPr>
              <a:defRPr/>
            </a:pPr>
            <a:r>
              <a:rPr lang="en-US" sz="1866" dirty="0"/>
              <a:t>Data: </a:t>
            </a:r>
            <a:r>
              <a:rPr lang="en-US" sz="1866" dirty="0" err="1"/>
              <a:t>Y.Njie</a:t>
            </a:r>
            <a:r>
              <a:rPr lang="en-US" sz="1866" dirty="0"/>
              <a:t>, </a:t>
            </a:r>
            <a:r>
              <a:rPr lang="en-US" sz="1866" dirty="0" err="1"/>
              <a:t>B.Saidy</a:t>
            </a:r>
            <a:r>
              <a:rPr lang="en-US" sz="1866" dirty="0"/>
              <a:t>, </a:t>
            </a:r>
            <a:r>
              <a:rPr lang="en-US" sz="1866" dirty="0" err="1"/>
              <a:t>J.Jones</a:t>
            </a:r>
            <a:endParaRPr lang="en-US" sz="1866" dirty="0"/>
          </a:p>
          <a:p>
            <a:pPr>
              <a:defRPr/>
            </a:pPr>
            <a:r>
              <a:rPr lang="en-US" sz="1866" dirty="0"/>
              <a:t>Lab: </a:t>
            </a:r>
            <a:r>
              <a:rPr lang="en-US" sz="1866" dirty="0" err="1"/>
              <a:t>S.Darboe</a:t>
            </a:r>
            <a:r>
              <a:rPr lang="en-US" sz="1866" dirty="0"/>
              <a:t>, </a:t>
            </a:r>
            <a:r>
              <a:rPr lang="en-US" sz="1866" dirty="0" err="1"/>
              <a:t>M.Jallow</a:t>
            </a:r>
            <a:r>
              <a:rPr lang="en-US" sz="1866" dirty="0"/>
              <a:t>, </a:t>
            </a:r>
            <a:r>
              <a:rPr lang="en-US" sz="1866" dirty="0" err="1"/>
              <a:t>B.Ceesay</a:t>
            </a:r>
            <a:r>
              <a:rPr lang="en-US" sz="1866" dirty="0"/>
              <a:t>, </a:t>
            </a:r>
            <a:r>
              <a:rPr lang="en-US" sz="1866" dirty="0" err="1"/>
              <a:t>D.Cham</a:t>
            </a:r>
            <a:endParaRPr lang="en-US" sz="1866" dirty="0"/>
          </a:p>
          <a:p>
            <a:pPr>
              <a:defRPr/>
            </a:pPr>
            <a:r>
              <a:rPr lang="en-US" sz="1866" dirty="0"/>
              <a:t>RSO: </a:t>
            </a:r>
            <a:r>
              <a:rPr lang="en-US" sz="1866" dirty="0" err="1"/>
              <a:t>MR.Thorpe</a:t>
            </a:r>
            <a:r>
              <a:rPr lang="en-US" sz="1866" dirty="0"/>
              <a:t>, </a:t>
            </a:r>
            <a:r>
              <a:rPr lang="en-US" sz="1866" dirty="0" err="1"/>
              <a:t>A.Jallow</a:t>
            </a:r>
            <a:endParaRPr lang="en-US" sz="1866" dirty="0"/>
          </a:p>
          <a:p>
            <a:pPr>
              <a:defRPr/>
            </a:pPr>
            <a:r>
              <a:rPr lang="en-US" sz="1866" dirty="0"/>
              <a:t>Stats; </a:t>
            </a:r>
            <a:r>
              <a:rPr lang="en-US" sz="1866" dirty="0" err="1"/>
              <a:t>D.Jeffries</a:t>
            </a:r>
            <a:r>
              <a:rPr lang="en-US" sz="1866" dirty="0"/>
              <a:t>, AK Mohammad</a:t>
            </a:r>
          </a:p>
          <a:p>
            <a:pPr>
              <a:defRPr/>
            </a:pPr>
            <a:r>
              <a:rPr lang="en-US" sz="1866" dirty="0"/>
              <a:t>Transport / facilities / Biobank</a:t>
            </a:r>
          </a:p>
          <a:p>
            <a:pPr>
              <a:defRPr/>
            </a:pPr>
            <a:r>
              <a:rPr lang="en-US" sz="1866" dirty="0"/>
              <a:t>CTSO: </a:t>
            </a:r>
            <a:r>
              <a:rPr lang="en-US" sz="1866" dirty="0" err="1"/>
              <a:t>V.Thomas-Njie</a:t>
            </a:r>
            <a:r>
              <a:rPr lang="en-US" sz="1866" dirty="0"/>
              <a:t>, </a:t>
            </a:r>
            <a:r>
              <a:rPr lang="en-US" sz="1866" dirty="0" err="1"/>
              <a:t>G.Sey</a:t>
            </a:r>
            <a:r>
              <a:rPr lang="en-US" sz="1866" dirty="0"/>
              <a:t>, </a:t>
            </a:r>
          </a:p>
        </p:txBody>
      </p:sp>
      <p:sp>
        <p:nvSpPr>
          <p:cNvPr id="13" name="TextBox 12">
            <a:extLst>
              <a:ext uri="{FF2B5EF4-FFF2-40B4-BE49-F238E27FC236}">
                <a16:creationId xmlns:a16="http://schemas.microsoft.com/office/drawing/2014/main" id="{80090C97-2A1A-8F43-8CA0-03ADB3EA1159}"/>
              </a:ext>
            </a:extLst>
          </p:cNvPr>
          <p:cNvSpPr txBox="1"/>
          <p:nvPr/>
        </p:nvSpPr>
        <p:spPr>
          <a:xfrm>
            <a:off x="3819526" y="3508376"/>
            <a:ext cx="7123112" cy="2963863"/>
          </a:xfrm>
          <a:prstGeom prst="rect">
            <a:avLst/>
          </a:prstGeom>
          <a:noFill/>
        </p:spPr>
        <p:txBody>
          <a:bodyPr>
            <a:spAutoFit/>
          </a:bodyPr>
          <a:lstStyle/>
          <a:p>
            <a:pPr>
              <a:defRPr/>
            </a:pPr>
            <a:r>
              <a:rPr lang="en-US" sz="1866" b="1" u="sng" dirty="0"/>
              <a:t>LSHTM</a:t>
            </a:r>
            <a:r>
              <a:rPr lang="en-US" sz="1866" dirty="0"/>
              <a:t>: </a:t>
            </a:r>
            <a:r>
              <a:rPr lang="en-US" sz="1866" dirty="0" err="1"/>
              <a:t>C.Tann</a:t>
            </a:r>
            <a:r>
              <a:rPr lang="en-US" sz="1866" dirty="0"/>
              <a:t>, A. Seale, </a:t>
            </a:r>
            <a:r>
              <a:rPr lang="en-US" sz="1866" dirty="0" err="1"/>
              <a:t>L.Penn-Kakana</a:t>
            </a:r>
            <a:r>
              <a:rPr lang="en-US" sz="1866" dirty="0"/>
              <a:t>, </a:t>
            </a:r>
            <a:r>
              <a:rPr lang="en-US" sz="1866" dirty="0" err="1"/>
              <a:t>S.Yeung</a:t>
            </a:r>
            <a:endParaRPr lang="en-US" sz="1866" dirty="0"/>
          </a:p>
          <a:p>
            <a:pPr>
              <a:defRPr/>
            </a:pPr>
            <a:r>
              <a:rPr lang="en-US" sz="1866" b="1" u="sng" dirty="0"/>
              <a:t>TSC</a:t>
            </a:r>
            <a:r>
              <a:rPr lang="en-US" sz="1866" b="1" dirty="0"/>
              <a:t>: </a:t>
            </a:r>
            <a:r>
              <a:rPr lang="en-US" sz="1866" dirty="0" err="1"/>
              <a:t>E.Mason</a:t>
            </a:r>
            <a:r>
              <a:rPr lang="en-US" sz="1866" dirty="0"/>
              <a:t>, </a:t>
            </a:r>
            <a:r>
              <a:rPr lang="en-US" sz="1866" dirty="0" err="1"/>
              <a:t>E.Carroll</a:t>
            </a:r>
            <a:r>
              <a:rPr lang="en-US" sz="1866" dirty="0"/>
              <a:t>, </a:t>
            </a:r>
            <a:r>
              <a:rPr lang="en-US" sz="1866" dirty="0" err="1"/>
              <a:t>C.Ezeaka</a:t>
            </a:r>
            <a:r>
              <a:rPr lang="en-US" sz="1866" dirty="0"/>
              <a:t>, </a:t>
            </a:r>
            <a:r>
              <a:rPr lang="en-US" sz="1866" dirty="0" err="1"/>
              <a:t>J.Crawley</a:t>
            </a:r>
            <a:r>
              <a:rPr lang="en-US" sz="1866" dirty="0"/>
              <a:t>, B. </a:t>
            </a:r>
            <a:r>
              <a:rPr lang="en-US" sz="1866" dirty="0" err="1"/>
              <a:t>Abatan</a:t>
            </a:r>
            <a:r>
              <a:rPr lang="en-US" sz="1866" dirty="0"/>
              <a:t>, </a:t>
            </a:r>
          </a:p>
          <a:p>
            <a:pPr>
              <a:defRPr/>
            </a:pPr>
            <a:r>
              <a:rPr lang="en-US" sz="1866" dirty="0"/>
              <a:t>         </a:t>
            </a:r>
            <a:r>
              <a:rPr lang="en-US" sz="1866" dirty="0" err="1"/>
              <a:t>D.Elbourne</a:t>
            </a:r>
            <a:endParaRPr lang="en-US" sz="1866" dirty="0"/>
          </a:p>
          <a:p>
            <a:pPr>
              <a:defRPr/>
            </a:pPr>
            <a:r>
              <a:rPr lang="en-US" sz="1866" b="1" u="sng" dirty="0"/>
              <a:t>DSMB</a:t>
            </a:r>
            <a:r>
              <a:rPr lang="en-US" sz="1866" b="1" dirty="0"/>
              <a:t>: </a:t>
            </a:r>
            <a:r>
              <a:rPr lang="en-US" sz="1866" dirty="0" err="1"/>
              <a:t>E.Allen</a:t>
            </a:r>
            <a:r>
              <a:rPr lang="en-US" sz="1866" dirty="0"/>
              <a:t>, </a:t>
            </a:r>
            <a:r>
              <a:rPr lang="en-US" sz="1866" dirty="0" err="1"/>
              <a:t>PA.Hardy</a:t>
            </a:r>
            <a:r>
              <a:rPr lang="en-US" sz="1866" dirty="0"/>
              <a:t>, </a:t>
            </a:r>
            <a:r>
              <a:rPr lang="en-US" sz="1866" dirty="0" err="1"/>
              <a:t>C.Enweronu</a:t>
            </a:r>
            <a:r>
              <a:rPr lang="en-US" sz="1866" dirty="0"/>
              <a:t>-Laryea, </a:t>
            </a:r>
            <a:r>
              <a:rPr lang="en-US" sz="1866" dirty="0" err="1"/>
              <a:t>M.Ota</a:t>
            </a:r>
            <a:endParaRPr lang="en-US" sz="1866" dirty="0"/>
          </a:p>
          <a:p>
            <a:pPr>
              <a:defRPr/>
            </a:pPr>
            <a:endParaRPr lang="en-US" sz="1866" dirty="0"/>
          </a:p>
          <a:p>
            <a:pPr>
              <a:defRPr/>
            </a:pPr>
            <a:r>
              <a:rPr lang="en-US" sz="1866" b="1" u="sng" dirty="0"/>
              <a:t>EFSTH</a:t>
            </a:r>
            <a:r>
              <a:rPr lang="en-US" sz="1866" b="1" dirty="0"/>
              <a:t>: </a:t>
            </a:r>
            <a:r>
              <a:rPr lang="en-US" sz="1866" dirty="0" err="1"/>
              <a:t>R.Paulinho</a:t>
            </a:r>
            <a:r>
              <a:rPr lang="en-US" sz="1866" dirty="0"/>
              <a:t>, nurses, doctors, SMAC lab</a:t>
            </a:r>
          </a:p>
          <a:p>
            <a:pPr>
              <a:defRPr/>
            </a:pPr>
            <a:r>
              <a:rPr lang="en-US" sz="1866" b="1" u="sng" dirty="0"/>
              <a:t>Gambian Gov. </a:t>
            </a:r>
            <a:r>
              <a:rPr lang="en-US" sz="1866" b="1" u="sng" dirty="0" err="1"/>
              <a:t>MoH</a:t>
            </a:r>
            <a:r>
              <a:rPr lang="en-US" sz="1866" b="1" dirty="0"/>
              <a:t>: </a:t>
            </a:r>
            <a:r>
              <a:rPr lang="en-US" sz="1866" dirty="0" err="1"/>
              <a:t>AL.Samateh</a:t>
            </a:r>
            <a:r>
              <a:rPr lang="en-US" sz="1866" dirty="0"/>
              <a:t>, </a:t>
            </a:r>
            <a:r>
              <a:rPr lang="en-US" sz="1866" dirty="0" err="1"/>
              <a:t>F.Camara</a:t>
            </a:r>
            <a:r>
              <a:rPr lang="en-US" sz="1866" dirty="0"/>
              <a:t>, </a:t>
            </a:r>
            <a:r>
              <a:rPr lang="en-US" sz="1866" dirty="0" err="1"/>
              <a:t>F.Fatty</a:t>
            </a:r>
            <a:endParaRPr lang="en-US" sz="1866" dirty="0"/>
          </a:p>
          <a:p>
            <a:pPr>
              <a:defRPr/>
            </a:pPr>
            <a:r>
              <a:rPr lang="en-US" sz="1866" b="1" u="sng" dirty="0"/>
              <a:t>UNICEF The Gambia</a:t>
            </a:r>
            <a:r>
              <a:rPr lang="en-US" sz="1866" dirty="0"/>
              <a:t>: </a:t>
            </a:r>
            <a:r>
              <a:rPr lang="en-US" sz="1866" dirty="0" err="1"/>
              <a:t>M.Janneh</a:t>
            </a:r>
            <a:endParaRPr lang="en-US" sz="1866" dirty="0"/>
          </a:p>
          <a:p>
            <a:pPr>
              <a:defRPr/>
            </a:pPr>
            <a:endParaRPr lang="en-US" sz="1866" dirty="0"/>
          </a:p>
          <a:p>
            <a:pPr>
              <a:defRPr/>
            </a:pPr>
            <a:r>
              <a:rPr lang="en-US" sz="1866" dirty="0"/>
              <a:t>Participants, mothers &amp; families</a:t>
            </a:r>
          </a:p>
        </p:txBody>
      </p:sp>
      <p:pic>
        <p:nvPicPr>
          <p:cNvPr id="100363" name="Picture 2" descr="Cally Tann | LSHTM">
            <a:extLst>
              <a:ext uri="{FF2B5EF4-FFF2-40B4-BE49-F238E27FC236}">
                <a16:creationId xmlns:a16="http://schemas.microsoft.com/office/drawing/2014/main" id="{3FF220CA-D8FF-2A41-BE91-DFB2E2B9EC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85501" y="5567363"/>
            <a:ext cx="1204912"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3B9B46-2917-5041-9E4C-4A5C42407FAF}"/>
              </a:ext>
            </a:extLst>
          </p:cNvPr>
          <p:cNvSpPr>
            <a:spLocks noGrp="1"/>
          </p:cNvSpPr>
          <p:nvPr>
            <p:ph type="title"/>
          </p:nvPr>
        </p:nvSpPr>
        <p:spPr>
          <a:xfrm>
            <a:off x="625477" y="225425"/>
            <a:ext cx="9469437" cy="623888"/>
          </a:xfrm>
        </p:spPr>
        <p:txBody>
          <a:bodyPr>
            <a:normAutofit fontScale="90000"/>
          </a:bodyPr>
          <a:lstStyle/>
          <a:p>
            <a:pPr defTabSz="914126">
              <a:defRPr/>
            </a:pPr>
            <a:r>
              <a:rPr lang="en-US" dirty="0">
                <a:latin typeface="+mn-lt"/>
              </a:rPr>
              <a:t>Kangaroo mother care: </a:t>
            </a:r>
            <a:br>
              <a:rPr lang="en-US" dirty="0">
                <a:latin typeface="+mn-lt"/>
              </a:rPr>
            </a:br>
            <a:r>
              <a:rPr lang="en-US" dirty="0">
                <a:latin typeface="+mn-lt"/>
              </a:rPr>
              <a:t>Evidence gap prior to stability for vulnerable newborns </a:t>
            </a:r>
          </a:p>
        </p:txBody>
      </p:sp>
      <p:pic>
        <p:nvPicPr>
          <p:cNvPr id="23555" name="Picture 10" descr="A picture containing person, indoor, clothing, young&#10;&#10;Description automatically generated">
            <a:extLst>
              <a:ext uri="{FF2B5EF4-FFF2-40B4-BE49-F238E27FC236}">
                <a16:creationId xmlns:a16="http://schemas.microsoft.com/office/drawing/2014/main" id="{6658281B-7532-FA44-8183-73DCA4348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23" r="18913"/>
          <a:stretch>
            <a:fillRect/>
          </a:stretch>
        </p:blipFill>
        <p:spPr bwMode="auto">
          <a:xfrm>
            <a:off x="296861" y="1360488"/>
            <a:ext cx="4906775" cy="490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Content Placeholder 4">
            <a:extLst>
              <a:ext uri="{FF2B5EF4-FFF2-40B4-BE49-F238E27FC236}">
                <a16:creationId xmlns:a16="http://schemas.microsoft.com/office/drawing/2014/main" id="{226B5173-60E0-564C-82DC-BBDDA915A170}"/>
              </a:ext>
            </a:extLst>
          </p:cNvPr>
          <p:cNvGraphicFramePr>
            <a:graphicFrameLocks/>
          </p:cNvGraphicFramePr>
          <p:nvPr>
            <p:extLst>
              <p:ext uri="{D42A27DB-BD31-4B8C-83A1-F6EECF244321}">
                <p14:modId xmlns:p14="http://schemas.microsoft.com/office/powerpoint/2010/main" val="1799360805"/>
              </p:ext>
            </p:extLst>
          </p:nvPr>
        </p:nvGraphicFramePr>
        <p:xfrm>
          <a:off x="6275290" y="1443200"/>
          <a:ext cx="5021262" cy="3413580"/>
        </p:xfrm>
        <a:graphic>
          <a:graphicData uri="http://schemas.openxmlformats.org/drawingml/2006/table">
            <a:tbl>
              <a:tblPr/>
              <a:tblGrid>
                <a:gridCol w="3510891">
                  <a:extLst>
                    <a:ext uri="{9D8B030D-6E8A-4147-A177-3AD203B41FA5}">
                      <a16:colId xmlns:a16="http://schemas.microsoft.com/office/drawing/2014/main" val="20000"/>
                    </a:ext>
                  </a:extLst>
                </a:gridCol>
                <a:gridCol w="1510371">
                  <a:extLst>
                    <a:ext uri="{9D8B030D-6E8A-4147-A177-3AD203B41FA5}">
                      <a16:colId xmlns:a16="http://schemas.microsoft.com/office/drawing/2014/main" val="20001"/>
                    </a:ext>
                  </a:extLst>
                </a:gridCol>
              </a:tblGrid>
              <a:tr h="621896">
                <a:tc>
                  <a:txBody>
                    <a:bodyPr/>
                    <a:lstStyle>
                      <a:lvl1pPr marL="0" algn="l" defTabSz="457200" rtl="0" eaLnBrk="0" latinLnBrk="0" hangingPunct="0">
                        <a:lnSpc>
                          <a:spcPct val="90000"/>
                        </a:lnSpc>
                        <a:spcBef>
                          <a:spcPts val="1000"/>
                        </a:spcBef>
                        <a:buFont typeface="Arial" panose="020B0604020202020204" pitchFamily="34" charset="0"/>
                        <a:defRPr sz="2000" kern="1200">
                          <a:solidFill>
                            <a:schemeClr val="tx1"/>
                          </a:solidFill>
                          <a:latin typeface="Calibri" panose="020F0502020204030204" pitchFamily="34" charset="0"/>
                          <a:ea typeface="ＭＳ Ｐゴシック" panose="020B0600070205080204" pitchFamily="34" charset="-128"/>
                        </a:defRPr>
                      </a:lvl1pPr>
                      <a:lvl2pPr marL="37931725" indent="-37474525" algn="l" defTabSz="457200" rtl="0" eaLnBrk="0" latinLnBrk="0" hangingPunct="0">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ＭＳ Ｐゴシック" panose="020B0600070205080204" pitchFamily="34" charset="-128"/>
                        </a:defRPr>
                      </a:lvl2pPr>
                      <a:lvl3pPr marL="9144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3pPr>
                      <a:lvl4pPr marL="13716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4pPr>
                      <a:lvl5pPr marL="18288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5pPr>
                      <a:lvl6pPr marL="4572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6pPr>
                      <a:lvl7pPr marL="9144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7pPr>
                      <a:lvl8pPr marL="13716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8pPr>
                      <a:lvl9pPr marL="18288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Outcomes at discharge or term corrected age:</a:t>
                      </a:r>
                      <a:r>
                        <a:rPr kumimoji="0" lang="en-US" sz="2000" b="0" i="0" u="none" strike="noStrike" cap="none" normalizeH="0" baseline="3000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1</a:t>
                      </a:r>
                    </a:p>
                  </a:txBody>
                  <a:tcPr marL="91436" marR="91436" marT="45702" marB="4570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5B9BD5"/>
                    </a:solidFill>
                  </a:tcPr>
                </a:tc>
                <a:tc>
                  <a:txBody>
                    <a:bodyPr/>
                    <a:lstStyle>
                      <a:lvl1pPr marL="0" algn="l" defTabSz="457200" rtl="0" eaLnBrk="0" latinLnBrk="0" hangingPunct="0">
                        <a:lnSpc>
                          <a:spcPct val="90000"/>
                        </a:lnSpc>
                        <a:spcBef>
                          <a:spcPts val="1000"/>
                        </a:spcBef>
                        <a:buFont typeface="Arial" panose="020B0604020202020204" pitchFamily="34" charset="0"/>
                        <a:defRPr sz="2000" kern="1200">
                          <a:solidFill>
                            <a:schemeClr val="tx1"/>
                          </a:solidFill>
                          <a:latin typeface="Calibri" panose="020F0502020204030204" pitchFamily="34" charset="0"/>
                          <a:ea typeface="ＭＳ Ｐゴシック" panose="020B0600070205080204" pitchFamily="34" charset="-128"/>
                        </a:defRPr>
                      </a:lvl1pPr>
                      <a:lvl2pPr marL="37931725" indent="-37474525" algn="l" defTabSz="457200" rtl="0" eaLnBrk="0" latinLnBrk="0" hangingPunct="0">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ＭＳ Ｐゴシック" panose="020B0600070205080204" pitchFamily="34" charset="-128"/>
                        </a:defRPr>
                      </a:lvl2pPr>
                      <a:lvl3pPr marL="9144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3pPr>
                      <a:lvl4pPr marL="13716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4pPr>
                      <a:lvl5pPr marL="18288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5pPr>
                      <a:lvl6pPr marL="4572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6pPr>
                      <a:lvl7pPr marL="9144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7pPr>
                      <a:lvl8pPr marL="13716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8pPr>
                      <a:lvl9pPr marL="18288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RR</a:t>
                      </a:r>
                    </a:p>
                  </a:txBody>
                  <a:tcPr marL="91436" marR="91436" marT="45702" marB="4570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5B9BD5"/>
                    </a:solidFill>
                  </a:tcPr>
                </a:tc>
                <a:extLst>
                  <a:ext uri="{0D108BD9-81ED-4DB2-BD59-A6C34878D82A}">
                    <a16:rowId xmlns:a16="http://schemas.microsoft.com/office/drawing/2014/main" val="10000"/>
                  </a:ext>
                </a:extLst>
              </a:tr>
              <a:tr h="567815">
                <a:tc>
                  <a:txBody>
                    <a:bodyPr/>
                    <a:lstStyle>
                      <a:lvl1pPr marL="0" algn="l" defTabSz="457200" rtl="0" eaLnBrk="0" latinLnBrk="0" hangingPunct="0">
                        <a:lnSpc>
                          <a:spcPct val="90000"/>
                        </a:lnSpc>
                        <a:spcBef>
                          <a:spcPts val="1000"/>
                        </a:spcBef>
                        <a:buFont typeface="Arial" panose="020B0604020202020204" pitchFamily="34" charset="0"/>
                        <a:defRPr sz="2000" kern="1200">
                          <a:solidFill>
                            <a:schemeClr val="tx1"/>
                          </a:solidFill>
                          <a:latin typeface="Calibri" panose="020F0502020204030204" pitchFamily="34" charset="0"/>
                          <a:ea typeface="ＭＳ Ｐゴシック" panose="020B0600070205080204" pitchFamily="34" charset="-128"/>
                        </a:defRPr>
                      </a:lvl1pPr>
                      <a:lvl2pPr marL="37931725" indent="-37474525" algn="l" defTabSz="457200" rtl="0" eaLnBrk="0" latinLnBrk="0" hangingPunct="0">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ＭＳ Ｐゴシック" panose="020B0600070205080204" pitchFamily="34" charset="-128"/>
                        </a:defRPr>
                      </a:lvl2pPr>
                      <a:lvl3pPr marL="9144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3pPr>
                      <a:lvl4pPr marL="13716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4pPr>
                      <a:lvl5pPr marL="18288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5pPr>
                      <a:lvl6pPr marL="4572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6pPr>
                      <a:lvl7pPr marL="9144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7pPr>
                      <a:lvl8pPr marL="13716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8pPr>
                      <a:lvl9pPr marL="18288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Mortality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(n=1736, 8 trials)</a:t>
                      </a:r>
                    </a:p>
                  </a:txBody>
                  <a:tcPr marL="91436" marR="91436" marT="45702" marB="4570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2DEEF"/>
                    </a:solidFill>
                  </a:tcPr>
                </a:tc>
                <a:tc>
                  <a:txBody>
                    <a:bodyPr/>
                    <a:lstStyle>
                      <a:lvl1pPr marL="0" algn="l" defTabSz="457200" rtl="0" eaLnBrk="0" latinLnBrk="0" hangingPunct="0">
                        <a:lnSpc>
                          <a:spcPct val="90000"/>
                        </a:lnSpc>
                        <a:spcBef>
                          <a:spcPts val="1000"/>
                        </a:spcBef>
                        <a:buFont typeface="Arial" panose="020B0604020202020204" pitchFamily="34" charset="0"/>
                        <a:defRPr sz="2000" kern="1200">
                          <a:solidFill>
                            <a:schemeClr val="tx1"/>
                          </a:solidFill>
                          <a:latin typeface="Calibri" panose="020F0502020204030204" pitchFamily="34" charset="0"/>
                          <a:ea typeface="ＭＳ Ｐゴシック" panose="020B0600070205080204" pitchFamily="34" charset="-128"/>
                        </a:defRPr>
                      </a:lvl1pPr>
                      <a:lvl2pPr marL="37931725" indent="-37474525" algn="l" defTabSz="457200" rtl="0" eaLnBrk="0" latinLnBrk="0" hangingPunct="0">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ＭＳ Ｐゴシック" panose="020B0600070205080204" pitchFamily="34" charset="-128"/>
                        </a:defRPr>
                      </a:lvl2pPr>
                      <a:lvl3pPr marL="9144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3pPr>
                      <a:lvl4pPr marL="13716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4pPr>
                      <a:lvl5pPr marL="18288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5pPr>
                      <a:lvl6pPr marL="4572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6pPr>
                      <a:lvl7pPr marL="9144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7pPr>
                      <a:lvl8pPr marL="13716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8pPr>
                      <a:lvl9pPr marL="18288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0.60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95% CI 0.39-0.92</a:t>
                      </a:r>
                    </a:p>
                  </a:txBody>
                  <a:tcPr marL="91436" marR="91436" marT="45702" marB="4570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r h="567815">
                <a:tc>
                  <a:txBody>
                    <a:bodyPr/>
                    <a:lstStyle>
                      <a:lvl1pPr marL="0" algn="l" defTabSz="457200" rtl="0" eaLnBrk="0" latinLnBrk="0" hangingPunct="0">
                        <a:lnSpc>
                          <a:spcPct val="90000"/>
                        </a:lnSpc>
                        <a:spcBef>
                          <a:spcPts val="1000"/>
                        </a:spcBef>
                        <a:buFont typeface="Arial" panose="020B0604020202020204" pitchFamily="34" charset="0"/>
                        <a:defRPr sz="2000" kern="1200">
                          <a:solidFill>
                            <a:schemeClr val="tx1"/>
                          </a:solidFill>
                          <a:latin typeface="Calibri" panose="020F0502020204030204" pitchFamily="34" charset="0"/>
                          <a:ea typeface="ＭＳ Ｐゴシック" panose="020B0600070205080204" pitchFamily="34" charset="-128"/>
                        </a:defRPr>
                      </a:lvl1pPr>
                      <a:lvl2pPr marL="37931725" indent="-37474525" algn="l" defTabSz="457200" rtl="0" eaLnBrk="0" latinLnBrk="0" hangingPunct="0">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ＭＳ Ｐゴシック" panose="020B0600070205080204" pitchFamily="34" charset="-128"/>
                        </a:defRPr>
                      </a:lvl2pPr>
                      <a:lvl3pPr marL="9144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3pPr>
                      <a:lvl4pPr marL="13716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4pPr>
                      <a:lvl5pPr marL="18288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5pPr>
                      <a:lvl6pPr marL="4572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6pPr>
                      <a:lvl7pPr marL="9144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7pPr>
                      <a:lvl8pPr marL="13716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8pPr>
                      <a:lvl9pPr marL="18288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Nosocomial infection / sepsis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(n=1463, 8 trials)</a:t>
                      </a:r>
                      <a:endParaRPr kumimoji="0" 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91436" marR="91436" marT="45702" marB="4570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AEFF7"/>
                    </a:solidFill>
                  </a:tcPr>
                </a:tc>
                <a:tc>
                  <a:txBody>
                    <a:bodyPr/>
                    <a:lstStyle>
                      <a:lvl1pPr marL="0" algn="l" defTabSz="457200" rtl="0" eaLnBrk="0" latinLnBrk="0" hangingPunct="0">
                        <a:lnSpc>
                          <a:spcPct val="90000"/>
                        </a:lnSpc>
                        <a:spcBef>
                          <a:spcPts val="1000"/>
                        </a:spcBef>
                        <a:buFont typeface="Arial" panose="020B0604020202020204" pitchFamily="34" charset="0"/>
                        <a:defRPr sz="2000" kern="1200">
                          <a:solidFill>
                            <a:schemeClr val="tx1"/>
                          </a:solidFill>
                          <a:latin typeface="Calibri" panose="020F0502020204030204" pitchFamily="34" charset="0"/>
                          <a:ea typeface="ＭＳ Ｐゴシック" panose="020B0600070205080204" pitchFamily="34" charset="-128"/>
                        </a:defRPr>
                      </a:lvl1pPr>
                      <a:lvl2pPr marL="37931725" indent="-37474525" algn="l" defTabSz="457200" rtl="0" eaLnBrk="0" latinLnBrk="0" hangingPunct="0">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ＭＳ Ｐゴシック" panose="020B0600070205080204" pitchFamily="34" charset="-128"/>
                        </a:defRPr>
                      </a:lvl2pPr>
                      <a:lvl3pPr marL="9144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3pPr>
                      <a:lvl4pPr marL="13716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4pPr>
                      <a:lvl5pPr marL="18288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5pPr>
                      <a:lvl6pPr marL="4572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6pPr>
                      <a:lvl7pPr marL="9144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7pPr>
                      <a:lvl8pPr marL="13716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8pPr>
                      <a:lvl9pPr marL="18288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0.35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95% CI 0.22-0.54</a:t>
                      </a:r>
                    </a:p>
                  </a:txBody>
                  <a:tcPr marL="91436" marR="91436" marT="45702" marB="4570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r h="569888">
                <a:tc>
                  <a:txBody>
                    <a:bodyPr/>
                    <a:lstStyle>
                      <a:lvl1pPr marL="0" algn="l" defTabSz="457200" rtl="0" eaLnBrk="0" latinLnBrk="0" hangingPunct="0">
                        <a:lnSpc>
                          <a:spcPct val="90000"/>
                        </a:lnSpc>
                        <a:spcBef>
                          <a:spcPts val="1000"/>
                        </a:spcBef>
                        <a:buFont typeface="Arial" panose="020B0604020202020204" pitchFamily="34" charset="0"/>
                        <a:defRPr sz="2000" kern="1200">
                          <a:solidFill>
                            <a:schemeClr val="tx1"/>
                          </a:solidFill>
                          <a:latin typeface="Calibri" panose="020F0502020204030204" pitchFamily="34" charset="0"/>
                          <a:ea typeface="ＭＳ Ｐゴシック" panose="020B0600070205080204" pitchFamily="34" charset="-128"/>
                        </a:defRPr>
                      </a:lvl1pPr>
                      <a:lvl2pPr marL="37931725" indent="-37474525" algn="l" defTabSz="457200" rtl="0" eaLnBrk="0" latinLnBrk="0" hangingPunct="0">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ＭＳ Ｐゴシック" panose="020B0600070205080204" pitchFamily="34" charset="-128"/>
                        </a:defRPr>
                      </a:lvl2pPr>
                      <a:lvl3pPr marL="9144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3pPr>
                      <a:lvl4pPr marL="13716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4pPr>
                      <a:lvl5pPr marL="18288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5pPr>
                      <a:lvl6pPr marL="4572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6pPr>
                      <a:lvl7pPr marL="9144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7pPr>
                      <a:lvl8pPr marL="13716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8pPr>
                      <a:lvl9pPr marL="18288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Hypothermia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(N=989, 9 trials)</a:t>
                      </a:r>
                    </a:p>
                  </a:txBody>
                  <a:tcPr marL="91436" marR="91436" marT="45702" marB="4570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2DEEF"/>
                    </a:solidFill>
                  </a:tcPr>
                </a:tc>
                <a:tc>
                  <a:txBody>
                    <a:bodyPr/>
                    <a:lstStyle>
                      <a:lvl1pPr marL="0" algn="l" defTabSz="457200" rtl="0" eaLnBrk="0" latinLnBrk="0" hangingPunct="0">
                        <a:lnSpc>
                          <a:spcPct val="90000"/>
                        </a:lnSpc>
                        <a:spcBef>
                          <a:spcPts val="1000"/>
                        </a:spcBef>
                        <a:buFont typeface="Arial" panose="020B0604020202020204" pitchFamily="34" charset="0"/>
                        <a:defRPr sz="2000" kern="1200">
                          <a:solidFill>
                            <a:schemeClr val="tx1"/>
                          </a:solidFill>
                          <a:latin typeface="Calibri" panose="020F0502020204030204" pitchFamily="34" charset="0"/>
                          <a:ea typeface="ＭＳ Ｐゴシック" panose="020B0600070205080204" pitchFamily="34" charset="-128"/>
                        </a:defRPr>
                      </a:lvl1pPr>
                      <a:lvl2pPr marL="37931725" indent="-37474525" algn="l" defTabSz="457200" rtl="0" eaLnBrk="0" latinLnBrk="0" hangingPunct="0">
                        <a:lnSpc>
                          <a:spcPct val="90000"/>
                        </a:lnSpc>
                        <a:spcBef>
                          <a:spcPts val="500"/>
                        </a:spcBef>
                        <a:buFont typeface="Arial" panose="020B0604020202020204" pitchFamily="34" charset="0"/>
                        <a:defRPr sz="1600" kern="1200">
                          <a:solidFill>
                            <a:schemeClr val="tx1"/>
                          </a:solidFill>
                          <a:latin typeface="Calibri" panose="020F0502020204030204" pitchFamily="34" charset="0"/>
                          <a:ea typeface="ＭＳ Ｐゴシック" panose="020B0600070205080204" pitchFamily="34" charset="-128"/>
                        </a:defRPr>
                      </a:lvl2pPr>
                      <a:lvl3pPr marL="9144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3pPr>
                      <a:lvl4pPr marL="13716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4pPr>
                      <a:lvl5pPr marL="1828800" algn="l" defTabSz="457200" rtl="0" eaLnBrk="0" latinLnBrk="0" hangingPunct="0">
                        <a:lnSpc>
                          <a:spcPct val="90000"/>
                        </a:lnSpc>
                        <a:spcBef>
                          <a:spcPts val="500"/>
                        </a:spcBef>
                        <a:defRPr sz="1600" kern="1200">
                          <a:solidFill>
                            <a:schemeClr val="tx1"/>
                          </a:solidFill>
                          <a:latin typeface="Calibri" panose="020F0502020204030204" pitchFamily="34" charset="0"/>
                          <a:ea typeface="ＭＳ Ｐゴシック" panose="020B0600070205080204" pitchFamily="34" charset="-128"/>
                        </a:defRPr>
                      </a:lvl5pPr>
                      <a:lvl6pPr marL="4572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6pPr>
                      <a:lvl7pPr marL="9144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7pPr>
                      <a:lvl8pPr marL="13716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8pPr>
                      <a:lvl9pPr marL="1828800" algn="l" defTabSz="457200" rtl="0" eaLnBrk="0" fontAlgn="base" latinLnBrk="0" hangingPunct="0">
                        <a:lnSpc>
                          <a:spcPct val="90000"/>
                        </a:lnSpc>
                        <a:spcBef>
                          <a:spcPts val="500"/>
                        </a:spcBef>
                        <a:spcAft>
                          <a:spcPct val="0"/>
                        </a:spcAft>
                        <a:defRPr sz="1600" kern="12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0.28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95% CI 0.16-0.49</a:t>
                      </a:r>
                    </a:p>
                  </a:txBody>
                  <a:tcPr marL="91436" marR="91436" marT="45702" marB="4570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3"/>
                  </a:ext>
                </a:extLst>
              </a:tr>
              <a:tr h="75709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Exclusive breast feeding at discharge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(n=1453, 6 trials)</a:t>
                      </a:r>
                    </a:p>
                  </a:txBody>
                  <a:tcPr marL="91436" marR="91436" marT="45702" marB="4570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2DEE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1.16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(95% CI 1.07 – 1.25</a:t>
                      </a:r>
                    </a:p>
                  </a:txBody>
                  <a:tcPr marL="91436" marR="91436" marT="45702" marB="4570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4"/>
                  </a:ext>
                </a:extLst>
              </a:tr>
            </a:tbl>
          </a:graphicData>
        </a:graphic>
      </p:graphicFrame>
      <p:pic>
        <p:nvPicPr>
          <p:cNvPr id="9" name="Picture 10">
            <a:extLst>
              <a:ext uri="{FF2B5EF4-FFF2-40B4-BE49-F238E27FC236}">
                <a16:creationId xmlns:a16="http://schemas.microsoft.com/office/drawing/2014/main" id="{25FF0587-E263-CF4F-97FF-F1D56CD8F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550" y="5023600"/>
            <a:ext cx="3918408" cy="160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WHO recommendations on interventions to improve preterm birth outcomes:  evidence base">
            <a:extLst>
              <a:ext uri="{FF2B5EF4-FFF2-40B4-BE49-F238E27FC236}">
                <a16:creationId xmlns:a16="http://schemas.microsoft.com/office/drawing/2014/main" id="{0A3F263A-BDE2-4948-8F22-05841B929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7958" y="4856780"/>
            <a:ext cx="2521997" cy="177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BF78DAD9-1868-2F4A-AC79-03E3ED9FF679}"/>
              </a:ext>
            </a:extLst>
          </p:cNvPr>
          <p:cNvSpPr txBox="1">
            <a:spLocks noChangeArrowheads="1"/>
          </p:cNvSpPr>
          <p:nvPr/>
        </p:nvSpPr>
        <p:spPr bwMode="auto">
          <a:xfrm>
            <a:off x="296861" y="5953677"/>
            <a:ext cx="2068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chemeClr val="bg1"/>
                </a:solidFill>
              </a:rPr>
              <a:t>Credit: L Leeson. LSHTM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DDC361-B4CB-804A-A046-2A7735CD0B84}"/>
              </a:ext>
            </a:extLst>
          </p:cNvPr>
          <p:cNvSpPr>
            <a:spLocks noGrp="1"/>
          </p:cNvSpPr>
          <p:nvPr>
            <p:ph type="title"/>
          </p:nvPr>
        </p:nvSpPr>
        <p:spPr>
          <a:xfrm>
            <a:off x="611188" y="279400"/>
            <a:ext cx="9469438" cy="622300"/>
          </a:xfrm>
        </p:spPr>
        <p:txBody>
          <a:bodyPr/>
          <a:lstStyle/>
          <a:p>
            <a:pPr defTabSz="914126">
              <a:defRPr/>
            </a:pPr>
            <a:r>
              <a:rPr lang="en-US" dirty="0">
                <a:latin typeface="+mn-lt"/>
              </a:rPr>
              <a:t>PhD objectives and structure</a:t>
            </a:r>
          </a:p>
        </p:txBody>
      </p:sp>
      <p:pic>
        <p:nvPicPr>
          <p:cNvPr id="26626" name="Picture 5">
            <a:extLst>
              <a:ext uri="{FF2B5EF4-FFF2-40B4-BE49-F238E27FC236}">
                <a16:creationId xmlns:a16="http://schemas.microsoft.com/office/drawing/2014/main" id="{5FBAD7BD-229A-FD41-88E6-CE3C0B757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079500"/>
            <a:ext cx="1056547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6">
            <a:extLst>
              <a:ext uri="{FF2B5EF4-FFF2-40B4-BE49-F238E27FC236}">
                <a16:creationId xmlns:a16="http://schemas.microsoft.com/office/drawing/2014/main" id="{784832CC-E869-4EF9-BC2B-AA82F985AAD3}"/>
              </a:ext>
            </a:extLst>
          </p:cNvPr>
          <p:cNvSpPr/>
          <p:nvPr/>
        </p:nvSpPr>
        <p:spPr>
          <a:xfrm>
            <a:off x="5867400" y="2777040"/>
            <a:ext cx="5713412" cy="2302960"/>
          </a:xfrm>
          <a:prstGeom prst="rect">
            <a:avLst/>
          </a:prstGeom>
          <a:solidFill>
            <a:srgbClr val="92D050">
              <a:alpha val="5000"/>
            </a:srgbClr>
          </a:solidFill>
          <a:ln w="36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976106D1-4FD7-0C47-A851-DE50B4E2FE93}"/>
              </a:ext>
            </a:extLst>
          </p:cNvPr>
          <p:cNvGraphicFramePr/>
          <p:nvPr/>
        </p:nvGraphicFramePr>
        <p:xfrm>
          <a:off x="161865" y="720372"/>
          <a:ext cx="8129694" cy="6137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7ED37F99-AC5C-6E42-8984-2E1BBCD07BD4}"/>
              </a:ext>
            </a:extLst>
          </p:cNvPr>
          <p:cNvSpPr>
            <a:spLocks noGrp="1"/>
          </p:cNvSpPr>
          <p:nvPr>
            <p:ph type="title"/>
          </p:nvPr>
        </p:nvSpPr>
        <p:spPr>
          <a:xfrm>
            <a:off x="611188" y="279400"/>
            <a:ext cx="9469438" cy="622300"/>
          </a:xfrm>
        </p:spPr>
        <p:txBody>
          <a:bodyPr>
            <a:normAutofit fontScale="90000"/>
          </a:bodyPr>
          <a:lstStyle/>
          <a:p>
            <a:pPr defTabSz="914126">
              <a:defRPr/>
            </a:pPr>
            <a:r>
              <a:rPr lang="en-US" dirty="0">
                <a:latin typeface="+mn-lt"/>
              </a:rPr>
              <a:t>Extensive preparation of research site (EFSTH) for </a:t>
            </a:r>
            <a:r>
              <a:rPr lang="en-US" dirty="0" err="1">
                <a:latin typeface="+mn-lt"/>
              </a:rPr>
              <a:t>eKMC</a:t>
            </a:r>
            <a:r>
              <a:rPr lang="en-US" dirty="0">
                <a:latin typeface="+mn-lt"/>
              </a:rPr>
              <a:t> trial</a:t>
            </a:r>
          </a:p>
        </p:txBody>
      </p:sp>
      <p:pic>
        <p:nvPicPr>
          <p:cNvPr id="8" name="Picture 7">
            <a:extLst>
              <a:ext uri="{FF2B5EF4-FFF2-40B4-BE49-F238E27FC236}">
                <a16:creationId xmlns:a16="http://schemas.microsoft.com/office/drawing/2014/main" id="{7D47F581-F0A5-A648-A6D2-3CFB78BFA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0414" y="1319214"/>
            <a:ext cx="2379663"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hbrotherton\Downloads\MRC Unit The Gambia_rgb (3).jpg">
            <a:extLst>
              <a:ext uri="{FF2B5EF4-FFF2-40B4-BE49-F238E27FC236}">
                <a16:creationId xmlns:a16="http://schemas.microsoft.com/office/drawing/2014/main" id="{61133FE6-3367-FB48-947D-1D33A3E68B80}"/>
              </a:ext>
            </a:extLst>
          </p:cNvPr>
          <p:cNvPicPr/>
          <p:nvPr/>
        </p:nvPicPr>
        <p:blipFill>
          <a:blip r:embed="rId9" cstate="print"/>
          <a:srcRect/>
          <a:stretch>
            <a:fillRect/>
          </a:stretch>
        </p:blipFill>
        <p:spPr bwMode="auto">
          <a:xfrm>
            <a:off x="2608911" y="5950600"/>
            <a:ext cx="1505662" cy="704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30C1F963-939F-A64D-BB97-C28590DEED9B}"/>
              </a:ext>
            </a:extLst>
          </p:cNvPr>
          <p:cNvPicPr/>
          <p:nvPr/>
        </p:nvPicPr>
        <p:blipFill>
          <a:blip r:embed="rId10"/>
          <a:stretch>
            <a:fillRect/>
          </a:stretch>
        </p:blipFill>
        <p:spPr bwMode="auto">
          <a:xfrm>
            <a:off x="4468813" y="5949951"/>
            <a:ext cx="1276350" cy="561975"/>
          </a:xfrm>
          <a:prstGeom prst="rect">
            <a:avLst/>
          </a:prstGeom>
          <a:noFill/>
          <a:ln>
            <a:noFill/>
          </a:ln>
          <a:effectLst>
            <a:outerShdw blurRad="50800" dist="50800" dir="5400000" algn="ctr" rotWithShape="0">
              <a:srgbClr val="000000">
                <a:alpha val="74000"/>
              </a:srgbClr>
            </a:outerShdw>
          </a:effectLst>
        </p:spPr>
      </p:pic>
      <p:pic>
        <p:nvPicPr>
          <p:cNvPr id="19" name="Picture 18">
            <a:extLst>
              <a:ext uri="{FF2B5EF4-FFF2-40B4-BE49-F238E27FC236}">
                <a16:creationId xmlns:a16="http://schemas.microsoft.com/office/drawing/2014/main" id="{C3B30232-9EFD-A940-8921-43865BA6C3B4}"/>
              </a:ext>
            </a:extLst>
          </p:cNvPr>
          <p:cNvPicPr/>
          <p:nvPr/>
        </p:nvPicPr>
        <p:blipFill>
          <a:blip r:embed="rId11"/>
          <a:stretch>
            <a:fillRect/>
          </a:stretch>
        </p:blipFill>
        <p:spPr bwMode="auto">
          <a:xfrm>
            <a:off x="6096002" y="5784850"/>
            <a:ext cx="1285875" cy="704850"/>
          </a:xfrm>
          <a:prstGeom prst="rect">
            <a:avLst/>
          </a:prstGeom>
          <a:noFill/>
          <a:ln>
            <a:noFill/>
          </a:ln>
          <a:effectLst>
            <a:outerShdw blurRad="50800" dist="50800" dir="5400000" algn="ctr" rotWithShape="0">
              <a:srgbClr val="000000">
                <a:alpha val="90000"/>
              </a:srgbClr>
            </a:outerShdw>
          </a:effectLst>
        </p:spPr>
      </p:pic>
      <p:pic>
        <p:nvPicPr>
          <p:cNvPr id="22" name="Picture 21">
            <a:extLst>
              <a:ext uri="{FF2B5EF4-FFF2-40B4-BE49-F238E27FC236}">
                <a16:creationId xmlns:a16="http://schemas.microsoft.com/office/drawing/2014/main" id="{68452E29-A5E8-764E-A56F-A26E0B7802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4147"/>
          <a:stretch>
            <a:fillRect/>
          </a:stretch>
        </p:blipFill>
        <p:spPr bwMode="auto">
          <a:xfrm>
            <a:off x="8061327" y="4400551"/>
            <a:ext cx="4129087"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picture containing text, indoor, white&#10;&#10;Description automatically generated">
            <a:extLst>
              <a:ext uri="{FF2B5EF4-FFF2-40B4-BE49-F238E27FC236}">
                <a16:creationId xmlns:a16="http://schemas.microsoft.com/office/drawing/2014/main" id="{71244931-1077-E948-BF89-260164E23B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1586" t="19415" r="58755" b="25819"/>
          <a:stretch>
            <a:fillRect/>
          </a:stretch>
        </p:blipFill>
        <p:spPr bwMode="auto">
          <a:xfrm>
            <a:off x="8061327" y="1149350"/>
            <a:ext cx="119062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 picture containing indoor, appliance, white goods, blue&#10;&#10;Description automatically generated">
            <a:extLst>
              <a:ext uri="{FF2B5EF4-FFF2-40B4-BE49-F238E27FC236}">
                <a16:creationId xmlns:a16="http://schemas.microsoft.com/office/drawing/2014/main" id="{B6F1CD54-E634-7A4D-8EBE-9C8F26632D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1349" t="13158" r="6992" b="10503"/>
          <a:stretch>
            <a:fillRect/>
          </a:stretch>
        </p:blipFill>
        <p:spPr bwMode="auto">
          <a:xfrm>
            <a:off x="9913940" y="2692400"/>
            <a:ext cx="211613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F8CD1667-10A0-EA4D-9B40-CCE05D6CAE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33357"/>
          <a:stretch>
            <a:fillRect/>
          </a:stretch>
        </p:blipFill>
        <p:spPr bwMode="auto">
          <a:xfrm>
            <a:off x="7713687" y="2830493"/>
            <a:ext cx="2116137" cy="108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B28E5D-CC11-4F43-A04A-4202BDEC41F8}"/>
              </a:ext>
            </a:extLst>
          </p:cNvPr>
          <p:cNvSpPr>
            <a:spLocks noGrp="1"/>
          </p:cNvSpPr>
          <p:nvPr>
            <p:ph type="title"/>
          </p:nvPr>
        </p:nvSpPr>
        <p:spPr>
          <a:xfrm>
            <a:off x="611188" y="279400"/>
            <a:ext cx="9469438" cy="622300"/>
          </a:xfrm>
        </p:spPr>
        <p:txBody>
          <a:bodyPr>
            <a:normAutofit/>
          </a:bodyPr>
          <a:lstStyle/>
          <a:p>
            <a:pPr defTabSz="914126">
              <a:defRPr/>
            </a:pPr>
            <a:r>
              <a:rPr lang="en-US" dirty="0" err="1">
                <a:latin typeface="+mn-lt"/>
              </a:rPr>
              <a:t>eKMC</a:t>
            </a:r>
            <a:r>
              <a:rPr lang="en-US" dirty="0">
                <a:latin typeface="+mn-lt"/>
              </a:rPr>
              <a:t> trial design &amp; participants (</a:t>
            </a:r>
            <a:r>
              <a:rPr lang="en-US" sz="2800" dirty="0">
                <a:latin typeface="+mn-lt"/>
              </a:rPr>
              <a:t>May 2018 – Mar 2020)</a:t>
            </a:r>
            <a:endParaRPr lang="en-US" dirty="0">
              <a:latin typeface="+mn-lt"/>
            </a:endParaRPr>
          </a:p>
        </p:txBody>
      </p:sp>
      <p:sp>
        <p:nvSpPr>
          <p:cNvPr id="5" name="Content Placeholder 2">
            <a:extLst>
              <a:ext uri="{FF2B5EF4-FFF2-40B4-BE49-F238E27FC236}">
                <a16:creationId xmlns:a16="http://schemas.microsoft.com/office/drawing/2014/main" id="{7DC3F87F-71D8-BD4B-9942-CE848F6C3A7B}"/>
              </a:ext>
            </a:extLst>
          </p:cNvPr>
          <p:cNvSpPr txBox="1">
            <a:spLocks/>
          </p:cNvSpPr>
          <p:nvPr/>
        </p:nvSpPr>
        <p:spPr>
          <a:xfrm>
            <a:off x="198784" y="1306514"/>
            <a:ext cx="5883726" cy="5000625"/>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baseline="0">
                <a:solidFill>
                  <a:srgbClr val="333333"/>
                </a:solidFill>
                <a:latin typeface="Corbel" panose="020B0503020204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Char char="•"/>
              <a:defRPr/>
            </a:pPr>
            <a:r>
              <a:rPr lang="en-US" dirty="0">
                <a:solidFill>
                  <a:prstClr val="black"/>
                </a:solidFill>
                <a:latin typeface="+mn-lt"/>
              </a:rPr>
              <a:t>Individually </a:t>
            </a:r>
            <a:r>
              <a:rPr lang="en-US" dirty="0" err="1">
                <a:solidFill>
                  <a:prstClr val="black"/>
                </a:solidFill>
                <a:latin typeface="+mn-lt"/>
              </a:rPr>
              <a:t>randomised</a:t>
            </a:r>
            <a:r>
              <a:rPr lang="en-US" dirty="0">
                <a:solidFill>
                  <a:prstClr val="black"/>
                </a:solidFill>
                <a:latin typeface="+mn-lt"/>
              </a:rPr>
              <a:t> trial</a:t>
            </a:r>
          </a:p>
          <a:p>
            <a:pPr marL="0" indent="0">
              <a:buNone/>
              <a:defRPr/>
            </a:pPr>
            <a:endParaRPr lang="en-US" dirty="0">
              <a:solidFill>
                <a:prstClr val="black"/>
              </a:solidFill>
              <a:latin typeface="+mn-lt"/>
            </a:endParaRPr>
          </a:p>
          <a:p>
            <a:pPr>
              <a:buFont typeface="Arial" charset="0"/>
              <a:buChar char="•"/>
              <a:defRPr/>
            </a:pPr>
            <a:r>
              <a:rPr lang="en-US" dirty="0" err="1">
                <a:latin typeface="+mn-lt"/>
                <a:cs typeface="Calibri"/>
              </a:rPr>
              <a:t>Randomisation</a:t>
            </a:r>
            <a:r>
              <a:rPr lang="en-US" dirty="0">
                <a:latin typeface="+mn-lt"/>
                <a:cs typeface="Calibri"/>
              </a:rPr>
              <a:t> of mother (1:1)</a:t>
            </a:r>
          </a:p>
          <a:p>
            <a:pPr marL="800100" lvl="1" indent="-342900">
              <a:buFont typeface="Arial" charset="0"/>
              <a:buChar char="•"/>
              <a:defRPr/>
            </a:pPr>
            <a:r>
              <a:rPr lang="en-US" sz="2400" dirty="0">
                <a:cs typeface="Calibri"/>
              </a:rPr>
              <a:t>Stratified by neonatal </a:t>
            </a:r>
            <a:r>
              <a:rPr lang="en-US" sz="2400" dirty="0" err="1">
                <a:cs typeface="Calibri"/>
              </a:rPr>
              <a:t>wt</a:t>
            </a:r>
            <a:r>
              <a:rPr lang="en-US" sz="2400" dirty="0">
                <a:cs typeface="Calibri"/>
              </a:rPr>
              <a:t> (1.2kg)</a:t>
            </a:r>
          </a:p>
          <a:p>
            <a:pPr marL="457200" lvl="1" indent="0">
              <a:buNone/>
              <a:defRPr/>
            </a:pPr>
            <a:endParaRPr lang="en-US" sz="2400" dirty="0">
              <a:cs typeface="Calibri"/>
            </a:endParaRPr>
          </a:p>
          <a:p>
            <a:pPr>
              <a:defRPr/>
            </a:pPr>
            <a:r>
              <a:rPr lang="en-US" dirty="0">
                <a:latin typeface="+mn-lt"/>
                <a:cs typeface="Calibri"/>
              </a:rPr>
              <a:t>Non-blinded</a:t>
            </a:r>
          </a:p>
          <a:p>
            <a:pPr>
              <a:defRPr/>
            </a:pPr>
            <a:r>
              <a:rPr lang="en-US" dirty="0">
                <a:latin typeface="+mn-lt"/>
                <a:cs typeface="Calibri"/>
              </a:rPr>
              <a:t>Objective </a:t>
            </a:r>
            <a:r>
              <a:rPr lang="en-US" sz="2400" dirty="0">
                <a:cs typeface="Calibri"/>
              </a:rPr>
              <a:t>1ary outcome: Mortality at 28d</a:t>
            </a:r>
          </a:p>
          <a:p>
            <a:pPr marL="0" indent="0">
              <a:buNone/>
              <a:defRPr/>
            </a:pPr>
            <a:endParaRPr lang="en-US" dirty="0">
              <a:solidFill>
                <a:prstClr val="black"/>
              </a:solidFill>
              <a:latin typeface="+mn-lt"/>
            </a:endParaRPr>
          </a:p>
          <a:p>
            <a:pPr>
              <a:defRPr/>
            </a:pPr>
            <a:r>
              <a:rPr lang="en-US" dirty="0">
                <a:solidFill>
                  <a:prstClr val="black"/>
                </a:solidFill>
                <a:latin typeface="+mn-lt"/>
              </a:rPr>
              <a:t>Efforts to avoid bias </a:t>
            </a:r>
          </a:p>
          <a:p>
            <a:pPr>
              <a:defRPr/>
            </a:pPr>
            <a:endParaRPr lang="en-US" dirty="0">
              <a:solidFill>
                <a:prstClr val="black"/>
              </a:solidFill>
              <a:latin typeface="+mn-lt"/>
            </a:endParaRPr>
          </a:p>
          <a:p>
            <a:pPr>
              <a:defRPr/>
            </a:pPr>
            <a:r>
              <a:rPr lang="en-US" dirty="0">
                <a:solidFill>
                  <a:prstClr val="black"/>
                </a:solidFill>
                <a:latin typeface="+mn-lt"/>
              </a:rPr>
              <a:t>Sample size = 392 (30% red. of 48% CFR)</a:t>
            </a:r>
          </a:p>
        </p:txBody>
      </p:sp>
      <p:sp>
        <p:nvSpPr>
          <p:cNvPr id="49155" name="TextBox 6">
            <a:extLst>
              <a:ext uri="{FF2B5EF4-FFF2-40B4-BE49-F238E27FC236}">
                <a16:creationId xmlns:a16="http://schemas.microsoft.com/office/drawing/2014/main" id="{FB3AB574-431C-EB43-A31E-FA258845938E}"/>
              </a:ext>
            </a:extLst>
          </p:cNvPr>
          <p:cNvSpPr txBox="1">
            <a:spLocks noChangeArrowheads="1"/>
          </p:cNvSpPr>
          <p:nvPr/>
        </p:nvSpPr>
        <p:spPr bwMode="auto">
          <a:xfrm>
            <a:off x="403226" y="6342064"/>
            <a:ext cx="53813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a:t>Brotherton et al, Trials, 2020</a:t>
            </a:r>
            <a:endParaRPr lang="en-GB" altLang="en-US" sz="1600" dirty="0"/>
          </a:p>
        </p:txBody>
      </p:sp>
      <p:pic>
        <p:nvPicPr>
          <p:cNvPr id="6" name="Picture 4">
            <a:extLst>
              <a:ext uri="{FF2B5EF4-FFF2-40B4-BE49-F238E27FC236}">
                <a16:creationId xmlns:a16="http://schemas.microsoft.com/office/drawing/2014/main" id="{252D0C66-8878-4E4B-AFAE-D6FCDD9EB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690" t="26295" r="10329" b="40514"/>
          <a:stretch>
            <a:fillRect/>
          </a:stretch>
        </p:blipFill>
        <p:spPr bwMode="auto">
          <a:xfrm>
            <a:off x="6082510" y="1754188"/>
            <a:ext cx="6109489" cy="363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4D6FF21-7EEB-C347-8E08-C67D2D4148AA}"/>
              </a:ext>
            </a:extLst>
          </p:cNvPr>
          <p:cNvSpPr txBox="1"/>
          <p:nvPr/>
        </p:nvSpPr>
        <p:spPr>
          <a:xfrm>
            <a:off x="6082511" y="1168402"/>
            <a:ext cx="5910706" cy="400110"/>
          </a:xfrm>
          <a:prstGeom prst="rect">
            <a:avLst/>
          </a:prstGeom>
          <a:solidFill>
            <a:schemeClr val="accent4">
              <a:lumMod val="20000"/>
              <a:lumOff val="80000"/>
            </a:schemeClr>
          </a:solidFill>
        </p:spPr>
        <p:txBody>
          <a:bodyPr wrap="square">
            <a:spAutoFit/>
          </a:bodyPr>
          <a:lstStyle/>
          <a:p>
            <a:pPr algn="ctr">
              <a:defRPr/>
            </a:pPr>
            <a:r>
              <a:rPr lang="en-US" sz="2000" b="1" dirty="0"/>
              <a:t>Mild-moderately unstable neonates &lt;2kg &amp; &lt;24h old</a:t>
            </a:r>
          </a:p>
        </p:txBody>
      </p:sp>
      <p:sp>
        <p:nvSpPr>
          <p:cNvPr id="8" name="TextBox 7">
            <a:extLst>
              <a:ext uri="{FF2B5EF4-FFF2-40B4-BE49-F238E27FC236}">
                <a16:creationId xmlns:a16="http://schemas.microsoft.com/office/drawing/2014/main" id="{F5701A7E-EEF1-364E-95FF-7B552363327D}"/>
              </a:ext>
            </a:extLst>
          </p:cNvPr>
          <p:cNvSpPr txBox="1"/>
          <p:nvPr/>
        </p:nvSpPr>
        <p:spPr>
          <a:xfrm>
            <a:off x="6082511" y="5496267"/>
            <a:ext cx="5910706" cy="1200329"/>
          </a:xfrm>
          <a:prstGeom prst="rect">
            <a:avLst/>
          </a:prstGeom>
          <a:solidFill>
            <a:schemeClr val="accent4">
              <a:lumMod val="20000"/>
              <a:lumOff val="80000"/>
            </a:schemeClr>
          </a:solidFill>
        </p:spPr>
        <p:txBody>
          <a:bodyPr wrap="square">
            <a:spAutoFit/>
          </a:bodyPr>
          <a:lstStyle/>
          <a:p>
            <a:pPr algn="ctr">
              <a:defRPr/>
            </a:pPr>
            <a:r>
              <a:rPr lang="en-US" b="1" dirty="0"/>
              <a:t>Excluded if:</a:t>
            </a:r>
          </a:p>
          <a:p>
            <a:pPr algn="ctr">
              <a:defRPr/>
            </a:pPr>
            <a:r>
              <a:rPr lang="en-US" b="1" dirty="0"/>
              <a:t>Triplet, Seizures, Major congenital defect, Jaundice</a:t>
            </a:r>
          </a:p>
          <a:p>
            <a:pPr algn="ctr">
              <a:defRPr/>
            </a:pPr>
            <a:r>
              <a:rPr lang="en-US" b="1" dirty="0"/>
              <a:t>Stable, Severely unstable</a:t>
            </a:r>
          </a:p>
          <a:p>
            <a:pPr algn="ctr">
              <a:defRPr/>
            </a:pPr>
            <a:r>
              <a:rPr lang="en-US" b="1" dirty="0"/>
              <a:t>No study bed or willing caregiver within 24h  of screening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Content Placeholder 1">
            <a:extLst>
              <a:ext uri="{FF2B5EF4-FFF2-40B4-BE49-F238E27FC236}">
                <a16:creationId xmlns:a16="http://schemas.microsoft.com/office/drawing/2014/main" id="{E209E7E3-B088-D544-A750-C45E0A95B12D}"/>
              </a:ext>
            </a:extLst>
          </p:cNvPr>
          <p:cNvSpPr>
            <a:spLocks noGrp="1" noChangeArrowheads="1"/>
          </p:cNvSpPr>
          <p:nvPr>
            <p:ph idx="1"/>
          </p:nvPr>
        </p:nvSpPr>
        <p:spPr bwMode="auto">
          <a:xfrm>
            <a:off x="6096001" y="1196975"/>
            <a:ext cx="5484812" cy="865188"/>
          </a:xfrm>
        </p:spPr>
        <p:txBody>
          <a:bodyPr wrap="square" numCol="1" anchor="t" anchorCtr="0" compatLnSpc="1">
            <a:prstTxWarp prst="textNoShape">
              <a:avLst/>
            </a:prstTxWarp>
          </a:bodyPr>
          <a:lstStyle/>
          <a:p>
            <a:pPr marL="0" indent="0" algn="ctr">
              <a:buNone/>
            </a:pPr>
            <a:r>
              <a:rPr lang="en-US" altLang="en-US" dirty="0"/>
              <a:t>Standard care + KMC &gt;24h admission when stable</a:t>
            </a:r>
          </a:p>
        </p:txBody>
      </p:sp>
      <p:sp>
        <p:nvSpPr>
          <p:cNvPr id="53250" name="Text Placeholder 2">
            <a:extLst>
              <a:ext uri="{FF2B5EF4-FFF2-40B4-BE49-F238E27FC236}">
                <a16:creationId xmlns:a16="http://schemas.microsoft.com/office/drawing/2014/main" id="{3CA25D0E-C64F-BB47-966D-320FA47F0F21}"/>
              </a:ext>
            </a:extLst>
          </p:cNvPr>
          <p:cNvSpPr>
            <a:spLocks noGrp="1" noChangeArrowheads="1"/>
          </p:cNvSpPr>
          <p:nvPr>
            <p:ph type="body" sz="half" idx="2"/>
          </p:nvPr>
        </p:nvSpPr>
        <p:spPr bwMode="auto">
          <a:xfrm>
            <a:off x="336552" y="1196976"/>
            <a:ext cx="5667375" cy="1027113"/>
          </a:xfrm>
        </p:spPr>
        <p:txBody>
          <a:bodyPr wrap="square" numCol="1" anchor="t" anchorCtr="0" compatLnSpc="1">
            <a:prstTxWarp prst="textNoShape">
              <a:avLst/>
            </a:prstTxWarp>
          </a:bodyPr>
          <a:lstStyle/>
          <a:p>
            <a:pPr algn="ctr"/>
            <a:r>
              <a:rPr lang="en-US" altLang="en-US"/>
              <a:t>Continuous skin-to-skin contact started &lt;24h admission</a:t>
            </a:r>
          </a:p>
        </p:txBody>
      </p:sp>
      <p:sp>
        <p:nvSpPr>
          <p:cNvPr id="4" name="Title 3">
            <a:extLst>
              <a:ext uri="{FF2B5EF4-FFF2-40B4-BE49-F238E27FC236}">
                <a16:creationId xmlns:a16="http://schemas.microsoft.com/office/drawing/2014/main" id="{54C2030C-AED5-F949-95F8-277422744CE8}"/>
              </a:ext>
            </a:extLst>
          </p:cNvPr>
          <p:cNvSpPr>
            <a:spLocks noGrp="1"/>
          </p:cNvSpPr>
          <p:nvPr>
            <p:ph type="title"/>
          </p:nvPr>
        </p:nvSpPr>
        <p:spPr>
          <a:xfrm>
            <a:off x="611188" y="279400"/>
            <a:ext cx="9469438" cy="622300"/>
          </a:xfrm>
        </p:spPr>
        <p:txBody>
          <a:bodyPr/>
          <a:lstStyle/>
          <a:p>
            <a:pPr defTabSz="914126">
              <a:defRPr/>
            </a:pPr>
            <a:r>
              <a:rPr lang="en-US" dirty="0" err="1">
                <a:latin typeface="+mn-lt"/>
              </a:rPr>
              <a:t>eKMC</a:t>
            </a:r>
            <a:r>
              <a:rPr lang="en-US" dirty="0">
                <a:latin typeface="+mn-lt"/>
              </a:rPr>
              <a:t> trial intervention &amp; control procedures</a:t>
            </a:r>
          </a:p>
        </p:txBody>
      </p:sp>
      <p:pic>
        <p:nvPicPr>
          <p:cNvPr id="5" name="Content Placeholder 3">
            <a:extLst>
              <a:ext uri="{FF2B5EF4-FFF2-40B4-BE49-F238E27FC236}">
                <a16:creationId xmlns:a16="http://schemas.microsoft.com/office/drawing/2014/main" id="{DCF12B42-4131-7A4F-827A-F9CF530A4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507"/>
          <a:stretch>
            <a:fillRect/>
          </a:stretch>
        </p:blipFill>
        <p:spPr bwMode="auto">
          <a:xfrm>
            <a:off x="595313" y="2224088"/>
            <a:ext cx="27749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450DC79-5AB3-E842-AC13-776264BB4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221" t="7829" r="8336" b="29900"/>
          <a:stretch>
            <a:fillRect/>
          </a:stretch>
        </p:blipFill>
        <p:spPr bwMode="auto">
          <a:xfrm>
            <a:off x="3643314" y="2035175"/>
            <a:ext cx="208597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87C9268-6E20-B44F-A1C0-BB62525CFC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8859" y="4202114"/>
            <a:ext cx="29241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indoor, person, table, small&#10;&#10;Description automatically generated">
            <a:extLst>
              <a:ext uri="{FF2B5EF4-FFF2-40B4-BE49-F238E27FC236}">
                <a16:creationId xmlns:a16="http://schemas.microsoft.com/office/drawing/2014/main" id="{9E23F6E2-1A91-B144-BCF4-67DB1021B6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8552" y="2062163"/>
            <a:ext cx="3392487"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1E718D1-FE22-0D42-9F36-39104E5018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2707" y="4479130"/>
            <a:ext cx="29241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a:extLst>
              <a:ext uri="{FF2B5EF4-FFF2-40B4-BE49-F238E27FC236}">
                <a16:creationId xmlns:a16="http://schemas.microsoft.com/office/drawing/2014/main" id="{114D4C10-1FDB-1747-85A2-466F791CF647}"/>
              </a:ext>
            </a:extLst>
          </p:cNvPr>
          <p:cNvSpPr txBox="1">
            <a:spLocks noChangeArrowheads="1"/>
          </p:cNvSpPr>
          <p:nvPr/>
        </p:nvSpPr>
        <p:spPr bwMode="auto">
          <a:xfrm>
            <a:off x="0" y="6488111"/>
            <a:ext cx="53813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dirty="0"/>
              <a:t>Brotherton et al, Trials, 2020</a:t>
            </a:r>
            <a:endParaRPr lang="en-GB" alt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72E5CB-7F21-E94D-AB6A-58CBB4EEA214}"/>
              </a:ext>
            </a:extLst>
          </p:cNvPr>
          <p:cNvSpPr>
            <a:spLocks noGrp="1"/>
          </p:cNvSpPr>
          <p:nvPr>
            <p:ph type="title"/>
          </p:nvPr>
        </p:nvSpPr>
        <p:spPr>
          <a:xfrm>
            <a:off x="611188" y="279400"/>
            <a:ext cx="9469438" cy="622300"/>
          </a:xfrm>
        </p:spPr>
        <p:txBody>
          <a:bodyPr/>
          <a:lstStyle/>
          <a:p>
            <a:pPr defTabSz="914126">
              <a:defRPr/>
            </a:pPr>
            <a:r>
              <a:rPr lang="en-US" dirty="0" err="1">
                <a:latin typeface="+mn-lt"/>
              </a:rPr>
              <a:t>eKMC</a:t>
            </a:r>
            <a:r>
              <a:rPr lang="en-US" dirty="0">
                <a:latin typeface="+mn-lt"/>
              </a:rPr>
              <a:t> trial screening, enrolment &amp; follow-up</a:t>
            </a:r>
          </a:p>
        </p:txBody>
      </p:sp>
      <p:pic>
        <p:nvPicPr>
          <p:cNvPr id="61442" name="Picture 4">
            <a:extLst>
              <a:ext uri="{FF2B5EF4-FFF2-40B4-BE49-F238E27FC236}">
                <a16:creationId xmlns:a16="http://schemas.microsoft.com/office/drawing/2014/main" id="{CEAB0FBA-FD9D-1F48-9250-F06A66DE3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04" r="6052"/>
          <a:stretch>
            <a:fillRect/>
          </a:stretch>
        </p:blipFill>
        <p:spPr bwMode="auto">
          <a:xfrm>
            <a:off x="1738314" y="1195388"/>
            <a:ext cx="8342313"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8902854-04A1-294C-AEEC-B5A3F259B686}"/>
              </a:ext>
            </a:extLst>
          </p:cNvPr>
          <p:cNvSpPr/>
          <p:nvPr/>
        </p:nvSpPr>
        <p:spPr>
          <a:xfrm>
            <a:off x="4130677" y="1243014"/>
            <a:ext cx="498475" cy="249237"/>
          </a:xfrm>
          <a:prstGeom prst="rect">
            <a:avLst/>
          </a:prstGeom>
          <a:solidFill>
            <a:srgbClr val="FF0000">
              <a:alpha val="5000"/>
            </a:srgbClr>
          </a:solidFill>
          <a:ln w="18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lstStyle/>
          <a:p>
            <a:pPr>
              <a:defRPr/>
            </a:pPr>
            <a:endParaRPr lang="en-US">
              <a:solidFill>
                <a:srgbClr val="66CC00"/>
              </a:solidFill>
            </a:endParaRPr>
          </a:p>
        </p:txBody>
      </p:sp>
      <p:sp>
        <p:nvSpPr>
          <p:cNvPr id="8" name="Rectangle 7">
            <a:extLst>
              <a:ext uri="{FF2B5EF4-FFF2-40B4-BE49-F238E27FC236}">
                <a16:creationId xmlns:a16="http://schemas.microsoft.com/office/drawing/2014/main" id="{47CC0DC0-4DF2-CA4D-9A1E-54506B971A7A}"/>
              </a:ext>
            </a:extLst>
          </p:cNvPr>
          <p:cNvSpPr/>
          <p:nvPr/>
        </p:nvSpPr>
        <p:spPr>
          <a:xfrm>
            <a:off x="4027489" y="4025901"/>
            <a:ext cx="911225" cy="250825"/>
          </a:xfrm>
          <a:prstGeom prst="rect">
            <a:avLst/>
          </a:prstGeom>
          <a:solidFill>
            <a:srgbClr val="FF0000">
              <a:alpha val="5000"/>
            </a:srgbClr>
          </a:solidFill>
          <a:ln w="18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lstStyle/>
          <a:p>
            <a:pPr>
              <a:defRPr/>
            </a:pPr>
            <a:endParaRPr lang="en-US">
              <a:solidFill>
                <a:srgbClr val="66CC00"/>
              </a:solidFill>
            </a:endParaRPr>
          </a:p>
        </p:txBody>
      </p:sp>
      <p:sp>
        <p:nvSpPr>
          <p:cNvPr id="12" name="Rectangle 11">
            <a:extLst>
              <a:ext uri="{FF2B5EF4-FFF2-40B4-BE49-F238E27FC236}">
                <a16:creationId xmlns:a16="http://schemas.microsoft.com/office/drawing/2014/main" id="{7073C8B7-532B-AA4E-A0B5-DB2FE610ECC9}"/>
              </a:ext>
            </a:extLst>
          </p:cNvPr>
          <p:cNvSpPr/>
          <p:nvPr/>
        </p:nvSpPr>
        <p:spPr>
          <a:xfrm>
            <a:off x="2536826" y="4773613"/>
            <a:ext cx="265112" cy="195262"/>
          </a:xfrm>
          <a:prstGeom prst="rect">
            <a:avLst/>
          </a:prstGeom>
          <a:solidFill>
            <a:srgbClr val="FF0000">
              <a:alpha val="5000"/>
            </a:srgbClr>
          </a:solidFill>
          <a:ln w="18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lstStyle/>
          <a:p>
            <a:pPr>
              <a:defRPr/>
            </a:pPr>
            <a:endParaRPr lang="en-US">
              <a:solidFill>
                <a:srgbClr val="66CC00"/>
              </a:solidFill>
            </a:endParaRPr>
          </a:p>
        </p:txBody>
      </p:sp>
      <p:sp>
        <p:nvSpPr>
          <p:cNvPr id="16" name="Rectangle 15">
            <a:extLst>
              <a:ext uri="{FF2B5EF4-FFF2-40B4-BE49-F238E27FC236}">
                <a16:creationId xmlns:a16="http://schemas.microsoft.com/office/drawing/2014/main" id="{6CDD322B-F05F-1C4E-812D-FE33F9150688}"/>
              </a:ext>
            </a:extLst>
          </p:cNvPr>
          <p:cNvSpPr/>
          <p:nvPr/>
        </p:nvSpPr>
        <p:spPr>
          <a:xfrm>
            <a:off x="6156326" y="4773613"/>
            <a:ext cx="309562" cy="195262"/>
          </a:xfrm>
          <a:prstGeom prst="rect">
            <a:avLst/>
          </a:prstGeom>
          <a:solidFill>
            <a:srgbClr val="FF0000">
              <a:alpha val="5000"/>
            </a:srgbClr>
          </a:solidFill>
          <a:ln w="18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lstStyle/>
          <a:p>
            <a:pPr>
              <a:defRPr/>
            </a:pPr>
            <a:endParaRPr lang="en-US">
              <a:solidFill>
                <a:srgbClr val="66CC00"/>
              </a:solidFill>
            </a:endParaRPr>
          </a:p>
        </p:txBody>
      </p:sp>
      <p:sp>
        <p:nvSpPr>
          <p:cNvPr id="14" name="Прямоугольник 13">
            <a:extLst>
              <a:ext uri="{FF2B5EF4-FFF2-40B4-BE49-F238E27FC236}">
                <a16:creationId xmlns:a16="http://schemas.microsoft.com/office/drawing/2014/main" id="{0AD31CD6-F0C3-EE49-A504-811F9CEACD39}"/>
              </a:ext>
            </a:extLst>
          </p:cNvPr>
          <p:cNvSpPr/>
          <p:nvPr/>
        </p:nvSpPr>
        <p:spPr>
          <a:xfrm>
            <a:off x="7724776" y="5721351"/>
            <a:ext cx="590550" cy="187325"/>
          </a:xfrm>
          <a:prstGeom prst="rect">
            <a:avLst/>
          </a:prstGeom>
          <a:solidFill>
            <a:srgbClr val="FF0000">
              <a:alpha val="5000"/>
            </a:srgbClr>
          </a:solidFill>
          <a:ln w="18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lstStyle/>
          <a:p>
            <a:pPr>
              <a:defRPr/>
            </a:pPr>
            <a:endParaRPr lang="en-US">
              <a:solidFill>
                <a:srgbClr val="66CC00"/>
              </a:solidFill>
            </a:endParaRPr>
          </a:p>
        </p:txBody>
      </p:sp>
      <p:sp>
        <p:nvSpPr>
          <p:cNvPr id="2" name="TextBox 1">
            <a:extLst>
              <a:ext uri="{FF2B5EF4-FFF2-40B4-BE49-F238E27FC236}">
                <a16:creationId xmlns:a16="http://schemas.microsoft.com/office/drawing/2014/main" id="{4B43C0FE-9544-AC4E-A415-F9A5235D848D}"/>
              </a:ext>
            </a:extLst>
          </p:cNvPr>
          <p:cNvSpPr txBox="1"/>
          <p:nvPr/>
        </p:nvSpPr>
        <p:spPr>
          <a:xfrm>
            <a:off x="10080626" y="6273225"/>
            <a:ext cx="2957514" cy="584775"/>
          </a:xfrm>
          <a:prstGeom prst="rect">
            <a:avLst/>
          </a:prstGeom>
          <a:noFill/>
        </p:spPr>
        <p:txBody>
          <a:bodyPr wrap="square" rtlCol="0">
            <a:spAutoFit/>
          </a:bodyPr>
          <a:lstStyle/>
          <a:p>
            <a:r>
              <a:rPr lang="en-US" sz="1600" dirty="0"/>
              <a:t>Brotherton et al, </a:t>
            </a:r>
            <a:r>
              <a:rPr lang="en-US" sz="1600" i="1" dirty="0" err="1"/>
              <a:t>EClinicalMedicine</a:t>
            </a:r>
            <a:r>
              <a:rPr lang="en-US" sz="1600" dirty="0"/>
              <a:t>, 2021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9602-7049-B748-A0B2-87A974FE5261}"/>
              </a:ext>
            </a:extLst>
          </p:cNvPr>
          <p:cNvSpPr>
            <a:spLocks noGrp="1"/>
          </p:cNvSpPr>
          <p:nvPr>
            <p:ph type="title"/>
          </p:nvPr>
        </p:nvSpPr>
        <p:spPr>
          <a:xfrm>
            <a:off x="611188" y="279400"/>
            <a:ext cx="9469438" cy="622300"/>
          </a:xfrm>
        </p:spPr>
        <p:txBody>
          <a:bodyPr/>
          <a:lstStyle/>
          <a:p>
            <a:pPr defTabSz="914126">
              <a:defRPr/>
            </a:pPr>
            <a:r>
              <a:rPr lang="en-US" dirty="0" err="1">
                <a:latin typeface="+mn-lt"/>
              </a:rPr>
              <a:t>eKMC</a:t>
            </a:r>
            <a:r>
              <a:rPr lang="en-US" dirty="0">
                <a:latin typeface="+mn-lt"/>
              </a:rPr>
              <a:t> participants baseline characteristics</a:t>
            </a:r>
          </a:p>
        </p:txBody>
      </p:sp>
      <p:sp>
        <p:nvSpPr>
          <p:cNvPr id="6" name="TextBox 5">
            <a:extLst>
              <a:ext uri="{FF2B5EF4-FFF2-40B4-BE49-F238E27FC236}">
                <a16:creationId xmlns:a16="http://schemas.microsoft.com/office/drawing/2014/main" id="{0FEF0709-C053-0748-ADD9-D36996EC9490}"/>
              </a:ext>
            </a:extLst>
          </p:cNvPr>
          <p:cNvSpPr txBox="1"/>
          <p:nvPr/>
        </p:nvSpPr>
        <p:spPr>
          <a:xfrm>
            <a:off x="7048502" y="1317626"/>
            <a:ext cx="4910137" cy="4894263"/>
          </a:xfrm>
          <a:prstGeom prst="rect">
            <a:avLst/>
          </a:prstGeom>
          <a:noFill/>
        </p:spPr>
        <p:txBody>
          <a:bodyPr>
            <a:spAutoFit/>
          </a:bodyPr>
          <a:lstStyle/>
          <a:p>
            <a:pPr>
              <a:defRPr/>
            </a:pPr>
            <a:r>
              <a:rPr lang="en-US" sz="2400" b="1" u="sng" dirty="0"/>
              <a:t>Baseline characteristics</a:t>
            </a:r>
          </a:p>
          <a:p>
            <a:pPr marL="285750" indent="-285750">
              <a:buFont typeface="Arial" panose="020B0604020202020204" pitchFamily="34" charset="0"/>
              <a:buChar char="•"/>
              <a:defRPr/>
            </a:pPr>
            <a:r>
              <a:rPr lang="en-US" sz="2400" dirty="0"/>
              <a:t>Weight = 1436g / 1459g</a:t>
            </a:r>
          </a:p>
          <a:p>
            <a:pPr marL="285750" indent="-285750">
              <a:buFont typeface="Arial" panose="020B0604020202020204" pitchFamily="34" charset="0"/>
              <a:buChar char="•"/>
              <a:defRPr/>
            </a:pPr>
            <a:r>
              <a:rPr lang="en-US" sz="2400" dirty="0"/>
              <a:t>Gest. Age = 32w / 33w</a:t>
            </a:r>
          </a:p>
          <a:p>
            <a:pPr marL="285750" indent="-285750">
              <a:buFont typeface="Arial" panose="020B0604020202020204" pitchFamily="34" charset="0"/>
              <a:buChar char="•"/>
              <a:defRPr/>
            </a:pPr>
            <a:r>
              <a:rPr lang="en-US" sz="2400" dirty="0"/>
              <a:t>Twins = 32% / 30% (17% enrolled)</a:t>
            </a:r>
          </a:p>
          <a:p>
            <a:pPr marL="285750" indent="-285750">
              <a:buFont typeface="Arial" panose="020B0604020202020204" pitchFamily="34" charset="0"/>
              <a:buChar char="•"/>
              <a:defRPr/>
            </a:pPr>
            <a:r>
              <a:rPr lang="en-US" sz="2400" dirty="0"/>
              <a:t>13h old at enrolment</a:t>
            </a:r>
          </a:p>
          <a:p>
            <a:pPr marL="285750" indent="-285750">
              <a:buFont typeface="Arial" panose="020B0604020202020204" pitchFamily="34" charset="0"/>
              <a:buChar char="•"/>
              <a:defRPr/>
            </a:pPr>
            <a:r>
              <a:rPr lang="en-US" sz="2400" dirty="0"/>
              <a:t>Antibiotics (87% vs 91%)</a:t>
            </a:r>
          </a:p>
          <a:p>
            <a:pPr marL="285750" indent="-285750">
              <a:buFont typeface="Arial" panose="020B0604020202020204" pitchFamily="34" charset="0"/>
              <a:buChar char="•"/>
              <a:defRPr/>
            </a:pPr>
            <a:r>
              <a:rPr lang="en-US" sz="2400" dirty="0"/>
              <a:t>Oxygen (89%)</a:t>
            </a:r>
          </a:p>
          <a:p>
            <a:pPr marL="285750" indent="-285750">
              <a:buFont typeface="Arial" panose="020B0604020202020204" pitchFamily="34" charset="0"/>
              <a:buChar char="•"/>
              <a:defRPr/>
            </a:pPr>
            <a:r>
              <a:rPr lang="en-US" sz="2400" dirty="0"/>
              <a:t>IV fluids (89% vs 83%)</a:t>
            </a:r>
          </a:p>
          <a:p>
            <a:pPr lvl="1">
              <a:defRPr/>
            </a:pPr>
            <a:endParaRPr lang="en-US" sz="2400" dirty="0"/>
          </a:p>
          <a:p>
            <a:pPr marL="17463" lvl="1">
              <a:defRPr/>
            </a:pPr>
            <a:r>
              <a:rPr lang="en-US" sz="2400" dirty="0"/>
              <a:t>2 </a:t>
            </a:r>
            <a:r>
              <a:rPr lang="en-US" sz="2400" dirty="0" err="1"/>
              <a:t>btwn</a:t>
            </a:r>
            <a:r>
              <a:rPr lang="en-US" sz="2400" dirty="0"/>
              <a:t> arm differences</a:t>
            </a:r>
          </a:p>
          <a:p>
            <a:pPr marL="360363" lvl="1" indent="-342900">
              <a:buFontTx/>
              <a:buChar char="-"/>
              <a:defRPr/>
            </a:pPr>
            <a:r>
              <a:rPr lang="en-US" sz="2400" dirty="0"/>
              <a:t>More intervention arm were stable</a:t>
            </a:r>
          </a:p>
          <a:p>
            <a:pPr marL="360363" lvl="1" indent="-342900">
              <a:buFontTx/>
              <a:buChar char="-"/>
              <a:defRPr/>
            </a:pPr>
            <a:r>
              <a:rPr lang="en-US" sz="2400" dirty="0"/>
              <a:t>More control arm had prophylaxis for apnea of prematurity</a:t>
            </a:r>
          </a:p>
        </p:txBody>
      </p:sp>
      <p:pic>
        <p:nvPicPr>
          <p:cNvPr id="62467" name="Picture 7">
            <a:extLst>
              <a:ext uri="{FF2B5EF4-FFF2-40B4-BE49-F238E27FC236}">
                <a16:creationId xmlns:a16="http://schemas.microsoft.com/office/drawing/2014/main" id="{493BA338-A58E-9F4C-84C7-C8FE92C01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222375"/>
            <a:ext cx="6394450" cy="5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a:extLst>
              <a:ext uri="{FF2B5EF4-FFF2-40B4-BE49-F238E27FC236}">
                <a16:creationId xmlns:a16="http://schemas.microsoft.com/office/drawing/2014/main" id="{48E5AAF4-F671-274A-AC37-79528DA4B31A}"/>
              </a:ext>
            </a:extLst>
          </p:cNvPr>
          <p:cNvSpPr/>
          <p:nvPr/>
        </p:nvSpPr>
        <p:spPr>
          <a:xfrm rot="10800000">
            <a:off x="331788" y="4730751"/>
            <a:ext cx="5722938" cy="746125"/>
          </a:xfrm>
          <a:prstGeom prst="rect">
            <a:avLst/>
          </a:prstGeom>
          <a:solidFill>
            <a:srgbClr val="E71224">
              <a:alpha val="5000"/>
            </a:srgbClr>
          </a:solidFill>
          <a:ln w="18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lstStyle/>
          <a:p>
            <a:pPr>
              <a:defRPr/>
            </a:pPr>
            <a:endParaRPr lang="en-US">
              <a:solidFill>
                <a:srgbClr val="E71224"/>
              </a:solidFill>
            </a:endParaRPr>
          </a:p>
        </p:txBody>
      </p:sp>
      <p:sp>
        <p:nvSpPr>
          <p:cNvPr id="12" name="Seta: Para a Esquerda 11">
            <a:extLst>
              <a:ext uri="{FF2B5EF4-FFF2-40B4-BE49-F238E27FC236}">
                <a16:creationId xmlns:a16="http://schemas.microsoft.com/office/drawing/2014/main" id="{B8219CAB-949E-DD42-B39C-E71240ACDF26}"/>
              </a:ext>
            </a:extLst>
          </p:cNvPr>
          <p:cNvSpPr/>
          <p:nvPr/>
        </p:nvSpPr>
        <p:spPr>
          <a:xfrm>
            <a:off x="331788" y="6578600"/>
            <a:ext cx="5722938" cy="279400"/>
          </a:xfrm>
          <a:prstGeom prst="leftArrow">
            <a:avLst>
              <a:gd name="adj1" fmla="val 50000"/>
              <a:gd name="adj2" fmla="val 0"/>
            </a:avLst>
          </a:prstGeom>
          <a:solidFill>
            <a:srgbClr val="E71224">
              <a:alpha val="5000"/>
            </a:srgbClr>
          </a:solidFill>
          <a:ln w="18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chorCtr="1"/>
          <a:lstStyle/>
          <a:p>
            <a:pPr>
              <a:defRPr/>
            </a:pPr>
            <a:endParaRPr lang="en-US">
              <a:solidFill>
                <a:srgbClr val="E71224"/>
              </a:solidFill>
            </a:endParaRPr>
          </a:p>
        </p:txBody>
      </p:sp>
      <p:sp>
        <p:nvSpPr>
          <p:cNvPr id="7" name="TextBox 6">
            <a:extLst>
              <a:ext uri="{FF2B5EF4-FFF2-40B4-BE49-F238E27FC236}">
                <a16:creationId xmlns:a16="http://schemas.microsoft.com/office/drawing/2014/main" id="{0656F9EB-0ED2-5F48-9B26-8AB4AFCC2B6E}"/>
              </a:ext>
            </a:extLst>
          </p:cNvPr>
          <p:cNvSpPr txBox="1"/>
          <p:nvPr/>
        </p:nvSpPr>
        <p:spPr>
          <a:xfrm>
            <a:off x="8666922" y="6519446"/>
            <a:ext cx="4220817" cy="338554"/>
          </a:xfrm>
          <a:prstGeom prst="rect">
            <a:avLst/>
          </a:prstGeom>
          <a:noFill/>
        </p:spPr>
        <p:txBody>
          <a:bodyPr wrap="square" rtlCol="0">
            <a:spAutoFit/>
          </a:bodyPr>
          <a:lstStyle/>
          <a:p>
            <a:r>
              <a:rPr lang="en-US" sz="1600" dirty="0"/>
              <a:t>Brotherton et al, </a:t>
            </a:r>
            <a:r>
              <a:rPr lang="en-US" sz="1600" i="1" dirty="0" err="1"/>
              <a:t>EClinicalMedicine</a:t>
            </a:r>
            <a:r>
              <a:rPr lang="en-US" sz="1600" dirty="0"/>
              <a:t>, 2021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2D0C80-D6B6-A44A-8299-A2A8151A542B}"/>
              </a:ext>
            </a:extLst>
          </p:cNvPr>
          <p:cNvSpPr>
            <a:spLocks noGrp="1"/>
          </p:cNvSpPr>
          <p:nvPr>
            <p:ph type="title"/>
          </p:nvPr>
        </p:nvSpPr>
        <p:spPr>
          <a:xfrm>
            <a:off x="611188" y="279400"/>
            <a:ext cx="9469438" cy="622300"/>
          </a:xfrm>
        </p:spPr>
        <p:txBody>
          <a:bodyPr/>
          <a:lstStyle/>
          <a:p>
            <a:pPr defTabSz="914126">
              <a:defRPr/>
            </a:pPr>
            <a:r>
              <a:rPr lang="en-US" dirty="0">
                <a:latin typeface="+mn-lt"/>
              </a:rPr>
              <a:t>Primary outcome result</a:t>
            </a:r>
          </a:p>
        </p:txBody>
      </p:sp>
      <p:pic>
        <p:nvPicPr>
          <p:cNvPr id="63490" name="Picture 4">
            <a:extLst>
              <a:ext uri="{FF2B5EF4-FFF2-40B4-BE49-F238E27FC236}">
                <a16:creationId xmlns:a16="http://schemas.microsoft.com/office/drawing/2014/main" id="{AC650A16-FD40-664F-ADCD-07796F841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95" r="2103"/>
          <a:stretch>
            <a:fillRect/>
          </a:stretch>
        </p:blipFill>
        <p:spPr bwMode="auto">
          <a:xfrm>
            <a:off x="174627" y="1392238"/>
            <a:ext cx="5748337"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5">
            <a:extLst>
              <a:ext uri="{FF2B5EF4-FFF2-40B4-BE49-F238E27FC236}">
                <a16:creationId xmlns:a16="http://schemas.microsoft.com/office/drawing/2014/main" id="{CEC2B280-C650-DB42-BA75-8FF66033F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052" y="2570163"/>
            <a:ext cx="763428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5490613-3B56-9F44-8444-4ED0C26111FF}"/>
              </a:ext>
            </a:extLst>
          </p:cNvPr>
          <p:cNvSpPr txBox="1"/>
          <p:nvPr/>
        </p:nvSpPr>
        <p:spPr>
          <a:xfrm>
            <a:off x="6096002" y="4287838"/>
            <a:ext cx="5748337" cy="2246312"/>
          </a:xfrm>
          <a:prstGeom prst="rect">
            <a:avLst/>
          </a:prstGeom>
          <a:noFill/>
        </p:spPr>
        <p:txBody>
          <a:bodyPr>
            <a:spAutoFit/>
          </a:bodyPr>
          <a:lstStyle/>
          <a:p>
            <a:pPr marL="285750" indent="-285750">
              <a:buFont typeface="Arial" panose="020B0604020202020204" pitchFamily="34" charset="0"/>
              <a:buChar char="•"/>
              <a:defRPr/>
            </a:pPr>
            <a:r>
              <a:rPr lang="en-US" sz="2000" dirty="0"/>
              <a:t>Adjusted for twin status, weight &amp; gestational age (RR0.93, 95% CI 0.63 – 1.36, p=0.699)</a:t>
            </a:r>
          </a:p>
          <a:p>
            <a:pPr>
              <a:defRPr/>
            </a:pPr>
            <a:endParaRPr lang="en-US" sz="2000" dirty="0"/>
          </a:p>
          <a:p>
            <a:pPr marL="285750" indent="-285750">
              <a:buFont typeface="Arial" panose="020B0604020202020204" pitchFamily="34" charset="0"/>
              <a:buChar char="•"/>
              <a:defRPr/>
            </a:pPr>
            <a:r>
              <a:rPr lang="en-US" sz="2000" dirty="0"/>
              <a:t>Sensitivity analysis excluding ineligible at baseline</a:t>
            </a:r>
          </a:p>
          <a:p>
            <a:pPr>
              <a:defRPr/>
            </a:pPr>
            <a:r>
              <a:rPr lang="en-US" sz="2000" dirty="0"/>
              <a:t>     (RR1.04, 95% CI 0.65 – 1.65. 24% vs 23%, n=253)</a:t>
            </a:r>
          </a:p>
          <a:p>
            <a:pPr>
              <a:defRPr/>
            </a:pPr>
            <a:endParaRPr lang="en-US" sz="2000" dirty="0"/>
          </a:p>
          <a:p>
            <a:pPr marL="342900" indent="-342900">
              <a:buFont typeface="Arial" panose="020B0604020202020204" pitchFamily="34" charset="0"/>
              <a:buChar char="•"/>
              <a:defRPr/>
            </a:pPr>
            <a:endParaRPr lang="en-US" sz="2000" dirty="0"/>
          </a:p>
        </p:txBody>
      </p:sp>
      <p:sp>
        <p:nvSpPr>
          <p:cNvPr id="6" name="TextBox 5">
            <a:extLst>
              <a:ext uri="{FF2B5EF4-FFF2-40B4-BE49-F238E27FC236}">
                <a16:creationId xmlns:a16="http://schemas.microsoft.com/office/drawing/2014/main" id="{D1DC3AD3-F136-8B44-8CF6-C1FB6E74E32C}"/>
              </a:ext>
            </a:extLst>
          </p:cNvPr>
          <p:cNvSpPr txBox="1"/>
          <p:nvPr/>
        </p:nvSpPr>
        <p:spPr>
          <a:xfrm>
            <a:off x="8666922" y="6409496"/>
            <a:ext cx="4220817" cy="338554"/>
          </a:xfrm>
          <a:prstGeom prst="rect">
            <a:avLst/>
          </a:prstGeom>
          <a:noFill/>
        </p:spPr>
        <p:txBody>
          <a:bodyPr wrap="square" rtlCol="0">
            <a:spAutoFit/>
          </a:bodyPr>
          <a:lstStyle/>
          <a:p>
            <a:r>
              <a:rPr lang="en-US" sz="1600" dirty="0"/>
              <a:t>Brotherton et al, </a:t>
            </a:r>
            <a:r>
              <a:rPr lang="en-US" sz="1600" i="1" dirty="0" err="1"/>
              <a:t>EClinicalMedicine</a:t>
            </a:r>
            <a:r>
              <a:rPr lang="en-US" sz="1600" dirty="0"/>
              <a:t>, 2021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2809</Words>
  <Application>Microsoft Office PowerPoint</Application>
  <PresentationFormat>Widescreen</PresentationFormat>
  <Paragraphs>255</Paragraphs>
  <Slides>17</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Constantia</vt:lpstr>
      <vt:lpstr>Corbel</vt:lpstr>
      <vt:lpstr>Office Theme</vt:lpstr>
      <vt:lpstr>PowerPoint Presentation</vt:lpstr>
      <vt:lpstr>Kangaroo mother care:  Evidence gap prior to stability for vulnerable newborns </vt:lpstr>
      <vt:lpstr>PhD objectives and structure</vt:lpstr>
      <vt:lpstr>Extensive preparation of research site (EFSTH) for eKMC trial</vt:lpstr>
      <vt:lpstr>eKMC trial design &amp; participants (May 2018 – Mar 2020)</vt:lpstr>
      <vt:lpstr>eKMC trial intervention &amp; control procedures</vt:lpstr>
      <vt:lpstr>eKMC trial screening, enrolment &amp; follow-up</vt:lpstr>
      <vt:lpstr>eKMC participants baseline characteristics</vt:lpstr>
      <vt:lpstr>Primary outcome result</vt:lpstr>
      <vt:lpstr>Secondary outcome results</vt:lpstr>
      <vt:lpstr>Safety of KMC prior to stability</vt:lpstr>
      <vt:lpstr>Low fidelity of the intervention (6.7h/day)</vt:lpstr>
      <vt:lpstr>iKMC trial: KMC (2h after birth) reduces mortality by 25%</vt:lpstr>
      <vt:lpstr>Why no mortality effect in eKMC trial?</vt:lpstr>
      <vt:lpstr>Exploration of changes to mortality during eKMC trial</vt:lpstr>
      <vt:lpstr>Summary</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Brotherton</dc:creator>
  <cp:lastModifiedBy>Eleanor  Martins</cp:lastModifiedBy>
  <cp:revision>19</cp:revision>
  <dcterms:created xsi:type="dcterms:W3CDTF">2022-03-10T10:42:22Z</dcterms:created>
  <dcterms:modified xsi:type="dcterms:W3CDTF">2022-03-12T14:28:44Z</dcterms:modified>
</cp:coreProperties>
</file>