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theme/theme5.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6.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7.xml" ContentType="application/vnd.openxmlformats-officedocument.theme+xml"/>
  <Override PartName="/ppt/slideLayouts/slideLayout29.xml" ContentType="application/vnd.openxmlformats-officedocument.presentationml.slideLayout+xml"/>
  <Override PartName="/ppt/theme/theme8.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9.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2" r:id="rId2"/>
    <p:sldMasterId id="2147483654" r:id="rId3"/>
    <p:sldMasterId id="2147483659" r:id="rId4"/>
    <p:sldMasterId id="2147483673" r:id="rId5"/>
    <p:sldMasterId id="2147483675" r:id="rId6"/>
    <p:sldMasterId id="2147483680" r:id="rId7"/>
    <p:sldMasterId id="2147483684" r:id="rId8"/>
    <p:sldMasterId id="2147483686" r:id="rId9"/>
    <p:sldMasterId id="2147483698" r:id="rId10"/>
  </p:sldMasterIdLst>
  <p:notesMasterIdLst>
    <p:notesMasterId r:id="rId24"/>
  </p:notesMasterIdLst>
  <p:handoutMasterIdLst>
    <p:handoutMasterId r:id="rId25"/>
  </p:handoutMasterIdLst>
  <p:sldIdLst>
    <p:sldId id="356" r:id="rId11"/>
    <p:sldId id="323" r:id="rId12"/>
    <p:sldId id="357" r:id="rId13"/>
    <p:sldId id="349" r:id="rId14"/>
    <p:sldId id="384" r:id="rId15"/>
    <p:sldId id="350" r:id="rId16"/>
    <p:sldId id="266" r:id="rId17"/>
    <p:sldId id="386" r:id="rId18"/>
    <p:sldId id="387" r:id="rId19"/>
    <p:sldId id="385" r:id="rId20"/>
    <p:sldId id="365" r:id="rId21"/>
    <p:sldId id="344" r:id="rId22"/>
    <p:sldId id="388" r:id="rId23"/>
  </p:sldIdLst>
  <p:sldSz cx="9144000" cy="5143500" type="screen16x9"/>
  <p:notesSz cx="6794500" cy="9931400"/>
  <p:defaultTextStyle>
    <a:defPPr>
      <a:defRPr lang="en-US"/>
    </a:defPPr>
    <a:lvl1pPr algn="ctr" rtl="0" eaLnBrk="0" fontAlgn="base" hangingPunct="0">
      <a:spcBef>
        <a:spcPct val="0"/>
      </a:spcBef>
      <a:spcAft>
        <a:spcPct val="0"/>
      </a:spcAft>
      <a:defRPr sz="2400" kern="1200">
        <a:solidFill>
          <a:schemeClr val="tx1"/>
        </a:solidFill>
        <a:latin typeface="Times" pitchFamily="-1" charset="0"/>
        <a:ea typeface="+mn-ea"/>
        <a:cs typeface="+mn-cs"/>
      </a:defRPr>
    </a:lvl1pPr>
    <a:lvl2pPr marL="457200" algn="ctr" rtl="0" eaLnBrk="0" fontAlgn="base" hangingPunct="0">
      <a:spcBef>
        <a:spcPct val="0"/>
      </a:spcBef>
      <a:spcAft>
        <a:spcPct val="0"/>
      </a:spcAft>
      <a:defRPr sz="2400" kern="1200">
        <a:solidFill>
          <a:schemeClr val="tx1"/>
        </a:solidFill>
        <a:latin typeface="Times" pitchFamily="-1" charset="0"/>
        <a:ea typeface="+mn-ea"/>
        <a:cs typeface="+mn-cs"/>
      </a:defRPr>
    </a:lvl2pPr>
    <a:lvl3pPr marL="914400" algn="ctr" rtl="0" eaLnBrk="0" fontAlgn="base" hangingPunct="0">
      <a:spcBef>
        <a:spcPct val="0"/>
      </a:spcBef>
      <a:spcAft>
        <a:spcPct val="0"/>
      </a:spcAft>
      <a:defRPr sz="2400" kern="1200">
        <a:solidFill>
          <a:schemeClr val="tx1"/>
        </a:solidFill>
        <a:latin typeface="Times" pitchFamily="-1" charset="0"/>
        <a:ea typeface="+mn-ea"/>
        <a:cs typeface="+mn-cs"/>
      </a:defRPr>
    </a:lvl3pPr>
    <a:lvl4pPr marL="1371600" algn="ctr" rtl="0" eaLnBrk="0" fontAlgn="base" hangingPunct="0">
      <a:spcBef>
        <a:spcPct val="0"/>
      </a:spcBef>
      <a:spcAft>
        <a:spcPct val="0"/>
      </a:spcAft>
      <a:defRPr sz="2400" kern="1200">
        <a:solidFill>
          <a:schemeClr val="tx1"/>
        </a:solidFill>
        <a:latin typeface="Times" pitchFamily="-1" charset="0"/>
        <a:ea typeface="+mn-ea"/>
        <a:cs typeface="+mn-cs"/>
      </a:defRPr>
    </a:lvl4pPr>
    <a:lvl5pPr marL="1828800" algn="ctr" rtl="0" eaLnBrk="0" fontAlgn="base" hangingPunct="0">
      <a:spcBef>
        <a:spcPct val="0"/>
      </a:spcBef>
      <a:spcAft>
        <a:spcPct val="0"/>
      </a:spcAft>
      <a:defRPr sz="2400" kern="1200">
        <a:solidFill>
          <a:schemeClr val="tx1"/>
        </a:solidFill>
        <a:latin typeface="Times" pitchFamily="-1" charset="0"/>
        <a:ea typeface="+mn-ea"/>
        <a:cs typeface="+mn-cs"/>
      </a:defRPr>
    </a:lvl5pPr>
    <a:lvl6pPr marL="2286000" algn="l" defTabSz="457200" rtl="0" eaLnBrk="1" latinLnBrk="0" hangingPunct="1">
      <a:defRPr sz="2400" kern="1200">
        <a:solidFill>
          <a:schemeClr val="tx1"/>
        </a:solidFill>
        <a:latin typeface="Times" pitchFamily="-1" charset="0"/>
        <a:ea typeface="+mn-ea"/>
        <a:cs typeface="+mn-cs"/>
      </a:defRPr>
    </a:lvl6pPr>
    <a:lvl7pPr marL="2743200" algn="l" defTabSz="457200" rtl="0" eaLnBrk="1" latinLnBrk="0" hangingPunct="1">
      <a:defRPr sz="2400" kern="1200">
        <a:solidFill>
          <a:schemeClr val="tx1"/>
        </a:solidFill>
        <a:latin typeface="Times" pitchFamily="-1" charset="0"/>
        <a:ea typeface="+mn-ea"/>
        <a:cs typeface="+mn-cs"/>
      </a:defRPr>
    </a:lvl7pPr>
    <a:lvl8pPr marL="3200400" algn="l" defTabSz="457200" rtl="0" eaLnBrk="1" latinLnBrk="0" hangingPunct="1">
      <a:defRPr sz="2400" kern="1200">
        <a:solidFill>
          <a:schemeClr val="tx1"/>
        </a:solidFill>
        <a:latin typeface="Times" pitchFamily="-1" charset="0"/>
        <a:ea typeface="+mn-ea"/>
        <a:cs typeface="+mn-cs"/>
      </a:defRPr>
    </a:lvl8pPr>
    <a:lvl9pPr marL="3657600" algn="l" defTabSz="457200" rtl="0" eaLnBrk="1" latinLnBrk="0" hangingPunct="1">
      <a:defRPr sz="2400" kern="1200">
        <a:solidFill>
          <a:schemeClr val="tx1"/>
        </a:solidFill>
        <a:latin typeface="Times" pitchFamily="-1"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Nelson2" initials="" lastIdx="3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8703"/>
    <a:srgbClr val="005C66"/>
    <a:srgbClr val="21677E"/>
    <a:srgbClr val="822F5A"/>
    <a:srgbClr val="EFEFEF"/>
    <a:srgbClr val="8A7967"/>
    <a:srgbClr val="766A62"/>
    <a:srgbClr val="607869"/>
    <a:srgbClr val="706E00"/>
    <a:srgbClr val="871E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E47925-294E-4339-81D2-AC2BEFB98120}" v="28" dt="2022-03-11T16:56:13.5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118" autoAdjust="0"/>
    <p:restoredTop sz="75190" autoAdjust="0"/>
  </p:normalViewPr>
  <p:slideViewPr>
    <p:cSldViewPr>
      <p:cViewPr varScale="1">
        <p:scale>
          <a:sx n="66" d="100"/>
          <a:sy n="66" d="100"/>
        </p:scale>
        <p:origin x="952" y="48"/>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hdr" sz="quarter"/>
          </p:nvPr>
        </p:nvSpPr>
        <p:spPr bwMode="auto">
          <a:xfrm>
            <a:off x="1" y="1"/>
            <a:ext cx="2944813" cy="496889"/>
          </a:xfrm>
          <a:prstGeom prst="rect">
            <a:avLst/>
          </a:prstGeom>
          <a:noFill/>
          <a:ln w="9525">
            <a:noFill/>
            <a:miter lim="800000"/>
            <a:headEnd/>
            <a:tailEnd/>
          </a:ln>
          <a:effectLst/>
        </p:spPr>
        <p:txBody>
          <a:bodyPr vert="horz" wrap="square" lIns="91914" tIns="45957" rIns="91914" bIns="45957" numCol="1" anchor="t" anchorCtr="0" compatLnSpc="1">
            <a:prstTxWarp prst="textNoShape">
              <a:avLst/>
            </a:prstTxWarp>
          </a:bodyPr>
          <a:lstStyle>
            <a:lvl1pPr algn="l" defTabSz="919163">
              <a:defRPr sz="1200">
                <a:latin typeface="Times New Roman" pitchFamily="-1" charset="0"/>
              </a:defRPr>
            </a:lvl1pPr>
          </a:lstStyle>
          <a:p>
            <a:endParaRPr lang="en-US"/>
          </a:p>
        </p:txBody>
      </p:sp>
      <p:sp>
        <p:nvSpPr>
          <p:cNvPr id="48131" name="Rectangle 3"/>
          <p:cNvSpPr>
            <a:spLocks noGrp="1" noChangeArrowheads="1"/>
          </p:cNvSpPr>
          <p:nvPr>
            <p:ph type="dt" sz="quarter" idx="1"/>
          </p:nvPr>
        </p:nvSpPr>
        <p:spPr bwMode="auto">
          <a:xfrm>
            <a:off x="3849688" y="1"/>
            <a:ext cx="2944812" cy="496889"/>
          </a:xfrm>
          <a:prstGeom prst="rect">
            <a:avLst/>
          </a:prstGeom>
          <a:noFill/>
          <a:ln w="9525">
            <a:noFill/>
            <a:miter lim="800000"/>
            <a:headEnd/>
            <a:tailEnd/>
          </a:ln>
          <a:effectLst/>
        </p:spPr>
        <p:txBody>
          <a:bodyPr vert="horz" wrap="square" lIns="91914" tIns="45957" rIns="91914" bIns="45957" numCol="1" anchor="t" anchorCtr="0" compatLnSpc="1">
            <a:prstTxWarp prst="textNoShape">
              <a:avLst/>
            </a:prstTxWarp>
          </a:bodyPr>
          <a:lstStyle>
            <a:lvl1pPr algn="r" defTabSz="919163">
              <a:defRPr sz="1200">
                <a:latin typeface="Times New Roman" pitchFamily="-1" charset="0"/>
              </a:defRPr>
            </a:lvl1pPr>
          </a:lstStyle>
          <a:p>
            <a:endParaRPr lang="en-US"/>
          </a:p>
        </p:txBody>
      </p:sp>
      <p:sp>
        <p:nvSpPr>
          <p:cNvPr id="48132" name="Rectangle 4"/>
          <p:cNvSpPr>
            <a:spLocks noGrp="1" noChangeArrowheads="1"/>
          </p:cNvSpPr>
          <p:nvPr>
            <p:ph type="ftr" sz="quarter" idx="2"/>
          </p:nvPr>
        </p:nvSpPr>
        <p:spPr bwMode="auto">
          <a:xfrm>
            <a:off x="1" y="9434513"/>
            <a:ext cx="2944813" cy="496887"/>
          </a:xfrm>
          <a:prstGeom prst="rect">
            <a:avLst/>
          </a:prstGeom>
          <a:noFill/>
          <a:ln w="9525">
            <a:noFill/>
            <a:miter lim="800000"/>
            <a:headEnd/>
            <a:tailEnd/>
          </a:ln>
          <a:effectLst/>
        </p:spPr>
        <p:txBody>
          <a:bodyPr vert="horz" wrap="square" lIns="91914" tIns="45957" rIns="91914" bIns="45957" numCol="1" anchor="b" anchorCtr="0" compatLnSpc="1">
            <a:prstTxWarp prst="textNoShape">
              <a:avLst/>
            </a:prstTxWarp>
          </a:bodyPr>
          <a:lstStyle>
            <a:lvl1pPr algn="l" defTabSz="919163">
              <a:defRPr sz="1200">
                <a:latin typeface="Times New Roman" pitchFamily="-1" charset="0"/>
              </a:defRPr>
            </a:lvl1pPr>
          </a:lstStyle>
          <a:p>
            <a:endParaRPr lang="en-US"/>
          </a:p>
        </p:txBody>
      </p:sp>
      <p:sp>
        <p:nvSpPr>
          <p:cNvPr id="48133" name="Rectangle 5"/>
          <p:cNvSpPr>
            <a:spLocks noGrp="1" noChangeArrowheads="1"/>
          </p:cNvSpPr>
          <p:nvPr>
            <p:ph type="sldNum" sz="quarter" idx="3"/>
          </p:nvPr>
        </p:nvSpPr>
        <p:spPr bwMode="auto">
          <a:xfrm>
            <a:off x="3849688" y="9434513"/>
            <a:ext cx="2944812" cy="496887"/>
          </a:xfrm>
          <a:prstGeom prst="rect">
            <a:avLst/>
          </a:prstGeom>
          <a:noFill/>
          <a:ln w="9525">
            <a:noFill/>
            <a:miter lim="800000"/>
            <a:headEnd/>
            <a:tailEnd/>
          </a:ln>
          <a:effectLst/>
        </p:spPr>
        <p:txBody>
          <a:bodyPr vert="horz" wrap="square" lIns="91914" tIns="45957" rIns="91914" bIns="45957" numCol="1" anchor="b" anchorCtr="0" compatLnSpc="1">
            <a:prstTxWarp prst="textNoShape">
              <a:avLst/>
            </a:prstTxWarp>
          </a:bodyPr>
          <a:lstStyle>
            <a:lvl1pPr algn="r" defTabSz="919163">
              <a:defRPr sz="1200">
                <a:latin typeface="Times New Roman" pitchFamily="-1" charset="0"/>
              </a:defRPr>
            </a:lvl1pPr>
          </a:lstStyle>
          <a:p>
            <a:fld id="{E2476FF0-F6F9-2D43-9F89-D54FAA1298A3}" type="slidenum">
              <a:rPr lang="en-US"/>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1" y="1"/>
            <a:ext cx="2944813" cy="496889"/>
          </a:xfrm>
          <a:prstGeom prst="rect">
            <a:avLst/>
          </a:prstGeom>
          <a:noFill/>
          <a:ln w="9525">
            <a:noFill/>
            <a:miter lim="800000"/>
            <a:headEnd/>
            <a:tailEnd/>
          </a:ln>
          <a:effectLst/>
        </p:spPr>
        <p:txBody>
          <a:bodyPr vert="horz" wrap="square" lIns="91914" tIns="45957" rIns="91914" bIns="45957" numCol="1" anchor="t" anchorCtr="0" compatLnSpc="1">
            <a:prstTxWarp prst="textNoShape">
              <a:avLst/>
            </a:prstTxWarp>
          </a:bodyPr>
          <a:lstStyle>
            <a:lvl1pPr algn="l" defTabSz="919163">
              <a:defRPr sz="1200">
                <a:latin typeface="Times New Roman" pitchFamily="-1" charset="0"/>
              </a:defRPr>
            </a:lvl1pPr>
          </a:lstStyle>
          <a:p>
            <a:endParaRPr lang="en-US"/>
          </a:p>
        </p:txBody>
      </p:sp>
      <p:sp>
        <p:nvSpPr>
          <p:cNvPr id="46083" name="Rectangle 3"/>
          <p:cNvSpPr>
            <a:spLocks noGrp="1" noChangeArrowheads="1"/>
          </p:cNvSpPr>
          <p:nvPr>
            <p:ph type="dt" idx="1"/>
          </p:nvPr>
        </p:nvSpPr>
        <p:spPr bwMode="auto">
          <a:xfrm>
            <a:off x="3849688" y="1"/>
            <a:ext cx="2944812" cy="496889"/>
          </a:xfrm>
          <a:prstGeom prst="rect">
            <a:avLst/>
          </a:prstGeom>
          <a:noFill/>
          <a:ln w="9525">
            <a:noFill/>
            <a:miter lim="800000"/>
            <a:headEnd/>
            <a:tailEnd/>
          </a:ln>
          <a:effectLst/>
        </p:spPr>
        <p:txBody>
          <a:bodyPr vert="horz" wrap="square" lIns="91914" tIns="45957" rIns="91914" bIns="45957" numCol="1" anchor="t" anchorCtr="0" compatLnSpc="1">
            <a:prstTxWarp prst="textNoShape">
              <a:avLst/>
            </a:prstTxWarp>
          </a:bodyPr>
          <a:lstStyle>
            <a:lvl1pPr algn="r" defTabSz="919163">
              <a:defRPr sz="1200">
                <a:latin typeface="Times New Roman" pitchFamily="-1" charset="0"/>
              </a:defRPr>
            </a:lvl1pPr>
          </a:lstStyle>
          <a:p>
            <a:endParaRPr lang="en-US"/>
          </a:p>
        </p:txBody>
      </p:sp>
      <p:sp>
        <p:nvSpPr>
          <p:cNvPr id="46084" name="Rectangle 4"/>
          <p:cNvSpPr>
            <a:spLocks noGrp="1" noRot="1" noChangeAspect="1" noChangeArrowheads="1" noTextEdit="1"/>
          </p:cNvSpPr>
          <p:nvPr>
            <p:ph type="sldImg" idx="2"/>
          </p:nvPr>
        </p:nvSpPr>
        <p:spPr bwMode="auto">
          <a:xfrm>
            <a:off x="90488" y="744538"/>
            <a:ext cx="6615112" cy="3722687"/>
          </a:xfrm>
          <a:prstGeom prst="rect">
            <a:avLst/>
          </a:prstGeom>
          <a:noFill/>
          <a:ln w="9525">
            <a:solidFill>
              <a:srgbClr val="000000"/>
            </a:solidFill>
            <a:miter lim="800000"/>
            <a:headEnd/>
            <a:tailEnd/>
          </a:ln>
          <a:effectLst/>
        </p:spPr>
      </p:sp>
      <p:sp>
        <p:nvSpPr>
          <p:cNvPr id="46085" name="Rectangle 5"/>
          <p:cNvSpPr>
            <a:spLocks noGrp="1" noChangeArrowheads="1"/>
          </p:cNvSpPr>
          <p:nvPr>
            <p:ph type="body" sz="quarter" idx="3"/>
          </p:nvPr>
        </p:nvSpPr>
        <p:spPr bwMode="auto">
          <a:xfrm>
            <a:off x="908051" y="4718050"/>
            <a:ext cx="4978400" cy="4468813"/>
          </a:xfrm>
          <a:prstGeom prst="rect">
            <a:avLst/>
          </a:prstGeom>
          <a:noFill/>
          <a:ln w="9525">
            <a:noFill/>
            <a:miter lim="800000"/>
            <a:headEnd/>
            <a:tailEnd/>
          </a:ln>
          <a:effectLst/>
        </p:spPr>
        <p:txBody>
          <a:bodyPr vert="horz" wrap="square" lIns="91914" tIns="45957" rIns="91914" bIns="4595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086" name="Rectangle 6"/>
          <p:cNvSpPr>
            <a:spLocks noGrp="1" noChangeArrowheads="1"/>
          </p:cNvSpPr>
          <p:nvPr>
            <p:ph type="ftr" sz="quarter" idx="4"/>
          </p:nvPr>
        </p:nvSpPr>
        <p:spPr bwMode="auto">
          <a:xfrm>
            <a:off x="1" y="9434513"/>
            <a:ext cx="2944813" cy="496887"/>
          </a:xfrm>
          <a:prstGeom prst="rect">
            <a:avLst/>
          </a:prstGeom>
          <a:noFill/>
          <a:ln w="9525">
            <a:noFill/>
            <a:miter lim="800000"/>
            <a:headEnd/>
            <a:tailEnd/>
          </a:ln>
          <a:effectLst/>
        </p:spPr>
        <p:txBody>
          <a:bodyPr vert="horz" wrap="square" lIns="91914" tIns="45957" rIns="91914" bIns="45957" numCol="1" anchor="b" anchorCtr="0" compatLnSpc="1">
            <a:prstTxWarp prst="textNoShape">
              <a:avLst/>
            </a:prstTxWarp>
          </a:bodyPr>
          <a:lstStyle>
            <a:lvl1pPr algn="l" defTabSz="919163">
              <a:defRPr sz="1200">
                <a:latin typeface="Times New Roman" pitchFamily="-1" charset="0"/>
              </a:defRPr>
            </a:lvl1pPr>
          </a:lstStyle>
          <a:p>
            <a:endParaRPr lang="en-US"/>
          </a:p>
        </p:txBody>
      </p:sp>
      <p:sp>
        <p:nvSpPr>
          <p:cNvPr id="46087" name="Rectangle 7"/>
          <p:cNvSpPr>
            <a:spLocks noGrp="1" noChangeArrowheads="1"/>
          </p:cNvSpPr>
          <p:nvPr>
            <p:ph type="sldNum" sz="quarter" idx="5"/>
          </p:nvPr>
        </p:nvSpPr>
        <p:spPr bwMode="auto">
          <a:xfrm>
            <a:off x="3849688" y="9434513"/>
            <a:ext cx="2944812" cy="496887"/>
          </a:xfrm>
          <a:prstGeom prst="rect">
            <a:avLst/>
          </a:prstGeom>
          <a:noFill/>
          <a:ln w="9525">
            <a:noFill/>
            <a:miter lim="800000"/>
            <a:headEnd/>
            <a:tailEnd/>
          </a:ln>
          <a:effectLst/>
        </p:spPr>
        <p:txBody>
          <a:bodyPr vert="horz" wrap="square" lIns="91914" tIns="45957" rIns="91914" bIns="45957" numCol="1" anchor="b" anchorCtr="0" compatLnSpc="1">
            <a:prstTxWarp prst="textNoShape">
              <a:avLst/>
            </a:prstTxWarp>
          </a:bodyPr>
          <a:lstStyle>
            <a:lvl1pPr algn="r" defTabSz="919163">
              <a:defRPr sz="1200">
                <a:latin typeface="Times New Roman" pitchFamily="-1" charset="0"/>
              </a:defRPr>
            </a:lvl1pPr>
          </a:lstStyle>
          <a:p>
            <a:fld id="{91BF0018-C91C-C54F-8FA5-51685180A2D8}"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pitchFamily="-1" charset="0"/>
        <a:ea typeface="+mn-ea"/>
        <a:cs typeface="+mn-cs"/>
      </a:defRPr>
    </a:lvl1pPr>
    <a:lvl2pPr marL="457200" algn="l" rtl="0" fontAlgn="base">
      <a:spcBef>
        <a:spcPct val="30000"/>
      </a:spcBef>
      <a:spcAft>
        <a:spcPct val="0"/>
      </a:spcAft>
      <a:defRPr sz="1200" kern="1200">
        <a:solidFill>
          <a:schemeClr val="tx1"/>
        </a:solidFill>
        <a:latin typeface="Times" pitchFamily="-1" charset="0"/>
        <a:ea typeface="ＭＳ Ｐゴシック" pitchFamily="-1" charset="-128"/>
        <a:cs typeface="+mn-cs"/>
      </a:defRPr>
    </a:lvl2pPr>
    <a:lvl3pPr marL="914400" algn="l" rtl="0" fontAlgn="base">
      <a:spcBef>
        <a:spcPct val="30000"/>
      </a:spcBef>
      <a:spcAft>
        <a:spcPct val="0"/>
      </a:spcAft>
      <a:defRPr sz="1200" kern="1200">
        <a:solidFill>
          <a:schemeClr val="tx1"/>
        </a:solidFill>
        <a:latin typeface="Times" pitchFamily="-1" charset="0"/>
        <a:ea typeface="ＭＳ Ｐゴシック" pitchFamily="-1" charset="-128"/>
        <a:cs typeface="+mn-cs"/>
      </a:defRPr>
    </a:lvl3pPr>
    <a:lvl4pPr marL="1371600" algn="l" rtl="0" fontAlgn="base">
      <a:spcBef>
        <a:spcPct val="30000"/>
      </a:spcBef>
      <a:spcAft>
        <a:spcPct val="0"/>
      </a:spcAft>
      <a:defRPr sz="1200" kern="1200">
        <a:solidFill>
          <a:schemeClr val="tx1"/>
        </a:solidFill>
        <a:latin typeface="Times" pitchFamily="-1" charset="0"/>
        <a:ea typeface="ＭＳ Ｐゴシック" pitchFamily="-1" charset="-128"/>
        <a:cs typeface="+mn-cs"/>
      </a:defRPr>
    </a:lvl4pPr>
    <a:lvl5pPr marL="1828800" algn="l" rtl="0" fontAlgn="base">
      <a:spcBef>
        <a:spcPct val="30000"/>
      </a:spcBef>
      <a:spcAft>
        <a:spcPct val="0"/>
      </a:spcAft>
      <a:defRPr sz="1200" kern="1200">
        <a:solidFill>
          <a:schemeClr val="tx1"/>
        </a:solidFill>
        <a:latin typeface="Times" pitchFamily="-1" charset="0"/>
        <a:ea typeface="ＭＳ Ｐゴシック" pitchFamily="-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F8E350-E414-42ED-9692-62C3DBA9C3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1438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1BF0018-C91C-C54F-8FA5-51685180A2D8}" type="slidenum">
              <a:rPr lang="en-US" smtClean="0"/>
              <a:pPr/>
              <a:t>10</a:t>
            </a:fld>
            <a:endParaRPr lang="en-US"/>
          </a:p>
        </p:txBody>
      </p:sp>
    </p:spTree>
    <p:extLst>
      <p:ext uri="{BB962C8B-B14F-4D97-AF65-F5344CB8AC3E}">
        <p14:creationId xmlns:p14="http://schemas.microsoft.com/office/powerpoint/2010/main" val="2795431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t>Ongoing surveillance of antimicrobial prescribing patterns, and studies to understand these differences, are important to design interventions to change prescribing practices. In addition, the appropriateness and relevance of national and global prescribing guidelines needs to be reassessed.</a:t>
            </a:r>
          </a:p>
          <a:p>
            <a:endParaRPr lang="en-GB" sz="1100" dirty="0"/>
          </a:p>
          <a:p>
            <a:r>
              <a:rPr lang="en-GB" sz="1100" dirty="0"/>
              <a:t>Address</a:t>
            </a:r>
            <a:r>
              <a:rPr lang="en-GB" sz="1100" b="1" dirty="0">
                <a:solidFill>
                  <a:srgbClr val="C00000"/>
                </a:solidFill>
              </a:rPr>
              <a:t> Data gaps </a:t>
            </a:r>
            <a:r>
              <a:rPr lang="en-GB" sz="1100" dirty="0"/>
              <a:t>– many countries little or no data</a:t>
            </a:r>
          </a:p>
          <a:p>
            <a:r>
              <a:rPr lang="en-GB" sz="1100" dirty="0"/>
              <a:t>More </a:t>
            </a:r>
            <a:r>
              <a:rPr lang="en-GB" sz="1100" b="1" dirty="0">
                <a:solidFill>
                  <a:srgbClr val="C00000"/>
                </a:solidFill>
              </a:rPr>
              <a:t>consistency in reporting </a:t>
            </a:r>
            <a:r>
              <a:rPr lang="en-GB" sz="1100" dirty="0"/>
              <a:t>– less data wastage</a:t>
            </a:r>
          </a:p>
          <a:p>
            <a:r>
              <a:rPr lang="en-GB" sz="1100" dirty="0"/>
              <a:t>Use of standardised reporting guidelines – </a:t>
            </a:r>
            <a:r>
              <a:rPr lang="en-GB" sz="1100" b="1" dirty="0">
                <a:solidFill>
                  <a:srgbClr val="C00000"/>
                </a:solidFill>
              </a:rPr>
              <a:t>STROBE NI </a:t>
            </a:r>
            <a:r>
              <a:rPr lang="en-GB" sz="1100" dirty="0"/>
              <a:t>(Fitchett </a:t>
            </a:r>
            <a:r>
              <a:rPr lang="en-GB" sz="1100" i="1" dirty="0"/>
              <a:t>et al. Lancet Infect Dis </a:t>
            </a:r>
            <a:r>
              <a:rPr lang="en-GB" sz="1100" dirty="0"/>
              <a:t>2016)</a:t>
            </a:r>
          </a:p>
          <a:p>
            <a:pPr algn="l"/>
            <a:endParaRPr lang="en-GB" sz="1100" b="0" dirty="0">
              <a:latin typeface="+mn-lt"/>
            </a:endParaRPr>
          </a:p>
        </p:txBody>
      </p:sp>
      <p:sp>
        <p:nvSpPr>
          <p:cNvPr id="4" name="Slide Number Placeholder 3"/>
          <p:cNvSpPr>
            <a:spLocks noGrp="1"/>
          </p:cNvSpPr>
          <p:nvPr>
            <p:ph type="sldNum" sz="quarter" idx="5"/>
          </p:nvPr>
        </p:nvSpPr>
        <p:spPr/>
        <p:txBody>
          <a:bodyPr/>
          <a:lstStyle/>
          <a:p>
            <a:fld id="{91BF0018-C91C-C54F-8FA5-51685180A2D8}" type="slidenum">
              <a:rPr lang="en-US" smtClean="0"/>
              <a:pPr/>
              <a:t>11</a:t>
            </a:fld>
            <a:endParaRPr lang="en-US"/>
          </a:p>
        </p:txBody>
      </p:sp>
    </p:spTree>
    <p:extLst>
      <p:ext uri="{BB962C8B-B14F-4D97-AF65-F5344CB8AC3E}">
        <p14:creationId xmlns:p14="http://schemas.microsoft.com/office/powerpoint/2010/main" val="1581400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100" b="0" i="0" u="none" strike="noStrike" baseline="0" dirty="0">
                <a:latin typeface="+mn-lt"/>
              </a:rPr>
              <a:t>Gram-negative bacterial infections are increasingly common in neonatal units, especially multidrug-resistant </a:t>
            </a:r>
            <a:r>
              <a:rPr lang="en-GB" sz="1100" b="0" i="1" u="none" strike="noStrike" baseline="0" dirty="0">
                <a:latin typeface="+mn-lt"/>
              </a:rPr>
              <a:t>Klebsiella </a:t>
            </a:r>
            <a:r>
              <a:rPr lang="en-GB" sz="1100" b="0" i="0" u="none" strike="noStrike" baseline="0" dirty="0" err="1">
                <a:latin typeface="+mn-lt"/>
              </a:rPr>
              <a:t>spp</a:t>
            </a:r>
            <a:r>
              <a:rPr lang="en-GB" sz="1100" b="0" i="0" u="none" strike="noStrike" baseline="0" dirty="0">
                <a:latin typeface="+mn-lt"/>
              </a:rPr>
              <a:t>, which are implicated in outbreaks.</a:t>
            </a:r>
          </a:p>
          <a:p>
            <a:pPr algn="l"/>
            <a:endParaRPr lang="en-GB" sz="1100" b="0" i="0" u="none" strike="noStrike" baseline="0" dirty="0">
              <a:latin typeface="+mn-lt"/>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100" b="0" i="0" u="none" strike="noStrike" baseline="0" dirty="0">
                <a:latin typeface="+mn-lt"/>
              </a:rPr>
              <a:t>Our study highlights the emerging threat of previously unreported strains of multidrug-resistant </a:t>
            </a:r>
            <a:r>
              <a:rPr lang="en-GB" sz="1100" b="0" i="1" u="none" strike="noStrike" baseline="0" dirty="0">
                <a:latin typeface="+mn-lt"/>
              </a:rPr>
              <a:t>Klebsiella </a:t>
            </a:r>
            <a:r>
              <a:rPr lang="en-GB" sz="1100" b="0" i="0" u="none" strike="noStrike" baseline="0" dirty="0">
                <a:latin typeface="+mn-lt"/>
              </a:rPr>
              <a:t>species in this neonatal unit.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100" i="1" dirty="0">
                <a:effectLst/>
                <a:latin typeface="+mn-lt"/>
                <a:ea typeface="Calibri" panose="020F0502020204030204" pitchFamily="34" charset="0"/>
              </a:rPr>
              <a:t>K. quasipneumoniae </a:t>
            </a:r>
            <a:r>
              <a:rPr lang="en-GB" sz="1100" dirty="0">
                <a:effectLst/>
                <a:latin typeface="+mn-lt"/>
                <a:ea typeface="Calibri" panose="020F0502020204030204" pitchFamily="34" charset="0"/>
              </a:rPr>
              <a:t>is often misidentified as </a:t>
            </a:r>
            <a:r>
              <a:rPr lang="en-GB" sz="1100" i="1" dirty="0">
                <a:effectLst/>
                <a:latin typeface="+mn-lt"/>
                <a:ea typeface="Calibri" panose="020F0502020204030204" pitchFamily="34" charset="0"/>
              </a:rPr>
              <a:t>K. pneumoniae</a:t>
            </a:r>
            <a:r>
              <a:rPr lang="en-GB" sz="1100" dirty="0">
                <a:effectLst/>
                <a:latin typeface="+mn-lt"/>
                <a:ea typeface="Calibri" panose="020F0502020204030204" pitchFamily="34" charset="0"/>
              </a:rPr>
              <a:t> by routine clinical microbiological diagnostics and are difficult to distinguish without genome data</a:t>
            </a:r>
            <a:endParaRPr lang="en-GB" sz="1100" b="0" i="0" u="none" strike="noStrike" baseline="0" dirty="0">
              <a:latin typeface="+mn-lt"/>
            </a:endParaRPr>
          </a:p>
          <a:p>
            <a:pPr algn="l"/>
            <a:endParaRPr lang="en-GB" sz="1100" b="0" i="0" u="none" strike="noStrike" baseline="0" dirty="0">
              <a:latin typeface="+mn-lt"/>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100" dirty="0">
                <a:solidFill>
                  <a:srgbClr val="141413"/>
                </a:solidFill>
                <a:effectLst/>
                <a:latin typeface="+mn-lt"/>
                <a:ea typeface="Calibri" panose="020F0502020204030204" pitchFamily="34" charset="0"/>
                <a:cs typeface="Arial" panose="020B0604020202020204" pitchFamily="34" charset="0"/>
              </a:rPr>
              <a:t>Using whole-genome sequencing to the infection-control investigation allowed us to </a:t>
            </a:r>
            <a:r>
              <a:rPr lang="en-GB" sz="1100" dirty="0">
                <a:effectLst/>
                <a:latin typeface="+mn-lt"/>
                <a:ea typeface="Calibri" panose="020F0502020204030204" pitchFamily="34" charset="0"/>
                <a:cs typeface="Arial" panose="020B0604020202020204" pitchFamily="34" charset="0"/>
              </a:rPr>
              <a:t>classify the </a:t>
            </a:r>
            <a:r>
              <a:rPr lang="en-GB" sz="1100" i="1" dirty="0">
                <a:effectLst/>
                <a:latin typeface="+mn-lt"/>
                <a:ea typeface="Calibri" panose="020F0502020204030204" pitchFamily="34" charset="0"/>
                <a:cs typeface="Arial" panose="020B0604020202020204" pitchFamily="34" charset="0"/>
              </a:rPr>
              <a:t>Klebsiella </a:t>
            </a:r>
            <a:r>
              <a:rPr lang="en-GB" sz="1100" dirty="0">
                <a:effectLst/>
                <a:latin typeface="+mn-lt"/>
                <a:ea typeface="Calibri" panose="020F0502020204030204" pitchFamily="34" charset="0"/>
                <a:cs typeface="Arial" panose="020B0604020202020204" pitchFamily="34" charset="0"/>
              </a:rPr>
              <a:t>infections as nosocomial outbreaks and not community-acquired infections and</a:t>
            </a:r>
            <a:r>
              <a:rPr lang="en-GB" sz="1100" dirty="0">
                <a:solidFill>
                  <a:srgbClr val="141413"/>
                </a:solidFill>
                <a:effectLst/>
                <a:latin typeface="+mn-lt"/>
                <a:ea typeface="Calibri" panose="020F0502020204030204" pitchFamily="34" charset="0"/>
                <a:cs typeface="Arial" panose="020B0604020202020204" pitchFamily="34" charset="0"/>
              </a:rPr>
              <a:t> </a:t>
            </a:r>
            <a:r>
              <a:rPr lang="en-US" sz="1100" dirty="0">
                <a:solidFill>
                  <a:srgbClr val="141413"/>
                </a:solidFill>
                <a:effectLst/>
                <a:latin typeface="+mn-lt"/>
                <a:ea typeface="Calibri" panose="020F0502020204030204" pitchFamily="34" charset="0"/>
                <a:cs typeface="Arial" panose="020B0604020202020204" pitchFamily="34" charset="0"/>
              </a:rPr>
              <a:t>enabled more precise identification of bacterial species and transmission pathways than with standard microbiological techniques. </a:t>
            </a:r>
          </a:p>
          <a:p>
            <a:pPr marL="171450" indent="-171450" algn="l">
              <a:buFont typeface="Arial" panose="020B0604020202020204" pitchFamily="34" charset="0"/>
              <a:buChar char="•"/>
            </a:pPr>
            <a:endParaRPr lang="en-GB" sz="1100" b="0" i="0" u="none" strike="noStrike" baseline="0" dirty="0">
              <a:latin typeface="+mn-lt"/>
            </a:endParaRPr>
          </a:p>
          <a:p>
            <a:pPr algn="l"/>
            <a:r>
              <a:rPr lang="en-GB" sz="1100" b="0" i="0" u="none" strike="noStrike" baseline="0" dirty="0">
                <a:latin typeface="+mn-lt"/>
              </a:rPr>
              <a:t>Genome-based surveillance studies can improve identification of circulating  pathogen strains, characterisation of antimicrobial resistance, and help understand probable infection acquisition routes during outbreaks in newborn units in low-resource settings.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100" dirty="0">
              <a:solidFill>
                <a:srgbClr val="141413"/>
              </a:solidFill>
              <a:effectLst/>
              <a:latin typeface="+mn-lt"/>
              <a:ea typeface="Calibri" panose="020F050202020403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100" b="0" i="0" u="none" strike="noStrike" baseline="0" dirty="0">
                <a:latin typeface="+mn-lt"/>
              </a:rPr>
              <a:t>Our data provide evidence for the need to regularly monitor endemic transmission of bacteria within the hospital setting, identify the introduction of resistant strains from the community, and improve clinical practices to reduce or prevent the spread of infection and resistance.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100" dirty="0">
              <a:solidFill>
                <a:srgbClr val="141413"/>
              </a:solidFill>
              <a:effectLst/>
              <a:latin typeface="+mn-lt"/>
              <a:ea typeface="Calibri" panose="020F050202020403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100" dirty="0">
                <a:solidFill>
                  <a:srgbClr val="141413"/>
                </a:solidFill>
                <a:effectLst/>
                <a:latin typeface="+mn-lt"/>
                <a:ea typeface="Calibri" panose="020F0502020204030204" pitchFamily="34" charset="0"/>
                <a:cs typeface="Arial" panose="020B0604020202020204" pitchFamily="34" charset="0"/>
              </a:rPr>
              <a:t>In the future, the required sequencing technologies might become more rapidly available, also in LMIC with the aim to rapidly identify healthcare-associated infection transmission dynamics and inform infection control efforts. </a:t>
            </a:r>
          </a:p>
          <a:p>
            <a:pPr algn="l"/>
            <a:endParaRPr lang="en-GB" sz="1100" b="0" dirty="0">
              <a:latin typeface="+mn-lt"/>
            </a:endParaRPr>
          </a:p>
          <a:p>
            <a:pPr algn="l"/>
            <a:r>
              <a:rPr lang="en-GB" sz="1100" b="0" dirty="0">
                <a:latin typeface="+mn-lt"/>
              </a:rPr>
              <a: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100" b="1" i="1" u="none" strike="noStrike" baseline="0" dirty="0">
                <a:effectLst/>
                <a:latin typeface="+mn-lt"/>
              </a:rPr>
              <a:t>Additional info:</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GB" sz="1100" dirty="0">
                <a:effectLst/>
                <a:latin typeface="+mn-lt"/>
                <a:ea typeface="Calibri" panose="020F0502020204030204" pitchFamily="34" charset="0"/>
              </a:rPr>
              <a:t>The </a:t>
            </a:r>
            <a:r>
              <a:rPr lang="en-GB" sz="1100" i="1" dirty="0">
                <a:effectLst/>
                <a:latin typeface="+mn-lt"/>
                <a:ea typeface="Calibri" panose="020F0502020204030204" pitchFamily="34" charset="0"/>
              </a:rPr>
              <a:t>K. pneumoniae</a:t>
            </a:r>
            <a:r>
              <a:rPr lang="en-GB" sz="1100" dirty="0">
                <a:effectLst/>
                <a:latin typeface="+mn-lt"/>
                <a:ea typeface="Calibri" panose="020F0502020204030204" pitchFamily="34" charset="0"/>
              </a:rPr>
              <a:t> outbreak coincided with the peak admission period (</a:t>
            </a:r>
            <a:r>
              <a:rPr lang="en-US" sz="1100" dirty="0">
                <a:effectLst/>
                <a:latin typeface="+mn-lt"/>
                <a:ea typeface="Calibri" panose="020F0502020204030204" pitchFamily="34" charset="0"/>
              </a:rPr>
              <a:t>September to December)</a:t>
            </a:r>
            <a:r>
              <a:rPr lang="en-GB" sz="1100" dirty="0">
                <a:effectLst/>
                <a:latin typeface="+mn-lt"/>
                <a:ea typeface="Calibri" panose="020F0502020204030204" pitchFamily="34" charset="0"/>
              </a:rPr>
              <a:t> in the neonatal ward during which cot occupancy increases 100-fold.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GB" sz="1100" dirty="0">
                <a:effectLst/>
                <a:latin typeface="+mn-lt"/>
                <a:ea typeface="Calibri" panose="020F0502020204030204" pitchFamily="34" charset="0"/>
              </a:rPr>
              <a:t>High-rates of neonatal gastro-intestinal colonisation with ESBL-producing </a:t>
            </a:r>
            <a:r>
              <a:rPr lang="en-GB" sz="1100" i="1" dirty="0">
                <a:effectLst/>
                <a:latin typeface="+mn-lt"/>
                <a:ea typeface="Calibri" panose="020F0502020204030204" pitchFamily="34" charset="0"/>
              </a:rPr>
              <a:t>K. pneumoniae</a:t>
            </a:r>
            <a:r>
              <a:rPr lang="en-GB" sz="1100" dirty="0">
                <a:effectLst/>
                <a:latin typeface="+mn-lt"/>
                <a:ea typeface="Calibri" panose="020F0502020204030204" pitchFamily="34" charset="0"/>
              </a:rPr>
              <a:t> and high stool bacterial loads </a:t>
            </a:r>
            <a:r>
              <a:rPr lang="en-US" sz="1100" dirty="0">
                <a:effectLst/>
                <a:latin typeface="+mn-lt"/>
                <a:ea typeface="Times New Roman" panose="02020603050405020304" pitchFamily="18" charset="0"/>
              </a:rPr>
              <a:t>provide a reservoir for spread from baby to baby via the hands of mothers and staff.</a:t>
            </a:r>
            <a:r>
              <a:rPr lang="en-GB" sz="1100" dirty="0">
                <a:effectLst/>
                <a:latin typeface="+mn-lt"/>
                <a:ea typeface="Calibri" panose="020F0502020204030204" pitchFamily="34" charset="0"/>
              </a:rPr>
              <a:t> and </a:t>
            </a:r>
            <a:r>
              <a:rPr lang="en-GB" sz="1100" dirty="0">
                <a:effectLst/>
                <a:latin typeface="+mn-lt"/>
                <a:ea typeface="Calibri" panose="020F0502020204030204" pitchFamily="34" charset="0"/>
                <a:cs typeface="Arial" panose="020B0604020202020204" pitchFamily="34" charset="0"/>
              </a:rPr>
              <a:t>some of the cases might have occurred due to cross-contamination from intestinally-colonised babies.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100" dirty="0">
              <a:solidFill>
                <a:srgbClr val="141413"/>
              </a:solidFill>
              <a:effectLst/>
              <a:latin typeface="+mn-lt"/>
              <a:ea typeface="Calibri" panose="020F050202020403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100" dirty="0">
                <a:effectLst/>
                <a:latin typeface="+mn-lt"/>
                <a:ea typeface="Calibri" panose="020F0502020204030204" pitchFamily="34" charset="0"/>
                <a:cs typeface="Arial" panose="020B0604020202020204" pitchFamily="34" charset="0"/>
              </a:rPr>
              <a:t>Our study has important implications for preventing newborn deaths from hospital acquired infections in LMIC </a:t>
            </a:r>
            <a:r>
              <a:rPr lang="en-US" sz="1100" dirty="0">
                <a:solidFill>
                  <a:srgbClr val="000000"/>
                </a:solidFill>
                <a:effectLst/>
                <a:latin typeface="+mn-lt"/>
                <a:ea typeface="Calibri" panose="020F0502020204030204" pitchFamily="34" charset="0"/>
                <a:cs typeface="Arial" panose="020B0604020202020204" pitchFamily="34" charset="0"/>
              </a:rPr>
              <a:t>where even the supportive treatments administered may be leading to infection transmission.</a:t>
            </a:r>
            <a:endParaRPr lang="en-GB" sz="1100" dirty="0">
              <a:effectLst/>
              <a:latin typeface="+mn-lt"/>
              <a:ea typeface="Calibri" panose="020F0502020204030204" pitchFamily="34" charset="0"/>
              <a:cs typeface="Arial" panose="020B0604020202020204" pitchFamily="34" charset="0"/>
            </a:endParaRPr>
          </a:p>
          <a:p>
            <a:pPr algn="l"/>
            <a:endParaRPr lang="en-GB" sz="1100" b="0" dirty="0">
              <a:latin typeface="+mn-lt"/>
            </a:endParaRPr>
          </a:p>
        </p:txBody>
      </p:sp>
      <p:sp>
        <p:nvSpPr>
          <p:cNvPr id="4" name="Slide Number Placeholder 3"/>
          <p:cNvSpPr>
            <a:spLocks noGrp="1"/>
          </p:cNvSpPr>
          <p:nvPr>
            <p:ph type="sldNum" sz="quarter" idx="5"/>
          </p:nvPr>
        </p:nvSpPr>
        <p:spPr/>
        <p:txBody>
          <a:bodyPr/>
          <a:lstStyle/>
          <a:p>
            <a:fld id="{91BF0018-C91C-C54F-8FA5-51685180A2D8}" type="slidenum">
              <a:rPr lang="en-US" smtClean="0"/>
              <a:pPr/>
              <a:t>12</a:t>
            </a:fld>
            <a:endParaRPr lang="en-US"/>
          </a:p>
        </p:txBody>
      </p:sp>
    </p:spTree>
    <p:extLst>
      <p:ext uri="{BB962C8B-B14F-4D97-AF65-F5344CB8AC3E}">
        <p14:creationId xmlns:p14="http://schemas.microsoft.com/office/powerpoint/2010/main" val="20110425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conclude,  as we move faster to end preventable newborn deaths by 2030 we need to focus on transforming care for small and sick newborns, especially those with serious infections. </a:t>
            </a:r>
          </a:p>
          <a:p>
            <a:endParaRPr lang="en-GB" dirty="0"/>
          </a:p>
          <a:p>
            <a:r>
              <a:rPr lang="en-GB" dirty="0"/>
              <a:t>Next generation sequencing can be used to compliment traditional microbiological methods for pathogen and AMR surveillance.</a:t>
            </a:r>
          </a:p>
          <a:p>
            <a:endParaRPr lang="en-GB" dirty="0"/>
          </a:p>
          <a:p>
            <a:r>
              <a:rPr lang="en-GB" dirty="0"/>
              <a:t>Let me end by acknowledging my colleagues and co-authors.</a:t>
            </a:r>
          </a:p>
        </p:txBody>
      </p:sp>
      <p:sp>
        <p:nvSpPr>
          <p:cNvPr id="4" name="Slide Number Placeholder 3"/>
          <p:cNvSpPr>
            <a:spLocks noGrp="1"/>
          </p:cNvSpPr>
          <p:nvPr>
            <p:ph type="sldNum" sz="quarter" idx="5"/>
          </p:nvPr>
        </p:nvSpPr>
        <p:spPr/>
        <p:txBody>
          <a:bodyPr/>
          <a:lstStyle/>
          <a:p>
            <a:pPr marL="0" marR="0" lvl="0" indent="0" algn="r" defTabSz="919163" rtl="0" eaLnBrk="0" fontAlgn="base" latinLnBrk="0" hangingPunct="0">
              <a:lnSpc>
                <a:spcPct val="100000"/>
              </a:lnSpc>
              <a:spcBef>
                <a:spcPct val="0"/>
              </a:spcBef>
              <a:spcAft>
                <a:spcPct val="0"/>
              </a:spcAft>
              <a:buClrTx/>
              <a:buSzTx/>
              <a:buFontTx/>
              <a:buNone/>
              <a:tabLst/>
              <a:defRPr/>
            </a:pPr>
            <a:fld id="{91BF0018-C91C-C54F-8FA5-51685180A2D8}" type="slidenum">
              <a:rPr kumimoji="0" lang="en-US" sz="1200" b="0" i="0" u="none" strike="noStrike" kern="1200" cap="none" spc="0" normalizeH="0" baseline="0" noProof="0" smtClean="0">
                <a:ln>
                  <a:noFill/>
                </a:ln>
                <a:solidFill>
                  <a:srgbClr val="000000"/>
                </a:solidFill>
                <a:effectLst/>
                <a:uLnTx/>
                <a:uFillTx/>
                <a:latin typeface="Times New Roman" pitchFamily="-1" charset="0"/>
                <a:ea typeface="+mn-ea"/>
                <a:cs typeface="+mn-cs"/>
              </a:rPr>
              <a:pPr marL="0" marR="0" lvl="0" indent="0" algn="r" defTabSz="919163"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Times New Roman" pitchFamily="-1" charset="0"/>
              <a:ea typeface="+mn-ea"/>
              <a:cs typeface="+mn-cs"/>
            </a:endParaRPr>
          </a:p>
        </p:txBody>
      </p:sp>
    </p:spTree>
    <p:extLst>
      <p:ext uri="{BB962C8B-B14F-4D97-AF65-F5344CB8AC3E}">
        <p14:creationId xmlns:p14="http://schemas.microsoft.com/office/powerpoint/2010/main" val="1328616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neonatal period is the most vulnerable time in a child’s life.</a:t>
            </a:r>
          </a:p>
          <a:p>
            <a:r>
              <a:rPr lang="en-US" dirty="0"/>
              <a:t>In 2020, 2.4. million newborns died in the first 28 days after birth</a:t>
            </a:r>
          </a:p>
        </p:txBody>
      </p:sp>
      <p:sp>
        <p:nvSpPr>
          <p:cNvPr id="4" name="Slide Number Placeholder 3"/>
          <p:cNvSpPr>
            <a:spLocks noGrp="1"/>
          </p:cNvSpPr>
          <p:nvPr>
            <p:ph type="sldNum" sz="quarter" idx="5"/>
          </p:nvPr>
        </p:nvSpPr>
        <p:spPr/>
        <p:txBody>
          <a:bodyPr/>
          <a:lstStyle/>
          <a:p>
            <a:pPr marL="0" marR="0" lvl="0" indent="0" algn="r" defTabSz="919163" rtl="0" eaLnBrk="0" fontAlgn="base" latinLnBrk="0" hangingPunct="0">
              <a:lnSpc>
                <a:spcPct val="100000"/>
              </a:lnSpc>
              <a:spcBef>
                <a:spcPct val="0"/>
              </a:spcBef>
              <a:spcAft>
                <a:spcPct val="0"/>
              </a:spcAft>
              <a:buClrTx/>
              <a:buSzTx/>
              <a:buFontTx/>
              <a:buNone/>
              <a:tabLst/>
              <a:defRPr/>
            </a:pPr>
            <a:fld id="{91BF0018-C91C-C54F-8FA5-51685180A2D8}" type="slidenum">
              <a:rPr kumimoji="0" lang="en-US" sz="1200" b="0" i="0" u="none" strike="noStrike" kern="1200" cap="none" spc="0" normalizeH="0" baseline="0" noProof="0" smtClean="0">
                <a:ln>
                  <a:noFill/>
                </a:ln>
                <a:solidFill>
                  <a:srgbClr val="000000"/>
                </a:solidFill>
                <a:effectLst/>
                <a:uLnTx/>
                <a:uFillTx/>
                <a:latin typeface="Times New Roman" pitchFamily="-1" charset="0"/>
                <a:ea typeface="+mn-ea"/>
                <a:cs typeface="+mn-cs"/>
              </a:rPr>
              <a:pPr marL="0" marR="0" lvl="0" indent="0" algn="r" defTabSz="919163" rtl="0" eaLnBrk="0" fontAlgn="base" latinLnBrk="0" hangingPunct="0">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Times New Roman" pitchFamily="-1" charset="0"/>
              <a:ea typeface="+mn-ea"/>
              <a:cs typeface="+mn-cs"/>
            </a:endParaRPr>
          </a:p>
        </p:txBody>
      </p:sp>
    </p:spTree>
    <p:extLst>
      <p:ext uri="{BB962C8B-B14F-4D97-AF65-F5344CB8AC3E}">
        <p14:creationId xmlns:p14="http://schemas.microsoft.com/office/powerpoint/2010/main" val="2330249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a:defRPr/>
            </a:pPr>
            <a:r>
              <a:rPr lang="en-GB" sz="1300" dirty="0">
                <a:latin typeface="Candara" panose="020E0502030303020204" pitchFamily="34" charset="0"/>
              </a:rPr>
              <a:t>Overall, </a:t>
            </a:r>
            <a:r>
              <a:rPr lang="en-GB" sz="1300" dirty="0" err="1">
                <a:latin typeface="Candara" panose="020E0502030303020204" pitchFamily="34" charset="0"/>
              </a:rPr>
              <a:t>S.aureus</a:t>
            </a:r>
            <a:r>
              <a:rPr lang="en-GB" sz="1300" dirty="0">
                <a:latin typeface="Candara" panose="020E0502030303020204" pitchFamily="34" charset="0"/>
              </a:rPr>
              <a:t>, Klebsiella and E.coli are the main causes of neonatal sepsis</a:t>
            </a:r>
          </a:p>
          <a:p>
            <a:pPr defTabSz="990752">
              <a:defRPr/>
            </a:pPr>
            <a:r>
              <a:rPr lang="en-GB" sz="1300" dirty="0">
                <a:latin typeface="Candara" panose="020E0502030303020204" pitchFamily="34" charset="0"/>
              </a:rPr>
              <a:t>While GBS, S. pneumonia </a:t>
            </a:r>
            <a:r>
              <a:rPr lang="en-GB" sz="1300" dirty="0" err="1">
                <a:latin typeface="Candara" panose="020E0502030303020204" pitchFamily="34" charset="0"/>
              </a:rPr>
              <a:t>S.aureus</a:t>
            </a:r>
            <a:r>
              <a:rPr lang="en-GB" sz="1300" dirty="0">
                <a:latin typeface="Candara" panose="020E0502030303020204" pitchFamily="34" charset="0"/>
              </a:rPr>
              <a:t> are the main causes of neonatal meningitis.</a:t>
            </a:r>
          </a:p>
          <a:p>
            <a:pPr defTabSz="990752">
              <a:defRPr/>
            </a:pPr>
            <a:endParaRPr lang="en-GB" sz="1300" dirty="0">
              <a:latin typeface="Candara" panose="020E0502030303020204" pitchFamily="34" charset="0"/>
            </a:endParaRPr>
          </a:p>
          <a:p>
            <a:pPr defTabSz="990752">
              <a:defRPr/>
            </a:pPr>
            <a:r>
              <a:rPr lang="en-GB" sz="1300" dirty="0">
                <a:latin typeface="Candara" panose="020E0502030303020204" pitchFamily="34" charset="0"/>
              </a:rPr>
              <a:t>As you can see on the maps, we also observed sub-regional geographic variations in the distribution of specific bacterial pathogens between regions, and what is not shown is that there are differences within regions.</a:t>
            </a:r>
          </a:p>
        </p:txBody>
      </p:sp>
      <p:sp>
        <p:nvSpPr>
          <p:cNvPr id="4" name="Slide Number Placeholder 3"/>
          <p:cNvSpPr>
            <a:spLocks noGrp="1"/>
          </p:cNvSpPr>
          <p:nvPr>
            <p:ph type="sldNum" sz="quarter" idx="5"/>
          </p:nvPr>
        </p:nvSpPr>
        <p:spPr/>
        <p:txBody>
          <a:bodyPr/>
          <a:lstStyle/>
          <a:p>
            <a:pPr marL="0" marR="0" lvl="0" indent="0" algn="r" defTabSz="919163" rtl="0" eaLnBrk="0" fontAlgn="base" latinLnBrk="0" hangingPunct="0">
              <a:lnSpc>
                <a:spcPct val="100000"/>
              </a:lnSpc>
              <a:spcBef>
                <a:spcPct val="0"/>
              </a:spcBef>
              <a:spcAft>
                <a:spcPct val="0"/>
              </a:spcAft>
              <a:buClrTx/>
              <a:buSzTx/>
              <a:buFontTx/>
              <a:buNone/>
              <a:tabLst/>
              <a:defRPr/>
            </a:pPr>
            <a:fld id="{353EDA1D-49D0-204D-B604-64BCB1202E4C}" type="slidenum">
              <a:rPr kumimoji="0" lang="en-US" sz="1200" b="0" i="0" u="none" strike="noStrike" kern="1200" cap="none" spc="0" normalizeH="0" baseline="0" noProof="0" smtClean="0">
                <a:ln>
                  <a:noFill/>
                </a:ln>
                <a:solidFill>
                  <a:srgbClr val="000000"/>
                </a:solidFill>
                <a:effectLst/>
                <a:uLnTx/>
                <a:uFillTx/>
                <a:latin typeface="Times New Roman" pitchFamily="-1" charset="0"/>
                <a:ea typeface="+mn-ea"/>
                <a:cs typeface="+mn-cs"/>
              </a:rPr>
              <a:pPr marL="0" marR="0" lvl="0" indent="0" algn="r" defTabSz="919163"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Times New Roman" pitchFamily="-1" charset="0"/>
              <a:ea typeface="+mn-ea"/>
              <a:cs typeface="+mn-cs"/>
            </a:endParaRPr>
          </a:p>
        </p:txBody>
      </p:sp>
    </p:spTree>
    <p:extLst>
      <p:ext uri="{BB962C8B-B14F-4D97-AF65-F5344CB8AC3E}">
        <p14:creationId xmlns:p14="http://schemas.microsoft.com/office/powerpoint/2010/main" val="1402329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ts val="1200"/>
              </a:spcAft>
              <a:buClrTx/>
              <a:buSzTx/>
              <a:buFontTx/>
              <a:buNone/>
              <a:tabLst/>
              <a:defRPr/>
            </a:pPr>
            <a:r>
              <a:rPr lang="en-GB" sz="1100" dirty="0">
                <a:latin typeface="+mn-lt"/>
              </a:rPr>
              <a:t>The </a:t>
            </a:r>
            <a:r>
              <a:rPr lang="en-GB" sz="1100" dirty="0" err="1">
                <a:latin typeface="+mn-lt"/>
              </a:rPr>
              <a:t>fetus</a:t>
            </a:r>
            <a:r>
              <a:rPr lang="en-GB" sz="1100" dirty="0">
                <a:latin typeface="+mn-lt"/>
              </a:rPr>
              <a:t> and newborn are exposed to multiple sources of infection.</a:t>
            </a:r>
          </a:p>
          <a:p>
            <a:r>
              <a:rPr lang="en-GB" sz="1100" dirty="0"/>
              <a:t>Each year, millions of vulnerable newborns require inpatient care yet are at a major risk from hospital-acquired infections; yet many cases and deaths are missed. There is an urgent need for better detection including ward and laboratory integration plus innovation for diagnostics.</a:t>
            </a:r>
          </a:p>
          <a:p>
            <a:r>
              <a:rPr lang="en-GB" sz="1100" dirty="0"/>
              <a:t>Detection of infection sources is often overlooked  - important especially given the emergence  of AMR</a:t>
            </a:r>
          </a:p>
          <a:p>
            <a:pPr marL="0" marR="0" lvl="0" indent="0" algn="l" defTabSz="914400" rtl="0" eaLnBrk="1" fontAlgn="base" latinLnBrk="0" hangingPunct="1">
              <a:lnSpc>
                <a:spcPct val="100000"/>
              </a:lnSpc>
              <a:spcBef>
                <a:spcPct val="30000"/>
              </a:spcBef>
              <a:spcAft>
                <a:spcPts val="1200"/>
              </a:spcAft>
              <a:buClrTx/>
              <a:buSzTx/>
              <a:buFontTx/>
              <a:buNone/>
              <a:tabLst/>
              <a:defRPr/>
            </a:pPr>
            <a:endParaRPr lang="en-GB" sz="1100" dirty="0">
              <a:latin typeface="+mn-lt"/>
            </a:endParaRPr>
          </a:p>
          <a:p>
            <a:pPr algn="l">
              <a:spcAft>
                <a:spcPts val="1200"/>
              </a:spcAft>
            </a:pPr>
            <a:r>
              <a:rPr lang="en-GB" sz="1100" b="0" i="0" u="none" strike="noStrike" baseline="0" dirty="0">
                <a:latin typeface="+mn-lt"/>
              </a:rPr>
              <a:t>The risk of hospital-acquired infection is particularly high for babies </a:t>
            </a:r>
            <a:r>
              <a:rPr lang="en-GB" sz="1100" dirty="0">
                <a:latin typeface="+mn-lt"/>
              </a:rPr>
              <a:t>born in or admitted to hospital in </a:t>
            </a:r>
            <a:r>
              <a:rPr lang="en-GB" sz="1100" b="0" i="0" u="none" strike="noStrike" baseline="0" dirty="0">
                <a:latin typeface="+mn-lt"/>
              </a:rPr>
              <a:t>low-resource settings, and is associated with overcrowding and understaffing, as well as weak infection control protocols</a:t>
            </a:r>
            <a:endParaRPr lang="en-GB" sz="1100" dirty="0">
              <a:latin typeface="+mn-lt"/>
            </a:endParaRPr>
          </a:p>
          <a:p>
            <a:pPr algn="l"/>
            <a:endParaRPr lang="en-GB" sz="1100" dirty="0">
              <a:latin typeface="Candara" panose="020E0502030303020204" pitchFamily="34" charset="0"/>
            </a:endParaRPr>
          </a:p>
          <a:p>
            <a:pPr defTabSz="685800" eaLnBrk="1" fontAlgn="auto" hangingPunct="1">
              <a:spcBef>
                <a:spcPts val="0"/>
              </a:spcBef>
              <a:spcAft>
                <a:spcPts val="0"/>
              </a:spcAft>
            </a:pPr>
            <a:endParaRPr lang="en-GB" sz="1100" b="0" i="0" u="none" strike="noStrike" baseline="0" dirty="0">
              <a:latin typeface="+mn-lt"/>
            </a:endParaRPr>
          </a:p>
        </p:txBody>
      </p:sp>
      <p:sp>
        <p:nvSpPr>
          <p:cNvPr id="4" name="Slide Number Placeholder 3"/>
          <p:cNvSpPr>
            <a:spLocks noGrp="1"/>
          </p:cNvSpPr>
          <p:nvPr>
            <p:ph type="sldNum" sz="quarter" idx="5"/>
          </p:nvPr>
        </p:nvSpPr>
        <p:spPr/>
        <p:txBody>
          <a:bodyPr/>
          <a:lstStyle/>
          <a:p>
            <a:pPr marL="0" marR="0" lvl="0" indent="0" algn="r" defTabSz="919163" rtl="0" eaLnBrk="0" fontAlgn="base" latinLnBrk="0" hangingPunct="0">
              <a:lnSpc>
                <a:spcPct val="100000"/>
              </a:lnSpc>
              <a:spcBef>
                <a:spcPct val="0"/>
              </a:spcBef>
              <a:spcAft>
                <a:spcPct val="0"/>
              </a:spcAft>
              <a:buClrTx/>
              <a:buSzTx/>
              <a:buFontTx/>
              <a:buNone/>
              <a:tabLst/>
              <a:defRPr/>
            </a:pPr>
            <a:fld id="{91BF0018-C91C-C54F-8FA5-51685180A2D8}" type="slidenum">
              <a:rPr kumimoji="0" lang="en-US" sz="1200" b="0" i="0" u="none" strike="noStrike" kern="1200" cap="none" spc="0" normalizeH="0" baseline="0" noProof="0" smtClean="0">
                <a:ln>
                  <a:noFill/>
                </a:ln>
                <a:solidFill>
                  <a:srgbClr val="000000"/>
                </a:solidFill>
                <a:effectLst/>
                <a:uLnTx/>
                <a:uFillTx/>
                <a:latin typeface="Times New Roman" pitchFamily="-1" charset="0"/>
                <a:ea typeface="+mn-ea"/>
                <a:cs typeface="+mn-cs"/>
              </a:rPr>
              <a:pPr marL="0" marR="0" lvl="0" indent="0" algn="r" defTabSz="919163"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Times New Roman" pitchFamily="-1" charset="0"/>
              <a:ea typeface="+mn-ea"/>
              <a:cs typeface="+mn-cs"/>
            </a:endParaRPr>
          </a:p>
        </p:txBody>
      </p:sp>
    </p:spTree>
    <p:extLst>
      <p:ext uri="{BB962C8B-B14F-4D97-AF65-F5344CB8AC3E}">
        <p14:creationId xmlns:p14="http://schemas.microsoft.com/office/powerpoint/2010/main" val="2910169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1BF0018-C91C-C54F-8FA5-51685180A2D8}" type="slidenum">
              <a:rPr lang="en-US" smtClean="0"/>
              <a:pPr/>
              <a:t>5</a:t>
            </a:fld>
            <a:endParaRPr lang="en-US"/>
          </a:p>
        </p:txBody>
      </p:sp>
    </p:spTree>
    <p:extLst>
      <p:ext uri="{BB962C8B-B14F-4D97-AF65-F5344CB8AC3E}">
        <p14:creationId xmlns:p14="http://schemas.microsoft.com/office/powerpoint/2010/main" val="1530974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07325" indent="-207325" defTabSz="710826" fontAlgn="auto">
              <a:spcBef>
                <a:spcPts val="0"/>
              </a:spcBef>
              <a:spcAft>
                <a:spcPts val="622"/>
              </a:spcAft>
              <a:buFont typeface="Arial" panose="020B0604020202020204" pitchFamily="34" charset="0"/>
              <a:buChar char="•"/>
            </a:pPr>
            <a:r>
              <a:rPr lang="en-GB" sz="1100" kern="1200" dirty="0">
                <a:solidFill>
                  <a:schemeClr val="tx1"/>
                </a:solidFill>
                <a:latin typeface="Times" pitchFamily="-1" charset="0"/>
                <a:ea typeface="+mn-ea"/>
                <a:cs typeface="Arial" panose="020B0604020202020204" pitchFamily="34" charset="0"/>
              </a:rPr>
              <a:t>Between March &amp; December 2016, we had sequential outbreaks at the neonatal ward of Gambia’s largest and only teaching hospital and the pathogens involved were:  </a:t>
            </a:r>
            <a:r>
              <a:rPr lang="en-GB" sz="1100" i="1" kern="1200" dirty="0" err="1">
                <a:solidFill>
                  <a:schemeClr val="tx1"/>
                </a:solidFill>
                <a:latin typeface="Times" pitchFamily="-1" charset="0"/>
                <a:ea typeface="+mn-ea"/>
                <a:cs typeface="Arial" panose="020B0604020202020204" pitchFamily="34" charset="0"/>
              </a:rPr>
              <a:t>Burkholderia</a:t>
            </a:r>
            <a:r>
              <a:rPr lang="en-GB" sz="1100" i="1" kern="1200" dirty="0">
                <a:solidFill>
                  <a:schemeClr val="tx1"/>
                </a:solidFill>
                <a:latin typeface="Times" pitchFamily="-1" charset="0"/>
                <a:ea typeface="+mn-ea"/>
                <a:cs typeface="Arial" panose="020B0604020202020204" pitchFamily="34" charset="0"/>
              </a:rPr>
              <a:t> </a:t>
            </a:r>
            <a:r>
              <a:rPr lang="en-GB" sz="1100" i="1" kern="1200" dirty="0" err="1">
                <a:solidFill>
                  <a:schemeClr val="tx1"/>
                </a:solidFill>
                <a:latin typeface="Times" pitchFamily="-1" charset="0"/>
                <a:ea typeface="+mn-ea"/>
                <a:cs typeface="Arial" panose="020B0604020202020204" pitchFamily="34" charset="0"/>
              </a:rPr>
              <a:t>cepacia</a:t>
            </a:r>
            <a:r>
              <a:rPr lang="en-GB" sz="1100" i="1" kern="1200" dirty="0">
                <a:solidFill>
                  <a:schemeClr val="tx1"/>
                </a:solidFill>
                <a:latin typeface="Times" pitchFamily="-1" charset="0"/>
                <a:ea typeface="+mn-ea"/>
                <a:cs typeface="Arial" panose="020B0604020202020204" pitchFamily="34" charset="0"/>
              </a:rPr>
              <a:t> and</a:t>
            </a:r>
            <a:r>
              <a:rPr lang="en-GB" sz="1100" kern="1200" dirty="0">
                <a:solidFill>
                  <a:schemeClr val="tx1"/>
                </a:solidFill>
                <a:latin typeface="Times" pitchFamily="-1" charset="0"/>
                <a:ea typeface="+mn-ea"/>
                <a:cs typeface="Arial" panose="020B0604020202020204" pitchFamily="34" charset="0"/>
              </a:rPr>
              <a:t> then MDR ESBL </a:t>
            </a:r>
            <a:r>
              <a:rPr lang="en-GB" sz="1100" i="1" kern="1200" dirty="0" err="1">
                <a:solidFill>
                  <a:schemeClr val="tx1"/>
                </a:solidFill>
                <a:latin typeface="Times" pitchFamily="-1" charset="0"/>
                <a:ea typeface="+mn-ea"/>
                <a:cs typeface="Arial" panose="020B0604020202020204" pitchFamily="34" charset="0"/>
              </a:rPr>
              <a:t>Klebsiellae</a:t>
            </a:r>
            <a:endParaRPr lang="en-GB" sz="1100" i="1" kern="1200" dirty="0">
              <a:solidFill>
                <a:schemeClr val="tx1"/>
              </a:solidFill>
              <a:effectLst/>
              <a:latin typeface="Times" pitchFamily="-1" charset="0"/>
              <a:ea typeface="+mn-ea"/>
              <a:cs typeface="Arial" panose="020B0604020202020204" pitchFamily="34" charset="0"/>
            </a:endParaRPr>
          </a:p>
          <a:p>
            <a:pPr marL="207325" indent="-207325" defTabSz="710826" fontAlgn="auto">
              <a:spcBef>
                <a:spcPts val="0"/>
              </a:spcBef>
              <a:spcAft>
                <a:spcPts val="622"/>
              </a:spcAft>
              <a:buFont typeface="Arial" panose="020B0604020202020204" pitchFamily="34" charset="0"/>
              <a:buChar char="•"/>
            </a:pPr>
            <a:r>
              <a:rPr lang="en-GB" sz="1100" kern="1200" dirty="0">
                <a:solidFill>
                  <a:schemeClr val="tx1"/>
                </a:solidFill>
                <a:effectLst/>
                <a:latin typeface="Times" pitchFamily="-1" charset="0"/>
                <a:ea typeface="+mn-ea"/>
                <a:cs typeface="+mn-cs"/>
              </a:rPr>
              <a:t>Our limited clinical outcome data demonstrate high case fatalities among newborns in both outbreaks </a:t>
            </a:r>
            <a:r>
              <a:rPr lang="en-GB" sz="1100" kern="1200" dirty="0">
                <a:solidFill>
                  <a:schemeClr val="tx1"/>
                </a:solidFill>
                <a:latin typeface="Times" pitchFamily="-1" charset="0"/>
                <a:ea typeface="+mn-ea"/>
                <a:cs typeface="Arial" panose="020B0604020202020204" pitchFamily="34" charset="0"/>
              </a:rPr>
              <a:t>(~50% for the Klebsiella)</a:t>
            </a:r>
          </a:p>
          <a:p>
            <a:pPr marL="207325" marR="0" lvl="0" indent="-207325" algn="l" defTabSz="710826" rtl="0" eaLnBrk="1" fontAlgn="auto" latinLnBrk="0" hangingPunct="1">
              <a:lnSpc>
                <a:spcPct val="100000"/>
              </a:lnSpc>
              <a:spcBef>
                <a:spcPts val="0"/>
              </a:spcBef>
              <a:spcAft>
                <a:spcPts val="622"/>
              </a:spcAft>
              <a:buClrTx/>
              <a:buSzTx/>
              <a:buFont typeface="Arial" panose="020B0604020202020204" pitchFamily="34" charset="0"/>
              <a:buChar char="•"/>
              <a:tabLst/>
              <a:defRPr/>
            </a:pPr>
            <a:r>
              <a:rPr lang="en-GB" sz="1100" kern="1200" dirty="0">
                <a:solidFill>
                  <a:schemeClr val="tx1"/>
                </a:solidFill>
                <a:latin typeface="Times" pitchFamily="-1" charset="0"/>
                <a:ea typeface="+mn-ea"/>
                <a:cs typeface="Arial" panose="020B0604020202020204" pitchFamily="34" charset="0"/>
              </a:rPr>
              <a:t>Investigations into both outbreaks revealed suboptimal infection prevention &amp; control (*poor hand hygiene), and pointed to extrinsic contamination of IV fluids and antibiotics as </a:t>
            </a:r>
            <a:r>
              <a:rPr lang="en-GB" sz="1100" kern="1200" dirty="0">
                <a:solidFill>
                  <a:schemeClr val="tx1"/>
                </a:solidFill>
                <a:latin typeface="Times" pitchFamily="-1" charset="0"/>
                <a:ea typeface="Calibri" panose="020F0502020204030204" pitchFamily="34" charset="0"/>
                <a:cs typeface="Arial" panose="020B0604020202020204" pitchFamily="34" charset="0"/>
              </a:rPr>
              <a:t>from samples of intravenous fluids in use on the neonatal ward, all had the same antibiogram as those from the cases.</a:t>
            </a:r>
          </a:p>
          <a:p>
            <a:pPr marL="207325" indent="-207325" defTabSz="710826" fontAlgn="auto">
              <a:spcBef>
                <a:spcPts val="0"/>
              </a:spcBef>
              <a:spcAft>
                <a:spcPts val="622"/>
              </a:spcAft>
              <a:buFont typeface="Arial" panose="020B0604020202020204" pitchFamily="34" charset="0"/>
              <a:buChar char="•"/>
            </a:pPr>
            <a:endParaRPr lang="en-GB" sz="1100" kern="1200" dirty="0">
              <a:solidFill>
                <a:schemeClr val="tx1"/>
              </a:solidFill>
              <a:latin typeface="Times" pitchFamily="-1" charset="0"/>
              <a:ea typeface="+mn-ea"/>
              <a:cs typeface="Arial" panose="020B0604020202020204" pitchFamily="34" charset="0"/>
            </a:endParaRPr>
          </a:p>
          <a:p>
            <a:pPr algn="l"/>
            <a:endParaRPr lang="en-GB" sz="1100" b="0" i="0" u="none" strike="noStrike" baseline="0" dirty="0">
              <a:latin typeface="+mn-lt"/>
            </a:endParaRPr>
          </a:p>
        </p:txBody>
      </p:sp>
      <p:sp>
        <p:nvSpPr>
          <p:cNvPr id="4" name="Slide Number Placeholder 3"/>
          <p:cNvSpPr>
            <a:spLocks noGrp="1"/>
          </p:cNvSpPr>
          <p:nvPr>
            <p:ph type="sldNum" sz="quarter" idx="5"/>
          </p:nvPr>
        </p:nvSpPr>
        <p:spPr/>
        <p:txBody>
          <a:bodyPr/>
          <a:lstStyle/>
          <a:p>
            <a:fld id="{91BF0018-C91C-C54F-8FA5-51685180A2D8}" type="slidenum">
              <a:rPr lang="en-US" smtClean="0"/>
              <a:pPr/>
              <a:t>6</a:t>
            </a:fld>
            <a:endParaRPr lang="en-US"/>
          </a:p>
        </p:txBody>
      </p:sp>
    </p:spTree>
    <p:extLst>
      <p:ext uri="{BB962C8B-B14F-4D97-AF65-F5344CB8AC3E}">
        <p14:creationId xmlns:p14="http://schemas.microsoft.com/office/powerpoint/2010/main" val="754193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07325" marR="0" lvl="0" indent="-207325" algn="l" defTabSz="710826" rtl="0" eaLnBrk="1" fontAlgn="auto" latinLnBrk="0" hangingPunct="1">
              <a:lnSpc>
                <a:spcPct val="100000"/>
              </a:lnSpc>
              <a:spcBef>
                <a:spcPts val="0"/>
              </a:spcBef>
              <a:spcAft>
                <a:spcPts val="622"/>
              </a:spcAft>
              <a:buClrTx/>
              <a:buSzTx/>
              <a:buFont typeface="Arial" panose="020B0604020202020204" pitchFamily="34" charset="0"/>
              <a:buChar char="•"/>
              <a:tabLst/>
              <a:defRPr/>
            </a:pPr>
            <a:r>
              <a:rPr lang="en-GB" sz="1200" dirty="0">
                <a:latin typeface="+mn-lt"/>
                <a:cs typeface="Arial" panose="020B0604020202020204" pitchFamily="34" charset="0"/>
              </a:rPr>
              <a:t>Investigations into both outbreaks revealed suboptimal infection prevention &amp; control (*poor hand hygiene), and pointed to extrinsic contamination of IV fluids and antibiotics as </a:t>
            </a:r>
            <a:r>
              <a:rPr lang="en-GB" sz="1200" dirty="0">
                <a:latin typeface="+mn-lt"/>
                <a:ea typeface="Calibri" panose="020F0502020204030204" pitchFamily="34" charset="0"/>
                <a:cs typeface="Arial" panose="020B0604020202020204" pitchFamily="34" charset="0"/>
              </a:rPr>
              <a:t>from samples of intravenous fluids in use on the neonatal ward, all had the same antibiogram as those from the cases.</a:t>
            </a:r>
          </a:p>
        </p:txBody>
      </p:sp>
      <p:sp>
        <p:nvSpPr>
          <p:cNvPr id="4" name="Slide Number Placeholder 3"/>
          <p:cNvSpPr>
            <a:spLocks noGrp="1"/>
          </p:cNvSpPr>
          <p:nvPr>
            <p:ph type="sldNum" sz="quarter" idx="5"/>
          </p:nvPr>
        </p:nvSpPr>
        <p:spPr/>
        <p:txBody>
          <a:bodyPr/>
          <a:lstStyle/>
          <a:p>
            <a:pPr marL="0" marR="0" lvl="0" indent="0" algn="r" defTabSz="919163" rtl="0" eaLnBrk="0" fontAlgn="base" latinLnBrk="0" hangingPunct="0">
              <a:lnSpc>
                <a:spcPct val="100000"/>
              </a:lnSpc>
              <a:spcBef>
                <a:spcPct val="0"/>
              </a:spcBef>
              <a:spcAft>
                <a:spcPct val="0"/>
              </a:spcAft>
              <a:buClrTx/>
              <a:buSzTx/>
              <a:buFontTx/>
              <a:buNone/>
              <a:tabLst/>
              <a:defRPr/>
            </a:pPr>
            <a:fld id="{06CAC98A-87B7-4A80-AE92-7AE143A36AE0}" type="slidenum">
              <a:rPr kumimoji="0" lang="sv-SE" sz="1200" b="0" i="0" u="none" strike="noStrike" kern="1200" cap="none" spc="0" normalizeH="0" baseline="0" noProof="0" smtClean="0">
                <a:ln>
                  <a:noFill/>
                </a:ln>
                <a:solidFill>
                  <a:srgbClr val="000000"/>
                </a:solidFill>
                <a:effectLst/>
                <a:uLnTx/>
                <a:uFillTx/>
                <a:latin typeface="Times New Roman" pitchFamily="-1" charset="0"/>
                <a:ea typeface="+mn-ea"/>
                <a:cs typeface="+mn-cs"/>
              </a:rPr>
              <a:pPr marL="0" marR="0" lvl="0" indent="0" algn="r" defTabSz="919163" rtl="0" eaLnBrk="0" fontAlgn="base" latinLnBrk="0" hangingPunct="0">
                <a:lnSpc>
                  <a:spcPct val="100000"/>
                </a:lnSpc>
                <a:spcBef>
                  <a:spcPct val="0"/>
                </a:spcBef>
                <a:spcAft>
                  <a:spcPct val="0"/>
                </a:spcAft>
                <a:buClrTx/>
                <a:buSzTx/>
                <a:buFontTx/>
                <a:buNone/>
                <a:tabLst/>
                <a:defRPr/>
              </a:pPr>
              <a:t>7</a:t>
            </a:fld>
            <a:endParaRPr kumimoji="0" lang="sv-SE" sz="1200" b="0" i="0" u="none" strike="noStrike" kern="1200" cap="none" spc="0" normalizeH="0" baseline="0" noProof="0">
              <a:ln>
                <a:noFill/>
              </a:ln>
              <a:solidFill>
                <a:srgbClr val="000000"/>
              </a:solidFill>
              <a:effectLst/>
              <a:uLnTx/>
              <a:uFillTx/>
              <a:latin typeface="Times New Roman" pitchFamily="-1" charset="0"/>
              <a:ea typeface="+mn-ea"/>
              <a:cs typeface="+mn-cs"/>
            </a:endParaRPr>
          </a:p>
        </p:txBody>
      </p:sp>
    </p:spTree>
    <p:extLst>
      <p:ext uri="{BB962C8B-B14F-4D97-AF65-F5344CB8AC3E}">
        <p14:creationId xmlns:p14="http://schemas.microsoft.com/office/powerpoint/2010/main" val="3633090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GB" sz="1200" kern="1200" dirty="0">
                <a:solidFill>
                  <a:schemeClr val="tx1"/>
                </a:solidFill>
                <a:effectLst/>
                <a:latin typeface="Times" pitchFamily="-1" charset="0"/>
                <a:ea typeface="+mn-ea"/>
                <a:cs typeface="+mn-cs"/>
              </a:rPr>
              <a:t>We sequenced the B </a:t>
            </a:r>
            <a:r>
              <a:rPr lang="en-GB" sz="1200" kern="1200" dirty="0" err="1">
                <a:solidFill>
                  <a:schemeClr val="tx1"/>
                </a:solidFill>
                <a:effectLst/>
                <a:latin typeface="Times" pitchFamily="-1" charset="0"/>
                <a:ea typeface="+mn-ea"/>
                <a:cs typeface="+mn-cs"/>
              </a:rPr>
              <a:t>cepacia</a:t>
            </a:r>
            <a:r>
              <a:rPr lang="en-GB" sz="1200" kern="1200" dirty="0">
                <a:solidFill>
                  <a:schemeClr val="tx1"/>
                </a:solidFill>
                <a:effectLst/>
                <a:latin typeface="Times" pitchFamily="-1" charset="0"/>
                <a:ea typeface="+mn-ea"/>
                <a:cs typeface="+mn-cs"/>
              </a:rPr>
              <a:t> patient isolates B1–B49, as well as six environmental B </a:t>
            </a:r>
            <a:r>
              <a:rPr lang="en-GB" sz="1200" kern="1200" dirty="0" err="1">
                <a:solidFill>
                  <a:schemeClr val="tx1"/>
                </a:solidFill>
                <a:effectLst/>
                <a:latin typeface="Times" pitchFamily="-1" charset="0"/>
                <a:ea typeface="+mn-ea"/>
                <a:cs typeface="+mn-cs"/>
              </a:rPr>
              <a:t>cepacia</a:t>
            </a:r>
            <a:r>
              <a:rPr lang="en-GB" sz="1200" kern="1200" dirty="0">
                <a:solidFill>
                  <a:schemeClr val="tx1"/>
                </a:solidFill>
                <a:effectLst/>
                <a:latin typeface="Times" pitchFamily="-1" charset="0"/>
                <a:ea typeface="+mn-ea"/>
                <a:cs typeface="+mn-cs"/>
              </a:rPr>
              <a:t> isolates (B50–B55). </a:t>
            </a:r>
            <a:endParaRPr lang="en-GB" sz="1200" b="0" i="0" u="none" strike="noStrike" kern="1200" baseline="0" dirty="0">
              <a:solidFill>
                <a:schemeClr val="tx1"/>
              </a:solidFill>
              <a:latin typeface="Times" pitchFamily="-1" charset="0"/>
              <a:ea typeface="+mn-ea"/>
              <a:cs typeface="+mn-cs"/>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GB" sz="1200" b="0" i="0" u="none" strike="noStrike" kern="1200" baseline="0" dirty="0">
                <a:solidFill>
                  <a:schemeClr val="tx1"/>
                </a:solidFill>
                <a:latin typeface="Times" pitchFamily="-1" charset="0"/>
                <a:ea typeface="+mn-ea"/>
                <a:cs typeface="+mn-cs"/>
              </a:rPr>
              <a:t>We also sequenced </a:t>
            </a:r>
            <a:r>
              <a:rPr lang="en-GB" sz="1200" kern="1200" dirty="0">
                <a:solidFill>
                  <a:schemeClr val="tx1"/>
                </a:solidFill>
                <a:effectLst/>
                <a:latin typeface="Times" pitchFamily="-1" charset="0"/>
                <a:ea typeface="+mn-ea"/>
                <a:cs typeface="+mn-cs"/>
              </a:rPr>
              <a:t>five historical isolates (B56–B60) from five newborns </a:t>
            </a:r>
            <a:r>
              <a:rPr lang="en-GB" sz="1200" b="0" i="0" u="none" strike="noStrike" kern="1200" baseline="0" dirty="0">
                <a:solidFill>
                  <a:schemeClr val="tx1"/>
                </a:solidFill>
                <a:latin typeface="Times" pitchFamily="-1" charset="0"/>
                <a:ea typeface="+mn-ea"/>
                <a:cs typeface="+mn-cs"/>
              </a:rPr>
              <a:t>with sepsis </a:t>
            </a:r>
            <a:r>
              <a:rPr lang="en-GB" sz="1200" kern="1200" dirty="0">
                <a:solidFill>
                  <a:schemeClr val="tx1"/>
                </a:solidFill>
                <a:effectLst/>
                <a:latin typeface="Times" pitchFamily="-1" charset="0"/>
                <a:ea typeface="+mn-ea"/>
                <a:cs typeface="+mn-cs"/>
              </a:rPr>
              <a:t>in the same neonatal ward between May and August, 2015.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GB" sz="1200" kern="1200" dirty="0">
              <a:solidFill>
                <a:schemeClr val="tx1"/>
              </a:solidFill>
              <a:effectLst/>
              <a:latin typeface="Times" pitchFamily="-1" charset="0"/>
              <a:ea typeface="+mn-ea"/>
              <a:cs typeface="+mn-cs"/>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GB" sz="1200" b="0" i="0" u="none" strike="noStrike" kern="1200" baseline="0" dirty="0">
                <a:solidFill>
                  <a:schemeClr val="tx1"/>
                </a:solidFill>
                <a:latin typeface="Times" pitchFamily="-1" charset="0"/>
                <a:ea typeface="+mn-ea"/>
                <a:cs typeface="+mn-cs"/>
              </a:rPr>
              <a:t>Figure A s</a:t>
            </a:r>
            <a:r>
              <a:rPr lang="en-GB" sz="1200" b="0" i="0" u="none" strike="noStrike" kern="1200" spc="0" baseline="0" dirty="0">
                <a:solidFill>
                  <a:schemeClr val="tx1"/>
                </a:solidFill>
                <a:latin typeface="Times" pitchFamily="-1" charset="0"/>
                <a:ea typeface="+mn-ea"/>
                <a:cs typeface="+mn-cs"/>
              </a:rPr>
              <a:t>hows the</a:t>
            </a:r>
            <a:r>
              <a:rPr lang="en-US" sz="1200" b="0" strike="noStrike" spc="-1" dirty="0">
                <a:latin typeface="Arial"/>
              </a:rPr>
              <a:t> phylogeny of all </a:t>
            </a:r>
            <a:r>
              <a:rPr lang="en-US" sz="1200" b="0" i="1" strike="noStrike" spc="-1" dirty="0" err="1">
                <a:latin typeface="Arial"/>
              </a:rPr>
              <a:t>Burkholderia</a:t>
            </a:r>
            <a:r>
              <a:rPr lang="en-US" sz="1200" b="0" i="1" strike="noStrike" spc="-1" dirty="0">
                <a:latin typeface="Arial"/>
              </a:rPr>
              <a:t> </a:t>
            </a:r>
            <a:r>
              <a:rPr lang="en-US" sz="1200" b="0" i="1" strike="noStrike" spc="-1" dirty="0" err="1">
                <a:latin typeface="Arial"/>
              </a:rPr>
              <a:t>cepacia</a:t>
            </a:r>
            <a:r>
              <a:rPr lang="en-US" sz="1200" b="0" strike="noStrike" spc="-1" dirty="0">
                <a:latin typeface="Arial"/>
              </a:rPr>
              <a:t> isolates annotated with patient age, sex, and a timeline of when isolates were collected. </a:t>
            </a:r>
            <a:r>
              <a:rPr lang="en-GB" sz="1200" kern="1200" dirty="0">
                <a:solidFill>
                  <a:schemeClr val="tx1"/>
                </a:solidFill>
                <a:effectLst/>
                <a:latin typeface="Times" pitchFamily="-1" charset="0"/>
                <a:ea typeface="+mn-ea"/>
                <a:cs typeface="+mn-cs"/>
              </a:rPr>
              <a:t>The historical isolates from 2015 formed a monophyletic clade, and the outbreak isolates from 2016 formed four subclades (I–IV) with short branches.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GB" sz="1200" b="0" i="0" u="none" strike="noStrike" kern="1200" baseline="0" dirty="0">
              <a:solidFill>
                <a:schemeClr val="tx1"/>
              </a:solidFill>
              <a:effectLst/>
              <a:latin typeface="Times" pitchFamily="-1" charset="0"/>
              <a:ea typeface="+mn-ea"/>
              <a:cs typeface="+mn-cs"/>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GB" sz="1200" b="0" i="0" u="none" strike="noStrike" kern="1200" baseline="0" dirty="0">
                <a:solidFill>
                  <a:schemeClr val="tx1"/>
                </a:solidFill>
                <a:latin typeface="Times" pitchFamily="-1" charset="0"/>
                <a:ea typeface="+mn-ea"/>
                <a:cs typeface="+mn-cs"/>
              </a:rPr>
              <a:t>Figure B shows the Time-dated phylogeny of </a:t>
            </a:r>
            <a:r>
              <a:rPr lang="en-GB" sz="1200" b="0" i="1" u="none" strike="noStrike" kern="1200" baseline="0" dirty="0">
                <a:solidFill>
                  <a:schemeClr val="tx1"/>
                </a:solidFill>
                <a:latin typeface="Times" pitchFamily="-1" charset="0"/>
                <a:ea typeface="+mn-ea"/>
                <a:cs typeface="+mn-cs"/>
              </a:rPr>
              <a:t>B </a:t>
            </a:r>
            <a:r>
              <a:rPr lang="en-GB" sz="1200" b="0" i="1" u="none" strike="noStrike" kern="1200" baseline="0" dirty="0" err="1">
                <a:solidFill>
                  <a:schemeClr val="tx1"/>
                </a:solidFill>
                <a:latin typeface="Times" pitchFamily="-1" charset="0"/>
                <a:ea typeface="+mn-ea"/>
                <a:cs typeface="+mn-cs"/>
              </a:rPr>
              <a:t>cepacia</a:t>
            </a:r>
            <a:r>
              <a:rPr lang="en-GB" sz="1200" b="0" i="1" u="none" strike="noStrike" kern="1200" baseline="0" dirty="0">
                <a:solidFill>
                  <a:schemeClr val="tx1"/>
                </a:solidFill>
                <a:latin typeface="Times" pitchFamily="-1" charset="0"/>
                <a:ea typeface="+mn-ea"/>
                <a:cs typeface="+mn-cs"/>
              </a:rPr>
              <a:t> outbreak </a:t>
            </a:r>
            <a:r>
              <a:rPr lang="en-GB" sz="1200" b="0" i="0" u="none" strike="noStrike" kern="1200" baseline="0" dirty="0">
                <a:solidFill>
                  <a:schemeClr val="tx1"/>
                </a:solidFill>
                <a:latin typeface="Times" pitchFamily="-1" charset="0"/>
                <a:ea typeface="+mn-ea"/>
                <a:cs typeface="+mn-cs"/>
              </a:rPr>
              <a:t>isolates, including archived bacterial strains. The data suggest </a:t>
            </a:r>
            <a:r>
              <a:rPr lang="en-GB" sz="1200" kern="1200" dirty="0">
                <a:solidFill>
                  <a:schemeClr val="tx1"/>
                </a:solidFill>
                <a:effectLst/>
                <a:latin typeface="Times" pitchFamily="-1" charset="0"/>
                <a:ea typeface="+mn-ea"/>
                <a:cs typeface="+mn-cs"/>
              </a:rPr>
              <a:t>B cepacia was probably an endemic contaminant in the neonatal ward </a:t>
            </a:r>
            <a:r>
              <a:rPr lang="en-GB" sz="1200" b="0" i="0" u="none" strike="noStrike" kern="1200" baseline="0" dirty="0">
                <a:solidFill>
                  <a:schemeClr val="tx1"/>
                </a:solidFill>
                <a:latin typeface="Times" pitchFamily="-1" charset="0"/>
                <a:ea typeface="+mn-ea"/>
                <a:cs typeface="+mn-cs"/>
              </a:rPr>
              <a:t>over several years (possibly as far back as 8 years) </a:t>
            </a:r>
            <a:r>
              <a:rPr lang="en-GB" sz="1200" kern="1200" dirty="0">
                <a:solidFill>
                  <a:schemeClr val="tx1"/>
                </a:solidFill>
                <a:effectLst/>
                <a:latin typeface="Times" pitchFamily="-1" charset="0"/>
                <a:ea typeface="+mn-ea"/>
                <a:cs typeface="+mn-cs"/>
              </a:rPr>
              <a:t>, and there might have been at least four separate introductions in the ward and the hospital at large, which eventually gave rise to outbreaks.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GB" sz="1200" b="0" i="0" u="none" strike="noStrike" kern="1200" baseline="0" dirty="0">
              <a:solidFill>
                <a:schemeClr val="tx1"/>
              </a:solidFill>
              <a:latin typeface="Times" pitchFamily="-1" charset="0"/>
              <a:ea typeface="+mn-ea"/>
              <a:cs typeface="+mn-cs"/>
            </a:endParaRPr>
          </a:p>
          <a:p>
            <a:pPr algn="l"/>
            <a:endParaRPr lang="en-GB" sz="1200" b="0" i="0" u="none" strike="noStrike" kern="1200" baseline="0" dirty="0">
              <a:solidFill>
                <a:schemeClr val="tx1"/>
              </a:solidFill>
              <a:effectLst/>
              <a:latin typeface="Times" pitchFamily="-1" charset="0"/>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9163" rtl="0" eaLnBrk="0" fontAlgn="base" latinLnBrk="0" hangingPunct="0">
              <a:lnSpc>
                <a:spcPct val="100000"/>
              </a:lnSpc>
              <a:spcBef>
                <a:spcPct val="0"/>
              </a:spcBef>
              <a:spcAft>
                <a:spcPct val="0"/>
              </a:spcAft>
              <a:buClrTx/>
              <a:buSzTx/>
              <a:buFontTx/>
              <a:buNone/>
              <a:tabLst/>
              <a:defRPr/>
            </a:pPr>
            <a:fld id="{91BF0018-C91C-C54F-8FA5-51685180A2D8}" type="slidenum">
              <a:rPr kumimoji="0" lang="en-US" sz="1200" b="0" i="0" u="none" strike="noStrike" kern="1200" cap="none" spc="0" normalizeH="0" baseline="0" noProof="0" smtClean="0">
                <a:ln>
                  <a:noFill/>
                </a:ln>
                <a:solidFill>
                  <a:srgbClr val="000000"/>
                </a:solidFill>
                <a:effectLst/>
                <a:uLnTx/>
                <a:uFillTx/>
                <a:latin typeface="Times New Roman" pitchFamily="-1" charset="0"/>
                <a:ea typeface="+mn-ea"/>
                <a:cs typeface="+mn-cs"/>
              </a:rPr>
              <a:pPr marL="0" marR="0" lvl="0" indent="0" algn="r" defTabSz="919163"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Times New Roman" pitchFamily="-1" charset="0"/>
              <a:ea typeface="+mn-ea"/>
              <a:cs typeface="+mn-cs"/>
            </a:endParaRPr>
          </a:p>
        </p:txBody>
      </p:sp>
    </p:spTree>
    <p:extLst>
      <p:ext uri="{BB962C8B-B14F-4D97-AF65-F5344CB8AC3E}">
        <p14:creationId xmlns:p14="http://schemas.microsoft.com/office/powerpoint/2010/main" val="40984775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0000"/>
              </a:lnSpc>
              <a:spcBef>
                <a:spcPts val="0"/>
              </a:spcBef>
              <a:spcAft>
                <a:spcPts val="1200"/>
              </a:spcAft>
            </a:pPr>
            <a:r>
              <a:rPr lang="en-GB" sz="1100" dirty="0">
                <a:effectLst/>
                <a:latin typeface="+mn-lt"/>
                <a:ea typeface="Calibri" panose="020F0502020204030204" pitchFamily="34" charset="0"/>
                <a:cs typeface="Arial" panose="020B0604020202020204" pitchFamily="34" charset="0"/>
              </a:rPr>
              <a:t>The genomic analysis of the </a:t>
            </a:r>
            <a:r>
              <a:rPr lang="en-GB" sz="1100" i="1" dirty="0">
                <a:effectLst/>
                <a:latin typeface="+mn-lt"/>
                <a:ea typeface="Calibri" panose="020F0502020204030204" pitchFamily="34" charset="0"/>
                <a:cs typeface="Arial" panose="020B0604020202020204" pitchFamily="34" charset="0"/>
              </a:rPr>
              <a:t>K. pneumoniae </a:t>
            </a:r>
            <a:r>
              <a:rPr lang="en-GB" sz="1100" dirty="0">
                <a:effectLst/>
                <a:latin typeface="+mn-lt"/>
                <a:ea typeface="Calibri" panose="020F0502020204030204" pitchFamily="34" charset="0"/>
                <a:cs typeface="Arial" panose="020B0604020202020204" pitchFamily="34" charset="0"/>
              </a:rPr>
              <a:t>outbreak included isolates from 39 patients and one environmental sample (K46).</a:t>
            </a:r>
          </a:p>
          <a:p>
            <a:pPr algn="just">
              <a:lnSpc>
                <a:spcPct val="100000"/>
              </a:lnSpc>
              <a:spcBef>
                <a:spcPts val="0"/>
              </a:spcBef>
              <a:spcAft>
                <a:spcPts val="1200"/>
              </a:spcAft>
            </a:pPr>
            <a:r>
              <a:rPr lang="en-GB" sz="1100" dirty="0">
                <a:effectLst/>
                <a:latin typeface="+mn-lt"/>
                <a:ea typeface="Calibri" panose="020F0502020204030204" pitchFamily="34" charset="0"/>
                <a:cs typeface="Arial" panose="020B0604020202020204" pitchFamily="34" charset="0"/>
              </a:rPr>
              <a:t>Our data </a:t>
            </a:r>
            <a:r>
              <a:rPr lang="en-GB" sz="1100" b="0" i="0" u="none" strike="noStrike" baseline="0" dirty="0">
                <a:latin typeface="+mn-lt"/>
              </a:rPr>
              <a:t>revealed the suspected </a:t>
            </a:r>
            <a:r>
              <a:rPr lang="en-GB" sz="1100" b="0" i="1" u="none" strike="noStrike" baseline="0" dirty="0">
                <a:latin typeface="+mn-lt"/>
              </a:rPr>
              <a:t>K pneumoniae </a:t>
            </a:r>
            <a:r>
              <a:rPr lang="en-GB" sz="1100" b="0" i="0" u="none" strike="noStrike" baseline="0" dirty="0">
                <a:latin typeface="+mn-lt"/>
              </a:rPr>
              <a:t>outbreak to be contemporaneous outbreaks </a:t>
            </a:r>
            <a:r>
              <a:rPr lang="en-GB" sz="1100" dirty="0">
                <a:effectLst/>
                <a:latin typeface="+mn-lt"/>
                <a:ea typeface="Calibri" panose="020F0502020204030204" pitchFamily="34" charset="0"/>
                <a:cs typeface="Arial" panose="020B0604020202020204" pitchFamily="34" charset="0"/>
              </a:rPr>
              <a:t>due to two related but distinct species</a:t>
            </a:r>
            <a:endParaRPr lang="en-GB" sz="1100" i="1" dirty="0">
              <a:effectLst/>
              <a:latin typeface="+mn-lt"/>
              <a:ea typeface="Calibri" panose="020F0502020204030204" pitchFamily="34" charset="0"/>
              <a:cs typeface="Arial" panose="020B0604020202020204" pitchFamily="34" charset="0"/>
            </a:endParaRPr>
          </a:p>
          <a:p>
            <a:pPr marL="285750" marR="0" lvl="0" indent="-285750" algn="just" defTabSz="9144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lang="en-GB" sz="1100" b="0" i="0" u="none" strike="noStrike" baseline="0" dirty="0">
                <a:latin typeface="+mn-lt"/>
              </a:rPr>
              <a:t>S</a:t>
            </a:r>
            <a:r>
              <a:rPr lang="en-GB" sz="1100" dirty="0">
                <a:effectLst/>
                <a:latin typeface="+mn-lt"/>
                <a:ea typeface="Calibri" panose="020F0502020204030204" pitchFamily="34" charset="0"/>
                <a:cs typeface="Arial" panose="020B0604020202020204" pitchFamily="34" charset="0"/>
              </a:rPr>
              <a:t>equence type 1535</a:t>
            </a:r>
            <a:r>
              <a:rPr lang="en-GB" sz="1100" i="1" dirty="0">
                <a:effectLst/>
                <a:latin typeface="+mn-lt"/>
                <a:ea typeface="Calibri" panose="020F0502020204030204" pitchFamily="34" charset="0"/>
                <a:cs typeface="Arial" panose="020B0604020202020204" pitchFamily="34" charset="0"/>
              </a:rPr>
              <a:t> </a:t>
            </a:r>
            <a:r>
              <a:rPr lang="en-GB" sz="1100" dirty="0">
                <a:effectLst/>
                <a:latin typeface="+mn-lt"/>
                <a:ea typeface="Calibri" panose="020F0502020204030204" pitchFamily="34" charset="0"/>
                <a:cs typeface="Arial" panose="020B0604020202020204" pitchFamily="34" charset="0"/>
              </a:rPr>
              <a:t>(ST1535) </a:t>
            </a:r>
            <a:r>
              <a:rPr lang="en-GB" sz="1100" i="1" dirty="0">
                <a:effectLst/>
                <a:latin typeface="+mn-lt"/>
                <a:ea typeface="Calibri" panose="020F0502020204030204" pitchFamily="34" charset="0"/>
                <a:cs typeface="Arial" panose="020B0604020202020204" pitchFamily="34" charset="0"/>
              </a:rPr>
              <a:t>K. quasipneumoniae </a:t>
            </a:r>
            <a:r>
              <a:rPr lang="en-GB" sz="1100" dirty="0">
                <a:effectLst/>
                <a:latin typeface="+mn-lt"/>
                <a:ea typeface="Calibri" panose="020F0502020204030204" pitchFamily="34" charset="0"/>
                <a:cs typeface="Arial" panose="020B0604020202020204" pitchFamily="34" charset="0"/>
              </a:rPr>
              <a:t>subspecies </a:t>
            </a:r>
            <a:r>
              <a:rPr lang="en-GB" sz="1100" i="1" dirty="0">
                <a:effectLst/>
                <a:latin typeface="+mn-lt"/>
                <a:ea typeface="Calibri" panose="020F0502020204030204" pitchFamily="34" charset="0"/>
                <a:cs typeface="Arial" panose="020B0604020202020204" pitchFamily="34" charset="0"/>
              </a:rPr>
              <a:t>similipneumoniae</a:t>
            </a:r>
            <a:r>
              <a:rPr lang="en-GB" sz="1100" dirty="0">
                <a:effectLst/>
                <a:latin typeface="+mn-lt"/>
                <a:ea typeface="Calibri" panose="020F0502020204030204" pitchFamily="34" charset="0"/>
                <a:cs typeface="Arial" panose="020B0604020202020204" pitchFamily="34" charset="0"/>
              </a:rPr>
              <a:t> (n = 33) [capsule locus type KL114] </a:t>
            </a:r>
            <a:r>
              <a:rPr lang="en-GB" sz="1100" b="0" i="0" u="none" strike="noStrike" baseline="0" dirty="0">
                <a:latin typeface="+mn-lt"/>
              </a:rPr>
              <a:t>previously unreported locally, </a:t>
            </a:r>
            <a:r>
              <a:rPr lang="en-GB" sz="1100" dirty="0">
                <a:effectLst/>
                <a:latin typeface="+mn-lt"/>
                <a:ea typeface="Calibri" panose="020F0502020204030204" pitchFamily="34" charset="0"/>
                <a:cs typeface="Arial" panose="020B0604020202020204" pitchFamily="34" charset="0"/>
              </a:rPr>
              <a:t>and</a:t>
            </a:r>
          </a:p>
          <a:p>
            <a:pPr marL="285750" indent="-285750" algn="just">
              <a:lnSpc>
                <a:spcPct val="100000"/>
              </a:lnSpc>
              <a:spcBef>
                <a:spcPts val="0"/>
              </a:spcBef>
              <a:spcAft>
                <a:spcPts val="1200"/>
              </a:spcAft>
              <a:buFont typeface="Arial" panose="020B0604020202020204" pitchFamily="34" charset="0"/>
              <a:buChar char="•"/>
            </a:pPr>
            <a:r>
              <a:rPr lang="en-GB" sz="1100" dirty="0">
                <a:effectLst/>
                <a:latin typeface="+mn-lt"/>
                <a:ea typeface="Calibri" panose="020F0502020204030204" pitchFamily="34" charset="0"/>
                <a:cs typeface="Arial" panose="020B0604020202020204" pitchFamily="34" charset="0"/>
              </a:rPr>
              <a:t>Sequence type (ST) 39 </a:t>
            </a:r>
            <a:r>
              <a:rPr lang="en-GB" sz="1100" i="1" dirty="0">
                <a:effectLst/>
                <a:latin typeface="+mn-lt"/>
                <a:ea typeface="Calibri" panose="020F0502020204030204" pitchFamily="34" charset="0"/>
                <a:cs typeface="Arial" panose="020B0604020202020204" pitchFamily="34" charset="0"/>
              </a:rPr>
              <a:t>K. pneumoniae</a:t>
            </a:r>
            <a:r>
              <a:rPr lang="en-GB" sz="1100" dirty="0">
                <a:effectLst/>
                <a:latin typeface="+mn-lt"/>
                <a:ea typeface="Calibri" panose="020F0502020204030204" pitchFamily="34" charset="0"/>
                <a:cs typeface="Arial" panose="020B0604020202020204" pitchFamily="34" charset="0"/>
              </a:rPr>
              <a:t> (n = 7) [capsule locus type KL23]</a:t>
            </a:r>
          </a:p>
          <a:p>
            <a:pPr marL="0" indent="0" algn="just">
              <a:lnSpc>
                <a:spcPct val="100000"/>
              </a:lnSpc>
              <a:spcBef>
                <a:spcPts val="0"/>
              </a:spcBef>
              <a:spcAft>
                <a:spcPts val="1200"/>
              </a:spcAft>
              <a:buFont typeface="Arial" panose="020B0604020202020204" pitchFamily="34" charset="0"/>
              <a:buNone/>
            </a:pPr>
            <a:endParaRPr lang="en-GB" sz="1100" dirty="0">
              <a:effectLst/>
              <a:latin typeface="+mn-lt"/>
              <a:ea typeface="Calibri" panose="020F0502020204030204" pitchFamily="34" charset="0"/>
              <a:cs typeface="Arial" panose="020B0604020202020204" pitchFamily="34" charset="0"/>
            </a:endParaRPr>
          </a:p>
          <a:p>
            <a:pPr marL="0" marR="0" lvl="0" indent="0" algn="just" defTabSz="914400" rtl="0" eaLnBrk="1" fontAlgn="base" latinLnBrk="0" hangingPunct="1">
              <a:lnSpc>
                <a:spcPct val="100000"/>
              </a:lnSpc>
              <a:spcBef>
                <a:spcPts val="0"/>
              </a:spcBef>
              <a:spcAft>
                <a:spcPts val="1200"/>
              </a:spcAft>
              <a:buClrTx/>
              <a:buSzTx/>
              <a:buFont typeface="Arial" panose="020B0604020202020204" pitchFamily="34" charset="0"/>
              <a:buNone/>
              <a:tabLst/>
              <a:defRPr/>
            </a:pPr>
            <a:r>
              <a:rPr lang="en-US" sz="1100" b="0" strike="noStrike" spc="-1" dirty="0">
                <a:latin typeface="Arial"/>
              </a:rPr>
              <a:t>Figures A and B show the phylogeny of the </a:t>
            </a:r>
            <a:r>
              <a:rPr lang="en-US" sz="1100" b="0" i="1" strike="noStrike" spc="-1" dirty="0">
                <a:latin typeface="Arial"/>
              </a:rPr>
              <a:t>Klebsiella </a:t>
            </a:r>
            <a:r>
              <a:rPr lang="en-US" sz="1100" b="0" i="1" strike="noStrike" spc="-1" dirty="0" err="1">
                <a:latin typeface="Arial"/>
              </a:rPr>
              <a:t>quasipneumoniae</a:t>
            </a:r>
            <a:r>
              <a:rPr lang="en-US" sz="1100" b="0" strike="noStrike" spc="-1" dirty="0">
                <a:latin typeface="Arial"/>
              </a:rPr>
              <a:t> subspecies </a:t>
            </a:r>
            <a:r>
              <a:rPr lang="en-US" sz="1100" b="0" i="1" strike="noStrike" spc="-1" dirty="0" err="1">
                <a:latin typeface="Arial"/>
              </a:rPr>
              <a:t>similipneumoniae</a:t>
            </a:r>
            <a:r>
              <a:rPr lang="en-US" sz="1100" b="0" strike="noStrike" spc="-1" dirty="0">
                <a:latin typeface="Arial"/>
              </a:rPr>
              <a:t> and </a:t>
            </a:r>
            <a:r>
              <a:rPr lang="en-US" sz="1100" b="0" i="1" strike="noStrike" spc="-1" dirty="0">
                <a:latin typeface="Arial"/>
              </a:rPr>
              <a:t>Klebsiella pneumoniae </a:t>
            </a:r>
            <a:r>
              <a:rPr lang="en-US" sz="1100" b="0" strike="noStrike" spc="-1" dirty="0">
                <a:latin typeface="Arial"/>
              </a:rPr>
              <a:t>outbreak isolates </a:t>
            </a:r>
            <a:r>
              <a:rPr lang="en-US" sz="1100" b="0" i="0" strike="noStrike" spc="-1" dirty="0">
                <a:latin typeface="Arial"/>
              </a:rPr>
              <a:t>respectively</a:t>
            </a:r>
            <a:r>
              <a:rPr lang="en-US" sz="1100" b="0" i="1" strike="noStrike" spc="-1" dirty="0">
                <a:latin typeface="Arial"/>
              </a:rPr>
              <a:t>, </a:t>
            </a:r>
            <a:r>
              <a:rPr lang="en-US" sz="1100" b="0" strike="noStrike" spc="-1" dirty="0">
                <a:latin typeface="Arial"/>
              </a:rPr>
              <a:t>annotated with patient age, sex, a timeline of when isolates were collected, and antibiotic resistance patterns</a:t>
            </a:r>
          </a:p>
          <a:p>
            <a:pPr marL="0" indent="0" algn="just">
              <a:lnSpc>
                <a:spcPct val="100000"/>
              </a:lnSpc>
              <a:spcBef>
                <a:spcPts val="0"/>
              </a:spcBef>
              <a:spcAft>
                <a:spcPts val="1200"/>
              </a:spcAft>
              <a:buFont typeface="Arial" panose="020B0604020202020204" pitchFamily="34" charset="0"/>
              <a:buNone/>
            </a:pPr>
            <a:endParaRPr lang="en-GB" sz="1100" dirty="0">
              <a:effectLst/>
              <a:latin typeface="+mn-lt"/>
              <a:ea typeface="Calibri" panose="020F0502020204030204" pitchFamily="34" charset="0"/>
              <a:cs typeface="Arial" panose="020B0604020202020204" pitchFamily="34" charset="0"/>
            </a:endParaRPr>
          </a:p>
          <a:p>
            <a:pPr algn="just">
              <a:lnSpc>
                <a:spcPct val="100000"/>
              </a:lnSpc>
              <a:spcBef>
                <a:spcPts val="0"/>
              </a:spcBef>
              <a:spcAft>
                <a:spcPts val="1200"/>
              </a:spcAft>
            </a:pPr>
            <a:r>
              <a:rPr lang="en-GB" sz="1100" dirty="0">
                <a:effectLst/>
                <a:latin typeface="+mn-lt"/>
                <a:ea typeface="Calibri" panose="020F0502020204030204" pitchFamily="34" charset="0"/>
                <a:cs typeface="Arial" panose="020B0604020202020204" pitchFamily="34" charset="0"/>
              </a:rPr>
              <a:t>Each genotype consisted of closely related variants of the same strain:</a:t>
            </a:r>
          </a:p>
          <a:p>
            <a:pPr marL="285750" indent="-285750" algn="just">
              <a:lnSpc>
                <a:spcPct val="100000"/>
              </a:lnSpc>
              <a:spcBef>
                <a:spcPts val="0"/>
              </a:spcBef>
              <a:spcAft>
                <a:spcPts val="1200"/>
              </a:spcAft>
              <a:buFont typeface="Arial" panose="020B0604020202020204" pitchFamily="34" charset="0"/>
              <a:buChar char="•"/>
            </a:pPr>
            <a:r>
              <a:rPr lang="en-GB" sz="1100" dirty="0">
                <a:effectLst/>
                <a:latin typeface="+mn-lt"/>
                <a:ea typeface="Calibri" panose="020F0502020204030204" pitchFamily="34" charset="0"/>
                <a:cs typeface="Arial" panose="020B0604020202020204" pitchFamily="34" charset="0"/>
              </a:rPr>
              <a:t>ST1535 isolates differed from one another by mean 0.8 core genome SNPs (95% CI 0.70-0.93, range 0-5 SNPs) and the </a:t>
            </a:r>
          </a:p>
          <a:p>
            <a:pPr marL="285750" indent="-285750" algn="just">
              <a:lnSpc>
                <a:spcPct val="100000"/>
              </a:lnSpc>
              <a:spcBef>
                <a:spcPts val="0"/>
              </a:spcBef>
              <a:spcAft>
                <a:spcPts val="1200"/>
              </a:spcAft>
              <a:buFont typeface="Arial" panose="020B0604020202020204" pitchFamily="34" charset="0"/>
              <a:buChar char="•"/>
            </a:pPr>
            <a:r>
              <a:rPr lang="en-GB" sz="1100" dirty="0">
                <a:effectLst/>
                <a:latin typeface="+mn-lt"/>
                <a:ea typeface="Calibri" panose="020F0502020204030204" pitchFamily="34" charset="0"/>
                <a:cs typeface="Arial" panose="020B0604020202020204" pitchFamily="34" charset="0"/>
              </a:rPr>
              <a:t>ST39 isolates differed from one another by mean 0.5 SNPs (95% CI 0.24-0.71, range 0-1 SNPs)</a:t>
            </a:r>
          </a:p>
          <a:p>
            <a:pPr algn="just">
              <a:lnSpc>
                <a:spcPct val="100000"/>
              </a:lnSpc>
              <a:spcBef>
                <a:spcPts val="0"/>
              </a:spcBef>
              <a:spcAft>
                <a:spcPts val="1200"/>
              </a:spcAft>
            </a:pPr>
            <a:endParaRPr lang="en-GB" sz="1100" dirty="0">
              <a:effectLst/>
              <a:latin typeface="+mn-lt"/>
              <a:ea typeface="Calibri" panose="020F0502020204030204" pitchFamily="34" charset="0"/>
              <a:cs typeface="Arial" panose="020B0604020202020204" pitchFamily="34" charset="0"/>
            </a:endParaRPr>
          </a:p>
          <a:p>
            <a:pPr algn="just">
              <a:lnSpc>
                <a:spcPct val="100000"/>
              </a:lnSpc>
              <a:spcBef>
                <a:spcPts val="0"/>
              </a:spcBef>
              <a:spcAft>
                <a:spcPts val="1200"/>
              </a:spcAft>
            </a:pPr>
            <a:r>
              <a:rPr lang="en-GB" sz="1100" dirty="0">
                <a:effectLst/>
                <a:latin typeface="+mn-lt"/>
                <a:ea typeface="Calibri" panose="020F0502020204030204" pitchFamily="34" charset="0"/>
                <a:cs typeface="Arial" panose="020B0604020202020204" pitchFamily="34" charset="0"/>
              </a:rPr>
              <a:t>The low sequence diversity suggests each of these clusters has a very recent common ancestor, consistent with the short time frame; however, precise dating was not possible due to the low diversity.</a:t>
            </a:r>
          </a:p>
          <a:p>
            <a:pPr algn="just">
              <a:lnSpc>
                <a:spcPct val="100000"/>
              </a:lnSpc>
              <a:spcBef>
                <a:spcPts val="0"/>
              </a:spcBef>
              <a:spcAft>
                <a:spcPts val="1200"/>
              </a:spcAft>
            </a:pPr>
            <a:endParaRPr lang="en-GB" sz="1100" dirty="0">
              <a:effectLst/>
              <a:latin typeface="+mn-lt"/>
              <a:ea typeface="Calibri" panose="020F0502020204030204" pitchFamily="34" charset="0"/>
              <a:cs typeface="Arial" panose="020B0604020202020204" pitchFamily="34" charset="0"/>
            </a:endParaRPr>
          </a:p>
          <a:p>
            <a:r>
              <a:rPr lang="en-GB" sz="1200" kern="1200" dirty="0">
                <a:solidFill>
                  <a:schemeClr val="tx1"/>
                </a:solidFill>
                <a:effectLst/>
                <a:latin typeface="Times" pitchFamily="-1" charset="0"/>
                <a:ea typeface="+mn-ea"/>
                <a:cs typeface="+mn-cs"/>
              </a:rPr>
              <a:t>All </a:t>
            </a:r>
            <a:r>
              <a:rPr lang="en-GB" sz="1200" i="1" kern="1200" dirty="0">
                <a:solidFill>
                  <a:schemeClr val="tx1"/>
                </a:solidFill>
                <a:effectLst/>
                <a:latin typeface="Times" pitchFamily="-1" charset="0"/>
                <a:ea typeface="Calibri" panose="020F0502020204030204" pitchFamily="34" charset="0"/>
                <a:cs typeface="Arial" panose="020B0604020202020204" pitchFamily="34" charset="0"/>
              </a:rPr>
              <a:t>Klebsiella</a:t>
            </a:r>
            <a:r>
              <a:rPr lang="en-GB" sz="1200" kern="1200" dirty="0">
                <a:solidFill>
                  <a:schemeClr val="tx1"/>
                </a:solidFill>
                <a:effectLst/>
                <a:latin typeface="Times" pitchFamily="-1" charset="0"/>
                <a:ea typeface="+mn-ea"/>
                <a:cs typeface="+mn-cs"/>
              </a:rPr>
              <a:t> isolates were ESBL producing and resistant to gentamicin, ciprofloxacin, </a:t>
            </a:r>
            <a:r>
              <a:rPr lang="en-GB" sz="1200" kern="1200" dirty="0" err="1">
                <a:solidFill>
                  <a:schemeClr val="tx1"/>
                </a:solidFill>
                <a:effectLst/>
                <a:latin typeface="Times" pitchFamily="-1" charset="0"/>
                <a:ea typeface="+mn-ea"/>
                <a:cs typeface="+mn-cs"/>
              </a:rPr>
              <a:t>ceftazidime,cefuroxime</a:t>
            </a:r>
            <a:r>
              <a:rPr lang="en-GB" sz="1200" kern="1200" dirty="0">
                <a:solidFill>
                  <a:schemeClr val="tx1"/>
                </a:solidFill>
                <a:effectLst/>
                <a:latin typeface="Times" pitchFamily="-1" charset="0"/>
                <a:ea typeface="+mn-ea"/>
                <a:cs typeface="+mn-cs"/>
              </a:rPr>
              <a:t>, and cefepime, but sensitive to meropenem and imipenem.</a:t>
            </a:r>
          </a:p>
          <a:p>
            <a:pPr marL="0" marR="0" lvl="0" indent="0" algn="just" defTabSz="914400" rtl="0" eaLnBrk="1" fontAlgn="base" latinLnBrk="0" hangingPunct="1">
              <a:lnSpc>
                <a:spcPct val="100000"/>
              </a:lnSpc>
              <a:spcBef>
                <a:spcPts val="0"/>
              </a:spcBef>
              <a:spcAft>
                <a:spcPts val="1200"/>
              </a:spcAft>
              <a:buClrTx/>
              <a:buSzTx/>
              <a:buFontTx/>
              <a:buNone/>
              <a:tabLst/>
              <a:defRPr/>
            </a:pPr>
            <a:r>
              <a:rPr lang="en-GB" sz="1100" dirty="0">
                <a:effectLst/>
                <a:latin typeface="+mn-lt"/>
                <a:ea typeface="Calibri" panose="020F0502020204030204" pitchFamily="34" charset="0"/>
                <a:cs typeface="Arial" panose="020B0604020202020204" pitchFamily="34" charset="0"/>
              </a:rPr>
              <a:t>We also observed appreciable concordance between the multi-drug phenotypic resistance pattern and the genotypic resistance, except for chloramphenicol, to which strains were classed as susceptible despite the presence of the </a:t>
            </a:r>
            <a:r>
              <a:rPr lang="en-GB" sz="1100" i="1" dirty="0">
                <a:effectLst/>
                <a:latin typeface="+mn-lt"/>
                <a:ea typeface="Calibri" panose="020F0502020204030204" pitchFamily="34" charset="0"/>
                <a:cs typeface="Arial" panose="020B0604020202020204" pitchFamily="34" charset="0"/>
              </a:rPr>
              <a:t>catB4</a:t>
            </a:r>
            <a:r>
              <a:rPr lang="en-GB" sz="1100" dirty="0">
                <a:effectLst/>
                <a:latin typeface="+mn-lt"/>
                <a:ea typeface="Calibri" panose="020F0502020204030204" pitchFamily="34" charset="0"/>
                <a:cs typeface="Arial" panose="020B0604020202020204" pitchFamily="34" charset="0"/>
              </a:rPr>
              <a:t> resistance allele. </a:t>
            </a:r>
          </a:p>
          <a:p>
            <a:pPr marL="0" marR="0" lvl="0" indent="0" algn="just" defTabSz="914400" rtl="0" eaLnBrk="1" fontAlgn="base" latinLnBrk="0" hangingPunct="1">
              <a:lnSpc>
                <a:spcPct val="100000"/>
              </a:lnSpc>
              <a:spcBef>
                <a:spcPts val="0"/>
              </a:spcBef>
              <a:spcAft>
                <a:spcPts val="1200"/>
              </a:spcAft>
              <a:buClrTx/>
              <a:buSzTx/>
              <a:buFontTx/>
              <a:buNone/>
              <a:tabLst/>
              <a:defRPr/>
            </a:pPr>
            <a:endParaRPr lang="en-GB" sz="1100" dirty="0">
              <a:effectLst/>
              <a:latin typeface="+mn-lt"/>
              <a:ea typeface="Calibri" panose="020F0502020204030204" pitchFamily="34" charset="0"/>
              <a:cs typeface="Arial" panose="020B0604020202020204" pitchFamily="34" charset="0"/>
            </a:endParaRPr>
          </a:p>
          <a:p>
            <a:pPr marL="0" marR="0" lvl="0" indent="0" algn="just" defTabSz="914400" rtl="0" eaLnBrk="1" fontAlgn="base" latinLnBrk="0" hangingPunct="1">
              <a:lnSpc>
                <a:spcPct val="100000"/>
              </a:lnSpc>
              <a:spcBef>
                <a:spcPts val="0"/>
              </a:spcBef>
              <a:spcAft>
                <a:spcPts val="1200"/>
              </a:spcAft>
              <a:buClrTx/>
              <a:buSzTx/>
              <a:buFontTx/>
              <a:buNone/>
              <a:tabLst/>
              <a:defRPr/>
            </a:pPr>
            <a:r>
              <a:rPr lang="en-GB" sz="1100" dirty="0">
                <a:effectLst/>
                <a:latin typeface="+mn-lt"/>
                <a:ea typeface="Calibri" panose="020F0502020204030204" pitchFamily="34" charset="0"/>
                <a:cs typeface="Arial" panose="020B0604020202020204" pitchFamily="34" charset="0"/>
              </a:rPr>
              <a:t>Both STs harboured multiple </a:t>
            </a:r>
            <a:r>
              <a:rPr lang="en-GB" sz="1100" i="1" dirty="0" err="1">
                <a:effectLst/>
                <a:latin typeface="+mn-lt"/>
                <a:ea typeface="Calibri" panose="020F0502020204030204" pitchFamily="34" charset="0"/>
                <a:cs typeface="Arial" panose="020B0604020202020204" pitchFamily="34" charset="0"/>
              </a:rPr>
              <a:t>bla</a:t>
            </a:r>
            <a:r>
              <a:rPr lang="en-GB" sz="1100" dirty="0">
                <a:effectLst/>
                <a:latin typeface="+mn-lt"/>
                <a:ea typeface="Calibri" panose="020F0502020204030204" pitchFamily="34" charset="0"/>
                <a:cs typeface="Arial" panose="020B0604020202020204" pitchFamily="34" charset="0"/>
              </a:rPr>
              <a:t> genes conferring resistance to beta-lactams, including the ESBL CTX-M-15, which was conserved in all strains. </a:t>
            </a:r>
          </a:p>
          <a:p>
            <a:pPr marL="0" marR="0" lvl="0" indent="0" algn="just" defTabSz="914400" rtl="0" eaLnBrk="1" fontAlgn="base" latinLnBrk="0" hangingPunct="1">
              <a:lnSpc>
                <a:spcPct val="100000"/>
              </a:lnSpc>
              <a:spcBef>
                <a:spcPts val="0"/>
              </a:spcBef>
              <a:spcAft>
                <a:spcPts val="1200"/>
              </a:spcAft>
              <a:buClrTx/>
              <a:buSzTx/>
              <a:buFontTx/>
              <a:buNone/>
              <a:tabLst/>
              <a:defRPr/>
            </a:pPr>
            <a:r>
              <a:rPr lang="en-GB" sz="1100" dirty="0">
                <a:effectLst/>
                <a:latin typeface="+mn-lt"/>
                <a:ea typeface="Calibri" panose="020F0502020204030204" pitchFamily="34" charset="0"/>
                <a:cs typeface="Arial" panose="020B0604020202020204" pitchFamily="34" charset="0"/>
              </a:rPr>
              <a:t>The combination of virulence genes differed between the two strain clusters. </a:t>
            </a:r>
          </a:p>
          <a:p>
            <a:pPr marL="171450" marR="0" lvl="0" indent="-171450" algn="just" defTabSz="9144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lang="en-GB" sz="1100" dirty="0">
                <a:effectLst/>
                <a:latin typeface="+mn-lt"/>
                <a:ea typeface="Calibri" panose="020F0502020204030204" pitchFamily="34" charset="0"/>
                <a:cs typeface="Arial" panose="020B0604020202020204" pitchFamily="34" charset="0"/>
              </a:rPr>
              <a:t>The acquired siderophore </a:t>
            </a:r>
            <a:r>
              <a:rPr lang="en-GB" sz="1100" dirty="0" err="1">
                <a:effectLst/>
                <a:latin typeface="+mn-lt"/>
                <a:ea typeface="Calibri" panose="020F0502020204030204" pitchFamily="34" charset="0"/>
                <a:cs typeface="Arial" panose="020B0604020202020204" pitchFamily="34" charset="0"/>
              </a:rPr>
              <a:t>yersiniabactin</a:t>
            </a:r>
            <a:r>
              <a:rPr lang="en-GB" sz="1100" dirty="0">
                <a:effectLst/>
                <a:latin typeface="+mn-lt"/>
                <a:ea typeface="Calibri" panose="020F0502020204030204" pitchFamily="34" charset="0"/>
                <a:cs typeface="Arial" panose="020B0604020202020204" pitchFamily="34" charset="0"/>
              </a:rPr>
              <a:t> (allele </a:t>
            </a:r>
            <a:r>
              <a:rPr lang="en-GB" sz="1100" i="1" dirty="0" err="1">
                <a:effectLst/>
                <a:latin typeface="+mn-lt"/>
                <a:ea typeface="Calibri" panose="020F0502020204030204" pitchFamily="34" charset="0"/>
                <a:cs typeface="Arial" panose="020B0604020202020204" pitchFamily="34" charset="0"/>
              </a:rPr>
              <a:t>ybt</a:t>
            </a:r>
            <a:r>
              <a:rPr lang="en-GB" sz="1100" dirty="0">
                <a:effectLst/>
                <a:latin typeface="+mn-lt"/>
                <a:ea typeface="Calibri" panose="020F0502020204030204" pitchFamily="34" charset="0"/>
                <a:cs typeface="Arial" panose="020B0604020202020204" pitchFamily="34" charset="0"/>
              </a:rPr>
              <a:t> 15, ICE</a:t>
            </a:r>
            <a:r>
              <a:rPr lang="en-GB" sz="1100" i="1" dirty="0">
                <a:effectLst/>
                <a:latin typeface="+mn-lt"/>
                <a:ea typeface="Calibri" panose="020F0502020204030204" pitchFamily="34" charset="0"/>
                <a:cs typeface="Arial" panose="020B0604020202020204" pitchFamily="34" charset="0"/>
              </a:rPr>
              <a:t>Kp11</a:t>
            </a:r>
            <a:r>
              <a:rPr lang="en-GB" sz="1100" dirty="0">
                <a:effectLst/>
                <a:latin typeface="+mn-lt"/>
                <a:ea typeface="Calibri" panose="020F0502020204030204" pitchFamily="34" charset="0"/>
                <a:cs typeface="Arial" panose="020B0604020202020204" pitchFamily="34" charset="0"/>
              </a:rPr>
              <a:t>) was present in ST1535 strains but absent in ST39. </a:t>
            </a:r>
          </a:p>
          <a:p>
            <a:pPr marL="171450" marR="0" lvl="0" indent="-171450" algn="just" defTabSz="9144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lang="en-GB" sz="1100" dirty="0">
                <a:effectLst/>
                <a:latin typeface="+mn-lt"/>
                <a:ea typeface="Calibri" panose="020F0502020204030204" pitchFamily="34" charset="0"/>
                <a:cs typeface="Arial" panose="020B0604020202020204" pitchFamily="34" charset="0"/>
              </a:rPr>
              <a:t>The colibactin genotoxin and other acquired siderophores were absent from both outbreak strains.</a:t>
            </a:r>
          </a:p>
        </p:txBody>
      </p:sp>
      <p:sp>
        <p:nvSpPr>
          <p:cNvPr id="4" name="Slide Number Placeholder 3"/>
          <p:cNvSpPr>
            <a:spLocks noGrp="1"/>
          </p:cNvSpPr>
          <p:nvPr>
            <p:ph type="sldNum" sz="quarter" idx="5"/>
          </p:nvPr>
        </p:nvSpPr>
        <p:spPr/>
        <p:txBody>
          <a:bodyPr/>
          <a:lstStyle/>
          <a:p>
            <a:pPr marL="0" marR="0" lvl="0" indent="0" algn="r" defTabSz="919163" rtl="0" eaLnBrk="0" fontAlgn="base" latinLnBrk="0" hangingPunct="0">
              <a:lnSpc>
                <a:spcPct val="100000"/>
              </a:lnSpc>
              <a:spcBef>
                <a:spcPct val="0"/>
              </a:spcBef>
              <a:spcAft>
                <a:spcPct val="0"/>
              </a:spcAft>
              <a:buClrTx/>
              <a:buSzTx/>
              <a:buFontTx/>
              <a:buNone/>
              <a:tabLst/>
              <a:defRPr/>
            </a:pPr>
            <a:fld id="{91BF0018-C91C-C54F-8FA5-51685180A2D8}" type="slidenum">
              <a:rPr kumimoji="0" lang="en-US" sz="1200" b="0" i="0" u="none" strike="noStrike" kern="1200" cap="none" spc="0" normalizeH="0" baseline="0" noProof="0" smtClean="0">
                <a:ln>
                  <a:noFill/>
                </a:ln>
                <a:solidFill>
                  <a:srgbClr val="000000"/>
                </a:solidFill>
                <a:effectLst/>
                <a:uLnTx/>
                <a:uFillTx/>
                <a:latin typeface="Times New Roman" pitchFamily="-1" charset="0"/>
                <a:ea typeface="+mn-ea"/>
                <a:cs typeface="+mn-cs"/>
              </a:rPr>
              <a:pPr marL="0" marR="0" lvl="0" indent="0" algn="r" defTabSz="919163"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Times New Roman" pitchFamily="-1" charset="0"/>
              <a:ea typeface="+mn-ea"/>
              <a:cs typeface="+mn-cs"/>
            </a:endParaRPr>
          </a:p>
        </p:txBody>
      </p:sp>
    </p:spTree>
    <p:extLst>
      <p:ext uri="{BB962C8B-B14F-4D97-AF65-F5344CB8AC3E}">
        <p14:creationId xmlns:p14="http://schemas.microsoft.com/office/powerpoint/2010/main" val="1382450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Title 1"/>
          <p:cNvSpPr>
            <a:spLocks noGrp="1"/>
          </p:cNvSpPr>
          <p:nvPr>
            <p:ph type="ctrTitle"/>
          </p:nvPr>
        </p:nvSpPr>
        <p:spPr>
          <a:xfrm>
            <a:off x="432000" y="2686500"/>
            <a:ext cx="7772400" cy="513450"/>
          </a:xfrm>
          <a:prstGeom prst="rect">
            <a:avLst/>
          </a:prstGeom>
        </p:spPr>
        <p:txBody>
          <a:bodyPr vert="horz"/>
          <a:lstStyle>
            <a:lvl1pPr algn="l">
              <a:defRPr sz="2800">
                <a:solidFill>
                  <a:schemeClr val="tx2"/>
                </a:solidFill>
                <a:latin typeface="Arial"/>
                <a:cs typeface="Arial"/>
              </a:defRPr>
            </a:lvl1pPr>
          </a:lstStyle>
          <a:p>
            <a:r>
              <a:rPr lang="en-US"/>
              <a:t>Click to edit Master title style</a:t>
            </a:r>
            <a:endParaRPr lang="en-US" dirty="0"/>
          </a:p>
        </p:txBody>
      </p:sp>
      <p:sp>
        <p:nvSpPr>
          <p:cNvPr id="5" name="Subtitle 2"/>
          <p:cNvSpPr>
            <a:spLocks noGrp="1"/>
          </p:cNvSpPr>
          <p:nvPr>
            <p:ph type="subTitle" idx="1"/>
          </p:nvPr>
        </p:nvSpPr>
        <p:spPr>
          <a:xfrm>
            <a:off x="432000" y="3429000"/>
            <a:ext cx="6400800" cy="1314450"/>
          </a:xfrm>
          <a:prstGeom prst="rect">
            <a:avLst/>
          </a:prstGeom>
        </p:spPr>
        <p:txBody>
          <a:bodyPr vert="horz"/>
          <a:lstStyle>
            <a:lvl1pPr marL="0" indent="0" algn="l">
              <a:buNone/>
              <a:defRPr sz="1800">
                <a:latin typeface="Arial"/>
                <a:cs typeface="Aria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09FC11D-7CD2-4888-BC8A-A57A1C001EE4}" type="datetimeFigureOut">
              <a:rPr lang="en-GB" smtClean="0"/>
              <a:t>12/03/2022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84E652A-B0D3-4643-B9B3-AAEB453DDB65}" type="slidenum">
              <a:rPr lang="en-GB" smtClean="0"/>
              <a:t>‹#›</a:t>
            </a:fld>
            <a:endParaRPr lang="en-GB"/>
          </a:p>
        </p:txBody>
      </p:sp>
    </p:spTree>
    <p:extLst>
      <p:ext uri="{BB962C8B-B14F-4D97-AF65-F5344CB8AC3E}">
        <p14:creationId xmlns:p14="http://schemas.microsoft.com/office/powerpoint/2010/main" val="1282757865"/>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09FC11D-7CD2-4888-BC8A-A57A1C001EE4}" type="datetimeFigureOut">
              <a:rPr lang="en-GB" smtClean="0"/>
              <a:t>12/03/2022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84E652A-B0D3-4643-B9B3-AAEB453DDB65}" type="slidenum">
              <a:rPr lang="en-GB" smtClean="0"/>
              <a:t>‹#›</a:t>
            </a:fld>
            <a:endParaRPr lang="en-GB"/>
          </a:p>
        </p:txBody>
      </p:sp>
    </p:spTree>
    <p:extLst>
      <p:ext uri="{BB962C8B-B14F-4D97-AF65-F5344CB8AC3E}">
        <p14:creationId xmlns:p14="http://schemas.microsoft.com/office/powerpoint/2010/main" val="1903412442"/>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09FC11D-7CD2-4888-BC8A-A57A1C001EE4}" type="datetimeFigureOut">
              <a:rPr lang="en-GB" smtClean="0"/>
              <a:t>12/03/2022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84E652A-B0D3-4643-B9B3-AAEB453DDB65}" type="slidenum">
              <a:rPr lang="en-GB" smtClean="0"/>
              <a:t>‹#›</a:t>
            </a:fld>
            <a:endParaRPr lang="en-GB"/>
          </a:p>
        </p:txBody>
      </p:sp>
    </p:spTree>
    <p:extLst>
      <p:ext uri="{BB962C8B-B14F-4D97-AF65-F5344CB8AC3E}">
        <p14:creationId xmlns:p14="http://schemas.microsoft.com/office/powerpoint/2010/main" val="1681151759"/>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09FC11D-7CD2-4888-BC8A-A57A1C001EE4}" type="datetimeFigureOut">
              <a:rPr lang="en-GB" smtClean="0"/>
              <a:t>12/03/2022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84E652A-B0D3-4643-B9B3-AAEB453DDB65}" type="slidenum">
              <a:rPr lang="en-GB" smtClean="0"/>
              <a:t>‹#›</a:t>
            </a:fld>
            <a:endParaRPr lang="en-GB"/>
          </a:p>
        </p:txBody>
      </p:sp>
    </p:spTree>
    <p:extLst>
      <p:ext uri="{BB962C8B-B14F-4D97-AF65-F5344CB8AC3E}">
        <p14:creationId xmlns:p14="http://schemas.microsoft.com/office/powerpoint/2010/main" val="2912617258"/>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09FC11D-7CD2-4888-BC8A-A57A1C001EE4}" type="datetimeFigureOut">
              <a:rPr lang="en-GB" smtClean="0"/>
              <a:t>12/03/2022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84E652A-B0D3-4643-B9B3-AAEB453DDB65}" type="slidenum">
              <a:rPr lang="en-GB" smtClean="0"/>
              <a:t>‹#›</a:t>
            </a:fld>
            <a:endParaRPr lang="en-GB"/>
          </a:p>
        </p:txBody>
      </p:sp>
    </p:spTree>
    <p:extLst>
      <p:ext uri="{BB962C8B-B14F-4D97-AF65-F5344CB8AC3E}">
        <p14:creationId xmlns:p14="http://schemas.microsoft.com/office/powerpoint/2010/main" val="1628314368"/>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9FC11D-7CD2-4888-BC8A-A57A1C001EE4}" type="datetimeFigureOut">
              <a:rPr lang="en-GB" smtClean="0"/>
              <a:t>12/03/2022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84E652A-B0D3-4643-B9B3-AAEB453DDB65}" type="slidenum">
              <a:rPr lang="en-GB" smtClean="0"/>
              <a:t>‹#›</a:t>
            </a:fld>
            <a:endParaRPr lang="en-GB"/>
          </a:p>
        </p:txBody>
      </p:sp>
    </p:spTree>
    <p:extLst>
      <p:ext uri="{BB962C8B-B14F-4D97-AF65-F5344CB8AC3E}">
        <p14:creationId xmlns:p14="http://schemas.microsoft.com/office/powerpoint/2010/main" val="647165028"/>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09FC11D-7CD2-4888-BC8A-A57A1C001EE4}" type="datetimeFigureOut">
              <a:rPr lang="en-GB" smtClean="0"/>
              <a:t>12/03/2022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84E652A-B0D3-4643-B9B3-AAEB453DDB65}" type="slidenum">
              <a:rPr lang="en-GB" smtClean="0"/>
              <a:t>‹#›</a:t>
            </a:fld>
            <a:endParaRPr lang="en-GB"/>
          </a:p>
        </p:txBody>
      </p:sp>
    </p:spTree>
    <p:extLst>
      <p:ext uri="{BB962C8B-B14F-4D97-AF65-F5344CB8AC3E}">
        <p14:creationId xmlns:p14="http://schemas.microsoft.com/office/powerpoint/2010/main" val="1159850152"/>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09FC11D-7CD2-4888-BC8A-A57A1C001EE4}" type="datetimeFigureOut">
              <a:rPr lang="en-GB" smtClean="0"/>
              <a:t>12/03/2022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84E652A-B0D3-4643-B9B3-AAEB453DDB65}" type="slidenum">
              <a:rPr lang="en-GB" smtClean="0"/>
              <a:t>‹#›</a:t>
            </a:fld>
            <a:endParaRPr lang="en-GB"/>
          </a:p>
        </p:txBody>
      </p:sp>
    </p:spTree>
    <p:extLst>
      <p:ext uri="{BB962C8B-B14F-4D97-AF65-F5344CB8AC3E}">
        <p14:creationId xmlns:p14="http://schemas.microsoft.com/office/powerpoint/2010/main" val="767263730"/>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09FC11D-7CD2-4888-BC8A-A57A1C001EE4}" type="datetimeFigureOut">
              <a:rPr lang="en-GB" smtClean="0"/>
              <a:t>12/03/2022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84E652A-B0D3-4643-B9B3-AAEB453DDB65}" type="slidenum">
              <a:rPr lang="en-GB" smtClean="0"/>
              <a:t>‹#›</a:t>
            </a:fld>
            <a:endParaRPr lang="en-GB"/>
          </a:p>
        </p:txBody>
      </p:sp>
    </p:spTree>
    <p:extLst>
      <p:ext uri="{BB962C8B-B14F-4D97-AF65-F5344CB8AC3E}">
        <p14:creationId xmlns:p14="http://schemas.microsoft.com/office/powerpoint/2010/main" val="2739701593"/>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09FC11D-7CD2-4888-BC8A-A57A1C001EE4}" type="datetimeFigureOut">
              <a:rPr lang="en-GB" smtClean="0"/>
              <a:t>12/03/2022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84E652A-B0D3-4643-B9B3-AAEB453DDB65}" type="slidenum">
              <a:rPr lang="en-GB" smtClean="0"/>
              <a:t>‹#›</a:t>
            </a:fld>
            <a:endParaRPr lang="en-GB"/>
          </a:p>
        </p:txBody>
      </p:sp>
    </p:spTree>
    <p:extLst>
      <p:ext uri="{BB962C8B-B14F-4D97-AF65-F5344CB8AC3E}">
        <p14:creationId xmlns:p14="http://schemas.microsoft.com/office/powerpoint/2010/main" val="449533513"/>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4" name="Title 1"/>
          <p:cNvSpPr>
            <a:spLocks noGrp="1"/>
          </p:cNvSpPr>
          <p:nvPr>
            <p:ph type="ctrTitle"/>
          </p:nvPr>
        </p:nvSpPr>
        <p:spPr>
          <a:xfrm>
            <a:off x="432000" y="2686500"/>
            <a:ext cx="7772400" cy="513450"/>
          </a:xfrm>
          <a:prstGeom prst="rect">
            <a:avLst/>
          </a:prstGeom>
        </p:spPr>
        <p:txBody>
          <a:bodyPr vert="horz"/>
          <a:lstStyle>
            <a:lvl1pPr algn="l">
              <a:defRPr sz="2800">
                <a:solidFill>
                  <a:schemeClr val="tx1"/>
                </a:solidFill>
                <a:latin typeface="Arial"/>
                <a:cs typeface="Arial"/>
              </a:defRPr>
            </a:lvl1pPr>
          </a:lstStyle>
          <a:p>
            <a:r>
              <a:rPr lang="en-US"/>
              <a:t>Click to edit Master title style</a:t>
            </a:r>
            <a:endParaRPr lang="en-US" dirty="0"/>
          </a:p>
        </p:txBody>
      </p:sp>
      <p:sp>
        <p:nvSpPr>
          <p:cNvPr id="5" name="Subtitle 2"/>
          <p:cNvSpPr>
            <a:spLocks noGrp="1"/>
          </p:cNvSpPr>
          <p:nvPr>
            <p:ph type="subTitle" idx="1"/>
          </p:nvPr>
        </p:nvSpPr>
        <p:spPr>
          <a:xfrm>
            <a:off x="432000" y="3429000"/>
            <a:ext cx="6400800" cy="1314450"/>
          </a:xfrm>
          <a:prstGeom prst="rect">
            <a:avLst/>
          </a:prstGeom>
        </p:spPr>
        <p:txBody>
          <a:bodyPr vert="horz"/>
          <a:lstStyle>
            <a:lvl1pPr marL="0" indent="0" algn="l">
              <a:buNone/>
              <a:defRPr sz="2000">
                <a:latin typeface="Arial"/>
                <a:cs typeface="Aria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4_Title Slide STT">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09028A4-F69F-3745-A81E-F73F4C655D87}"/>
              </a:ext>
            </a:extLst>
          </p:cNvPr>
          <p:cNvGrpSpPr/>
          <p:nvPr userDrawn="1"/>
        </p:nvGrpSpPr>
        <p:grpSpPr>
          <a:xfrm>
            <a:off x="7097076" y="4900959"/>
            <a:ext cx="2532290" cy="218328"/>
            <a:chOff x="9462767" y="6534610"/>
            <a:chExt cx="3376387" cy="291103"/>
          </a:xfrm>
        </p:grpSpPr>
        <p:sp>
          <p:nvSpPr>
            <p:cNvPr id="21" name="TextBox 20">
              <a:extLst>
                <a:ext uri="{FF2B5EF4-FFF2-40B4-BE49-F238E27FC236}">
                  <a16:creationId xmlns:a16="http://schemas.microsoft.com/office/drawing/2014/main" id="{21218A65-3D81-E94F-B1BF-F7A7FBCC541C}"/>
                </a:ext>
              </a:extLst>
            </p:cNvPr>
            <p:cNvSpPr txBox="1"/>
            <p:nvPr userDrawn="1"/>
          </p:nvSpPr>
          <p:spPr>
            <a:xfrm>
              <a:off x="10762762" y="6548715"/>
              <a:ext cx="2076392" cy="276998"/>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Helvetica"/>
                  <a:ea typeface="+mn-ea"/>
                  <a:cs typeface="Helvetica"/>
                </a:rPr>
                <a:t>#</a:t>
              </a:r>
              <a:r>
                <a:rPr kumimoji="0" lang="en-US" sz="750" b="0" i="0" u="none" strike="noStrike" kern="1200" cap="none" spc="0" normalizeH="0" baseline="0" noProof="0" dirty="0" err="1">
                  <a:ln>
                    <a:noFill/>
                  </a:ln>
                  <a:solidFill>
                    <a:prstClr val="white"/>
                  </a:solidFill>
                  <a:effectLst/>
                  <a:uLnTx/>
                  <a:uFillTx/>
                  <a:latin typeface="Helvetica"/>
                  <a:ea typeface="+mn-ea"/>
                  <a:cs typeface="Helvetica"/>
                </a:rPr>
                <a:t>EveryChildAlive</a:t>
              </a:r>
              <a:endParaRPr kumimoji="0" lang="en-US" sz="750" b="0" i="0" u="none" strike="noStrike" kern="1200" cap="none" spc="0" normalizeH="0" baseline="0" noProof="0" dirty="0">
                <a:ln>
                  <a:noFill/>
                </a:ln>
                <a:solidFill>
                  <a:prstClr val="white"/>
                </a:solidFill>
                <a:effectLst/>
                <a:uLnTx/>
                <a:uFillTx/>
                <a:latin typeface="Helvetica"/>
                <a:ea typeface="+mn-ea"/>
                <a:cs typeface="Helvetica"/>
              </a:endParaRPr>
            </a:p>
          </p:txBody>
        </p:sp>
        <p:sp>
          <p:nvSpPr>
            <p:cNvPr id="22" name="TextBox 21">
              <a:extLst>
                <a:ext uri="{FF2B5EF4-FFF2-40B4-BE49-F238E27FC236}">
                  <a16:creationId xmlns:a16="http://schemas.microsoft.com/office/drawing/2014/main" id="{50250620-B5F6-2743-AFD3-C395F4A67784}"/>
                </a:ext>
              </a:extLst>
            </p:cNvPr>
            <p:cNvSpPr txBox="1"/>
            <p:nvPr userDrawn="1"/>
          </p:nvSpPr>
          <p:spPr>
            <a:xfrm>
              <a:off x="9462767" y="6534610"/>
              <a:ext cx="2076392" cy="276998"/>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Helvetica"/>
                  <a:ea typeface="+mn-ea"/>
                  <a:cs typeface="Helvetica"/>
                </a:rPr>
                <a:t>#</a:t>
              </a:r>
              <a:r>
                <a:rPr kumimoji="0" lang="en-US" sz="750" b="0" i="0" u="none" strike="noStrike" kern="1200" cap="none" spc="0" normalizeH="0" baseline="0" noProof="0" dirty="0" err="1">
                  <a:ln>
                    <a:noFill/>
                  </a:ln>
                  <a:solidFill>
                    <a:prstClr val="white"/>
                  </a:solidFill>
                  <a:effectLst/>
                  <a:uLnTx/>
                  <a:uFillTx/>
                  <a:latin typeface="Helvetica" pitchFamily="2" charset="0"/>
                  <a:ea typeface="+mn-ea"/>
                  <a:cs typeface="Helvetica"/>
                </a:rPr>
                <a:t>EveryNewborn</a:t>
              </a:r>
              <a:endParaRPr kumimoji="0" lang="en-US" sz="750" b="0" i="0" u="none" strike="noStrike" kern="1200" cap="none" spc="0" normalizeH="0" baseline="0" noProof="0" dirty="0">
                <a:ln>
                  <a:noFill/>
                </a:ln>
                <a:solidFill>
                  <a:prstClr val="white"/>
                </a:solidFill>
                <a:effectLst/>
                <a:uLnTx/>
                <a:uFillTx/>
                <a:latin typeface="Helvetica" pitchFamily="2" charset="0"/>
                <a:ea typeface="+mn-ea"/>
                <a:cs typeface="Helvetica"/>
              </a:endParaRPr>
            </a:p>
          </p:txBody>
        </p:sp>
      </p:grpSp>
      <p:grpSp>
        <p:nvGrpSpPr>
          <p:cNvPr id="8" name="Group 7">
            <a:extLst>
              <a:ext uri="{FF2B5EF4-FFF2-40B4-BE49-F238E27FC236}">
                <a16:creationId xmlns:a16="http://schemas.microsoft.com/office/drawing/2014/main" id="{3FE5B9A5-91B1-9948-9FB8-85666875D38E}"/>
              </a:ext>
            </a:extLst>
          </p:cNvPr>
          <p:cNvGrpSpPr/>
          <p:nvPr userDrawn="1"/>
        </p:nvGrpSpPr>
        <p:grpSpPr>
          <a:xfrm>
            <a:off x="0" y="4837131"/>
            <a:ext cx="9144000" cy="497622"/>
            <a:chOff x="0" y="6449510"/>
            <a:chExt cx="12192000" cy="663495"/>
          </a:xfrm>
        </p:grpSpPr>
        <p:sp>
          <p:nvSpPr>
            <p:cNvPr id="14" name="Rectangle 13">
              <a:extLst>
                <a:ext uri="{FF2B5EF4-FFF2-40B4-BE49-F238E27FC236}">
                  <a16:creationId xmlns:a16="http://schemas.microsoft.com/office/drawing/2014/main" id="{EC36B6C2-434D-E041-B05F-1E34668F0287}"/>
                </a:ext>
              </a:extLst>
            </p:cNvPr>
            <p:cNvSpPr/>
            <p:nvPr userDrawn="1"/>
          </p:nvSpPr>
          <p:spPr>
            <a:xfrm>
              <a:off x="0" y="6449510"/>
              <a:ext cx="12192000" cy="408490"/>
            </a:xfrm>
            <a:prstGeom prst="rect">
              <a:avLst/>
            </a:prstGeom>
            <a:gradFill flip="none" rotWithShape="1">
              <a:gsLst>
                <a:gs pos="0">
                  <a:srgbClr val="1C3A8D"/>
                </a:gs>
                <a:gs pos="23000">
                  <a:srgbClr val="374EA2"/>
                </a:gs>
                <a:gs pos="100000">
                  <a:srgbClr val="00AEEF"/>
                </a:gs>
              </a:gsLst>
              <a:lin ang="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7" name="TextBox 16">
              <a:extLst>
                <a:ext uri="{FF2B5EF4-FFF2-40B4-BE49-F238E27FC236}">
                  <a16:creationId xmlns:a16="http://schemas.microsoft.com/office/drawing/2014/main" id="{468CCE9E-704D-9745-9205-C52F07D247BB}"/>
                </a:ext>
              </a:extLst>
            </p:cNvPr>
            <p:cNvSpPr txBox="1"/>
            <p:nvPr userDrawn="1"/>
          </p:nvSpPr>
          <p:spPr>
            <a:xfrm>
              <a:off x="8328075" y="6497453"/>
              <a:ext cx="3863925" cy="615552"/>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Helvetica"/>
                  <a:ea typeface="+mn-ea"/>
                  <a:cs typeface="Helvetica"/>
                </a:rPr>
                <a:t>#</a:t>
              </a:r>
              <a:r>
                <a:rPr kumimoji="0" lang="en-US" sz="1200" b="1" i="0" u="none" strike="noStrike" kern="1200" cap="none" spc="0" normalizeH="0" baseline="0" noProof="0" dirty="0" err="1">
                  <a:ln>
                    <a:noFill/>
                  </a:ln>
                  <a:solidFill>
                    <a:prstClr val="white"/>
                  </a:solidFill>
                  <a:effectLst/>
                  <a:uLnTx/>
                  <a:uFillTx/>
                  <a:latin typeface="Helvetica" pitchFamily="2" charset="0"/>
                  <a:ea typeface="+mn-ea"/>
                  <a:cs typeface="Helvetica"/>
                </a:rPr>
                <a:t>EveryNewborn</a:t>
              </a:r>
              <a:r>
                <a:rPr kumimoji="0" lang="en-US" sz="1200" b="1" i="0" u="none" strike="noStrike" kern="1200" cap="none" spc="0" normalizeH="0" baseline="0" noProof="0" dirty="0">
                  <a:ln>
                    <a:noFill/>
                  </a:ln>
                  <a:solidFill>
                    <a:prstClr val="white"/>
                  </a:solidFill>
                  <a:effectLst/>
                  <a:uLnTx/>
                  <a:uFillTx/>
                  <a:latin typeface="Helvetica" pitchFamily="2" charset="0"/>
                  <a:ea typeface="+mn-ea"/>
                  <a:cs typeface="Helvetica"/>
                </a:rPr>
                <a:t>        #</a:t>
              </a:r>
              <a:r>
                <a:rPr kumimoji="0" lang="en-US" sz="1200" b="1" i="0" u="none" strike="noStrike" kern="1200" cap="none" spc="0" normalizeH="0" baseline="0" noProof="0" dirty="0" err="1">
                  <a:ln>
                    <a:noFill/>
                  </a:ln>
                  <a:solidFill>
                    <a:prstClr val="white"/>
                  </a:solidFill>
                  <a:effectLst/>
                  <a:uLnTx/>
                  <a:uFillTx/>
                  <a:latin typeface="Helvetica" pitchFamily="2" charset="0"/>
                  <a:ea typeface="+mn-ea"/>
                  <a:cs typeface="Helvetica"/>
                </a:rPr>
                <a:t>EveryChildAlive</a:t>
              </a:r>
              <a:endParaRPr kumimoji="0" lang="en-US" sz="1200" b="1" i="0" u="none" strike="noStrike" kern="1200" cap="none" spc="0" normalizeH="0" baseline="0" noProof="0" dirty="0">
                <a:ln>
                  <a:noFill/>
                </a:ln>
                <a:solidFill>
                  <a:prstClr val="white"/>
                </a:solidFill>
                <a:effectLst/>
                <a:uLnTx/>
                <a:uFillTx/>
                <a:latin typeface="Helvetica" pitchFamily="2" charset="0"/>
                <a:ea typeface="+mn-ea"/>
                <a:cs typeface="Helvetica"/>
              </a:endParaRPr>
            </a:p>
          </p:txBody>
        </p:sp>
      </p:grpSp>
      <p:pic>
        <p:nvPicPr>
          <p:cNvPr id="16" name="Picture 15" descr="WHO-EN-C-H-KO.eps">
            <a:extLst>
              <a:ext uri="{FF2B5EF4-FFF2-40B4-BE49-F238E27FC236}">
                <a16:creationId xmlns:a16="http://schemas.microsoft.com/office/drawing/2014/main" id="{87162F85-5A8B-804E-9FF9-2E888844122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2458" y="4842739"/>
            <a:ext cx="934203" cy="286211"/>
          </a:xfrm>
          <a:prstGeom prst="rect">
            <a:avLst/>
          </a:prstGeom>
        </p:spPr>
      </p:pic>
      <p:pic>
        <p:nvPicPr>
          <p:cNvPr id="18" name="Picture 17" descr="UNICEF_newlogo_k_o.eps">
            <a:extLst>
              <a:ext uri="{FF2B5EF4-FFF2-40B4-BE49-F238E27FC236}">
                <a16:creationId xmlns:a16="http://schemas.microsoft.com/office/drawing/2014/main" id="{68B076E8-A771-4C43-83DD-09F5F3B6494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11291" t="33871" r="12686" b="33064"/>
          <a:stretch/>
        </p:blipFill>
        <p:spPr>
          <a:xfrm>
            <a:off x="1590562" y="4847800"/>
            <a:ext cx="987098" cy="286211"/>
          </a:xfrm>
          <a:prstGeom prst="rect">
            <a:avLst/>
          </a:prstGeom>
        </p:spPr>
      </p:pic>
    </p:spTree>
    <p:extLst>
      <p:ext uri="{BB962C8B-B14F-4D97-AF65-F5344CB8AC3E}">
        <p14:creationId xmlns:p14="http://schemas.microsoft.com/office/powerpoint/2010/main" val="993560484"/>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432000" y="2571750"/>
            <a:ext cx="7772400" cy="513450"/>
          </a:xfrm>
          <a:prstGeom prst="rect">
            <a:avLst/>
          </a:prstGeom>
        </p:spPr>
        <p:txBody>
          <a:bodyPr vert="horz" lIns="0"/>
          <a:lstStyle>
            <a:lvl1pPr algn="l">
              <a:defRPr sz="2800">
                <a:solidFill>
                  <a:schemeClr val="tx2"/>
                </a:solidFill>
                <a:latin typeface="Arial"/>
                <a:cs typeface="Arial"/>
              </a:defRPr>
            </a:lvl1pPr>
          </a:lstStyle>
          <a:p>
            <a:r>
              <a:rPr lang="en-GB" dirty="0"/>
              <a:t>Click to edit Master title style</a:t>
            </a:r>
            <a:endParaRPr lang="en-US" dirty="0"/>
          </a:p>
        </p:txBody>
      </p:sp>
      <p:sp>
        <p:nvSpPr>
          <p:cNvPr id="8" name="Subtitle 2"/>
          <p:cNvSpPr>
            <a:spLocks noGrp="1"/>
          </p:cNvSpPr>
          <p:nvPr>
            <p:ph type="subTitle" idx="1"/>
          </p:nvPr>
        </p:nvSpPr>
        <p:spPr>
          <a:xfrm>
            <a:off x="432000" y="3314250"/>
            <a:ext cx="6400800" cy="1314450"/>
          </a:xfrm>
          <a:prstGeom prst="rect">
            <a:avLst/>
          </a:prstGeom>
        </p:spPr>
        <p:txBody>
          <a:bodyPr vert="horz" lIns="0"/>
          <a:lstStyle>
            <a:lvl1pPr marL="0" indent="0" algn="l">
              <a:buNone/>
              <a:defRPr sz="1800">
                <a:latin typeface="Arial"/>
                <a:cs typeface="Aria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dirty="0"/>
              <a:t>Click to edit Master subtitle style</a:t>
            </a:r>
            <a:endParaRPr lang="en-US" dirty="0"/>
          </a:p>
        </p:txBody>
      </p:sp>
    </p:spTree>
    <p:extLst>
      <p:ext uri="{BB962C8B-B14F-4D97-AF65-F5344CB8AC3E}">
        <p14:creationId xmlns:p14="http://schemas.microsoft.com/office/powerpoint/2010/main" val="3250749860"/>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GB" dirty="0"/>
              <a:t>Click to edit Master title style</a:t>
            </a:r>
            <a:endParaRPr lang="en-US" dirty="0"/>
          </a:p>
        </p:txBody>
      </p:sp>
      <p:sp>
        <p:nvSpPr>
          <p:cNvPr id="3" name="Subtitle 2"/>
          <p:cNvSpPr>
            <a:spLocks noGrp="1"/>
          </p:cNvSpPr>
          <p:nvPr>
            <p:ph type="subTitle" idx="1"/>
          </p:nvPr>
        </p:nvSpPr>
        <p:spPr>
          <a:xfrm>
            <a:off x="685800" y="2914650"/>
            <a:ext cx="6400800" cy="1314450"/>
          </a:xfrm>
        </p:spPr>
        <p:txBody>
          <a:bodyPr/>
          <a:lstStyle>
            <a:lvl1pPr marL="0" indent="0" algn="l">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dirty="0"/>
              <a:t>Click to edit Master subtitle style</a:t>
            </a:r>
            <a:endParaRPr lang="en-US" dirty="0"/>
          </a:p>
        </p:txBody>
      </p:sp>
    </p:spTree>
    <p:extLst>
      <p:ext uri="{BB962C8B-B14F-4D97-AF65-F5344CB8AC3E}">
        <p14:creationId xmlns:p14="http://schemas.microsoft.com/office/powerpoint/2010/main" val="11541393"/>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idx="1"/>
          </p:nvPr>
        </p:nvSpPr>
        <p:spPr>
          <a:xfrm>
            <a:off x="432000" y="1422900"/>
            <a:ext cx="8208000" cy="3282450"/>
          </a:xfrm>
        </p:spPr>
        <p:txBody>
          <a:bodyPr/>
          <a:lstStyle>
            <a:lvl2pPr>
              <a:defRPr sz="2000"/>
            </a:lvl2pPr>
            <a:lvl4pPr>
              <a:defRPr sz="1800"/>
            </a:lvl4pPr>
            <a:lvl5pPr>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829679537"/>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32000" y="1350000"/>
            <a:ext cx="3911400" cy="3355350"/>
          </a:xfrm>
        </p:spPr>
        <p:txBody>
          <a:bodyPr/>
          <a:lstStyle>
            <a:lvl1pPr>
              <a:defRPr sz="20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724400" y="1350000"/>
            <a:ext cx="3886200" cy="3355350"/>
          </a:xfrm>
        </p:spPr>
        <p:txBody>
          <a:bodyPr/>
          <a:lstStyle>
            <a:lvl1pPr>
              <a:defRPr sz="20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536717766"/>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1599075"/>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ctrTitle"/>
          </p:nvPr>
        </p:nvSpPr>
        <p:spPr>
          <a:xfrm>
            <a:off x="432000" y="2686500"/>
            <a:ext cx="7772400" cy="513450"/>
          </a:xfrm>
          <a:prstGeom prst="rect">
            <a:avLst/>
          </a:prstGeom>
        </p:spPr>
        <p:txBody>
          <a:bodyPr vert="horz"/>
          <a:lstStyle>
            <a:lvl1pPr algn="l">
              <a:defRPr sz="2800">
                <a:solidFill>
                  <a:schemeClr val="tx2"/>
                </a:solidFill>
                <a:latin typeface="Arial"/>
                <a:cs typeface="Arial"/>
              </a:defRPr>
            </a:lvl1pPr>
          </a:lstStyle>
          <a:p>
            <a:r>
              <a:rPr lang="en-US"/>
              <a:t>Click to edit Master title style</a:t>
            </a:r>
            <a:endParaRPr lang="en-US" dirty="0"/>
          </a:p>
        </p:txBody>
      </p:sp>
      <p:sp>
        <p:nvSpPr>
          <p:cNvPr id="5" name="Subtitle 2"/>
          <p:cNvSpPr>
            <a:spLocks noGrp="1"/>
          </p:cNvSpPr>
          <p:nvPr>
            <p:ph type="subTitle" idx="1"/>
          </p:nvPr>
        </p:nvSpPr>
        <p:spPr>
          <a:xfrm>
            <a:off x="432000" y="3429000"/>
            <a:ext cx="6400800" cy="1314450"/>
          </a:xfrm>
          <a:prstGeom prst="rect">
            <a:avLst/>
          </a:prstGeom>
        </p:spPr>
        <p:txBody>
          <a:bodyPr vert="horz"/>
          <a:lstStyle>
            <a:lvl1pPr marL="0" indent="0" algn="l">
              <a:buNone/>
              <a:defRPr sz="1800">
                <a:latin typeface="Arial"/>
                <a:cs typeface="Aria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2433921356"/>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Title 1"/>
          <p:cNvSpPr>
            <a:spLocks noGrp="1"/>
          </p:cNvSpPr>
          <p:nvPr>
            <p:ph type="ctrTitle"/>
          </p:nvPr>
        </p:nvSpPr>
        <p:spPr>
          <a:xfrm>
            <a:off x="432000" y="2686500"/>
            <a:ext cx="7772400" cy="513450"/>
          </a:xfrm>
          <a:prstGeom prst="rect">
            <a:avLst/>
          </a:prstGeom>
        </p:spPr>
        <p:txBody>
          <a:bodyPr vert="horz"/>
          <a:lstStyle>
            <a:lvl1pPr algn="l">
              <a:defRPr sz="2800">
                <a:solidFill>
                  <a:schemeClr val="tx1"/>
                </a:solidFill>
                <a:latin typeface="Arial"/>
                <a:cs typeface="Arial"/>
              </a:defRPr>
            </a:lvl1pPr>
          </a:lstStyle>
          <a:p>
            <a:r>
              <a:rPr lang="en-US"/>
              <a:t>Click to edit Master title style</a:t>
            </a:r>
            <a:endParaRPr lang="en-US" dirty="0"/>
          </a:p>
        </p:txBody>
      </p:sp>
      <p:sp>
        <p:nvSpPr>
          <p:cNvPr id="5" name="Subtitle 2"/>
          <p:cNvSpPr>
            <a:spLocks noGrp="1"/>
          </p:cNvSpPr>
          <p:nvPr>
            <p:ph type="subTitle" idx="1"/>
          </p:nvPr>
        </p:nvSpPr>
        <p:spPr>
          <a:xfrm>
            <a:off x="432000" y="3429000"/>
            <a:ext cx="6400800" cy="1314450"/>
          </a:xfrm>
          <a:prstGeom prst="rect">
            <a:avLst/>
          </a:prstGeom>
        </p:spPr>
        <p:txBody>
          <a:bodyPr vert="horz"/>
          <a:lstStyle>
            <a:lvl1pPr marL="0" indent="0" algn="l">
              <a:buNone/>
              <a:defRPr sz="2000">
                <a:latin typeface="Arial"/>
                <a:cs typeface="Aria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1384205612"/>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077939"/>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432000" y="2571750"/>
            <a:ext cx="7772400" cy="513450"/>
          </a:xfrm>
          <a:prstGeom prst="rect">
            <a:avLst/>
          </a:prstGeom>
        </p:spPr>
        <p:txBody>
          <a:bodyPr vert="horz" lIns="0"/>
          <a:lstStyle>
            <a:lvl1pPr algn="l">
              <a:defRPr sz="2800">
                <a:solidFill>
                  <a:schemeClr val="tx2"/>
                </a:solidFill>
                <a:latin typeface="Arial"/>
                <a:cs typeface="Arial"/>
              </a:defRPr>
            </a:lvl1pPr>
          </a:lstStyle>
          <a:p>
            <a:r>
              <a:rPr lang="en-GB" dirty="0"/>
              <a:t>Click to edit Master title style</a:t>
            </a:r>
            <a:endParaRPr lang="en-US" dirty="0"/>
          </a:p>
        </p:txBody>
      </p:sp>
      <p:sp>
        <p:nvSpPr>
          <p:cNvPr id="8" name="Subtitle 2"/>
          <p:cNvSpPr>
            <a:spLocks noGrp="1"/>
          </p:cNvSpPr>
          <p:nvPr>
            <p:ph type="subTitle" idx="1"/>
          </p:nvPr>
        </p:nvSpPr>
        <p:spPr>
          <a:xfrm>
            <a:off x="432000" y="3314250"/>
            <a:ext cx="6400800" cy="1314450"/>
          </a:xfrm>
          <a:prstGeom prst="rect">
            <a:avLst/>
          </a:prstGeom>
        </p:spPr>
        <p:txBody>
          <a:bodyPr vert="horz" lIns="0"/>
          <a:lstStyle>
            <a:lvl1pPr marL="0" indent="0" algn="l">
              <a:buNone/>
              <a:defRPr sz="1800">
                <a:latin typeface="Arial"/>
                <a:cs typeface="Aria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dirty="0"/>
              <a:t>Click to edit Master subtitle style</a:t>
            </a:r>
            <a:endParaRPr lang="en-US" dirty="0"/>
          </a:p>
        </p:txBody>
      </p:sp>
    </p:spTree>
    <p:extLst>
      <p:ext uri="{BB962C8B-B14F-4D97-AF65-F5344CB8AC3E}">
        <p14:creationId xmlns:p14="http://schemas.microsoft.com/office/powerpoint/2010/main" val="3657807469"/>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D8C1A-718B-400E-B6A9-033E1BAE52D0}"/>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FA978EE2-30C2-4BC4-83F2-9D8BFB58BB8F}"/>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A9181CD-3BCD-43E1-801D-B3ED4EC889FD}"/>
              </a:ext>
            </a:extLst>
          </p:cNvPr>
          <p:cNvSpPr>
            <a:spLocks noGrp="1"/>
          </p:cNvSpPr>
          <p:nvPr>
            <p:ph type="dt" sz="half" idx="10"/>
          </p:nvPr>
        </p:nvSpPr>
        <p:spPr/>
        <p:txBody>
          <a:bodyPr/>
          <a:lstStyle/>
          <a:p>
            <a:fld id="{883038C6-F33A-47F4-BC40-6287F73E2F62}" type="datetimeFigureOut">
              <a:rPr lang="en-GB" smtClean="0"/>
              <a:t>12/03/2022</a:t>
            </a:fld>
            <a:endParaRPr lang="en-GB"/>
          </a:p>
        </p:txBody>
      </p:sp>
      <p:sp>
        <p:nvSpPr>
          <p:cNvPr id="5" name="Footer Placeholder 4">
            <a:extLst>
              <a:ext uri="{FF2B5EF4-FFF2-40B4-BE49-F238E27FC236}">
                <a16:creationId xmlns:a16="http://schemas.microsoft.com/office/drawing/2014/main" id="{A5035205-BD81-426B-B882-37A8124D393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A65083-C347-49E5-9451-E66A93165E5B}"/>
              </a:ext>
            </a:extLst>
          </p:cNvPr>
          <p:cNvSpPr>
            <a:spLocks noGrp="1"/>
          </p:cNvSpPr>
          <p:nvPr>
            <p:ph type="sldNum" sz="quarter" idx="12"/>
          </p:nvPr>
        </p:nvSpPr>
        <p:spPr/>
        <p:txBody>
          <a:bodyPr/>
          <a:lstStyle/>
          <a:p>
            <a:fld id="{A9393A0C-A871-4727-9EA2-008BEB513FF1}" type="slidenum">
              <a:rPr lang="en-GB" smtClean="0"/>
              <a:t>‹#›</a:t>
            </a:fld>
            <a:endParaRPr lang="en-GB"/>
          </a:p>
        </p:txBody>
      </p:sp>
    </p:spTree>
    <p:extLst>
      <p:ext uri="{BB962C8B-B14F-4D97-AF65-F5344CB8AC3E}">
        <p14:creationId xmlns:p14="http://schemas.microsoft.com/office/powerpoint/2010/main" val="15661644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FF9DA-B0A9-4E78-B508-C01C4255222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B32CEAC-7C50-488F-8368-B725F5C7F1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3A640C6-6866-4DCE-8960-DF85D1883470}"/>
              </a:ext>
            </a:extLst>
          </p:cNvPr>
          <p:cNvSpPr>
            <a:spLocks noGrp="1"/>
          </p:cNvSpPr>
          <p:nvPr>
            <p:ph type="dt" sz="half" idx="10"/>
          </p:nvPr>
        </p:nvSpPr>
        <p:spPr/>
        <p:txBody>
          <a:bodyPr/>
          <a:lstStyle/>
          <a:p>
            <a:fld id="{883038C6-F33A-47F4-BC40-6287F73E2F62}" type="datetimeFigureOut">
              <a:rPr lang="en-GB" smtClean="0"/>
              <a:t>12/03/2022</a:t>
            </a:fld>
            <a:endParaRPr lang="en-GB"/>
          </a:p>
        </p:txBody>
      </p:sp>
      <p:sp>
        <p:nvSpPr>
          <p:cNvPr id="5" name="Footer Placeholder 4">
            <a:extLst>
              <a:ext uri="{FF2B5EF4-FFF2-40B4-BE49-F238E27FC236}">
                <a16:creationId xmlns:a16="http://schemas.microsoft.com/office/drawing/2014/main" id="{E4CF46D8-2385-4BF4-B7D4-6E99FFC4EB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0A8EC4F-D24A-4578-A317-AEB9D8A096BD}"/>
              </a:ext>
            </a:extLst>
          </p:cNvPr>
          <p:cNvSpPr>
            <a:spLocks noGrp="1"/>
          </p:cNvSpPr>
          <p:nvPr>
            <p:ph type="sldNum" sz="quarter" idx="12"/>
          </p:nvPr>
        </p:nvSpPr>
        <p:spPr/>
        <p:txBody>
          <a:bodyPr/>
          <a:lstStyle/>
          <a:p>
            <a:fld id="{A9393A0C-A871-4727-9EA2-008BEB513FF1}" type="slidenum">
              <a:rPr lang="en-GB" smtClean="0"/>
              <a:t>‹#›</a:t>
            </a:fld>
            <a:endParaRPr lang="en-GB"/>
          </a:p>
        </p:txBody>
      </p:sp>
    </p:spTree>
    <p:extLst>
      <p:ext uri="{BB962C8B-B14F-4D97-AF65-F5344CB8AC3E}">
        <p14:creationId xmlns:p14="http://schemas.microsoft.com/office/powerpoint/2010/main" val="42154259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28D6C-B341-442D-AF10-0359C51B7D76}"/>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ADF616A-FC51-426C-AEA4-1FC770584DA4}"/>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88FDFA-2D07-4C5F-A8F6-466C321895A4}"/>
              </a:ext>
            </a:extLst>
          </p:cNvPr>
          <p:cNvSpPr>
            <a:spLocks noGrp="1"/>
          </p:cNvSpPr>
          <p:nvPr>
            <p:ph type="dt" sz="half" idx="10"/>
          </p:nvPr>
        </p:nvSpPr>
        <p:spPr/>
        <p:txBody>
          <a:bodyPr/>
          <a:lstStyle/>
          <a:p>
            <a:fld id="{883038C6-F33A-47F4-BC40-6287F73E2F62}" type="datetimeFigureOut">
              <a:rPr lang="en-GB" smtClean="0"/>
              <a:t>12/03/2022</a:t>
            </a:fld>
            <a:endParaRPr lang="en-GB"/>
          </a:p>
        </p:txBody>
      </p:sp>
      <p:sp>
        <p:nvSpPr>
          <p:cNvPr id="5" name="Footer Placeholder 4">
            <a:extLst>
              <a:ext uri="{FF2B5EF4-FFF2-40B4-BE49-F238E27FC236}">
                <a16:creationId xmlns:a16="http://schemas.microsoft.com/office/drawing/2014/main" id="{51E36FC8-3037-4937-8E19-06446596939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7FA9B65-788B-41CC-8681-A6FA24F72D42}"/>
              </a:ext>
            </a:extLst>
          </p:cNvPr>
          <p:cNvSpPr>
            <a:spLocks noGrp="1"/>
          </p:cNvSpPr>
          <p:nvPr>
            <p:ph type="sldNum" sz="quarter" idx="12"/>
          </p:nvPr>
        </p:nvSpPr>
        <p:spPr/>
        <p:txBody>
          <a:bodyPr/>
          <a:lstStyle/>
          <a:p>
            <a:fld id="{A9393A0C-A871-4727-9EA2-008BEB513FF1}" type="slidenum">
              <a:rPr lang="en-GB" smtClean="0"/>
              <a:t>‹#›</a:t>
            </a:fld>
            <a:endParaRPr lang="en-GB"/>
          </a:p>
        </p:txBody>
      </p:sp>
    </p:spTree>
    <p:extLst>
      <p:ext uri="{BB962C8B-B14F-4D97-AF65-F5344CB8AC3E}">
        <p14:creationId xmlns:p14="http://schemas.microsoft.com/office/powerpoint/2010/main" val="34871103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FB669-17A3-4B72-960F-56EB5F237E7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CBCA287-DB7C-4201-9E89-6C87EDD17AA7}"/>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4D6CFE2-E46C-40E6-825E-AA5A0139A7D1}"/>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6D18EB5-2D3E-4F30-AE70-885371A0CFE0}"/>
              </a:ext>
            </a:extLst>
          </p:cNvPr>
          <p:cNvSpPr>
            <a:spLocks noGrp="1"/>
          </p:cNvSpPr>
          <p:nvPr>
            <p:ph type="dt" sz="half" idx="10"/>
          </p:nvPr>
        </p:nvSpPr>
        <p:spPr/>
        <p:txBody>
          <a:bodyPr/>
          <a:lstStyle/>
          <a:p>
            <a:fld id="{883038C6-F33A-47F4-BC40-6287F73E2F62}" type="datetimeFigureOut">
              <a:rPr lang="en-GB" smtClean="0"/>
              <a:t>12/03/2022</a:t>
            </a:fld>
            <a:endParaRPr lang="en-GB"/>
          </a:p>
        </p:txBody>
      </p:sp>
      <p:sp>
        <p:nvSpPr>
          <p:cNvPr id="6" name="Footer Placeholder 5">
            <a:extLst>
              <a:ext uri="{FF2B5EF4-FFF2-40B4-BE49-F238E27FC236}">
                <a16:creationId xmlns:a16="http://schemas.microsoft.com/office/drawing/2014/main" id="{DA941482-B64F-4434-8FD5-2A67FE1E91E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E47F051-9954-404D-878C-2B8690D646E1}"/>
              </a:ext>
            </a:extLst>
          </p:cNvPr>
          <p:cNvSpPr>
            <a:spLocks noGrp="1"/>
          </p:cNvSpPr>
          <p:nvPr>
            <p:ph type="sldNum" sz="quarter" idx="12"/>
          </p:nvPr>
        </p:nvSpPr>
        <p:spPr/>
        <p:txBody>
          <a:bodyPr/>
          <a:lstStyle/>
          <a:p>
            <a:fld id="{A9393A0C-A871-4727-9EA2-008BEB513FF1}" type="slidenum">
              <a:rPr lang="en-GB" smtClean="0"/>
              <a:t>‹#›</a:t>
            </a:fld>
            <a:endParaRPr lang="en-GB"/>
          </a:p>
        </p:txBody>
      </p:sp>
    </p:spTree>
    <p:extLst>
      <p:ext uri="{BB962C8B-B14F-4D97-AF65-F5344CB8AC3E}">
        <p14:creationId xmlns:p14="http://schemas.microsoft.com/office/powerpoint/2010/main" val="39647731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6183E-8CDA-4510-8808-3AC987305A4A}"/>
              </a:ext>
            </a:extLst>
          </p:cNvPr>
          <p:cNvSpPr>
            <a:spLocks noGrp="1"/>
          </p:cNvSpPr>
          <p:nvPr>
            <p:ph type="title"/>
          </p:nvPr>
        </p:nvSpPr>
        <p:spPr>
          <a:xfrm>
            <a:off x="629841" y="273844"/>
            <a:ext cx="7886700" cy="994172"/>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C64DC46-8D89-492D-BB13-CC97342CD06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6FD6AF1-3DB1-4E7E-8BDF-E9019E71B693}"/>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DE1C644-6152-4B5C-B2D3-F555B78E246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BC847D8-ABDA-4129-B01F-2D4A34189EA9}"/>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1A24706-E0E0-44FE-97AD-434391855035}"/>
              </a:ext>
            </a:extLst>
          </p:cNvPr>
          <p:cNvSpPr>
            <a:spLocks noGrp="1"/>
          </p:cNvSpPr>
          <p:nvPr>
            <p:ph type="dt" sz="half" idx="10"/>
          </p:nvPr>
        </p:nvSpPr>
        <p:spPr/>
        <p:txBody>
          <a:bodyPr/>
          <a:lstStyle/>
          <a:p>
            <a:fld id="{883038C6-F33A-47F4-BC40-6287F73E2F62}" type="datetimeFigureOut">
              <a:rPr lang="en-GB" smtClean="0"/>
              <a:t>12/03/2022</a:t>
            </a:fld>
            <a:endParaRPr lang="en-GB"/>
          </a:p>
        </p:txBody>
      </p:sp>
      <p:sp>
        <p:nvSpPr>
          <p:cNvPr id="8" name="Footer Placeholder 7">
            <a:extLst>
              <a:ext uri="{FF2B5EF4-FFF2-40B4-BE49-F238E27FC236}">
                <a16:creationId xmlns:a16="http://schemas.microsoft.com/office/drawing/2014/main" id="{EC9D1763-F3D4-409E-B7AD-AC55CB208F6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617660D-91F1-42AE-93E0-6B623147D9D4}"/>
              </a:ext>
            </a:extLst>
          </p:cNvPr>
          <p:cNvSpPr>
            <a:spLocks noGrp="1"/>
          </p:cNvSpPr>
          <p:nvPr>
            <p:ph type="sldNum" sz="quarter" idx="12"/>
          </p:nvPr>
        </p:nvSpPr>
        <p:spPr/>
        <p:txBody>
          <a:bodyPr/>
          <a:lstStyle/>
          <a:p>
            <a:fld id="{A9393A0C-A871-4727-9EA2-008BEB513FF1}" type="slidenum">
              <a:rPr lang="en-GB" smtClean="0"/>
              <a:t>‹#›</a:t>
            </a:fld>
            <a:endParaRPr lang="en-GB"/>
          </a:p>
        </p:txBody>
      </p:sp>
    </p:spTree>
    <p:extLst>
      <p:ext uri="{BB962C8B-B14F-4D97-AF65-F5344CB8AC3E}">
        <p14:creationId xmlns:p14="http://schemas.microsoft.com/office/powerpoint/2010/main" val="34654497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514EB-B0D6-48A1-974E-2DA7BD8ADAA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7203CF5-9BED-4064-BD3C-CDA9C4545A12}"/>
              </a:ext>
            </a:extLst>
          </p:cNvPr>
          <p:cNvSpPr>
            <a:spLocks noGrp="1"/>
          </p:cNvSpPr>
          <p:nvPr>
            <p:ph type="dt" sz="half" idx="10"/>
          </p:nvPr>
        </p:nvSpPr>
        <p:spPr/>
        <p:txBody>
          <a:bodyPr/>
          <a:lstStyle/>
          <a:p>
            <a:fld id="{883038C6-F33A-47F4-BC40-6287F73E2F62}" type="datetimeFigureOut">
              <a:rPr lang="en-GB" smtClean="0"/>
              <a:t>12/03/2022</a:t>
            </a:fld>
            <a:endParaRPr lang="en-GB"/>
          </a:p>
        </p:txBody>
      </p:sp>
      <p:sp>
        <p:nvSpPr>
          <p:cNvPr id="4" name="Footer Placeholder 3">
            <a:extLst>
              <a:ext uri="{FF2B5EF4-FFF2-40B4-BE49-F238E27FC236}">
                <a16:creationId xmlns:a16="http://schemas.microsoft.com/office/drawing/2014/main" id="{B20090AD-DC98-4764-AD3D-0C2AC0435CC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6F2BDB8-FDF8-4FF9-BE4C-062D43F37BB8}"/>
              </a:ext>
            </a:extLst>
          </p:cNvPr>
          <p:cNvSpPr>
            <a:spLocks noGrp="1"/>
          </p:cNvSpPr>
          <p:nvPr>
            <p:ph type="sldNum" sz="quarter" idx="12"/>
          </p:nvPr>
        </p:nvSpPr>
        <p:spPr/>
        <p:txBody>
          <a:bodyPr/>
          <a:lstStyle/>
          <a:p>
            <a:fld id="{A9393A0C-A871-4727-9EA2-008BEB513FF1}" type="slidenum">
              <a:rPr lang="en-GB" smtClean="0"/>
              <a:t>‹#›</a:t>
            </a:fld>
            <a:endParaRPr lang="en-GB"/>
          </a:p>
        </p:txBody>
      </p:sp>
    </p:spTree>
    <p:extLst>
      <p:ext uri="{BB962C8B-B14F-4D97-AF65-F5344CB8AC3E}">
        <p14:creationId xmlns:p14="http://schemas.microsoft.com/office/powerpoint/2010/main" val="29317354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04A3BD-0680-4704-B969-139580FA2609}"/>
              </a:ext>
            </a:extLst>
          </p:cNvPr>
          <p:cNvSpPr>
            <a:spLocks noGrp="1"/>
          </p:cNvSpPr>
          <p:nvPr>
            <p:ph type="dt" sz="half" idx="10"/>
          </p:nvPr>
        </p:nvSpPr>
        <p:spPr/>
        <p:txBody>
          <a:bodyPr/>
          <a:lstStyle/>
          <a:p>
            <a:fld id="{883038C6-F33A-47F4-BC40-6287F73E2F62}" type="datetimeFigureOut">
              <a:rPr lang="en-GB" smtClean="0"/>
              <a:t>12/03/2022</a:t>
            </a:fld>
            <a:endParaRPr lang="en-GB"/>
          </a:p>
        </p:txBody>
      </p:sp>
      <p:sp>
        <p:nvSpPr>
          <p:cNvPr id="3" name="Footer Placeholder 2">
            <a:extLst>
              <a:ext uri="{FF2B5EF4-FFF2-40B4-BE49-F238E27FC236}">
                <a16:creationId xmlns:a16="http://schemas.microsoft.com/office/drawing/2014/main" id="{F541575D-F07A-4A7B-A973-E33AD21B866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3DEB97D-9463-4EB1-B01E-221B12AEF9F7}"/>
              </a:ext>
            </a:extLst>
          </p:cNvPr>
          <p:cNvSpPr>
            <a:spLocks noGrp="1"/>
          </p:cNvSpPr>
          <p:nvPr>
            <p:ph type="sldNum" sz="quarter" idx="12"/>
          </p:nvPr>
        </p:nvSpPr>
        <p:spPr/>
        <p:txBody>
          <a:bodyPr/>
          <a:lstStyle/>
          <a:p>
            <a:fld id="{A9393A0C-A871-4727-9EA2-008BEB513FF1}" type="slidenum">
              <a:rPr lang="en-GB" smtClean="0"/>
              <a:t>‹#›</a:t>
            </a:fld>
            <a:endParaRPr lang="en-GB"/>
          </a:p>
        </p:txBody>
      </p:sp>
    </p:spTree>
    <p:extLst>
      <p:ext uri="{BB962C8B-B14F-4D97-AF65-F5344CB8AC3E}">
        <p14:creationId xmlns:p14="http://schemas.microsoft.com/office/powerpoint/2010/main" val="6672658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C377F-890E-48DE-908B-23A00EDDAF7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65D5174-A0BE-460F-9C99-EE448A768001}"/>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1F70521-4771-4EDD-AAF7-0B5125383B2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23622E8-C2AE-4874-A560-43F442BA2D04}"/>
              </a:ext>
            </a:extLst>
          </p:cNvPr>
          <p:cNvSpPr>
            <a:spLocks noGrp="1"/>
          </p:cNvSpPr>
          <p:nvPr>
            <p:ph type="dt" sz="half" idx="10"/>
          </p:nvPr>
        </p:nvSpPr>
        <p:spPr/>
        <p:txBody>
          <a:bodyPr/>
          <a:lstStyle/>
          <a:p>
            <a:fld id="{883038C6-F33A-47F4-BC40-6287F73E2F62}" type="datetimeFigureOut">
              <a:rPr lang="en-GB" smtClean="0"/>
              <a:t>12/03/2022</a:t>
            </a:fld>
            <a:endParaRPr lang="en-GB"/>
          </a:p>
        </p:txBody>
      </p:sp>
      <p:sp>
        <p:nvSpPr>
          <p:cNvPr id="6" name="Footer Placeholder 5">
            <a:extLst>
              <a:ext uri="{FF2B5EF4-FFF2-40B4-BE49-F238E27FC236}">
                <a16:creationId xmlns:a16="http://schemas.microsoft.com/office/drawing/2014/main" id="{71AA0583-AC67-43F2-8CBA-649F5B17115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960D66F-43F2-47B8-8694-AEB8541BCDF3}"/>
              </a:ext>
            </a:extLst>
          </p:cNvPr>
          <p:cNvSpPr>
            <a:spLocks noGrp="1"/>
          </p:cNvSpPr>
          <p:nvPr>
            <p:ph type="sldNum" sz="quarter" idx="12"/>
          </p:nvPr>
        </p:nvSpPr>
        <p:spPr/>
        <p:txBody>
          <a:bodyPr/>
          <a:lstStyle/>
          <a:p>
            <a:fld id="{A9393A0C-A871-4727-9EA2-008BEB513FF1}" type="slidenum">
              <a:rPr lang="en-GB" smtClean="0"/>
              <a:t>‹#›</a:t>
            </a:fld>
            <a:endParaRPr lang="en-GB"/>
          </a:p>
        </p:txBody>
      </p:sp>
    </p:spTree>
    <p:extLst>
      <p:ext uri="{BB962C8B-B14F-4D97-AF65-F5344CB8AC3E}">
        <p14:creationId xmlns:p14="http://schemas.microsoft.com/office/powerpoint/2010/main" val="13486672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6B54B-3FCE-44C6-B5E6-B12D666A25D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71D0E00-BE27-4403-A0BA-DBF2A57868D9}"/>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9C0DD044-29A3-42E6-AE42-03315EF7093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AE22326-9D0F-4C11-B88D-43F067E81834}"/>
              </a:ext>
            </a:extLst>
          </p:cNvPr>
          <p:cNvSpPr>
            <a:spLocks noGrp="1"/>
          </p:cNvSpPr>
          <p:nvPr>
            <p:ph type="dt" sz="half" idx="10"/>
          </p:nvPr>
        </p:nvSpPr>
        <p:spPr/>
        <p:txBody>
          <a:bodyPr/>
          <a:lstStyle/>
          <a:p>
            <a:fld id="{883038C6-F33A-47F4-BC40-6287F73E2F62}" type="datetimeFigureOut">
              <a:rPr lang="en-GB" smtClean="0"/>
              <a:t>12/03/2022</a:t>
            </a:fld>
            <a:endParaRPr lang="en-GB"/>
          </a:p>
        </p:txBody>
      </p:sp>
      <p:sp>
        <p:nvSpPr>
          <p:cNvPr id="6" name="Footer Placeholder 5">
            <a:extLst>
              <a:ext uri="{FF2B5EF4-FFF2-40B4-BE49-F238E27FC236}">
                <a16:creationId xmlns:a16="http://schemas.microsoft.com/office/drawing/2014/main" id="{4A859FE3-0568-4C03-B00A-1431E339D5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9AC4CA9-DE9D-4E48-88BE-51EAE0CE9DA3}"/>
              </a:ext>
            </a:extLst>
          </p:cNvPr>
          <p:cNvSpPr>
            <a:spLocks noGrp="1"/>
          </p:cNvSpPr>
          <p:nvPr>
            <p:ph type="sldNum" sz="quarter" idx="12"/>
          </p:nvPr>
        </p:nvSpPr>
        <p:spPr/>
        <p:txBody>
          <a:bodyPr/>
          <a:lstStyle/>
          <a:p>
            <a:fld id="{A9393A0C-A871-4727-9EA2-008BEB513FF1}" type="slidenum">
              <a:rPr lang="en-GB" smtClean="0"/>
              <a:t>‹#›</a:t>
            </a:fld>
            <a:endParaRPr lang="en-GB"/>
          </a:p>
        </p:txBody>
      </p:sp>
    </p:spTree>
    <p:extLst>
      <p:ext uri="{BB962C8B-B14F-4D97-AF65-F5344CB8AC3E}">
        <p14:creationId xmlns:p14="http://schemas.microsoft.com/office/powerpoint/2010/main" val="31080385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B9A3B-FE0A-4A05-8655-D64B198BD69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E2CF140-5DD8-400C-A5E7-8D9DC84098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7AAB75E-8DD3-4DF7-BE96-C36B0999A006}"/>
              </a:ext>
            </a:extLst>
          </p:cNvPr>
          <p:cNvSpPr>
            <a:spLocks noGrp="1"/>
          </p:cNvSpPr>
          <p:nvPr>
            <p:ph type="dt" sz="half" idx="10"/>
          </p:nvPr>
        </p:nvSpPr>
        <p:spPr/>
        <p:txBody>
          <a:bodyPr/>
          <a:lstStyle/>
          <a:p>
            <a:fld id="{883038C6-F33A-47F4-BC40-6287F73E2F62}" type="datetimeFigureOut">
              <a:rPr lang="en-GB" smtClean="0"/>
              <a:t>12/03/2022</a:t>
            </a:fld>
            <a:endParaRPr lang="en-GB"/>
          </a:p>
        </p:txBody>
      </p:sp>
      <p:sp>
        <p:nvSpPr>
          <p:cNvPr id="5" name="Footer Placeholder 4">
            <a:extLst>
              <a:ext uri="{FF2B5EF4-FFF2-40B4-BE49-F238E27FC236}">
                <a16:creationId xmlns:a16="http://schemas.microsoft.com/office/drawing/2014/main" id="{E0634765-6F48-4F15-823A-642CCC8BF44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7FCB13-C94C-41E3-BBA1-E37201051591}"/>
              </a:ext>
            </a:extLst>
          </p:cNvPr>
          <p:cNvSpPr>
            <a:spLocks noGrp="1"/>
          </p:cNvSpPr>
          <p:nvPr>
            <p:ph type="sldNum" sz="quarter" idx="12"/>
          </p:nvPr>
        </p:nvSpPr>
        <p:spPr/>
        <p:txBody>
          <a:bodyPr/>
          <a:lstStyle/>
          <a:p>
            <a:fld id="{A9393A0C-A871-4727-9EA2-008BEB513FF1}" type="slidenum">
              <a:rPr lang="en-GB" smtClean="0"/>
              <a:t>‹#›</a:t>
            </a:fld>
            <a:endParaRPr lang="en-GB"/>
          </a:p>
        </p:txBody>
      </p:sp>
    </p:spTree>
    <p:extLst>
      <p:ext uri="{BB962C8B-B14F-4D97-AF65-F5344CB8AC3E}">
        <p14:creationId xmlns:p14="http://schemas.microsoft.com/office/powerpoint/2010/main" val="1004668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432000" y="2571750"/>
            <a:ext cx="7772400" cy="513450"/>
          </a:xfrm>
          <a:prstGeom prst="rect">
            <a:avLst/>
          </a:prstGeom>
        </p:spPr>
        <p:txBody>
          <a:bodyPr vert="horz" lIns="0"/>
          <a:lstStyle>
            <a:lvl1pPr algn="l">
              <a:defRPr sz="2800">
                <a:solidFill>
                  <a:schemeClr val="tx2"/>
                </a:solidFill>
                <a:latin typeface="Arial"/>
                <a:cs typeface="Arial"/>
              </a:defRPr>
            </a:lvl1pPr>
          </a:lstStyle>
          <a:p>
            <a:r>
              <a:rPr lang="en-GB" dirty="0"/>
              <a:t>Click to edit Master title style</a:t>
            </a:r>
            <a:endParaRPr lang="en-US" dirty="0"/>
          </a:p>
        </p:txBody>
      </p:sp>
      <p:sp>
        <p:nvSpPr>
          <p:cNvPr id="8" name="Subtitle 2"/>
          <p:cNvSpPr>
            <a:spLocks noGrp="1"/>
          </p:cNvSpPr>
          <p:nvPr>
            <p:ph type="subTitle" idx="1"/>
          </p:nvPr>
        </p:nvSpPr>
        <p:spPr>
          <a:xfrm>
            <a:off x="432000" y="3314250"/>
            <a:ext cx="6400800" cy="1314450"/>
          </a:xfrm>
          <a:prstGeom prst="rect">
            <a:avLst/>
          </a:prstGeom>
        </p:spPr>
        <p:txBody>
          <a:bodyPr vert="horz" lIns="0"/>
          <a:lstStyle>
            <a:lvl1pPr marL="0" indent="0" algn="l">
              <a:buNone/>
              <a:defRPr sz="1800">
                <a:latin typeface="Arial"/>
                <a:cs typeface="Aria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dirty="0"/>
              <a:t>Click to edit Master subtitle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B7CC9D-DBB4-4423-BCFE-78C676262599}"/>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7ACBC18-5676-4718-B9ED-F28BF7B0C8C8}"/>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522C37C-26C4-45A1-9603-783D91C7FC4A}"/>
              </a:ext>
            </a:extLst>
          </p:cNvPr>
          <p:cNvSpPr>
            <a:spLocks noGrp="1"/>
          </p:cNvSpPr>
          <p:nvPr>
            <p:ph type="dt" sz="half" idx="10"/>
          </p:nvPr>
        </p:nvSpPr>
        <p:spPr/>
        <p:txBody>
          <a:bodyPr/>
          <a:lstStyle/>
          <a:p>
            <a:fld id="{883038C6-F33A-47F4-BC40-6287F73E2F62}" type="datetimeFigureOut">
              <a:rPr lang="en-GB" smtClean="0"/>
              <a:t>12/03/2022</a:t>
            </a:fld>
            <a:endParaRPr lang="en-GB"/>
          </a:p>
        </p:txBody>
      </p:sp>
      <p:sp>
        <p:nvSpPr>
          <p:cNvPr id="5" name="Footer Placeholder 4">
            <a:extLst>
              <a:ext uri="{FF2B5EF4-FFF2-40B4-BE49-F238E27FC236}">
                <a16:creationId xmlns:a16="http://schemas.microsoft.com/office/drawing/2014/main" id="{CCF498ED-C012-4986-97E5-D6BC95D9984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CEBCF3A-E2C4-421D-AFB3-E9C0CA0A521F}"/>
              </a:ext>
            </a:extLst>
          </p:cNvPr>
          <p:cNvSpPr>
            <a:spLocks noGrp="1"/>
          </p:cNvSpPr>
          <p:nvPr>
            <p:ph type="sldNum" sz="quarter" idx="12"/>
          </p:nvPr>
        </p:nvSpPr>
        <p:spPr/>
        <p:txBody>
          <a:bodyPr/>
          <a:lstStyle/>
          <a:p>
            <a:fld id="{A9393A0C-A871-4727-9EA2-008BEB513FF1}" type="slidenum">
              <a:rPr lang="en-GB" smtClean="0"/>
              <a:t>‹#›</a:t>
            </a:fld>
            <a:endParaRPr lang="en-GB"/>
          </a:p>
        </p:txBody>
      </p:sp>
    </p:spTree>
    <p:extLst>
      <p:ext uri="{BB962C8B-B14F-4D97-AF65-F5344CB8AC3E}">
        <p14:creationId xmlns:p14="http://schemas.microsoft.com/office/powerpoint/2010/main" val="31055447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GB" dirty="0"/>
              <a:t>Click to edit Master title style</a:t>
            </a:r>
            <a:endParaRPr lang="en-US" dirty="0"/>
          </a:p>
        </p:txBody>
      </p:sp>
      <p:sp>
        <p:nvSpPr>
          <p:cNvPr id="3" name="Subtitle 2"/>
          <p:cNvSpPr>
            <a:spLocks noGrp="1"/>
          </p:cNvSpPr>
          <p:nvPr>
            <p:ph type="subTitle" idx="1"/>
          </p:nvPr>
        </p:nvSpPr>
        <p:spPr>
          <a:xfrm>
            <a:off x="685800" y="2914650"/>
            <a:ext cx="6400800" cy="1314450"/>
          </a:xfrm>
        </p:spPr>
        <p:txBody>
          <a:bodyPr/>
          <a:lstStyle>
            <a:lvl1pPr marL="0" indent="0" algn="l">
              <a:buNone/>
              <a:defRPr/>
            </a:lvl1pPr>
            <a:lvl2pPr marL="457189" indent="0" algn="ctr">
              <a:buNone/>
              <a:defRPr/>
            </a:lvl2pPr>
            <a:lvl3pPr marL="914378" indent="0" algn="ctr">
              <a:buNone/>
              <a:defRPr/>
            </a:lvl3pPr>
            <a:lvl4pPr marL="1371566" indent="0" algn="ctr">
              <a:buNone/>
              <a:defRPr/>
            </a:lvl4pPr>
            <a:lvl5pPr marL="1828754" indent="0" algn="ctr">
              <a:buNone/>
              <a:defRPr/>
            </a:lvl5pPr>
            <a:lvl6pPr marL="2285943" indent="0" algn="ctr">
              <a:buNone/>
              <a:defRPr/>
            </a:lvl6pPr>
            <a:lvl7pPr marL="2743132" indent="0" algn="ctr">
              <a:buNone/>
              <a:defRPr/>
            </a:lvl7pPr>
            <a:lvl8pPr marL="3200320" indent="0" algn="ctr">
              <a:buNone/>
              <a:defRPr/>
            </a:lvl8pPr>
            <a:lvl9pPr marL="3657509" indent="0" algn="ctr">
              <a:buNone/>
              <a:defRPr/>
            </a:lvl9pPr>
          </a:lstStyle>
          <a:p>
            <a:r>
              <a:rPr lang="en-GB" dirty="0"/>
              <a:t>Click to edit Master subtitle style</a:t>
            </a:r>
            <a:endParaRPr lang="en-US" dirty="0"/>
          </a:p>
        </p:txBody>
      </p:sp>
    </p:spTree>
    <p:extLst>
      <p:ext uri="{BB962C8B-B14F-4D97-AF65-F5344CB8AC3E}">
        <p14:creationId xmlns:p14="http://schemas.microsoft.com/office/powerpoint/2010/main" val="2485302145"/>
      </p:ext>
    </p:extLst>
  </p:cSld>
  <p:clrMapOvr>
    <a:masterClrMapping/>
  </p:clrMapOvr>
  <mc:AlternateContent xmlns:mc="http://schemas.openxmlformats.org/markup-compatibility/2006" xmlns:p14="http://schemas.microsoft.com/office/powerpoint/2010/main">
    <mc:Choice Requires="p14">
      <p:transition spd="slow" p14:dur="4000" advClick="0" advTm="5000"/>
    </mc:Choice>
    <mc:Fallback xmlns="">
      <p:transition spd="slow" advClick="0" advTm="5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idx="1"/>
          </p:nvPr>
        </p:nvSpPr>
        <p:spPr>
          <a:xfrm>
            <a:off x="432000" y="1422900"/>
            <a:ext cx="8208000" cy="3282450"/>
          </a:xfrm>
        </p:spPr>
        <p:txBody>
          <a:bodyPr/>
          <a:lstStyle>
            <a:lvl2pPr>
              <a:defRPr sz="2000"/>
            </a:lvl2pPr>
            <a:lvl4pPr>
              <a:defRPr sz="1800"/>
            </a:lvl4pPr>
            <a:lvl5pPr>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145274837"/>
      </p:ext>
    </p:extLst>
  </p:cSld>
  <p:clrMapOvr>
    <a:masterClrMapping/>
  </p:clrMapOvr>
  <mc:AlternateContent xmlns:mc="http://schemas.openxmlformats.org/markup-compatibility/2006" xmlns:p14="http://schemas.microsoft.com/office/powerpoint/2010/main">
    <mc:Choice Requires="p14">
      <p:transition spd="slow" p14:dur="4000" advClick="0" advTm="5000"/>
    </mc:Choice>
    <mc:Fallback xmlns="">
      <p:transition spd="slow" advClick="0" advTm="5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32000" y="1350000"/>
            <a:ext cx="3911400" cy="3355350"/>
          </a:xfrm>
        </p:spPr>
        <p:txBody>
          <a:bodyPr/>
          <a:lstStyle>
            <a:lvl1pPr>
              <a:defRPr sz="20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724400" y="1350000"/>
            <a:ext cx="3886200" cy="3355350"/>
          </a:xfrm>
        </p:spPr>
        <p:txBody>
          <a:bodyPr/>
          <a:lstStyle>
            <a:lvl1pPr>
              <a:defRPr sz="20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222200965"/>
      </p:ext>
    </p:extLst>
  </p:cSld>
  <p:clrMapOvr>
    <a:masterClrMapping/>
  </p:clrMapOvr>
  <mc:AlternateContent xmlns:mc="http://schemas.openxmlformats.org/markup-compatibility/2006" xmlns:p14="http://schemas.microsoft.com/office/powerpoint/2010/main">
    <mc:Choice Requires="p14">
      <p:transition spd="slow" p14:dur="4000" advClick="0" advTm="5000"/>
    </mc:Choice>
    <mc:Fallback xmlns="">
      <p:transition spd="slow" advClick="0" advTm="5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0330873"/>
      </p:ext>
    </p:extLst>
  </p:cSld>
  <p:clrMapOvr>
    <a:masterClrMapping/>
  </p:clrMapOvr>
  <mc:AlternateContent xmlns:mc="http://schemas.openxmlformats.org/markup-compatibility/2006" xmlns:p14="http://schemas.microsoft.com/office/powerpoint/2010/main">
    <mc:Choice Requires="p14">
      <p:transition spd="slow" p14:dur="4000" advClick="0" advTm="5000"/>
    </mc:Choice>
    <mc:Fallback xmlns="">
      <p:transition spd="slow" advClick="0" advTm="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GB" dirty="0"/>
              <a:t>Click to edit Master title style</a:t>
            </a:r>
            <a:endParaRPr lang="en-US" dirty="0"/>
          </a:p>
        </p:txBody>
      </p:sp>
      <p:sp>
        <p:nvSpPr>
          <p:cNvPr id="3" name="Subtitle 2"/>
          <p:cNvSpPr>
            <a:spLocks noGrp="1"/>
          </p:cNvSpPr>
          <p:nvPr>
            <p:ph type="subTitle" idx="1"/>
          </p:nvPr>
        </p:nvSpPr>
        <p:spPr>
          <a:xfrm>
            <a:off x="685800" y="2914650"/>
            <a:ext cx="6400800" cy="1314450"/>
          </a:xfrm>
        </p:spPr>
        <p:txBody>
          <a:bodyPr/>
          <a:lstStyle>
            <a:lvl1pPr marL="0" indent="0" algn="l">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dirty="0"/>
              <a:t>Click to edit Master subtitle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idx="1"/>
          </p:nvPr>
        </p:nvSpPr>
        <p:spPr>
          <a:xfrm>
            <a:off x="432000" y="1422900"/>
            <a:ext cx="8208000" cy="3282450"/>
          </a:xfrm>
        </p:spPr>
        <p:txBody>
          <a:bodyPr/>
          <a:lstStyle>
            <a:lvl2pPr>
              <a:defRPr sz="2000"/>
            </a:lvl2pPr>
            <a:lvl4pPr>
              <a:defRPr sz="1800"/>
            </a:lvl4pPr>
            <a:lvl5pPr>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32000" y="1350000"/>
            <a:ext cx="3911400" cy="3355350"/>
          </a:xfrm>
        </p:spPr>
        <p:txBody>
          <a:bodyPr/>
          <a:lstStyle>
            <a:lvl1pPr>
              <a:defRPr sz="20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724400" y="1350000"/>
            <a:ext cx="3886200" cy="3355350"/>
          </a:xfrm>
        </p:spPr>
        <p:txBody>
          <a:bodyPr/>
          <a:lstStyle>
            <a:lvl1pPr>
              <a:defRPr sz="20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09FC11D-7CD2-4888-BC8A-A57A1C001EE4}" type="datetimeFigureOut">
              <a:rPr lang="en-GB" smtClean="0"/>
              <a:t>12/03/2022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84E652A-B0D3-4643-B9B3-AAEB453DDB65}" type="slidenum">
              <a:rPr lang="en-GB" smtClean="0"/>
              <a:t>‹#›</a:t>
            </a:fld>
            <a:endParaRPr lang="en-GB"/>
          </a:p>
        </p:txBody>
      </p:sp>
    </p:spTree>
    <p:extLst>
      <p:ext uri="{BB962C8B-B14F-4D97-AF65-F5344CB8AC3E}">
        <p14:creationId xmlns:p14="http://schemas.microsoft.com/office/powerpoint/2010/main" val="3544219889"/>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5" Type="http://schemas.openxmlformats.org/officeDocument/2006/relationships/theme" Target="../theme/theme10.xml"/><Relationship Id="rId4" Type="http://schemas.openxmlformats.org/officeDocument/2006/relationships/slideLayout" Target="../slideLayouts/slideLayout4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4.xml"/><Relationship Id="rId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3.xml"/><Relationship Id="rId4"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4.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21.xml"/><Relationship Id="rId4" Type="http://schemas.openxmlformats.org/officeDocument/2006/relationships/image" Target="../media/image5.jpe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5" Type="http://schemas.openxmlformats.org/officeDocument/2006/relationships/theme" Target="../theme/theme6.xml"/><Relationship Id="rId4" Type="http://schemas.openxmlformats.org/officeDocument/2006/relationships/slideLayout" Target="../slideLayouts/slideLayout2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image" Target="../media/image1.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8.xml"/><Relationship Id="rId1" Type="http://schemas.openxmlformats.org/officeDocument/2006/relationships/slideLayout" Target="../slideLayouts/slideLayout29.xml"/><Relationship Id="rId4" Type="http://schemas.openxmlformats.org/officeDocument/2006/relationships/image" Target="../media/image7.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9.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46475" name="Line 11"/>
          <p:cNvSpPr>
            <a:spLocks noChangeShapeType="1"/>
          </p:cNvSpPr>
          <p:nvPr userDrawn="1"/>
        </p:nvSpPr>
        <p:spPr bwMode="auto">
          <a:xfrm>
            <a:off x="432000" y="1085850"/>
            <a:ext cx="8208000" cy="0"/>
          </a:xfrm>
          <a:prstGeom prst="line">
            <a:avLst/>
          </a:prstGeom>
          <a:noFill/>
          <a:ln w="19050" cap="flat" cmpd="sng" algn="ctr">
            <a:solidFill>
              <a:srgbClr val="8A7967"/>
            </a:solidFill>
            <a:prstDash val="solid"/>
            <a:round/>
            <a:headEnd type="none" w="med" len="med"/>
            <a:tailEnd type="none" w="med" len="med"/>
          </a:ln>
          <a:effectLst/>
        </p:spPr>
        <p:txBody>
          <a:bodyPr wrap="none" anchor="ctr">
            <a:prstTxWarp prst="textNoShape">
              <a:avLst/>
            </a:prstTxWarp>
          </a:bodyPr>
          <a:lstStyle/>
          <a:p>
            <a:endParaRPr lang="en-US" dirty="0"/>
          </a:p>
        </p:txBody>
      </p:sp>
      <p:pic>
        <p:nvPicPr>
          <p:cNvPr id="5" name="Picture 4" descr="MRC_IEU_Bristol.png"/>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95250"/>
            <a:ext cx="3263392" cy="1296416"/>
          </a:xfrm>
          <a:prstGeom prst="rect">
            <a:avLst/>
          </a:prstGeom>
        </p:spPr>
      </p:pic>
      <p:sp>
        <p:nvSpPr>
          <p:cNvPr id="6" name="TextBox 5"/>
          <p:cNvSpPr txBox="1"/>
          <p:nvPr userDrawn="1"/>
        </p:nvSpPr>
        <p:spPr>
          <a:xfrm>
            <a:off x="432000" y="4781550"/>
            <a:ext cx="4521000" cy="230832"/>
          </a:xfrm>
          <a:prstGeom prst="rect">
            <a:avLst/>
          </a:prstGeom>
          <a:noFill/>
        </p:spPr>
        <p:txBody>
          <a:bodyPr wrap="square" lIns="0" rIns="0" rtlCol="0">
            <a:spAutoFit/>
          </a:bodyPr>
          <a:lstStyle/>
          <a:p>
            <a:pPr marL="0" indent="0" algn="l"/>
            <a:r>
              <a:rPr lang="en-US" sz="900" dirty="0">
                <a:solidFill>
                  <a:srgbClr val="8A7967"/>
                </a:solidFill>
                <a:latin typeface="+mn-lt"/>
              </a:rPr>
              <a:t>MRC Unit The Gambia at the London School of Hygiene &amp; Tropical Medicine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xmlns:p14="http://schemas.microsoft.com/office/powerpoint/2010/main">
    <mc:Choice Requires="p14">
      <p:transition spd="slow" p14:dur="4000"/>
    </mc:Choice>
    <mc:Fallback xmlns="">
      <p:transition spd="slow"/>
    </mc:Fallback>
  </mc:AlternateContent>
  <p:txStyles>
    <p:titleStyle>
      <a:lvl1pPr algn="l" rtl="0" eaLnBrk="1" fontAlgn="base" hangingPunct="1">
        <a:spcBef>
          <a:spcPct val="0"/>
        </a:spcBef>
        <a:spcAft>
          <a:spcPct val="0"/>
        </a:spcAft>
        <a:defRPr sz="2800">
          <a:solidFill>
            <a:schemeClr val="tx1"/>
          </a:solidFill>
          <a:latin typeface="+mj-lt"/>
          <a:ea typeface="+mj-ea"/>
          <a:cs typeface="+mj-cs"/>
        </a:defRPr>
      </a:lvl1pPr>
      <a:lvl2pPr algn="l" rtl="0" eaLnBrk="1" fontAlgn="base" hangingPunct="1">
        <a:spcBef>
          <a:spcPct val="0"/>
        </a:spcBef>
        <a:spcAft>
          <a:spcPct val="0"/>
        </a:spcAft>
        <a:defRPr sz="2800">
          <a:solidFill>
            <a:schemeClr val="tx1"/>
          </a:solidFill>
          <a:latin typeface="Verdana" pitchFamily="-1" charset="0"/>
        </a:defRPr>
      </a:lvl2pPr>
      <a:lvl3pPr algn="l" rtl="0" eaLnBrk="1" fontAlgn="base" hangingPunct="1">
        <a:spcBef>
          <a:spcPct val="0"/>
        </a:spcBef>
        <a:spcAft>
          <a:spcPct val="0"/>
        </a:spcAft>
        <a:defRPr sz="2800">
          <a:solidFill>
            <a:schemeClr val="tx1"/>
          </a:solidFill>
          <a:latin typeface="Verdana" pitchFamily="-1" charset="0"/>
        </a:defRPr>
      </a:lvl3pPr>
      <a:lvl4pPr algn="l" rtl="0" eaLnBrk="1" fontAlgn="base" hangingPunct="1">
        <a:spcBef>
          <a:spcPct val="0"/>
        </a:spcBef>
        <a:spcAft>
          <a:spcPct val="0"/>
        </a:spcAft>
        <a:defRPr sz="2800">
          <a:solidFill>
            <a:schemeClr val="tx1"/>
          </a:solidFill>
          <a:latin typeface="Verdana" pitchFamily="-1" charset="0"/>
        </a:defRPr>
      </a:lvl4pPr>
      <a:lvl5pPr algn="l" rtl="0" eaLnBrk="1" fontAlgn="base" hangingPunct="1">
        <a:spcBef>
          <a:spcPct val="0"/>
        </a:spcBef>
        <a:spcAft>
          <a:spcPct val="0"/>
        </a:spcAft>
        <a:defRPr sz="2800">
          <a:solidFill>
            <a:schemeClr val="tx1"/>
          </a:solidFill>
          <a:latin typeface="Verdana" pitchFamily="-1" charset="0"/>
        </a:defRPr>
      </a:lvl5pPr>
      <a:lvl6pPr marL="457200" algn="l" rtl="0" eaLnBrk="1" fontAlgn="base" hangingPunct="1">
        <a:spcBef>
          <a:spcPct val="0"/>
        </a:spcBef>
        <a:spcAft>
          <a:spcPct val="0"/>
        </a:spcAft>
        <a:defRPr sz="2800">
          <a:solidFill>
            <a:schemeClr val="tx1"/>
          </a:solidFill>
          <a:latin typeface="Verdana" pitchFamily="-1" charset="0"/>
        </a:defRPr>
      </a:lvl6pPr>
      <a:lvl7pPr marL="914400" algn="l" rtl="0" eaLnBrk="1" fontAlgn="base" hangingPunct="1">
        <a:spcBef>
          <a:spcPct val="0"/>
        </a:spcBef>
        <a:spcAft>
          <a:spcPct val="0"/>
        </a:spcAft>
        <a:defRPr sz="2800">
          <a:solidFill>
            <a:schemeClr val="tx1"/>
          </a:solidFill>
          <a:latin typeface="Verdana" pitchFamily="-1" charset="0"/>
        </a:defRPr>
      </a:lvl7pPr>
      <a:lvl8pPr marL="1371600" algn="l" rtl="0" eaLnBrk="1" fontAlgn="base" hangingPunct="1">
        <a:spcBef>
          <a:spcPct val="0"/>
        </a:spcBef>
        <a:spcAft>
          <a:spcPct val="0"/>
        </a:spcAft>
        <a:defRPr sz="2800">
          <a:solidFill>
            <a:schemeClr val="tx1"/>
          </a:solidFill>
          <a:latin typeface="Verdana" pitchFamily="-1" charset="0"/>
        </a:defRPr>
      </a:lvl8pPr>
      <a:lvl9pPr marL="1828800" algn="l" rtl="0" eaLnBrk="1" fontAlgn="base" hangingPunct="1">
        <a:spcBef>
          <a:spcPct val="0"/>
        </a:spcBef>
        <a:spcAft>
          <a:spcPct val="0"/>
        </a:spcAft>
        <a:defRPr sz="2800">
          <a:solidFill>
            <a:schemeClr val="tx1"/>
          </a:solidFill>
          <a:latin typeface="Verdana" pitchFamily="-1" charset="0"/>
        </a:defRPr>
      </a:lvl9pPr>
    </p:titleStyle>
    <p:bodyStyle>
      <a:lvl1pPr marL="342900" indent="-342900" algn="l" rtl="0" eaLnBrk="1" fontAlgn="base" hangingPunct="1">
        <a:spcBef>
          <a:spcPct val="20000"/>
        </a:spcBef>
        <a:spcAft>
          <a:spcPct val="0"/>
        </a:spcAft>
        <a:buClr>
          <a:srgbClr val="920049"/>
        </a:buClr>
        <a:buChar char="•"/>
        <a:defRPr>
          <a:solidFill>
            <a:schemeClr val="tx1"/>
          </a:solidFill>
          <a:latin typeface="+mn-lt"/>
          <a:ea typeface="+mn-ea"/>
          <a:cs typeface="+mn-cs"/>
        </a:defRPr>
      </a:lvl1pPr>
      <a:lvl2pPr marL="742950" indent="-285750" algn="l" rtl="0" eaLnBrk="1" fontAlgn="base" hangingPunct="1">
        <a:spcBef>
          <a:spcPct val="20000"/>
        </a:spcBef>
        <a:spcAft>
          <a:spcPct val="0"/>
        </a:spcAft>
        <a:buClr>
          <a:srgbClr val="920049"/>
        </a:buClr>
        <a:buChar char="•"/>
        <a:defRPr>
          <a:solidFill>
            <a:schemeClr val="tx1"/>
          </a:solidFill>
          <a:latin typeface="+mn-lt"/>
          <a:ea typeface="ＭＳ Ｐゴシック" pitchFamily="-1" charset="-128"/>
        </a:defRPr>
      </a:lvl2pPr>
      <a:lvl3pPr marL="1143000" indent="-228600" algn="l" rtl="0" eaLnBrk="1" fontAlgn="base" hangingPunct="1">
        <a:spcBef>
          <a:spcPct val="20000"/>
        </a:spcBef>
        <a:spcAft>
          <a:spcPct val="0"/>
        </a:spcAft>
        <a:buClr>
          <a:srgbClr val="920049"/>
        </a:buClr>
        <a:buChar char="•"/>
        <a:defRPr sz="1600">
          <a:solidFill>
            <a:schemeClr val="tx1"/>
          </a:solidFill>
          <a:latin typeface="+mn-lt"/>
          <a:ea typeface="ＭＳ Ｐゴシック" pitchFamily="-1" charset="-128"/>
        </a:defRPr>
      </a:lvl3pPr>
      <a:lvl4pPr marL="1562100" indent="-228600" algn="l" rtl="0" eaLnBrk="1" fontAlgn="base" hangingPunct="1">
        <a:spcBef>
          <a:spcPct val="20000"/>
        </a:spcBef>
        <a:spcAft>
          <a:spcPct val="0"/>
        </a:spcAft>
        <a:buClr>
          <a:srgbClr val="920049"/>
        </a:buClr>
        <a:buChar char="–"/>
        <a:defRPr sz="1400">
          <a:solidFill>
            <a:schemeClr val="tx1"/>
          </a:solidFill>
          <a:latin typeface="+mn-lt"/>
          <a:ea typeface="ＭＳ Ｐゴシック" pitchFamily="-1" charset="-128"/>
        </a:defRPr>
      </a:lvl4pPr>
      <a:lvl5pPr marL="1981200" indent="-228600" algn="l" rtl="0" eaLnBrk="1" fontAlgn="base" hangingPunct="1">
        <a:spcBef>
          <a:spcPct val="20000"/>
        </a:spcBef>
        <a:spcAft>
          <a:spcPct val="0"/>
        </a:spcAft>
        <a:buClr>
          <a:srgbClr val="920049"/>
        </a:buClr>
        <a:buChar char="»"/>
        <a:defRPr sz="1200" i="1">
          <a:solidFill>
            <a:schemeClr val="tx1"/>
          </a:solidFill>
          <a:latin typeface="+mn-lt"/>
          <a:ea typeface="ＭＳ Ｐゴシック" pitchFamily="-1" charset="-128"/>
        </a:defRPr>
      </a:lvl5pPr>
      <a:lvl6pPr marL="2438400" indent="-228600" algn="l" rtl="0" eaLnBrk="1" fontAlgn="base" hangingPunct="1">
        <a:spcBef>
          <a:spcPct val="20000"/>
        </a:spcBef>
        <a:spcAft>
          <a:spcPct val="0"/>
        </a:spcAft>
        <a:buClr>
          <a:srgbClr val="920049"/>
        </a:buClr>
        <a:buChar char="»"/>
        <a:defRPr sz="1200" i="1">
          <a:solidFill>
            <a:schemeClr val="tx1"/>
          </a:solidFill>
          <a:latin typeface="+mn-lt"/>
          <a:ea typeface="ＭＳ Ｐゴシック" pitchFamily="-1" charset="-128"/>
        </a:defRPr>
      </a:lvl6pPr>
      <a:lvl7pPr marL="2895600" indent="-228600" algn="l" rtl="0" eaLnBrk="1" fontAlgn="base" hangingPunct="1">
        <a:spcBef>
          <a:spcPct val="20000"/>
        </a:spcBef>
        <a:spcAft>
          <a:spcPct val="0"/>
        </a:spcAft>
        <a:buClr>
          <a:srgbClr val="920049"/>
        </a:buClr>
        <a:buChar char="»"/>
        <a:defRPr sz="1200" i="1">
          <a:solidFill>
            <a:schemeClr val="tx1"/>
          </a:solidFill>
          <a:latin typeface="+mn-lt"/>
          <a:ea typeface="ＭＳ Ｐゴシック" pitchFamily="-1" charset="-128"/>
        </a:defRPr>
      </a:lvl7pPr>
      <a:lvl8pPr marL="3352800" indent="-228600" algn="l" rtl="0" eaLnBrk="1" fontAlgn="base" hangingPunct="1">
        <a:spcBef>
          <a:spcPct val="20000"/>
        </a:spcBef>
        <a:spcAft>
          <a:spcPct val="0"/>
        </a:spcAft>
        <a:buClr>
          <a:srgbClr val="920049"/>
        </a:buClr>
        <a:buChar char="»"/>
        <a:defRPr sz="1200" i="1">
          <a:solidFill>
            <a:schemeClr val="tx1"/>
          </a:solidFill>
          <a:latin typeface="+mn-lt"/>
          <a:ea typeface="ＭＳ Ｐゴシック" pitchFamily="-1" charset="-128"/>
        </a:defRPr>
      </a:lvl8pPr>
      <a:lvl9pPr marL="3810000" indent="-228600" algn="l" rtl="0" eaLnBrk="1" fontAlgn="base" hangingPunct="1">
        <a:spcBef>
          <a:spcPct val="20000"/>
        </a:spcBef>
        <a:spcAft>
          <a:spcPct val="0"/>
        </a:spcAft>
        <a:buClr>
          <a:srgbClr val="920049"/>
        </a:buClr>
        <a:buChar char="»"/>
        <a:defRPr sz="1200" i="1">
          <a:solidFill>
            <a:schemeClr val="tx1"/>
          </a:solidFill>
          <a:latin typeface="+mn-lt"/>
          <a:ea typeface="ＭＳ Ｐゴシック" pitchFamily="-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21890" name="Rectangle 2"/>
          <p:cNvSpPr>
            <a:spLocks noGrp="1" noChangeArrowheads="1"/>
          </p:cNvSpPr>
          <p:nvPr>
            <p:ph type="body" idx="1"/>
          </p:nvPr>
        </p:nvSpPr>
        <p:spPr bwMode="auto">
          <a:xfrm>
            <a:off x="432000" y="1422900"/>
            <a:ext cx="8208000" cy="3282450"/>
          </a:xfrm>
          <a:prstGeom prst="rect">
            <a:avLst/>
          </a:prstGeom>
          <a:noFill/>
          <a:ln w="9525">
            <a:noFill/>
            <a:miter lim="800000"/>
            <a:headEnd/>
            <a:tailEnd/>
          </a:ln>
          <a:effectLst/>
        </p:spPr>
        <p:txBody>
          <a:bodyPr vert="horz" wrap="square" lIns="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21891" name="Rectangle 3"/>
          <p:cNvSpPr>
            <a:spLocks noGrp="1" noChangeArrowheads="1"/>
          </p:cNvSpPr>
          <p:nvPr>
            <p:ph type="title"/>
          </p:nvPr>
        </p:nvSpPr>
        <p:spPr bwMode="auto">
          <a:xfrm>
            <a:off x="432000" y="344092"/>
            <a:ext cx="8208000" cy="607219"/>
          </a:xfrm>
          <a:prstGeom prst="rect">
            <a:avLst/>
          </a:prstGeom>
          <a:noFill/>
          <a:ln w="9525">
            <a:noFill/>
            <a:miter lim="800000"/>
            <a:headEnd/>
            <a:tailEnd/>
          </a:ln>
          <a:effectLst/>
        </p:spPr>
        <p:txBody>
          <a:bodyPr vert="horz" wrap="square" lIns="0" tIns="45720" rIns="91440" bIns="45720" numCol="1" anchor="ctr" anchorCtr="0" compatLnSpc="1">
            <a:prstTxWarp prst="textNoShape">
              <a:avLst/>
            </a:prstTxWarp>
          </a:bodyPr>
          <a:lstStyle/>
          <a:p>
            <a:pPr lvl="0"/>
            <a:endParaRPr lang="en-US" dirty="0"/>
          </a:p>
        </p:txBody>
      </p:sp>
      <p:sp>
        <p:nvSpPr>
          <p:cNvPr id="9" name="Line 11"/>
          <p:cNvSpPr>
            <a:spLocks noChangeShapeType="1"/>
          </p:cNvSpPr>
          <p:nvPr userDrawn="1"/>
        </p:nvSpPr>
        <p:spPr bwMode="auto">
          <a:xfrm>
            <a:off x="432000" y="1085850"/>
            <a:ext cx="8208000" cy="0"/>
          </a:xfrm>
          <a:prstGeom prst="line">
            <a:avLst/>
          </a:prstGeom>
          <a:noFill/>
          <a:ln w="19050" cap="flat" cmpd="sng" algn="ctr">
            <a:solidFill>
              <a:srgbClr val="8A7967"/>
            </a:solidFill>
            <a:prstDash val="solid"/>
            <a:round/>
            <a:headEnd type="none" w="med" len="med"/>
            <a:tailEnd type="none" w="med" len="med"/>
          </a:ln>
          <a:effectLst/>
        </p:spPr>
        <p:txBody>
          <a:bodyPr wrap="none" anchor="ctr">
            <a:prstTxWarp prst="textNoShape">
              <a:avLst/>
            </a:prstTxWarp>
          </a:bodyPr>
          <a:lstStyle/>
          <a:p>
            <a:endParaRPr lang="en-US" sz="1800" dirty="0"/>
          </a:p>
        </p:txBody>
      </p:sp>
      <p:sp>
        <p:nvSpPr>
          <p:cNvPr id="6" name="TextBox 5"/>
          <p:cNvSpPr txBox="1"/>
          <p:nvPr userDrawn="1"/>
        </p:nvSpPr>
        <p:spPr>
          <a:xfrm>
            <a:off x="432000" y="4781551"/>
            <a:ext cx="4521000" cy="230832"/>
          </a:xfrm>
          <a:prstGeom prst="rect">
            <a:avLst/>
          </a:prstGeom>
          <a:noFill/>
        </p:spPr>
        <p:txBody>
          <a:bodyPr wrap="square" lIns="0" rIns="0" rtlCol="0">
            <a:spAutoFit/>
          </a:bodyPr>
          <a:lstStyle/>
          <a:p>
            <a:pPr marL="0" indent="0" algn="l"/>
            <a:r>
              <a:rPr lang="en-US" sz="900" dirty="0">
                <a:solidFill>
                  <a:srgbClr val="8A7967"/>
                </a:solidFill>
                <a:latin typeface="Arial"/>
                <a:cs typeface="Arial"/>
              </a:rPr>
              <a:t>MRC Unit The Gambia at the London School of Hygiene &amp; Tropical Medicine</a:t>
            </a:r>
          </a:p>
        </p:txBody>
      </p:sp>
    </p:spTree>
    <p:extLst>
      <p:ext uri="{BB962C8B-B14F-4D97-AF65-F5344CB8AC3E}">
        <p14:creationId xmlns:p14="http://schemas.microsoft.com/office/powerpoint/2010/main" val="353750834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Lst>
  <mc:AlternateContent xmlns:mc="http://schemas.openxmlformats.org/markup-compatibility/2006" xmlns:p14="http://schemas.microsoft.com/office/powerpoint/2010/main">
    <mc:Choice Requires="p14">
      <p:transition spd="slow" p14:dur="4000" advClick="0" advTm="5000"/>
    </mc:Choice>
    <mc:Fallback xmlns="">
      <p:transition spd="slow" advClick="0" advTm="5000"/>
    </mc:Fallback>
  </mc:AlternateContent>
  <p:txStyles>
    <p:titleStyle>
      <a:lvl1pPr algn="l" rtl="0" fontAlgn="base">
        <a:spcBef>
          <a:spcPct val="0"/>
        </a:spcBef>
        <a:spcAft>
          <a:spcPct val="0"/>
        </a:spcAft>
        <a:defRPr sz="2600">
          <a:solidFill>
            <a:schemeClr val="tx1"/>
          </a:solidFill>
          <a:latin typeface="+mj-lt"/>
          <a:ea typeface="+mj-ea"/>
          <a:cs typeface="+mj-cs"/>
        </a:defRPr>
      </a:lvl1pPr>
      <a:lvl2pPr algn="l" rtl="0" fontAlgn="base">
        <a:spcBef>
          <a:spcPct val="0"/>
        </a:spcBef>
        <a:spcAft>
          <a:spcPct val="0"/>
        </a:spcAft>
        <a:defRPr sz="2800">
          <a:solidFill>
            <a:schemeClr val="tx1"/>
          </a:solidFill>
          <a:latin typeface="Verdana" pitchFamily="-1" charset="0"/>
        </a:defRPr>
      </a:lvl2pPr>
      <a:lvl3pPr algn="l" rtl="0" fontAlgn="base">
        <a:spcBef>
          <a:spcPct val="0"/>
        </a:spcBef>
        <a:spcAft>
          <a:spcPct val="0"/>
        </a:spcAft>
        <a:defRPr sz="2800">
          <a:solidFill>
            <a:schemeClr val="tx1"/>
          </a:solidFill>
          <a:latin typeface="Verdana" pitchFamily="-1" charset="0"/>
        </a:defRPr>
      </a:lvl3pPr>
      <a:lvl4pPr algn="l" rtl="0" fontAlgn="base">
        <a:spcBef>
          <a:spcPct val="0"/>
        </a:spcBef>
        <a:spcAft>
          <a:spcPct val="0"/>
        </a:spcAft>
        <a:defRPr sz="2800">
          <a:solidFill>
            <a:schemeClr val="tx1"/>
          </a:solidFill>
          <a:latin typeface="Verdana" pitchFamily="-1" charset="0"/>
        </a:defRPr>
      </a:lvl4pPr>
      <a:lvl5pPr algn="l" rtl="0" fontAlgn="base">
        <a:spcBef>
          <a:spcPct val="0"/>
        </a:spcBef>
        <a:spcAft>
          <a:spcPct val="0"/>
        </a:spcAft>
        <a:defRPr sz="2800">
          <a:solidFill>
            <a:schemeClr val="tx1"/>
          </a:solidFill>
          <a:latin typeface="Verdana" pitchFamily="-1" charset="0"/>
        </a:defRPr>
      </a:lvl5pPr>
      <a:lvl6pPr marL="457189" algn="l" rtl="0" fontAlgn="base">
        <a:spcBef>
          <a:spcPct val="0"/>
        </a:spcBef>
        <a:spcAft>
          <a:spcPct val="0"/>
        </a:spcAft>
        <a:defRPr sz="2800">
          <a:solidFill>
            <a:schemeClr val="tx1"/>
          </a:solidFill>
          <a:latin typeface="Verdana" pitchFamily="-1" charset="0"/>
        </a:defRPr>
      </a:lvl6pPr>
      <a:lvl7pPr marL="914378" algn="l" rtl="0" fontAlgn="base">
        <a:spcBef>
          <a:spcPct val="0"/>
        </a:spcBef>
        <a:spcAft>
          <a:spcPct val="0"/>
        </a:spcAft>
        <a:defRPr sz="2800">
          <a:solidFill>
            <a:schemeClr val="tx1"/>
          </a:solidFill>
          <a:latin typeface="Verdana" pitchFamily="-1" charset="0"/>
        </a:defRPr>
      </a:lvl7pPr>
      <a:lvl8pPr marL="1371566" algn="l" rtl="0" fontAlgn="base">
        <a:spcBef>
          <a:spcPct val="0"/>
        </a:spcBef>
        <a:spcAft>
          <a:spcPct val="0"/>
        </a:spcAft>
        <a:defRPr sz="2800">
          <a:solidFill>
            <a:schemeClr val="tx1"/>
          </a:solidFill>
          <a:latin typeface="Verdana" pitchFamily="-1" charset="0"/>
        </a:defRPr>
      </a:lvl8pPr>
      <a:lvl9pPr marL="1828754" algn="l" rtl="0" fontAlgn="base">
        <a:spcBef>
          <a:spcPct val="0"/>
        </a:spcBef>
        <a:spcAft>
          <a:spcPct val="0"/>
        </a:spcAft>
        <a:defRPr sz="2800">
          <a:solidFill>
            <a:schemeClr val="tx1"/>
          </a:solidFill>
          <a:latin typeface="Verdana" pitchFamily="-1" charset="0"/>
        </a:defRPr>
      </a:lvl9pPr>
    </p:titleStyle>
    <p:bodyStyle>
      <a:lvl1pPr marL="342892" indent="-342892" algn="l" rtl="0" fontAlgn="base">
        <a:spcBef>
          <a:spcPct val="20000"/>
        </a:spcBef>
        <a:spcAft>
          <a:spcPct val="0"/>
        </a:spcAft>
        <a:buClr>
          <a:schemeClr val="tx2"/>
        </a:buClr>
        <a:buChar char="•"/>
        <a:defRPr sz="2000">
          <a:solidFill>
            <a:schemeClr val="tx1"/>
          </a:solidFill>
          <a:latin typeface="+mn-lt"/>
          <a:ea typeface="+mn-ea"/>
          <a:cs typeface="+mn-cs"/>
        </a:defRPr>
      </a:lvl1pPr>
      <a:lvl2pPr marL="742931" indent="-285743" algn="l" rtl="0" fontAlgn="base">
        <a:spcBef>
          <a:spcPct val="20000"/>
        </a:spcBef>
        <a:spcAft>
          <a:spcPct val="0"/>
        </a:spcAft>
        <a:buClr>
          <a:schemeClr val="tx2"/>
        </a:buClr>
        <a:buChar char="•"/>
        <a:defRPr sz="1800">
          <a:solidFill>
            <a:schemeClr val="tx1"/>
          </a:solidFill>
          <a:latin typeface="+mn-lt"/>
          <a:ea typeface="ＭＳ Ｐゴシック" pitchFamily="-1" charset="-128"/>
        </a:defRPr>
      </a:lvl2pPr>
      <a:lvl3pPr marL="1142972" indent="-228594" algn="l" rtl="0" fontAlgn="base">
        <a:spcBef>
          <a:spcPct val="20000"/>
        </a:spcBef>
        <a:spcAft>
          <a:spcPct val="0"/>
        </a:spcAft>
        <a:buClr>
          <a:schemeClr val="tx2"/>
        </a:buClr>
        <a:buChar char="•"/>
        <a:defRPr sz="1700">
          <a:solidFill>
            <a:schemeClr val="tx1"/>
          </a:solidFill>
          <a:latin typeface="+mn-lt"/>
          <a:ea typeface="ＭＳ Ｐゴシック" pitchFamily="-1" charset="-128"/>
        </a:defRPr>
      </a:lvl3pPr>
      <a:lvl4pPr marL="1562061" indent="-228594" algn="l" rtl="0" fontAlgn="base">
        <a:spcBef>
          <a:spcPct val="20000"/>
        </a:spcBef>
        <a:spcAft>
          <a:spcPct val="0"/>
        </a:spcAft>
        <a:buClr>
          <a:schemeClr val="tx2"/>
        </a:buClr>
        <a:buChar char="–"/>
        <a:defRPr sz="1600">
          <a:solidFill>
            <a:schemeClr val="tx1"/>
          </a:solidFill>
          <a:latin typeface="+mn-lt"/>
          <a:ea typeface="ＭＳ Ｐゴシック" pitchFamily="-1" charset="-128"/>
        </a:defRPr>
      </a:lvl4pPr>
      <a:lvl5pPr marL="1981151" indent="-228594" algn="l" rtl="0" fontAlgn="base">
        <a:spcBef>
          <a:spcPct val="20000"/>
        </a:spcBef>
        <a:spcAft>
          <a:spcPct val="0"/>
        </a:spcAft>
        <a:buClr>
          <a:schemeClr val="tx2"/>
        </a:buClr>
        <a:buChar char="»"/>
        <a:defRPr sz="1600" i="1">
          <a:solidFill>
            <a:schemeClr val="tx1"/>
          </a:solidFill>
          <a:latin typeface="+mn-lt"/>
          <a:ea typeface="ＭＳ Ｐゴシック" pitchFamily="-1" charset="-128"/>
        </a:defRPr>
      </a:lvl5pPr>
      <a:lvl6pPr marL="2438339" indent="-228594" algn="l" rtl="0" fontAlgn="base">
        <a:spcBef>
          <a:spcPct val="20000"/>
        </a:spcBef>
        <a:spcAft>
          <a:spcPct val="0"/>
        </a:spcAft>
        <a:buClr>
          <a:srgbClr val="920049"/>
        </a:buClr>
        <a:buChar char="»"/>
        <a:defRPr i="1">
          <a:solidFill>
            <a:schemeClr val="tx1"/>
          </a:solidFill>
          <a:latin typeface="+mn-lt"/>
          <a:ea typeface="ＭＳ Ｐゴシック" pitchFamily="-1" charset="-128"/>
        </a:defRPr>
      </a:lvl6pPr>
      <a:lvl7pPr marL="2895527" indent="-228594" algn="l" rtl="0" fontAlgn="base">
        <a:spcBef>
          <a:spcPct val="20000"/>
        </a:spcBef>
        <a:spcAft>
          <a:spcPct val="0"/>
        </a:spcAft>
        <a:buClr>
          <a:srgbClr val="920049"/>
        </a:buClr>
        <a:buChar char="»"/>
        <a:defRPr i="1">
          <a:solidFill>
            <a:schemeClr val="tx1"/>
          </a:solidFill>
          <a:latin typeface="+mn-lt"/>
          <a:ea typeface="ＭＳ Ｐゴシック" pitchFamily="-1" charset="-128"/>
        </a:defRPr>
      </a:lvl7pPr>
      <a:lvl8pPr marL="3352716" indent="-228594" algn="l" rtl="0" fontAlgn="base">
        <a:spcBef>
          <a:spcPct val="20000"/>
        </a:spcBef>
        <a:spcAft>
          <a:spcPct val="0"/>
        </a:spcAft>
        <a:buClr>
          <a:srgbClr val="920049"/>
        </a:buClr>
        <a:buChar char="»"/>
        <a:defRPr i="1">
          <a:solidFill>
            <a:schemeClr val="tx1"/>
          </a:solidFill>
          <a:latin typeface="+mn-lt"/>
          <a:ea typeface="ＭＳ Ｐゴシック" pitchFamily="-1" charset="-128"/>
        </a:defRPr>
      </a:lvl8pPr>
      <a:lvl9pPr marL="3809905" indent="-228594" algn="l" rtl="0" fontAlgn="base">
        <a:spcBef>
          <a:spcPct val="20000"/>
        </a:spcBef>
        <a:spcAft>
          <a:spcPct val="0"/>
        </a:spcAft>
        <a:buClr>
          <a:srgbClr val="920049"/>
        </a:buClr>
        <a:buChar char="»"/>
        <a:defRPr i="1">
          <a:solidFill>
            <a:schemeClr val="tx1"/>
          </a:solidFill>
          <a:latin typeface="+mn-lt"/>
          <a:ea typeface="ＭＳ Ｐゴシック" pitchFamily="-1" charset="-128"/>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descr="MRC_IEU_Bristol.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95250"/>
            <a:ext cx="3263392" cy="1296416"/>
          </a:xfrm>
          <a:prstGeom prst="rect">
            <a:avLst/>
          </a:prstGeom>
        </p:spPr>
      </p:pic>
      <p:sp>
        <p:nvSpPr>
          <p:cNvPr id="15" name="TextBox 14"/>
          <p:cNvSpPr txBox="1"/>
          <p:nvPr userDrawn="1"/>
        </p:nvSpPr>
        <p:spPr>
          <a:xfrm>
            <a:off x="432000" y="4781550"/>
            <a:ext cx="4521000" cy="230832"/>
          </a:xfrm>
          <a:prstGeom prst="rect">
            <a:avLst/>
          </a:prstGeom>
          <a:noFill/>
        </p:spPr>
        <p:txBody>
          <a:bodyPr wrap="square" lIns="0" rIns="0" rtlCol="0">
            <a:spAutoFit/>
          </a:bodyPr>
          <a:lstStyle/>
          <a:p>
            <a:pPr marL="0" indent="0" algn="l"/>
            <a:r>
              <a:rPr lang="en-US" sz="900" dirty="0">
                <a:solidFill>
                  <a:srgbClr val="8A7967"/>
                </a:solidFill>
                <a:latin typeface="Arial"/>
                <a:cs typeface="Arial"/>
              </a:rPr>
              <a:t>MRC Unit The Gambia at the London School of Hygiene &amp; Tropical Medicine</a:t>
            </a:r>
          </a:p>
        </p:txBody>
      </p:sp>
      <p:pic>
        <p:nvPicPr>
          <p:cNvPr id="16" name="Picture 9" descr="Gambia PPT slide - image bar.png"/>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432000" y="1041302"/>
            <a:ext cx="8178600" cy="137804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3" r:id="rId1"/>
  </p:sldLayoutIdLst>
  <mc:AlternateContent xmlns:mc="http://schemas.openxmlformats.org/markup-compatibility/2006" xmlns:p14="http://schemas.microsoft.com/office/powerpoint/2010/main">
    <mc:Choice Requires="p14">
      <p:transition spd="slow" p14:dur="4000"/>
    </mc:Choice>
    <mc:Fallback xmlns="">
      <p:transition spd="slow"/>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21890" name="Rectangle 2"/>
          <p:cNvSpPr>
            <a:spLocks noGrp="1" noChangeArrowheads="1"/>
          </p:cNvSpPr>
          <p:nvPr>
            <p:ph type="body" idx="1"/>
          </p:nvPr>
        </p:nvSpPr>
        <p:spPr bwMode="auto">
          <a:xfrm>
            <a:off x="432000" y="1422900"/>
            <a:ext cx="8208000" cy="3282450"/>
          </a:xfrm>
          <a:prstGeom prst="rect">
            <a:avLst/>
          </a:prstGeom>
          <a:noFill/>
          <a:ln w="9525">
            <a:noFill/>
            <a:miter lim="800000"/>
            <a:headEnd/>
            <a:tailEnd/>
          </a:ln>
          <a:effectLst/>
        </p:spPr>
        <p:txBody>
          <a:bodyPr vert="horz" wrap="square" lIns="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21891" name="Rectangle 3"/>
          <p:cNvSpPr>
            <a:spLocks noGrp="1" noChangeArrowheads="1"/>
          </p:cNvSpPr>
          <p:nvPr>
            <p:ph type="title"/>
          </p:nvPr>
        </p:nvSpPr>
        <p:spPr bwMode="auto">
          <a:xfrm>
            <a:off x="432000" y="344091"/>
            <a:ext cx="8208000" cy="607219"/>
          </a:xfrm>
          <a:prstGeom prst="rect">
            <a:avLst/>
          </a:prstGeom>
          <a:noFill/>
          <a:ln w="9525">
            <a:noFill/>
            <a:miter lim="800000"/>
            <a:headEnd/>
            <a:tailEnd/>
          </a:ln>
          <a:effectLst/>
        </p:spPr>
        <p:txBody>
          <a:bodyPr vert="horz" wrap="square" lIns="0" tIns="45720" rIns="91440" bIns="45720" numCol="1" anchor="ctr" anchorCtr="0" compatLnSpc="1">
            <a:prstTxWarp prst="textNoShape">
              <a:avLst/>
            </a:prstTxWarp>
          </a:bodyPr>
          <a:lstStyle/>
          <a:p>
            <a:pPr lvl="0"/>
            <a:endParaRPr lang="en-US" dirty="0"/>
          </a:p>
        </p:txBody>
      </p:sp>
      <p:sp>
        <p:nvSpPr>
          <p:cNvPr id="9" name="Line 11"/>
          <p:cNvSpPr>
            <a:spLocks noChangeShapeType="1"/>
          </p:cNvSpPr>
          <p:nvPr userDrawn="1"/>
        </p:nvSpPr>
        <p:spPr bwMode="auto">
          <a:xfrm>
            <a:off x="432000" y="1085850"/>
            <a:ext cx="8208000" cy="0"/>
          </a:xfrm>
          <a:prstGeom prst="line">
            <a:avLst/>
          </a:prstGeom>
          <a:noFill/>
          <a:ln w="19050" cap="flat" cmpd="sng" algn="ctr">
            <a:solidFill>
              <a:srgbClr val="8A7967"/>
            </a:solidFill>
            <a:prstDash val="solid"/>
            <a:round/>
            <a:headEnd type="none" w="med" len="med"/>
            <a:tailEnd type="none" w="med" len="med"/>
          </a:ln>
          <a:effectLst/>
        </p:spPr>
        <p:txBody>
          <a:bodyPr wrap="none" anchor="ctr">
            <a:prstTxWarp prst="textNoShape">
              <a:avLst/>
            </a:prstTxWarp>
          </a:bodyPr>
          <a:lstStyle/>
          <a:p>
            <a:endParaRPr lang="en-US" dirty="0"/>
          </a:p>
        </p:txBody>
      </p:sp>
      <p:sp>
        <p:nvSpPr>
          <p:cNvPr id="6" name="TextBox 5"/>
          <p:cNvSpPr txBox="1"/>
          <p:nvPr userDrawn="1"/>
        </p:nvSpPr>
        <p:spPr>
          <a:xfrm>
            <a:off x="432000" y="4781550"/>
            <a:ext cx="4521000" cy="230832"/>
          </a:xfrm>
          <a:prstGeom prst="rect">
            <a:avLst/>
          </a:prstGeom>
          <a:noFill/>
        </p:spPr>
        <p:txBody>
          <a:bodyPr wrap="square" lIns="0" rIns="0" rtlCol="0">
            <a:spAutoFit/>
          </a:bodyPr>
          <a:lstStyle/>
          <a:p>
            <a:pPr marL="0" indent="0" algn="l"/>
            <a:r>
              <a:rPr lang="en-US" sz="900" dirty="0">
                <a:solidFill>
                  <a:srgbClr val="8A7967"/>
                </a:solidFill>
                <a:latin typeface="Arial"/>
                <a:cs typeface="Arial"/>
              </a:rPr>
              <a:t>MRC Unit The Gambia at the London School of Hygiene &amp; Tropical Medicine</a:t>
            </a:r>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Lst>
  <mc:AlternateContent xmlns:mc="http://schemas.openxmlformats.org/markup-compatibility/2006" xmlns:p14="http://schemas.microsoft.com/office/powerpoint/2010/main">
    <mc:Choice Requires="p14">
      <p:transition spd="slow" p14:dur="4000"/>
    </mc:Choice>
    <mc:Fallback xmlns="">
      <p:transition spd="slow"/>
    </mc:Fallback>
  </mc:AlternateContent>
  <p:txStyles>
    <p:titleStyle>
      <a:lvl1pPr algn="l" rtl="0" fontAlgn="base">
        <a:spcBef>
          <a:spcPct val="0"/>
        </a:spcBef>
        <a:spcAft>
          <a:spcPct val="0"/>
        </a:spcAft>
        <a:defRPr sz="2600">
          <a:solidFill>
            <a:schemeClr val="tx1"/>
          </a:solidFill>
          <a:latin typeface="+mj-lt"/>
          <a:ea typeface="+mj-ea"/>
          <a:cs typeface="+mj-cs"/>
        </a:defRPr>
      </a:lvl1pPr>
      <a:lvl2pPr algn="l" rtl="0" fontAlgn="base">
        <a:spcBef>
          <a:spcPct val="0"/>
        </a:spcBef>
        <a:spcAft>
          <a:spcPct val="0"/>
        </a:spcAft>
        <a:defRPr sz="2800">
          <a:solidFill>
            <a:schemeClr val="tx1"/>
          </a:solidFill>
          <a:latin typeface="Verdana" pitchFamily="-1" charset="0"/>
        </a:defRPr>
      </a:lvl2pPr>
      <a:lvl3pPr algn="l" rtl="0" fontAlgn="base">
        <a:spcBef>
          <a:spcPct val="0"/>
        </a:spcBef>
        <a:spcAft>
          <a:spcPct val="0"/>
        </a:spcAft>
        <a:defRPr sz="2800">
          <a:solidFill>
            <a:schemeClr val="tx1"/>
          </a:solidFill>
          <a:latin typeface="Verdana" pitchFamily="-1" charset="0"/>
        </a:defRPr>
      </a:lvl3pPr>
      <a:lvl4pPr algn="l" rtl="0" fontAlgn="base">
        <a:spcBef>
          <a:spcPct val="0"/>
        </a:spcBef>
        <a:spcAft>
          <a:spcPct val="0"/>
        </a:spcAft>
        <a:defRPr sz="2800">
          <a:solidFill>
            <a:schemeClr val="tx1"/>
          </a:solidFill>
          <a:latin typeface="Verdana" pitchFamily="-1" charset="0"/>
        </a:defRPr>
      </a:lvl4pPr>
      <a:lvl5pPr algn="l" rtl="0" fontAlgn="base">
        <a:spcBef>
          <a:spcPct val="0"/>
        </a:spcBef>
        <a:spcAft>
          <a:spcPct val="0"/>
        </a:spcAft>
        <a:defRPr sz="2800">
          <a:solidFill>
            <a:schemeClr val="tx1"/>
          </a:solidFill>
          <a:latin typeface="Verdana" pitchFamily="-1" charset="0"/>
        </a:defRPr>
      </a:lvl5pPr>
      <a:lvl6pPr marL="457200" algn="l" rtl="0" fontAlgn="base">
        <a:spcBef>
          <a:spcPct val="0"/>
        </a:spcBef>
        <a:spcAft>
          <a:spcPct val="0"/>
        </a:spcAft>
        <a:defRPr sz="2800">
          <a:solidFill>
            <a:schemeClr val="tx1"/>
          </a:solidFill>
          <a:latin typeface="Verdana" pitchFamily="-1" charset="0"/>
        </a:defRPr>
      </a:lvl6pPr>
      <a:lvl7pPr marL="914400" algn="l" rtl="0" fontAlgn="base">
        <a:spcBef>
          <a:spcPct val="0"/>
        </a:spcBef>
        <a:spcAft>
          <a:spcPct val="0"/>
        </a:spcAft>
        <a:defRPr sz="2800">
          <a:solidFill>
            <a:schemeClr val="tx1"/>
          </a:solidFill>
          <a:latin typeface="Verdana" pitchFamily="-1" charset="0"/>
        </a:defRPr>
      </a:lvl7pPr>
      <a:lvl8pPr marL="1371600" algn="l" rtl="0" fontAlgn="base">
        <a:spcBef>
          <a:spcPct val="0"/>
        </a:spcBef>
        <a:spcAft>
          <a:spcPct val="0"/>
        </a:spcAft>
        <a:defRPr sz="2800">
          <a:solidFill>
            <a:schemeClr val="tx1"/>
          </a:solidFill>
          <a:latin typeface="Verdana" pitchFamily="-1" charset="0"/>
        </a:defRPr>
      </a:lvl8pPr>
      <a:lvl9pPr marL="1828800" algn="l" rtl="0" fontAlgn="base">
        <a:spcBef>
          <a:spcPct val="0"/>
        </a:spcBef>
        <a:spcAft>
          <a:spcPct val="0"/>
        </a:spcAft>
        <a:defRPr sz="2800">
          <a:solidFill>
            <a:schemeClr val="tx1"/>
          </a:solidFill>
          <a:latin typeface="Verdana" pitchFamily="-1" charset="0"/>
        </a:defRPr>
      </a:lvl9pPr>
    </p:titleStyle>
    <p:bodyStyle>
      <a:lvl1pPr marL="342900" indent="-342900" algn="l" rtl="0" fontAlgn="base">
        <a:spcBef>
          <a:spcPct val="20000"/>
        </a:spcBef>
        <a:spcAft>
          <a:spcPct val="0"/>
        </a:spcAft>
        <a:buClr>
          <a:schemeClr val="tx2"/>
        </a:buClr>
        <a:buChar char="•"/>
        <a:defRPr sz="2000">
          <a:solidFill>
            <a:schemeClr val="tx1"/>
          </a:solidFill>
          <a:latin typeface="+mn-lt"/>
          <a:ea typeface="+mn-ea"/>
          <a:cs typeface="+mn-cs"/>
        </a:defRPr>
      </a:lvl1pPr>
      <a:lvl2pPr marL="742950" indent="-285750" algn="l" rtl="0" fontAlgn="base">
        <a:spcBef>
          <a:spcPct val="20000"/>
        </a:spcBef>
        <a:spcAft>
          <a:spcPct val="0"/>
        </a:spcAft>
        <a:buClr>
          <a:schemeClr val="tx2"/>
        </a:buClr>
        <a:buChar char="•"/>
        <a:defRPr sz="1800">
          <a:solidFill>
            <a:schemeClr val="tx1"/>
          </a:solidFill>
          <a:latin typeface="+mn-lt"/>
          <a:ea typeface="ＭＳ Ｐゴシック" pitchFamily="-1" charset="-128"/>
        </a:defRPr>
      </a:lvl2pPr>
      <a:lvl3pPr marL="1143000" indent="-228600" algn="l" rtl="0" fontAlgn="base">
        <a:spcBef>
          <a:spcPct val="20000"/>
        </a:spcBef>
        <a:spcAft>
          <a:spcPct val="0"/>
        </a:spcAft>
        <a:buClr>
          <a:schemeClr val="tx2"/>
        </a:buClr>
        <a:buChar char="•"/>
        <a:defRPr sz="1700">
          <a:solidFill>
            <a:schemeClr val="tx1"/>
          </a:solidFill>
          <a:latin typeface="+mn-lt"/>
          <a:ea typeface="ＭＳ Ｐゴシック" pitchFamily="-1" charset="-128"/>
        </a:defRPr>
      </a:lvl3pPr>
      <a:lvl4pPr marL="1562100" indent="-228600" algn="l" rtl="0" fontAlgn="base">
        <a:spcBef>
          <a:spcPct val="20000"/>
        </a:spcBef>
        <a:spcAft>
          <a:spcPct val="0"/>
        </a:spcAft>
        <a:buClr>
          <a:schemeClr val="tx2"/>
        </a:buClr>
        <a:buChar char="–"/>
        <a:defRPr sz="1600">
          <a:solidFill>
            <a:schemeClr val="tx1"/>
          </a:solidFill>
          <a:latin typeface="+mn-lt"/>
          <a:ea typeface="ＭＳ Ｐゴシック" pitchFamily="-1" charset="-128"/>
        </a:defRPr>
      </a:lvl4pPr>
      <a:lvl5pPr marL="1981200" indent="-228600" algn="l" rtl="0" fontAlgn="base">
        <a:spcBef>
          <a:spcPct val="20000"/>
        </a:spcBef>
        <a:spcAft>
          <a:spcPct val="0"/>
        </a:spcAft>
        <a:buClr>
          <a:schemeClr val="tx2"/>
        </a:buClr>
        <a:buChar char="»"/>
        <a:defRPr sz="1600" i="1">
          <a:solidFill>
            <a:schemeClr val="tx1"/>
          </a:solidFill>
          <a:latin typeface="+mn-lt"/>
          <a:ea typeface="ＭＳ Ｐゴシック" pitchFamily="-1" charset="-128"/>
        </a:defRPr>
      </a:lvl5pPr>
      <a:lvl6pPr marL="2438400" indent="-228600" algn="l" rtl="0" fontAlgn="base">
        <a:spcBef>
          <a:spcPct val="20000"/>
        </a:spcBef>
        <a:spcAft>
          <a:spcPct val="0"/>
        </a:spcAft>
        <a:buClr>
          <a:srgbClr val="920049"/>
        </a:buClr>
        <a:buChar char="»"/>
        <a:defRPr i="1">
          <a:solidFill>
            <a:schemeClr val="tx1"/>
          </a:solidFill>
          <a:latin typeface="+mn-lt"/>
          <a:ea typeface="ＭＳ Ｐゴシック" pitchFamily="-1" charset="-128"/>
        </a:defRPr>
      </a:lvl6pPr>
      <a:lvl7pPr marL="2895600" indent="-228600" algn="l" rtl="0" fontAlgn="base">
        <a:spcBef>
          <a:spcPct val="20000"/>
        </a:spcBef>
        <a:spcAft>
          <a:spcPct val="0"/>
        </a:spcAft>
        <a:buClr>
          <a:srgbClr val="920049"/>
        </a:buClr>
        <a:buChar char="»"/>
        <a:defRPr i="1">
          <a:solidFill>
            <a:schemeClr val="tx1"/>
          </a:solidFill>
          <a:latin typeface="+mn-lt"/>
          <a:ea typeface="ＭＳ Ｐゴシック" pitchFamily="-1" charset="-128"/>
        </a:defRPr>
      </a:lvl7pPr>
      <a:lvl8pPr marL="3352800" indent="-228600" algn="l" rtl="0" fontAlgn="base">
        <a:spcBef>
          <a:spcPct val="20000"/>
        </a:spcBef>
        <a:spcAft>
          <a:spcPct val="0"/>
        </a:spcAft>
        <a:buClr>
          <a:srgbClr val="920049"/>
        </a:buClr>
        <a:buChar char="»"/>
        <a:defRPr i="1">
          <a:solidFill>
            <a:schemeClr val="tx1"/>
          </a:solidFill>
          <a:latin typeface="+mn-lt"/>
          <a:ea typeface="ＭＳ Ｐゴシック" pitchFamily="-1" charset="-128"/>
        </a:defRPr>
      </a:lvl8pPr>
      <a:lvl9pPr marL="3810000" indent="-228600" algn="l" rtl="0" fontAlgn="base">
        <a:spcBef>
          <a:spcPct val="20000"/>
        </a:spcBef>
        <a:spcAft>
          <a:spcPct val="0"/>
        </a:spcAft>
        <a:buClr>
          <a:srgbClr val="920049"/>
        </a:buClr>
        <a:buChar char="»"/>
        <a:defRPr i="1">
          <a:solidFill>
            <a:schemeClr val="tx1"/>
          </a:solidFill>
          <a:latin typeface="+mn-lt"/>
          <a:ea typeface="ＭＳ Ｐゴシック" pitchFamily="-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09FC11D-7CD2-4888-BC8A-A57A1C001EE4}" type="datetimeFigureOut">
              <a:rPr lang="en-GB" smtClean="0"/>
              <a:t>12/03/2022</a:t>
            </a:fld>
            <a:endParaRPr lang="en-GB"/>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84E652A-B0D3-4643-B9B3-AAEB453DDB65}" type="slidenum">
              <a:rPr lang="en-GB" smtClean="0"/>
              <a:t>‹#›</a:t>
            </a:fld>
            <a:endParaRPr lang="en-GB"/>
          </a:p>
        </p:txBody>
      </p:sp>
    </p:spTree>
    <p:extLst>
      <p:ext uri="{BB962C8B-B14F-4D97-AF65-F5344CB8AC3E}">
        <p14:creationId xmlns:p14="http://schemas.microsoft.com/office/powerpoint/2010/main" val="246036055"/>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mc:AlternateContent xmlns:mc="http://schemas.openxmlformats.org/markup-compatibility/2006" xmlns:p14="http://schemas.microsoft.com/office/powerpoint/2010/main">
    <mc:Choice Requires="p14">
      <p:transition spd="slow" p14:dur="4000"/>
    </mc:Choice>
    <mc:Fallback xmlns="">
      <p:transition spd="slow"/>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descr="MRC_IEU_Bristol.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95250"/>
            <a:ext cx="3263392" cy="1296416"/>
          </a:xfrm>
          <a:prstGeom prst="rect">
            <a:avLst/>
          </a:prstGeom>
        </p:spPr>
      </p:pic>
      <p:sp>
        <p:nvSpPr>
          <p:cNvPr id="15" name="TextBox 14"/>
          <p:cNvSpPr txBox="1"/>
          <p:nvPr userDrawn="1"/>
        </p:nvSpPr>
        <p:spPr>
          <a:xfrm>
            <a:off x="432000" y="4781550"/>
            <a:ext cx="4521000" cy="230832"/>
          </a:xfrm>
          <a:prstGeom prst="rect">
            <a:avLst/>
          </a:prstGeom>
          <a:noFill/>
        </p:spPr>
        <p:txBody>
          <a:bodyPr wrap="square" lIns="0" rIns="0" rtlCol="0">
            <a:spAutoFit/>
          </a:bodyPr>
          <a:lstStyle/>
          <a:p>
            <a:pPr marL="0" indent="0" algn="l"/>
            <a:r>
              <a:rPr lang="en-US" sz="900" dirty="0">
                <a:solidFill>
                  <a:srgbClr val="8A7967"/>
                </a:solidFill>
                <a:latin typeface="Arial"/>
                <a:cs typeface="Arial"/>
              </a:rPr>
              <a:t>MRC Unit The Gambia at the London School of Hygiene &amp; Tropical Medicine</a:t>
            </a:r>
          </a:p>
        </p:txBody>
      </p:sp>
      <p:pic>
        <p:nvPicPr>
          <p:cNvPr id="16" name="Picture 9" descr="Gambia PPT slide - image bar.png"/>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432000" y="1041302"/>
            <a:ext cx="8178600" cy="1378048"/>
          </a:xfrm>
          <a:prstGeom prst="rect">
            <a:avLst/>
          </a:prstGeom>
          <a:noFill/>
          <a:ln w="9525">
            <a:noFill/>
            <a:miter lim="800000"/>
            <a:headEnd/>
            <a:tailEnd/>
          </a:ln>
        </p:spPr>
      </p:pic>
    </p:spTree>
    <p:extLst>
      <p:ext uri="{BB962C8B-B14F-4D97-AF65-F5344CB8AC3E}">
        <p14:creationId xmlns:p14="http://schemas.microsoft.com/office/powerpoint/2010/main" val="2322298038"/>
      </p:ext>
    </p:extLst>
  </p:cSld>
  <p:clrMap bg1="lt1" tx1="dk1" bg2="lt2" tx2="dk2" accent1="accent1" accent2="accent2" accent3="accent3" accent4="accent4" accent5="accent5" accent6="accent6" hlink="hlink" folHlink="folHlink"/>
  <p:sldLayoutIdLst>
    <p:sldLayoutId id="2147483674" r:id="rId1"/>
  </p:sldLayoutIdLst>
  <mc:AlternateContent xmlns:mc="http://schemas.openxmlformats.org/markup-compatibility/2006" xmlns:p14="http://schemas.microsoft.com/office/powerpoint/2010/main">
    <mc:Choice Requires="p14">
      <p:transition spd="slow" p14:dur="4000"/>
    </mc:Choice>
    <mc:Fallback xmlns="">
      <p:transition spd="slow"/>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21890" name="Rectangle 2"/>
          <p:cNvSpPr>
            <a:spLocks noGrp="1" noChangeArrowheads="1"/>
          </p:cNvSpPr>
          <p:nvPr>
            <p:ph type="body" idx="1"/>
          </p:nvPr>
        </p:nvSpPr>
        <p:spPr bwMode="auto">
          <a:xfrm>
            <a:off x="432000" y="1422900"/>
            <a:ext cx="8208000" cy="3282450"/>
          </a:xfrm>
          <a:prstGeom prst="rect">
            <a:avLst/>
          </a:prstGeom>
          <a:noFill/>
          <a:ln w="9525">
            <a:noFill/>
            <a:miter lim="800000"/>
            <a:headEnd/>
            <a:tailEnd/>
          </a:ln>
          <a:effectLst/>
        </p:spPr>
        <p:txBody>
          <a:bodyPr vert="horz" wrap="square" lIns="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21891" name="Rectangle 3"/>
          <p:cNvSpPr>
            <a:spLocks noGrp="1" noChangeArrowheads="1"/>
          </p:cNvSpPr>
          <p:nvPr>
            <p:ph type="title"/>
          </p:nvPr>
        </p:nvSpPr>
        <p:spPr bwMode="auto">
          <a:xfrm>
            <a:off x="432000" y="344091"/>
            <a:ext cx="8208000" cy="607219"/>
          </a:xfrm>
          <a:prstGeom prst="rect">
            <a:avLst/>
          </a:prstGeom>
          <a:noFill/>
          <a:ln w="9525">
            <a:noFill/>
            <a:miter lim="800000"/>
            <a:headEnd/>
            <a:tailEnd/>
          </a:ln>
          <a:effectLst/>
        </p:spPr>
        <p:txBody>
          <a:bodyPr vert="horz" wrap="square" lIns="0" tIns="45720" rIns="91440" bIns="45720" numCol="1" anchor="ctr" anchorCtr="0" compatLnSpc="1">
            <a:prstTxWarp prst="textNoShape">
              <a:avLst/>
            </a:prstTxWarp>
          </a:bodyPr>
          <a:lstStyle/>
          <a:p>
            <a:pPr lvl="0"/>
            <a:endParaRPr lang="en-US" dirty="0"/>
          </a:p>
        </p:txBody>
      </p:sp>
      <p:sp>
        <p:nvSpPr>
          <p:cNvPr id="9" name="Line 11"/>
          <p:cNvSpPr>
            <a:spLocks noChangeShapeType="1"/>
          </p:cNvSpPr>
          <p:nvPr userDrawn="1"/>
        </p:nvSpPr>
        <p:spPr bwMode="auto">
          <a:xfrm>
            <a:off x="432000" y="1085850"/>
            <a:ext cx="8208000" cy="0"/>
          </a:xfrm>
          <a:prstGeom prst="line">
            <a:avLst/>
          </a:prstGeom>
          <a:noFill/>
          <a:ln w="19050" cap="flat" cmpd="sng" algn="ctr">
            <a:solidFill>
              <a:srgbClr val="8A7967"/>
            </a:solidFill>
            <a:prstDash val="solid"/>
            <a:round/>
            <a:headEnd type="none" w="med" len="med"/>
            <a:tailEnd type="none" w="med" len="med"/>
          </a:ln>
          <a:effectLst/>
        </p:spPr>
        <p:txBody>
          <a:bodyPr wrap="none" anchor="ctr">
            <a:prstTxWarp prst="textNoShape">
              <a:avLst/>
            </a:prstTxWarp>
          </a:bodyPr>
          <a:lstStyle/>
          <a:p>
            <a:endParaRPr lang="en-US" dirty="0"/>
          </a:p>
        </p:txBody>
      </p:sp>
      <p:sp>
        <p:nvSpPr>
          <p:cNvPr id="6" name="TextBox 5"/>
          <p:cNvSpPr txBox="1"/>
          <p:nvPr userDrawn="1"/>
        </p:nvSpPr>
        <p:spPr>
          <a:xfrm>
            <a:off x="432000" y="4781550"/>
            <a:ext cx="4521000" cy="230832"/>
          </a:xfrm>
          <a:prstGeom prst="rect">
            <a:avLst/>
          </a:prstGeom>
          <a:noFill/>
        </p:spPr>
        <p:txBody>
          <a:bodyPr wrap="square" lIns="0" rIns="0" rtlCol="0">
            <a:spAutoFit/>
          </a:bodyPr>
          <a:lstStyle/>
          <a:p>
            <a:pPr marL="0" indent="0" algn="l"/>
            <a:r>
              <a:rPr lang="en-US" sz="900" dirty="0">
                <a:solidFill>
                  <a:srgbClr val="8A7967"/>
                </a:solidFill>
                <a:latin typeface="Arial"/>
                <a:cs typeface="Arial"/>
              </a:rPr>
              <a:t>MRC Unit The Gambia at the London School of Hygiene &amp; Tropical Medicine</a:t>
            </a:r>
          </a:p>
        </p:txBody>
      </p:sp>
    </p:spTree>
    <p:extLst>
      <p:ext uri="{BB962C8B-B14F-4D97-AF65-F5344CB8AC3E}">
        <p14:creationId xmlns:p14="http://schemas.microsoft.com/office/powerpoint/2010/main" val="366801655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mc:AlternateContent xmlns:mc="http://schemas.openxmlformats.org/markup-compatibility/2006" xmlns:p14="http://schemas.microsoft.com/office/powerpoint/2010/main">
    <mc:Choice Requires="p14">
      <p:transition spd="slow" p14:dur="4000"/>
    </mc:Choice>
    <mc:Fallback xmlns="">
      <p:transition spd="slow"/>
    </mc:Fallback>
  </mc:AlternateContent>
  <p:txStyles>
    <p:titleStyle>
      <a:lvl1pPr algn="l" rtl="0" fontAlgn="base">
        <a:spcBef>
          <a:spcPct val="0"/>
        </a:spcBef>
        <a:spcAft>
          <a:spcPct val="0"/>
        </a:spcAft>
        <a:defRPr sz="2600">
          <a:solidFill>
            <a:schemeClr val="tx1"/>
          </a:solidFill>
          <a:latin typeface="+mj-lt"/>
          <a:ea typeface="+mj-ea"/>
          <a:cs typeface="+mj-cs"/>
        </a:defRPr>
      </a:lvl1pPr>
      <a:lvl2pPr algn="l" rtl="0" fontAlgn="base">
        <a:spcBef>
          <a:spcPct val="0"/>
        </a:spcBef>
        <a:spcAft>
          <a:spcPct val="0"/>
        </a:spcAft>
        <a:defRPr sz="2800">
          <a:solidFill>
            <a:schemeClr val="tx1"/>
          </a:solidFill>
          <a:latin typeface="Verdana" pitchFamily="-1" charset="0"/>
        </a:defRPr>
      </a:lvl2pPr>
      <a:lvl3pPr algn="l" rtl="0" fontAlgn="base">
        <a:spcBef>
          <a:spcPct val="0"/>
        </a:spcBef>
        <a:spcAft>
          <a:spcPct val="0"/>
        </a:spcAft>
        <a:defRPr sz="2800">
          <a:solidFill>
            <a:schemeClr val="tx1"/>
          </a:solidFill>
          <a:latin typeface="Verdana" pitchFamily="-1" charset="0"/>
        </a:defRPr>
      </a:lvl3pPr>
      <a:lvl4pPr algn="l" rtl="0" fontAlgn="base">
        <a:spcBef>
          <a:spcPct val="0"/>
        </a:spcBef>
        <a:spcAft>
          <a:spcPct val="0"/>
        </a:spcAft>
        <a:defRPr sz="2800">
          <a:solidFill>
            <a:schemeClr val="tx1"/>
          </a:solidFill>
          <a:latin typeface="Verdana" pitchFamily="-1" charset="0"/>
        </a:defRPr>
      </a:lvl4pPr>
      <a:lvl5pPr algn="l" rtl="0" fontAlgn="base">
        <a:spcBef>
          <a:spcPct val="0"/>
        </a:spcBef>
        <a:spcAft>
          <a:spcPct val="0"/>
        </a:spcAft>
        <a:defRPr sz="2800">
          <a:solidFill>
            <a:schemeClr val="tx1"/>
          </a:solidFill>
          <a:latin typeface="Verdana" pitchFamily="-1" charset="0"/>
        </a:defRPr>
      </a:lvl5pPr>
      <a:lvl6pPr marL="457200" algn="l" rtl="0" fontAlgn="base">
        <a:spcBef>
          <a:spcPct val="0"/>
        </a:spcBef>
        <a:spcAft>
          <a:spcPct val="0"/>
        </a:spcAft>
        <a:defRPr sz="2800">
          <a:solidFill>
            <a:schemeClr val="tx1"/>
          </a:solidFill>
          <a:latin typeface="Verdana" pitchFamily="-1" charset="0"/>
        </a:defRPr>
      </a:lvl6pPr>
      <a:lvl7pPr marL="914400" algn="l" rtl="0" fontAlgn="base">
        <a:spcBef>
          <a:spcPct val="0"/>
        </a:spcBef>
        <a:spcAft>
          <a:spcPct val="0"/>
        </a:spcAft>
        <a:defRPr sz="2800">
          <a:solidFill>
            <a:schemeClr val="tx1"/>
          </a:solidFill>
          <a:latin typeface="Verdana" pitchFamily="-1" charset="0"/>
        </a:defRPr>
      </a:lvl7pPr>
      <a:lvl8pPr marL="1371600" algn="l" rtl="0" fontAlgn="base">
        <a:spcBef>
          <a:spcPct val="0"/>
        </a:spcBef>
        <a:spcAft>
          <a:spcPct val="0"/>
        </a:spcAft>
        <a:defRPr sz="2800">
          <a:solidFill>
            <a:schemeClr val="tx1"/>
          </a:solidFill>
          <a:latin typeface="Verdana" pitchFamily="-1" charset="0"/>
        </a:defRPr>
      </a:lvl8pPr>
      <a:lvl9pPr marL="1828800" algn="l" rtl="0" fontAlgn="base">
        <a:spcBef>
          <a:spcPct val="0"/>
        </a:spcBef>
        <a:spcAft>
          <a:spcPct val="0"/>
        </a:spcAft>
        <a:defRPr sz="2800">
          <a:solidFill>
            <a:schemeClr val="tx1"/>
          </a:solidFill>
          <a:latin typeface="Verdana" pitchFamily="-1" charset="0"/>
        </a:defRPr>
      </a:lvl9pPr>
    </p:titleStyle>
    <p:bodyStyle>
      <a:lvl1pPr marL="342900" indent="-342900" algn="l" rtl="0" fontAlgn="base">
        <a:spcBef>
          <a:spcPct val="20000"/>
        </a:spcBef>
        <a:spcAft>
          <a:spcPct val="0"/>
        </a:spcAft>
        <a:buClr>
          <a:schemeClr val="tx2"/>
        </a:buClr>
        <a:buChar char="•"/>
        <a:defRPr sz="2000">
          <a:solidFill>
            <a:schemeClr val="tx1"/>
          </a:solidFill>
          <a:latin typeface="+mn-lt"/>
          <a:ea typeface="+mn-ea"/>
          <a:cs typeface="+mn-cs"/>
        </a:defRPr>
      </a:lvl1pPr>
      <a:lvl2pPr marL="742950" indent="-285750" algn="l" rtl="0" fontAlgn="base">
        <a:spcBef>
          <a:spcPct val="20000"/>
        </a:spcBef>
        <a:spcAft>
          <a:spcPct val="0"/>
        </a:spcAft>
        <a:buClr>
          <a:schemeClr val="tx2"/>
        </a:buClr>
        <a:buChar char="•"/>
        <a:defRPr sz="1800">
          <a:solidFill>
            <a:schemeClr val="tx1"/>
          </a:solidFill>
          <a:latin typeface="+mn-lt"/>
          <a:ea typeface="ＭＳ Ｐゴシック" pitchFamily="-1" charset="-128"/>
        </a:defRPr>
      </a:lvl2pPr>
      <a:lvl3pPr marL="1143000" indent="-228600" algn="l" rtl="0" fontAlgn="base">
        <a:spcBef>
          <a:spcPct val="20000"/>
        </a:spcBef>
        <a:spcAft>
          <a:spcPct val="0"/>
        </a:spcAft>
        <a:buClr>
          <a:schemeClr val="tx2"/>
        </a:buClr>
        <a:buChar char="•"/>
        <a:defRPr sz="1700">
          <a:solidFill>
            <a:schemeClr val="tx1"/>
          </a:solidFill>
          <a:latin typeface="+mn-lt"/>
          <a:ea typeface="ＭＳ Ｐゴシック" pitchFamily="-1" charset="-128"/>
        </a:defRPr>
      </a:lvl3pPr>
      <a:lvl4pPr marL="1562100" indent="-228600" algn="l" rtl="0" fontAlgn="base">
        <a:spcBef>
          <a:spcPct val="20000"/>
        </a:spcBef>
        <a:spcAft>
          <a:spcPct val="0"/>
        </a:spcAft>
        <a:buClr>
          <a:schemeClr val="tx2"/>
        </a:buClr>
        <a:buChar char="–"/>
        <a:defRPr sz="1600">
          <a:solidFill>
            <a:schemeClr val="tx1"/>
          </a:solidFill>
          <a:latin typeface="+mn-lt"/>
          <a:ea typeface="ＭＳ Ｐゴシック" pitchFamily="-1" charset="-128"/>
        </a:defRPr>
      </a:lvl4pPr>
      <a:lvl5pPr marL="1981200" indent="-228600" algn="l" rtl="0" fontAlgn="base">
        <a:spcBef>
          <a:spcPct val="20000"/>
        </a:spcBef>
        <a:spcAft>
          <a:spcPct val="0"/>
        </a:spcAft>
        <a:buClr>
          <a:schemeClr val="tx2"/>
        </a:buClr>
        <a:buChar char="»"/>
        <a:defRPr sz="1600" i="1">
          <a:solidFill>
            <a:schemeClr val="tx1"/>
          </a:solidFill>
          <a:latin typeface="+mn-lt"/>
          <a:ea typeface="ＭＳ Ｐゴシック" pitchFamily="-1" charset="-128"/>
        </a:defRPr>
      </a:lvl5pPr>
      <a:lvl6pPr marL="2438400" indent="-228600" algn="l" rtl="0" fontAlgn="base">
        <a:spcBef>
          <a:spcPct val="20000"/>
        </a:spcBef>
        <a:spcAft>
          <a:spcPct val="0"/>
        </a:spcAft>
        <a:buClr>
          <a:srgbClr val="920049"/>
        </a:buClr>
        <a:buChar char="»"/>
        <a:defRPr i="1">
          <a:solidFill>
            <a:schemeClr val="tx1"/>
          </a:solidFill>
          <a:latin typeface="+mn-lt"/>
          <a:ea typeface="ＭＳ Ｐゴシック" pitchFamily="-1" charset="-128"/>
        </a:defRPr>
      </a:lvl6pPr>
      <a:lvl7pPr marL="2895600" indent="-228600" algn="l" rtl="0" fontAlgn="base">
        <a:spcBef>
          <a:spcPct val="20000"/>
        </a:spcBef>
        <a:spcAft>
          <a:spcPct val="0"/>
        </a:spcAft>
        <a:buClr>
          <a:srgbClr val="920049"/>
        </a:buClr>
        <a:buChar char="»"/>
        <a:defRPr i="1">
          <a:solidFill>
            <a:schemeClr val="tx1"/>
          </a:solidFill>
          <a:latin typeface="+mn-lt"/>
          <a:ea typeface="ＭＳ Ｐゴシック" pitchFamily="-1" charset="-128"/>
        </a:defRPr>
      </a:lvl7pPr>
      <a:lvl8pPr marL="3352800" indent="-228600" algn="l" rtl="0" fontAlgn="base">
        <a:spcBef>
          <a:spcPct val="20000"/>
        </a:spcBef>
        <a:spcAft>
          <a:spcPct val="0"/>
        </a:spcAft>
        <a:buClr>
          <a:srgbClr val="920049"/>
        </a:buClr>
        <a:buChar char="»"/>
        <a:defRPr i="1">
          <a:solidFill>
            <a:schemeClr val="tx1"/>
          </a:solidFill>
          <a:latin typeface="+mn-lt"/>
          <a:ea typeface="ＭＳ Ｐゴシック" pitchFamily="-1" charset="-128"/>
        </a:defRPr>
      </a:lvl8pPr>
      <a:lvl9pPr marL="3810000" indent="-228600" algn="l" rtl="0" fontAlgn="base">
        <a:spcBef>
          <a:spcPct val="20000"/>
        </a:spcBef>
        <a:spcAft>
          <a:spcPct val="0"/>
        </a:spcAft>
        <a:buClr>
          <a:srgbClr val="920049"/>
        </a:buClr>
        <a:buChar char="»"/>
        <a:defRPr i="1">
          <a:solidFill>
            <a:schemeClr val="tx1"/>
          </a:solidFill>
          <a:latin typeface="+mn-lt"/>
          <a:ea typeface="ＭＳ Ｐゴシック" pitchFamily="-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46475" name="Line 11"/>
          <p:cNvSpPr>
            <a:spLocks noChangeShapeType="1"/>
          </p:cNvSpPr>
          <p:nvPr userDrawn="1"/>
        </p:nvSpPr>
        <p:spPr bwMode="auto">
          <a:xfrm>
            <a:off x="432000" y="1085850"/>
            <a:ext cx="8208000" cy="0"/>
          </a:xfrm>
          <a:prstGeom prst="line">
            <a:avLst/>
          </a:prstGeom>
          <a:noFill/>
          <a:ln w="19050" cap="flat" cmpd="sng" algn="ctr">
            <a:solidFill>
              <a:srgbClr val="8A7967"/>
            </a:solidFill>
            <a:prstDash val="solid"/>
            <a:round/>
            <a:headEnd type="none" w="med" len="med"/>
            <a:tailEnd type="none" w="med" len="med"/>
          </a:ln>
          <a:effectLst/>
        </p:spPr>
        <p:txBody>
          <a:bodyPr wrap="none" anchor="ctr">
            <a:prstTxWarp prst="textNoShape">
              <a:avLst/>
            </a:prstTxWarp>
          </a:bodyPr>
          <a:lstStyle/>
          <a:p>
            <a:endParaRPr lang="en-US" dirty="0"/>
          </a:p>
        </p:txBody>
      </p:sp>
      <p:pic>
        <p:nvPicPr>
          <p:cNvPr id="5" name="Picture 4" descr="MRC_IEU_Bristol.png"/>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95250"/>
            <a:ext cx="3263392" cy="1296416"/>
          </a:xfrm>
          <a:prstGeom prst="rect">
            <a:avLst/>
          </a:prstGeom>
        </p:spPr>
      </p:pic>
      <p:sp>
        <p:nvSpPr>
          <p:cNvPr id="6" name="TextBox 5"/>
          <p:cNvSpPr txBox="1"/>
          <p:nvPr userDrawn="1"/>
        </p:nvSpPr>
        <p:spPr>
          <a:xfrm>
            <a:off x="432000" y="4781550"/>
            <a:ext cx="4521000" cy="230832"/>
          </a:xfrm>
          <a:prstGeom prst="rect">
            <a:avLst/>
          </a:prstGeom>
          <a:noFill/>
        </p:spPr>
        <p:txBody>
          <a:bodyPr wrap="square" lIns="0" rIns="0" rtlCol="0">
            <a:spAutoFit/>
          </a:bodyPr>
          <a:lstStyle/>
          <a:p>
            <a:pPr marL="0" indent="0" algn="l"/>
            <a:r>
              <a:rPr lang="en-US" sz="900" dirty="0">
                <a:solidFill>
                  <a:srgbClr val="8A7967"/>
                </a:solidFill>
                <a:latin typeface="+mn-lt"/>
              </a:rPr>
              <a:t>MRC Unit The Gambia at the London School of Hygiene &amp; Tropical Medicine</a:t>
            </a:r>
          </a:p>
        </p:txBody>
      </p:sp>
    </p:spTree>
    <p:extLst>
      <p:ext uri="{BB962C8B-B14F-4D97-AF65-F5344CB8AC3E}">
        <p14:creationId xmlns:p14="http://schemas.microsoft.com/office/powerpoint/2010/main" val="417659135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mc:AlternateContent xmlns:mc="http://schemas.openxmlformats.org/markup-compatibility/2006" xmlns:p14="http://schemas.microsoft.com/office/powerpoint/2010/main">
    <mc:Choice Requires="p14">
      <p:transition spd="slow" p14:dur="4000"/>
    </mc:Choice>
    <mc:Fallback xmlns="">
      <p:transition spd="slow"/>
    </mc:Fallback>
  </mc:AlternateContent>
  <p:txStyles>
    <p:titleStyle>
      <a:lvl1pPr algn="l" rtl="0" eaLnBrk="1" fontAlgn="base" hangingPunct="1">
        <a:spcBef>
          <a:spcPct val="0"/>
        </a:spcBef>
        <a:spcAft>
          <a:spcPct val="0"/>
        </a:spcAft>
        <a:defRPr sz="2800">
          <a:solidFill>
            <a:schemeClr val="tx1"/>
          </a:solidFill>
          <a:latin typeface="+mj-lt"/>
          <a:ea typeface="+mj-ea"/>
          <a:cs typeface="+mj-cs"/>
        </a:defRPr>
      </a:lvl1pPr>
      <a:lvl2pPr algn="l" rtl="0" eaLnBrk="1" fontAlgn="base" hangingPunct="1">
        <a:spcBef>
          <a:spcPct val="0"/>
        </a:spcBef>
        <a:spcAft>
          <a:spcPct val="0"/>
        </a:spcAft>
        <a:defRPr sz="2800">
          <a:solidFill>
            <a:schemeClr val="tx1"/>
          </a:solidFill>
          <a:latin typeface="Verdana" pitchFamily="-1" charset="0"/>
        </a:defRPr>
      </a:lvl2pPr>
      <a:lvl3pPr algn="l" rtl="0" eaLnBrk="1" fontAlgn="base" hangingPunct="1">
        <a:spcBef>
          <a:spcPct val="0"/>
        </a:spcBef>
        <a:spcAft>
          <a:spcPct val="0"/>
        </a:spcAft>
        <a:defRPr sz="2800">
          <a:solidFill>
            <a:schemeClr val="tx1"/>
          </a:solidFill>
          <a:latin typeface="Verdana" pitchFamily="-1" charset="0"/>
        </a:defRPr>
      </a:lvl3pPr>
      <a:lvl4pPr algn="l" rtl="0" eaLnBrk="1" fontAlgn="base" hangingPunct="1">
        <a:spcBef>
          <a:spcPct val="0"/>
        </a:spcBef>
        <a:spcAft>
          <a:spcPct val="0"/>
        </a:spcAft>
        <a:defRPr sz="2800">
          <a:solidFill>
            <a:schemeClr val="tx1"/>
          </a:solidFill>
          <a:latin typeface="Verdana" pitchFamily="-1" charset="0"/>
        </a:defRPr>
      </a:lvl4pPr>
      <a:lvl5pPr algn="l" rtl="0" eaLnBrk="1" fontAlgn="base" hangingPunct="1">
        <a:spcBef>
          <a:spcPct val="0"/>
        </a:spcBef>
        <a:spcAft>
          <a:spcPct val="0"/>
        </a:spcAft>
        <a:defRPr sz="2800">
          <a:solidFill>
            <a:schemeClr val="tx1"/>
          </a:solidFill>
          <a:latin typeface="Verdana" pitchFamily="-1" charset="0"/>
        </a:defRPr>
      </a:lvl5pPr>
      <a:lvl6pPr marL="457200" algn="l" rtl="0" eaLnBrk="1" fontAlgn="base" hangingPunct="1">
        <a:spcBef>
          <a:spcPct val="0"/>
        </a:spcBef>
        <a:spcAft>
          <a:spcPct val="0"/>
        </a:spcAft>
        <a:defRPr sz="2800">
          <a:solidFill>
            <a:schemeClr val="tx1"/>
          </a:solidFill>
          <a:latin typeface="Verdana" pitchFamily="-1" charset="0"/>
        </a:defRPr>
      </a:lvl6pPr>
      <a:lvl7pPr marL="914400" algn="l" rtl="0" eaLnBrk="1" fontAlgn="base" hangingPunct="1">
        <a:spcBef>
          <a:spcPct val="0"/>
        </a:spcBef>
        <a:spcAft>
          <a:spcPct val="0"/>
        </a:spcAft>
        <a:defRPr sz="2800">
          <a:solidFill>
            <a:schemeClr val="tx1"/>
          </a:solidFill>
          <a:latin typeface="Verdana" pitchFamily="-1" charset="0"/>
        </a:defRPr>
      </a:lvl7pPr>
      <a:lvl8pPr marL="1371600" algn="l" rtl="0" eaLnBrk="1" fontAlgn="base" hangingPunct="1">
        <a:spcBef>
          <a:spcPct val="0"/>
        </a:spcBef>
        <a:spcAft>
          <a:spcPct val="0"/>
        </a:spcAft>
        <a:defRPr sz="2800">
          <a:solidFill>
            <a:schemeClr val="tx1"/>
          </a:solidFill>
          <a:latin typeface="Verdana" pitchFamily="-1" charset="0"/>
        </a:defRPr>
      </a:lvl8pPr>
      <a:lvl9pPr marL="1828800" algn="l" rtl="0" eaLnBrk="1" fontAlgn="base" hangingPunct="1">
        <a:spcBef>
          <a:spcPct val="0"/>
        </a:spcBef>
        <a:spcAft>
          <a:spcPct val="0"/>
        </a:spcAft>
        <a:defRPr sz="2800">
          <a:solidFill>
            <a:schemeClr val="tx1"/>
          </a:solidFill>
          <a:latin typeface="Verdana" pitchFamily="-1" charset="0"/>
        </a:defRPr>
      </a:lvl9pPr>
    </p:titleStyle>
    <p:bodyStyle>
      <a:lvl1pPr marL="342900" indent="-342900" algn="l" rtl="0" eaLnBrk="1" fontAlgn="base" hangingPunct="1">
        <a:spcBef>
          <a:spcPct val="20000"/>
        </a:spcBef>
        <a:spcAft>
          <a:spcPct val="0"/>
        </a:spcAft>
        <a:buClr>
          <a:srgbClr val="920049"/>
        </a:buClr>
        <a:buChar char="•"/>
        <a:defRPr>
          <a:solidFill>
            <a:schemeClr val="tx1"/>
          </a:solidFill>
          <a:latin typeface="+mn-lt"/>
          <a:ea typeface="+mn-ea"/>
          <a:cs typeface="+mn-cs"/>
        </a:defRPr>
      </a:lvl1pPr>
      <a:lvl2pPr marL="742950" indent="-285750" algn="l" rtl="0" eaLnBrk="1" fontAlgn="base" hangingPunct="1">
        <a:spcBef>
          <a:spcPct val="20000"/>
        </a:spcBef>
        <a:spcAft>
          <a:spcPct val="0"/>
        </a:spcAft>
        <a:buClr>
          <a:srgbClr val="920049"/>
        </a:buClr>
        <a:buChar char="•"/>
        <a:defRPr>
          <a:solidFill>
            <a:schemeClr val="tx1"/>
          </a:solidFill>
          <a:latin typeface="+mn-lt"/>
          <a:ea typeface="ＭＳ Ｐゴシック" pitchFamily="-1" charset="-128"/>
        </a:defRPr>
      </a:lvl2pPr>
      <a:lvl3pPr marL="1143000" indent="-228600" algn="l" rtl="0" eaLnBrk="1" fontAlgn="base" hangingPunct="1">
        <a:spcBef>
          <a:spcPct val="20000"/>
        </a:spcBef>
        <a:spcAft>
          <a:spcPct val="0"/>
        </a:spcAft>
        <a:buClr>
          <a:srgbClr val="920049"/>
        </a:buClr>
        <a:buChar char="•"/>
        <a:defRPr sz="1600">
          <a:solidFill>
            <a:schemeClr val="tx1"/>
          </a:solidFill>
          <a:latin typeface="+mn-lt"/>
          <a:ea typeface="ＭＳ Ｐゴシック" pitchFamily="-1" charset="-128"/>
        </a:defRPr>
      </a:lvl3pPr>
      <a:lvl4pPr marL="1562100" indent="-228600" algn="l" rtl="0" eaLnBrk="1" fontAlgn="base" hangingPunct="1">
        <a:spcBef>
          <a:spcPct val="20000"/>
        </a:spcBef>
        <a:spcAft>
          <a:spcPct val="0"/>
        </a:spcAft>
        <a:buClr>
          <a:srgbClr val="920049"/>
        </a:buClr>
        <a:buChar char="–"/>
        <a:defRPr sz="1400">
          <a:solidFill>
            <a:schemeClr val="tx1"/>
          </a:solidFill>
          <a:latin typeface="+mn-lt"/>
          <a:ea typeface="ＭＳ Ｐゴシック" pitchFamily="-1" charset="-128"/>
        </a:defRPr>
      </a:lvl4pPr>
      <a:lvl5pPr marL="1981200" indent="-228600" algn="l" rtl="0" eaLnBrk="1" fontAlgn="base" hangingPunct="1">
        <a:spcBef>
          <a:spcPct val="20000"/>
        </a:spcBef>
        <a:spcAft>
          <a:spcPct val="0"/>
        </a:spcAft>
        <a:buClr>
          <a:srgbClr val="920049"/>
        </a:buClr>
        <a:buChar char="»"/>
        <a:defRPr sz="1200" i="1">
          <a:solidFill>
            <a:schemeClr val="tx1"/>
          </a:solidFill>
          <a:latin typeface="+mn-lt"/>
          <a:ea typeface="ＭＳ Ｐゴシック" pitchFamily="-1" charset="-128"/>
        </a:defRPr>
      </a:lvl5pPr>
      <a:lvl6pPr marL="2438400" indent="-228600" algn="l" rtl="0" eaLnBrk="1" fontAlgn="base" hangingPunct="1">
        <a:spcBef>
          <a:spcPct val="20000"/>
        </a:spcBef>
        <a:spcAft>
          <a:spcPct val="0"/>
        </a:spcAft>
        <a:buClr>
          <a:srgbClr val="920049"/>
        </a:buClr>
        <a:buChar char="»"/>
        <a:defRPr sz="1200" i="1">
          <a:solidFill>
            <a:schemeClr val="tx1"/>
          </a:solidFill>
          <a:latin typeface="+mn-lt"/>
          <a:ea typeface="ＭＳ Ｐゴシック" pitchFamily="-1" charset="-128"/>
        </a:defRPr>
      </a:lvl6pPr>
      <a:lvl7pPr marL="2895600" indent="-228600" algn="l" rtl="0" eaLnBrk="1" fontAlgn="base" hangingPunct="1">
        <a:spcBef>
          <a:spcPct val="20000"/>
        </a:spcBef>
        <a:spcAft>
          <a:spcPct val="0"/>
        </a:spcAft>
        <a:buClr>
          <a:srgbClr val="920049"/>
        </a:buClr>
        <a:buChar char="»"/>
        <a:defRPr sz="1200" i="1">
          <a:solidFill>
            <a:schemeClr val="tx1"/>
          </a:solidFill>
          <a:latin typeface="+mn-lt"/>
          <a:ea typeface="ＭＳ Ｐゴシック" pitchFamily="-1" charset="-128"/>
        </a:defRPr>
      </a:lvl7pPr>
      <a:lvl8pPr marL="3352800" indent="-228600" algn="l" rtl="0" eaLnBrk="1" fontAlgn="base" hangingPunct="1">
        <a:spcBef>
          <a:spcPct val="20000"/>
        </a:spcBef>
        <a:spcAft>
          <a:spcPct val="0"/>
        </a:spcAft>
        <a:buClr>
          <a:srgbClr val="920049"/>
        </a:buClr>
        <a:buChar char="»"/>
        <a:defRPr sz="1200" i="1">
          <a:solidFill>
            <a:schemeClr val="tx1"/>
          </a:solidFill>
          <a:latin typeface="+mn-lt"/>
          <a:ea typeface="ＭＳ Ｐゴシック" pitchFamily="-1" charset="-128"/>
        </a:defRPr>
      </a:lvl8pPr>
      <a:lvl9pPr marL="3810000" indent="-228600" algn="l" rtl="0" eaLnBrk="1" fontAlgn="base" hangingPunct="1">
        <a:spcBef>
          <a:spcPct val="20000"/>
        </a:spcBef>
        <a:spcAft>
          <a:spcPct val="0"/>
        </a:spcAft>
        <a:buClr>
          <a:srgbClr val="920049"/>
        </a:buClr>
        <a:buChar char="»"/>
        <a:defRPr sz="1200" i="1">
          <a:solidFill>
            <a:schemeClr val="tx1"/>
          </a:solidFill>
          <a:latin typeface="+mn-lt"/>
          <a:ea typeface="ＭＳ Ｐゴシック" pitchFamily="-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descr="MRC_IEU_Bristol.png"/>
          <p:cNvPicPr>
            <a:picLocks noChangeAspect="1"/>
          </p:cNvPicPr>
          <p:nvPr userDrawn="1"/>
        </p:nvPicPr>
        <p:blipFill>
          <a:blip r:embed="rId3"/>
          <a:stretch>
            <a:fillRect/>
          </a:stretch>
        </p:blipFill>
        <p:spPr>
          <a:xfrm>
            <a:off x="0" y="-95250"/>
            <a:ext cx="3263392" cy="1296416"/>
          </a:xfrm>
          <a:prstGeom prst="rect">
            <a:avLst/>
          </a:prstGeom>
        </p:spPr>
      </p:pic>
      <p:sp>
        <p:nvSpPr>
          <p:cNvPr id="15" name="TextBox 14"/>
          <p:cNvSpPr txBox="1"/>
          <p:nvPr userDrawn="1"/>
        </p:nvSpPr>
        <p:spPr>
          <a:xfrm>
            <a:off x="432000" y="4781550"/>
            <a:ext cx="4521000" cy="230832"/>
          </a:xfrm>
          <a:prstGeom prst="rect">
            <a:avLst/>
          </a:prstGeom>
          <a:noFill/>
        </p:spPr>
        <p:txBody>
          <a:bodyPr wrap="square" lIns="0" rIns="0" rtlCol="0">
            <a:spAutoFit/>
          </a:bodyPr>
          <a:lstStyle/>
          <a:p>
            <a:pPr marL="0" indent="0" algn="l"/>
            <a:r>
              <a:rPr lang="en-US" sz="900" dirty="0">
                <a:solidFill>
                  <a:srgbClr val="8A7967"/>
                </a:solidFill>
                <a:latin typeface="Arial"/>
                <a:cs typeface="Arial"/>
              </a:rPr>
              <a:t>MRC Unit The Gambia at the London School of Hygiene &amp; Tropical Medicine</a:t>
            </a:r>
          </a:p>
        </p:txBody>
      </p:sp>
      <p:pic>
        <p:nvPicPr>
          <p:cNvPr id="16" name="Picture 9" descr="Gambia PPT slide - image bar.png"/>
          <p:cNvPicPr>
            <a:picLocks noChangeAspect="1"/>
          </p:cNvPicPr>
          <p:nvPr userDrawn="1"/>
        </p:nvPicPr>
        <p:blipFill>
          <a:blip r:embed="rId4"/>
          <a:srcRect/>
          <a:stretch>
            <a:fillRect/>
          </a:stretch>
        </p:blipFill>
        <p:spPr bwMode="auto">
          <a:xfrm>
            <a:off x="432000" y="1041302"/>
            <a:ext cx="8178600" cy="1378048"/>
          </a:xfrm>
          <a:prstGeom prst="rect">
            <a:avLst/>
          </a:prstGeom>
          <a:noFill/>
          <a:ln w="9525">
            <a:noFill/>
            <a:miter lim="800000"/>
            <a:headEnd/>
            <a:tailEnd/>
          </a:ln>
        </p:spPr>
      </p:pic>
    </p:spTree>
    <p:extLst>
      <p:ext uri="{BB962C8B-B14F-4D97-AF65-F5344CB8AC3E}">
        <p14:creationId xmlns:p14="http://schemas.microsoft.com/office/powerpoint/2010/main" val="18797776"/>
      </p:ext>
    </p:extLst>
  </p:cSld>
  <p:clrMap bg1="lt1" tx1="dk1" bg2="lt2" tx2="dk2" accent1="accent1" accent2="accent2" accent3="accent3" accent4="accent4" accent5="accent5" accent6="accent6" hlink="hlink" folHlink="folHlink"/>
  <p:sldLayoutIdLst>
    <p:sldLayoutId id="2147483685" r:id="rId1"/>
  </p:sldLayoutIdLst>
  <mc:AlternateContent xmlns:mc="http://schemas.openxmlformats.org/markup-compatibility/2006" xmlns:p14="http://schemas.microsoft.com/office/powerpoint/2010/main">
    <mc:Choice Requires="p14">
      <p:transition spd="slow" p14:dur="4000"/>
    </mc:Choice>
    <mc:Fallback xmlns="">
      <p:transition spd="slow"/>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4087BF-2BDD-41C0-9665-37D3A1753026}"/>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096169A-A5DA-434B-BF2D-6E523CAD09D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37B68E8-E616-4DD8-8ABE-6960D067F0D6}"/>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83038C6-F33A-47F4-BC40-6287F73E2F62}" type="datetimeFigureOut">
              <a:rPr lang="en-GB" smtClean="0"/>
              <a:t>12/03/2022</a:t>
            </a:fld>
            <a:endParaRPr lang="en-GB"/>
          </a:p>
        </p:txBody>
      </p:sp>
      <p:sp>
        <p:nvSpPr>
          <p:cNvPr id="5" name="Footer Placeholder 4">
            <a:extLst>
              <a:ext uri="{FF2B5EF4-FFF2-40B4-BE49-F238E27FC236}">
                <a16:creationId xmlns:a16="http://schemas.microsoft.com/office/drawing/2014/main" id="{94485869-5E9C-4869-ABEC-949E30B2B6F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30247D5-DDAE-499C-B089-E22DCB6D928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9393A0C-A871-4727-9EA2-008BEB513FF1}" type="slidenum">
              <a:rPr lang="en-GB" smtClean="0"/>
              <a:t>‹#›</a:t>
            </a:fld>
            <a:endParaRPr lang="en-GB"/>
          </a:p>
        </p:txBody>
      </p:sp>
    </p:spTree>
    <p:extLst>
      <p:ext uri="{BB962C8B-B14F-4D97-AF65-F5344CB8AC3E}">
        <p14:creationId xmlns:p14="http://schemas.microsoft.com/office/powerpoint/2010/main" val="247262696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3.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11.png"/><Relationship Id="rId4" Type="http://schemas.openxmlformats.org/officeDocument/2006/relationships/image" Target="../media/image10.emf"/></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27.jpeg"/><Relationship Id="rId5" Type="http://schemas.openxmlformats.org/officeDocument/2006/relationships/image" Target="../media/image26.tiff"/><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33.sv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9.xml"/><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eaLnBrk="1" fontAlgn="auto" hangingPunct="1">
              <a:spcBef>
                <a:spcPts val="0"/>
              </a:spcBef>
              <a:spcAft>
                <a:spcPts val="0"/>
              </a:spcAft>
            </a:pPr>
            <a:endParaRPr lang="en-US" sz="1350">
              <a:solidFill>
                <a:prstClr val="white"/>
              </a:solidFill>
              <a:latin typeface="Calibri" panose="020F0502020204030204"/>
            </a:endParaRPr>
          </a:p>
        </p:txBody>
      </p:sp>
      <p:pic>
        <p:nvPicPr>
          <p:cNvPr id="2" name="Picture 1" descr="A baby in a crib&#10;&#10;Description automatically generated with medium confidence">
            <a:extLst>
              <a:ext uri="{FF2B5EF4-FFF2-40B4-BE49-F238E27FC236}">
                <a16:creationId xmlns:a16="http://schemas.microsoft.com/office/drawing/2014/main" id="{03B74E6B-EDA0-4E1D-BFF8-678BD403246C}"/>
              </a:ext>
            </a:extLst>
          </p:cNvPr>
          <p:cNvPicPr>
            <a:picLocks noChangeAspect="1"/>
          </p:cNvPicPr>
          <p:nvPr/>
        </p:nvPicPr>
        <p:blipFill rotWithShape="1">
          <a:blip r:embed="rId3"/>
          <a:srcRect l="5884" r="-1" b="-1"/>
          <a:stretch/>
        </p:blipFill>
        <p:spPr>
          <a:xfrm>
            <a:off x="1" y="7"/>
            <a:ext cx="7252232" cy="5143493"/>
          </a:xfrm>
          <a:prstGeom prst="rect">
            <a:avLst/>
          </a:prstGeom>
        </p:spPr>
      </p:pic>
      <p:sp>
        <p:nvSpPr>
          <p:cNvPr id="24" name="Rectangle 2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4" cy="5143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eaLnBrk="1" fontAlgn="auto" hangingPunct="1">
              <a:spcBef>
                <a:spcPts val="0"/>
              </a:spcBef>
              <a:spcAft>
                <a:spcPts val="0"/>
              </a:spcAft>
            </a:pPr>
            <a:endParaRPr lang="en-US" sz="1350" dirty="0">
              <a:solidFill>
                <a:prstClr val="white"/>
              </a:solidFill>
              <a:latin typeface="Calibri" panose="020F0502020204030204"/>
            </a:endParaRPr>
          </a:p>
        </p:txBody>
      </p:sp>
      <p:sp>
        <p:nvSpPr>
          <p:cNvPr id="16" name="TextBox 15">
            <a:extLst>
              <a:ext uri="{FF2B5EF4-FFF2-40B4-BE49-F238E27FC236}">
                <a16:creationId xmlns:a16="http://schemas.microsoft.com/office/drawing/2014/main" id="{A5885517-2494-46C5-BE7F-C1BC573B452C}"/>
              </a:ext>
            </a:extLst>
          </p:cNvPr>
          <p:cNvSpPr txBox="1"/>
          <p:nvPr/>
        </p:nvSpPr>
        <p:spPr>
          <a:xfrm>
            <a:off x="4958472" y="281474"/>
            <a:ext cx="4078706" cy="2002244"/>
          </a:xfrm>
          <a:prstGeom prst="rect">
            <a:avLst/>
          </a:prstGeom>
        </p:spPr>
        <p:txBody>
          <a:bodyPr vert="horz" lIns="68580" tIns="34290" rIns="68580" bIns="34290" rtlCol="0" anchor="ctr">
            <a:noAutofit/>
          </a:bodyPr>
          <a:lstStyle/>
          <a:p>
            <a:pPr defTabSz="685800" eaLnBrk="1" fontAlgn="auto" hangingPunct="1">
              <a:lnSpc>
                <a:spcPct val="90000"/>
              </a:lnSpc>
              <a:spcAft>
                <a:spcPts val="450"/>
              </a:spcAft>
            </a:pPr>
            <a:r>
              <a:rPr lang="en-US" sz="3600" b="1" dirty="0">
                <a:solidFill>
                  <a:schemeClr val="accent2"/>
                </a:solidFill>
                <a:latin typeface="Candara" panose="020E0502030303020204" pitchFamily="34" charset="0"/>
                <a:cs typeface="Arial"/>
              </a:rPr>
              <a:t>Routes of Transmission of Infection in Neonates</a:t>
            </a:r>
            <a:endParaRPr lang="en-US" sz="3600" dirty="0">
              <a:solidFill>
                <a:prstClr val="black"/>
              </a:solidFill>
              <a:latin typeface="Candara" panose="020E0502030303020204" pitchFamily="34" charset="0"/>
            </a:endParaRPr>
          </a:p>
        </p:txBody>
      </p:sp>
      <p:sp>
        <p:nvSpPr>
          <p:cNvPr id="17" name="TextBox 16">
            <a:extLst>
              <a:ext uri="{FF2B5EF4-FFF2-40B4-BE49-F238E27FC236}">
                <a16:creationId xmlns:a16="http://schemas.microsoft.com/office/drawing/2014/main" id="{940926E2-5496-4016-97FD-9B32656400D3}"/>
              </a:ext>
            </a:extLst>
          </p:cNvPr>
          <p:cNvSpPr txBox="1"/>
          <p:nvPr/>
        </p:nvSpPr>
        <p:spPr>
          <a:xfrm>
            <a:off x="5012084" y="2565185"/>
            <a:ext cx="4078706" cy="1267529"/>
          </a:xfrm>
          <a:prstGeom prst="rect">
            <a:avLst/>
          </a:prstGeom>
        </p:spPr>
        <p:txBody>
          <a:bodyPr vert="horz" lIns="68580" tIns="34290" rIns="68580" bIns="34290" rtlCol="0">
            <a:normAutofit lnSpcReduction="10000"/>
          </a:bodyPr>
          <a:lstStyle/>
          <a:p>
            <a:pPr defTabSz="685800" eaLnBrk="1" fontAlgn="auto" hangingPunct="1">
              <a:lnSpc>
                <a:spcPct val="90000"/>
              </a:lnSpc>
              <a:spcBef>
                <a:spcPts val="0"/>
              </a:spcBef>
              <a:spcAft>
                <a:spcPts val="450"/>
              </a:spcAft>
              <a:defRPr/>
            </a:pPr>
            <a:r>
              <a:rPr lang="en-US" sz="2100" b="1" dirty="0">
                <a:solidFill>
                  <a:srgbClr val="002060"/>
                </a:solidFill>
                <a:latin typeface="Candara" panose="020E0502030303020204" pitchFamily="34" charset="0"/>
                <a:ea typeface="Source Sans Pro SemiBold" panose="020B0603030403020204" pitchFamily="34" charset="0"/>
              </a:rPr>
              <a:t>Dr Uduak Okomo </a:t>
            </a:r>
            <a:r>
              <a:rPr lang="en-US" sz="1200" i="1" dirty="0">
                <a:solidFill>
                  <a:srgbClr val="E7E6E6">
                    <a:lumMod val="10000"/>
                  </a:srgbClr>
                </a:solidFill>
                <a:latin typeface="Candara" panose="020E0502030303020204" pitchFamily="34" charset="0"/>
                <a:ea typeface="Source Sans Pro SemiBold" panose="020B0603030403020204" pitchFamily="34" charset="0"/>
              </a:rPr>
              <a:t>MBBCH, MSc, FWACP, PhD</a:t>
            </a:r>
            <a:endParaRPr lang="en-US" sz="1500" i="1" dirty="0">
              <a:solidFill>
                <a:srgbClr val="E7E6E6">
                  <a:lumMod val="10000"/>
                </a:srgbClr>
              </a:solidFill>
              <a:latin typeface="Candara" panose="020E0502030303020204" pitchFamily="34" charset="0"/>
              <a:ea typeface="Source Sans Pro SemiBold" panose="020B0603030403020204" pitchFamily="34" charset="0"/>
            </a:endParaRPr>
          </a:p>
          <a:p>
            <a:pPr defTabSz="685800" eaLnBrk="1" fontAlgn="auto" hangingPunct="1">
              <a:lnSpc>
                <a:spcPct val="90000"/>
              </a:lnSpc>
              <a:spcBef>
                <a:spcPts val="0"/>
              </a:spcBef>
              <a:spcAft>
                <a:spcPts val="450"/>
              </a:spcAft>
              <a:defRPr/>
            </a:pPr>
            <a:r>
              <a:rPr lang="en-US" sz="1350" dirty="0">
                <a:solidFill>
                  <a:srgbClr val="E7E6E6">
                    <a:lumMod val="10000"/>
                  </a:srgbClr>
                </a:solidFill>
                <a:latin typeface="Candara" panose="020E0502030303020204" pitchFamily="34" charset="0"/>
                <a:ea typeface="Source Sans Pro SemiBold" panose="020B0603030403020204" pitchFamily="34" charset="0"/>
              </a:rPr>
              <a:t>Clinical Assistant Professor</a:t>
            </a:r>
          </a:p>
          <a:p>
            <a:pPr defTabSz="685800" eaLnBrk="1" fontAlgn="auto" hangingPunct="1">
              <a:lnSpc>
                <a:spcPct val="90000"/>
              </a:lnSpc>
              <a:spcBef>
                <a:spcPts val="0"/>
              </a:spcBef>
              <a:spcAft>
                <a:spcPts val="450"/>
              </a:spcAft>
              <a:defRPr/>
            </a:pPr>
            <a:r>
              <a:rPr lang="en-US" sz="1350" dirty="0">
                <a:solidFill>
                  <a:srgbClr val="E7E6E6">
                    <a:lumMod val="10000"/>
                  </a:srgbClr>
                </a:solidFill>
                <a:latin typeface="Candara" panose="020E0502030303020204" pitchFamily="34" charset="0"/>
                <a:ea typeface="Source Sans Pro SemiBold" panose="020B0603030403020204" pitchFamily="34" charset="0"/>
              </a:rPr>
              <a:t>Vaccines &amp; Immunity Theme</a:t>
            </a:r>
          </a:p>
          <a:p>
            <a:pPr defTabSz="685800" eaLnBrk="1" fontAlgn="auto" hangingPunct="1">
              <a:lnSpc>
                <a:spcPct val="90000"/>
              </a:lnSpc>
              <a:spcBef>
                <a:spcPts val="0"/>
              </a:spcBef>
              <a:spcAft>
                <a:spcPts val="450"/>
              </a:spcAft>
              <a:defRPr/>
            </a:pPr>
            <a:r>
              <a:rPr lang="en-US" sz="1350" dirty="0">
                <a:solidFill>
                  <a:srgbClr val="E7E6E6">
                    <a:lumMod val="10000"/>
                  </a:srgbClr>
                </a:solidFill>
                <a:latin typeface="Candara" panose="020E0502030303020204" pitchFamily="34" charset="0"/>
                <a:ea typeface="Source Sans Pro SemiBold" panose="020B0603030403020204" pitchFamily="34" charset="0"/>
              </a:rPr>
              <a:t>MRC Unit The Gambia at the London School of Hygiene &amp; Tropical Medicine</a:t>
            </a:r>
          </a:p>
        </p:txBody>
      </p:sp>
      <p:sp>
        <p:nvSpPr>
          <p:cNvPr id="3" name="TextBox 2">
            <a:extLst>
              <a:ext uri="{FF2B5EF4-FFF2-40B4-BE49-F238E27FC236}">
                <a16:creationId xmlns:a16="http://schemas.microsoft.com/office/drawing/2014/main" id="{95266475-29EC-4DC8-9D92-6380A4C21E24}"/>
              </a:ext>
            </a:extLst>
          </p:cNvPr>
          <p:cNvSpPr txBox="1"/>
          <p:nvPr/>
        </p:nvSpPr>
        <p:spPr>
          <a:xfrm>
            <a:off x="5074682" y="4057220"/>
            <a:ext cx="3846285" cy="861774"/>
          </a:xfrm>
          <a:prstGeom prst="rect">
            <a:avLst/>
          </a:prstGeom>
          <a:noFill/>
        </p:spPr>
        <p:txBody>
          <a:bodyPr wrap="square" rtlCol="0">
            <a:spAutoFit/>
          </a:bodyPr>
          <a:lstStyle/>
          <a:p>
            <a:pPr>
              <a:spcBef>
                <a:spcPts val="0"/>
              </a:spcBef>
            </a:pPr>
            <a:r>
              <a:rPr lang="en-GB" sz="1600" b="1" i="0" u="none" strike="noStrike" baseline="0" dirty="0">
                <a:solidFill>
                  <a:srgbClr val="005C66"/>
                </a:solidFill>
                <a:latin typeface="Candara" panose="020E0502030303020204" pitchFamily="34" charset="0"/>
              </a:rPr>
              <a:t>Wellcome Trust - Bloomsbury Centre for Global Health Research Scientific Meeting </a:t>
            </a:r>
          </a:p>
          <a:p>
            <a:pPr>
              <a:spcBef>
                <a:spcPts val="0"/>
              </a:spcBef>
            </a:pPr>
            <a:r>
              <a:rPr lang="en-GB" sz="1800" b="1" dirty="0">
                <a:solidFill>
                  <a:srgbClr val="005C66"/>
                </a:solidFill>
                <a:latin typeface="Candara" panose="020E0502030303020204" pitchFamily="34" charset="0"/>
              </a:rPr>
              <a:t>Monday 14</a:t>
            </a:r>
            <a:r>
              <a:rPr lang="en-GB" sz="1800" b="1" baseline="30000" dirty="0">
                <a:solidFill>
                  <a:srgbClr val="005C66"/>
                </a:solidFill>
                <a:latin typeface="Candara" panose="020E0502030303020204" pitchFamily="34" charset="0"/>
              </a:rPr>
              <a:t>th</a:t>
            </a:r>
            <a:r>
              <a:rPr lang="en-GB" sz="1800" b="1" dirty="0">
                <a:solidFill>
                  <a:srgbClr val="005C66"/>
                </a:solidFill>
                <a:latin typeface="Candara" panose="020E0502030303020204" pitchFamily="34" charset="0"/>
              </a:rPr>
              <a:t> March 2022</a:t>
            </a:r>
          </a:p>
        </p:txBody>
      </p:sp>
    </p:spTree>
    <p:extLst>
      <p:ext uri="{BB962C8B-B14F-4D97-AF65-F5344CB8AC3E}">
        <p14:creationId xmlns:p14="http://schemas.microsoft.com/office/powerpoint/2010/main" val="21306578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6B1A59-6B8B-4967-ACC0-C4E141B86E08}"/>
              </a:ext>
            </a:extLst>
          </p:cNvPr>
          <p:cNvSpPr>
            <a:spLocks noGrp="1"/>
          </p:cNvSpPr>
          <p:nvPr>
            <p:ph type="title"/>
          </p:nvPr>
        </p:nvSpPr>
        <p:spPr>
          <a:xfrm>
            <a:off x="414740" y="222671"/>
            <a:ext cx="7886699" cy="792088"/>
          </a:xfrm>
        </p:spPr>
        <p:txBody>
          <a:bodyPr vert="horz" lIns="91440" tIns="45720" rIns="91440" bIns="45720" rtlCol="0" anchor="t">
            <a:normAutofit/>
          </a:bodyPr>
          <a:lstStyle/>
          <a:p>
            <a:pPr defTabSz="914400"/>
            <a:r>
              <a:rPr lang="en-US" sz="4400" b="1" kern="1200" dirty="0">
                <a:solidFill>
                  <a:srgbClr val="005C66"/>
                </a:solidFill>
                <a:latin typeface="Candara" panose="020E0502030303020204" pitchFamily="34" charset="0"/>
              </a:rPr>
              <a:t>Maternal Transmission:</a:t>
            </a:r>
          </a:p>
        </p:txBody>
      </p:sp>
      <p:pic>
        <p:nvPicPr>
          <p:cNvPr id="7" name="Picture 6">
            <a:extLst>
              <a:ext uri="{FF2B5EF4-FFF2-40B4-BE49-F238E27FC236}">
                <a16:creationId xmlns:a16="http://schemas.microsoft.com/office/drawing/2014/main" id="{41381F87-8BA4-4EBD-A154-64E7ABB4A994}"/>
              </a:ext>
            </a:extLst>
          </p:cNvPr>
          <p:cNvPicPr>
            <a:picLocks noChangeAspect="1"/>
          </p:cNvPicPr>
          <p:nvPr/>
        </p:nvPicPr>
        <p:blipFill>
          <a:blip r:embed="rId3"/>
          <a:stretch>
            <a:fillRect/>
          </a:stretch>
        </p:blipFill>
        <p:spPr>
          <a:xfrm>
            <a:off x="2590318" y="2564319"/>
            <a:ext cx="3963363" cy="2528332"/>
          </a:xfrm>
          <a:prstGeom prst="rect">
            <a:avLst/>
          </a:prstGeom>
          <a:ln>
            <a:noFill/>
          </a:ln>
        </p:spPr>
      </p:pic>
      <p:sp>
        <p:nvSpPr>
          <p:cNvPr id="10" name="TextBox 9">
            <a:extLst>
              <a:ext uri="{FF2B5EF4-FFF2-40B4-BE49-F238E27FC236}">
                <a16:creationId xmlns:a16="http://schemas.microsoft.com/office/drawing/2014/main" id="{12AACCE5-D0E3-4FF5-89DE-E9783D55F8F2}"/>
              </a:ext>
            </a:extLst>
          </p:cNvPr>
          <p:cNvSpPr txBox="1"/>
          <p:nvPr/>
        </p:nvSpPr>
        <p:spPr>
          <a:xfrm>
            <a:off x="414740" y="1014759"/>
            <a:ext cx="8493767" cy="1384995"/>
          </a:xfrm>
          <a:prstGeom prst="rect">
            <a:avLst/>
          </a:prstGeom>
          <a:noFill/>
        </p:spPr>
        <p:txBody>
          <a:bodyPr wrap="square">
            <a:spAutoFit/>
          </a:bodyPr>
          <a:lstStyle/>
          <a:p>
            <a:pPr algn="l"/>
            <a:r>
              <a:rPr lang="en-GB" sz="2800" b="1" dirty="0">
                <a:solidFill>
                  <a:srgbClr val="1F4E79"/>
                </a:solidFill>
                <a:latin typeface="Candara" panose="020E0502030303020204" pitchFamily="34" charset="0"/>
                <a:ea typeface="Calibri" panose="020F0502020204030204" pitchFamily="34" charset="0"/>
                <a:cs typeface="Arial" panose="020B0604020202020204" pitchFamily="34" charset="0"/>
              </a:rPr>
              <a:t>Maternal colonisation and invasive neonatal infection in The Gambia, West Africa: a</a:t>
            </a:r>
            <a:r>
              <a:rPr lang="en-GB" sz="2800" b="1" dirty="0">
                <a:solidFill>
                  <a:srgbClr val="1F4E79"/>
                </a:solidFill>
                <a:latin typeface="Candara" panose="020E0502030303020204" pitchFamily="34" charset="0"/>
                <a:ea typeface="Calibri" panose="020F0502020204030204" pitchFamily="34" charset="0"/>
              </a:rPr>
              <a:t> genomic analysis of vertical transmission </a:t>
            </a:r>
            <a:r>
              <a:rPr lang="en-GB" b="1" i="1" dirty="0">
                <a:solidFill>
                  <a:srgbClr val="DC8703"/>
                </a:solidFill>
                <a:latin typeface="Candara" panose="020E0502030303020204" pitchFamily="34" charset="0"/>
              </a:rPr>
              <a:t>(Submitted)</a:t>
            </a:r>
            <a:r>
              <a:rPr lang="en-GB" i="1" dirty="0">
                <a:solidFill>
                  <a:srgbClr val="DC8703"/>
                </a:solidFill>
                <a:latin typeface="Candara" panose="020E0502030303020204" pitchFamily="34" charset="0"/>
              </a:rPr>
              <a:t> </a:t>
            </a:r>
            <a:endParaRPr lang="en-GB" sz="2800" i="1" dirty="0">
              <a:solidFill>
                <a:srgbClr val="DC8703"/>
              </a:solidFill>
              <a:latin typeface="Candara" panose="020E0502030303020204" pitchFamily="34" charset="0"/>
            </a:endParaRPr>
          </a:p>
        </p:txBody>
      </p:sp>
    </p:spTree>
    <p:extLst>
      <p:ext uri="{BB962C8B-B14F-4D97-AF65-F5344CB8AC3E}">
        <p14:creationId xmlns:p14="http://schemas.microsoft.com/office/powerpoint/2010/main" val="472059230"/>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63B2CC8-0FFD-F149-A31A-2D9D5F6C1246}"/>
              </a:ext>
            </a:extLst>
          </p:cNvPr>
          <p:cNvPicPr>
            <a:picLocks noChangeAspect="1"/>
          </p:cNvPicPr>
          <p:nvPr/>
        </p:nvPicPr>
        <p:blipFill>
          <a:blip r:embed="rId3"/>
          <a:stretch>
            <a:fillRect/>
          </a:stretch>
        </p:blipFill>
        <p:spPr>
          <a:xfrm>
            <a:off x="251519" y="123478"/>
            <a:ext cx="6121696" cy="4924239"/>
          </a:xfrm>
          <a:prstGeom prst="rect">
            <a:avLst/>
          </a:prstGeom>
        </p:spPr>
      </p:pic>
      <p:sp>
        <p:nvSpPr>
          <p:cNvPr id="22" name="TextBox 21">
            <a:extLst>
              <a:ext uri="{FF2B5EF4-FFF2-40B4-BE49-F238E27FC236}">
                <a16:creationId xmlns:a16="http://schemas.microsoft.com/office/drawing/2014/main" id="{10FF99D1-F9A8-F841-BC43-23EB99572EC0}"/>
              </a:ext>
            </a:extLst>
          </p:cNvPr>
          <p:cNvSpPr txBox="1"/>
          <p:nvPr/>
        </p:nvSpPr>
        <p:spPr>
          <a:xfrm>
            <a:off x="6668109" y="3003798"/>
            <a:ext cx="2504086" cy="1938992"/>
          </a:xfrm>
          <a:prstGeom prst="rect">
            <a:avLst/>
          </a:prstGeom>
          <a:noFill/>
        </p:spPr>
        <p:txBody>
          <a:bodyPr wrap="square">
            <a:spAutoFit/>
          </a:bodyPr>
          <a:lstStyle/>
          <a:p>
            <a:r>
              <a:rPr lang="en-GB" sz="2000" b="1" dirty="0">
                <a:solidFill>
                  <a:srgbClr val="C00000"/>
                </a:solidFill>
                <a:latin typeface="Candara" panose="020E0502030303020204" pitchFamily="34" charset="0"/>
                <a:ea typeface="Calibri" panose="020F0502020204030204" pitchFamily="34" charset="0"/>
                <a:cs typeface="Arial" panose="020B0604020202020204" pitchFamily="34" charset="0"/>
              </a:rPr>
              <a:t>L</a:t>
            </a:r>
            <a:r>
              <a:rPr lang="en-GB" sz="2000" b="1" dirty="0">
                <a:solidFill>
                  <a:srgbClr val="C00000"/>
                </a:solidFill>
                <a:effectLst/>
                <a:latin typeface="Candara" panose="020E0502030303020204" pitchFamily="34" charset="0"/>
                <a:ea typeface="Calibri" panose="020F0502020204030204" pitchFamily="34" charset="0"/>
                <a:cs typeface="Arial" panose="020B0604020202020204" pitchFamily="34" charset="0"/>
              </a:rPr>
              <a:t>ack of strong evidence to support </a:t>
            </a:r>
            <a:r>
              <a:rPr lang="en-GB" sz="2000" b="1" dirty="0">
                <a:solidFill>
                  <a:srgbClr val="C00000"/>
                </a:solidFill>
                <a:effectLst/>
                <a:latin typeface="Candara" panose="020E0502030303020204" pitchFamily="34" charset="0"/>
                <a:ea typeface="Calibri" panose="020F0502020204030204" pitchFamily="34" charset="0"/>
              </a:rPr>
              <a:t>vertical transmission of pathogenic bacteria from mother-to-neonate</a:t>
            </a:r>
            <a:r>
              <a:rPr lang="en-GB" sz="2000" b="1" dirty="0">
                <a:solidFill>
                  <a:srgbClr val="C00000"/>
                </a:solidFill>
                <a:effectLst/>
                <a:latin typeface="Candara" panose="020E0502030303020204" pitchFamily="34" charset="0"/>
              </a:rPr>
              <a:t> </a:t>
            </a:r>
            <a:endParaRPr lang="en-GB" sz="2000" b="1" dirty="0">
              <a:solidFill>
                <a:srgbClr val="C00000"/>
              </a:solidFill>
              <a:latin typeface="Candara" panose="020E0502030303020204" pitchFamily="34" charset="0"/>
            </a:endParaRPr>
          </a:p>
        </p:txBody>
      </p:sp>
    </p:spTree>
    <p:extLst>
      <p:ext uri="{BB962C8B-B14F-4D97-AF65-F5344CB8AC3E}">
        <p14:creationId xmlns:p14="http://schemas.microsoft.com/office/powerpoint/2010/main" val="3777845989"/>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C608B3F-E1BA-4821-8A30-011C8A482536}"/>
              </a:ext>
            </a:extLst>
          </p:cNvPr>
          <p:cNvSpPr txBox="1">
            <a:spLocks/>
          </p:cNvSpPr>
          <p:nvPr/>
        </p:nvSpPr>
        <p:spPr>
          <a:xfrm>
            <a:off x="0" y="274"/>
            <a:ext cx="9144000" cy="468000"/>
          </a:xfrm>
          <a:prstGeom prst="rect">
            <a:avLst/>
          </a:prstGeom>
          <a:solidFill>
            <a:srgbClr val="002060"/>
          </a:solidFill>
        </p:spPr>
        <p:txBody>
          <a:bodyPr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pPr>
            <a:r>
              <a:rPr lang="en-GB" sz="2200" b="1" dirty="0">
                <a:solidFill>
                  <a:schemeClr val="bg1"/>
                </a:solidFill>
                <a:latin typeface="Candara" panose="020E0502030303020204" pitchFamily="34" charset="0"/>
              </a:rPr>
              <a:t>Implications for policy and practice</a:t>
            </a:r>
          </a:p>
        </p:txBody>
      </p:sp>
      <p:grpSp>
        <p:nvGrpSpPr>
          <p:cNvPr id="26" name="Group 25">
            <a:extLst>
              <a:ext uri="{FF2B5EF4-FFF2-40B4-BE49-F238E27FC236}">
                <a16:creationId xmlns:a16="http://schemas.microsoft.com/office/drawing/2014/main" id="{32A253D2-7E35-4DB4-BA24-AF128CB1ED8E}"/>
              </a:ext>
            </a:extLst>
          </p:cNvPr>
          <p:cNvGrpSpPr/>
          <p:nvPr/>
        </p:nvGrpSpPr>
        <p:grpSpPr>
          <a:xfrm>
            <a:off x="112741" y="778692"/>
            <a:ext cx="1704742" cy="2716496"/>
            <a:chOff x="307389" y="1257300"/>
            <a:chExt cx="2272989" cy="3621995"/>
          </a:xfrm>
        </p:grpSpPr>
        <p:pic>
          <p:nvPicPr>
            <p:cNvPr id="27" name="Picture 26" descr="A person standing in a room&#10;&#10;Description automatically generated">
              <a:extLst>
                <a:ext uri="{FF2B5EF4-FFF2-40B4-BE49-F238E27FC236}">
                  <a16:creationId xmlns:a16="http://schemas.microsoft.com/office/drawing/2014/main" id="{53D9F7EC-B062-4FBB-B204-7579FBC771B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6263" y="1831849"/>
              <a:ext cx="2246116" cy="1346383"/>
            </a:xfrm>
            <a:prstGeom prst="rect">
              <a:avLst/>
            </a:prstGeom>
            <a:ln w="12700">
              <a:solidFill>
                <a:sysClr val="windowText" lastClr="000000"/>
              </a:solidFill>
            </a:ln>
          </p:spPr>
        </p:pic>
        <p:sp>
          <p:nvSpPr>
            <p:cNvPr id="28" name="Rectangle 27">
              <a:extLst>
                <a:ext uri="{FF2B5EF4-FFF2-40B4-BE49-F238E27FC236}">
                  <a16:creationId xmlns:a16="http://schemas.microsoft.com/office/drawing/2014/main" id="{C60B4328-E71E-4168-992A-765A873B01BC}"/>
                </a:ext>
              </a:extLst>
            </p:cNvPr>
            <p:cNvSpPr/>
            <p:nvPr/>
          </p:nvSpPr>
          <p:spPr>
            <a:xfrm>
              <a:off x="307389" y="3178232"/>
              <a:ext cx="2264990" cy="1701063"/>
            </a:xfrm>
            <a:prstGeom prst="rect">
              <a:avLst/>
            </a:prstGeom>
            <a:solidFill>
              <a:srgbClr val="70AD47">
                <a:lumMod val="75000"/>
              </a:srgbClr>
            </a:solid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90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Candara" panose="020E0502030303020204" pitchFamily="34" charset="0"/>
                  <a:ea typeface="+mn-ea"/>
                  <a:cs typeface="+mn-cs"/>
                </a:rPr>
                <a:t>Environmental and hand hygiene</a:t>
              </a:r>
            </a:p>
          </p:txBody>
        </p:sp>
        <p:sp>
          <p:nvSpPr>
            <p:cNvPr id="29" name="Rectangle 28">
              <a:extLst>
                <a:ext uri="{FF2B5EF4-FFF2-40B4-BE49-F238E27FC236}">
                  <a16:creationId xmlns:a16="http://schemas.microsoft.com/office/drawing/2014/main" id="{46B381EC-1E18-44CF-BC1B-570558616C6C}"/>
                </a:ext>
              </a:extLst>
            </p:cNvPr>
            <p:cNvSpPr/>
            <p:nvPr/>
          </p:nvSpPr>
          <p:spPr>
            <a:xfrm>
              <a:off x="307389" y="1257300"/>
              <a:ext cx="2272989" cy="584073"/>
            </a:xfrm>
            <a:prstGeom prst="rect">
              <a:avLst/>
            </a:prstGeom>
            <a:solidFill>
              <a:srgbClr val="70AD47">
                <a:lumMod val="75000"/>
              </a:srgbClr>
            </a:solid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100" b="1" i="0" u="none" strike="noStrike" kern="0" cap="none" spc="0" normalizeH="0" baseline="0" noProof="0" dirty="0">
                  <a:ln>
                    <a:noFill/>
                  </a:ln>
                  <a:solidFill>
                    <a:prstClr val="white"/>
                  </a:solidFill>
                  <a:effectLst/>
                  <a:uLnTx/>
                  <a:uFillTx/>
                  <a:latin typeface="Candara" panose="020E0502030303020204" pitchFamily="34" charset="0"/>
                  <a:ea typeface="+mn-ea"/>
                  <a:cs typeface="+mn-cs"/>
                </a:rPr>
                <a:t>PREVENTION</a:t>
              </a:r>
            </a:p>
          </p:txBody>
        </p:sp>
      </p:grpSp>
      <p:grpSp>
        <p:nvGrpSpPr>
          <p:cNvPr id="30" name="Group 29">
            <a:extLst>
              <a:ext uri="{FF2B5EF4-FFF2-40B4-BE49-F238E27FC236}">
                <a16:creationId xmlns:a16="http://schemas.microsoft.com/office/drawing/2014/main" id="{CBCE0821-B8DA-49BC-B9DA-931262C4F120}"/>
              </a:ext>
            </a:extLst>
          </p:cNvPr>
          <p:cNvGrpSpPr/>
          <p:nvPr/>
        </p:nvGrpSpPr>
        <p:grpSpPr>
          <a:xfrm>
            <a:off x="1909180" y="771550"/>
            <a:ext cx="1701045" cy="2723639"/>
            <a:chOff x="3258992" y="1247777"/>
            <a:chExt cx="2268060" cy="3631518"/>
          </a:xfrm>
        </p:grpSpPr>
        <p:pic>
          <p:nvPicPr>
            <p:cNvPr id="31" name="Picture 30" descr="A picture containing indoor, laying, person, room&#10;&#10;Description automatically generated">
              <a:extLst>
                <a:ext uri="{FF2B5EF4-FFF2-40B4-BE49-F238E27FC236}">
                  <a16:creationId xmlns:a16="http://schemas.microsoft.com/office/drawing/2014/main" id="{D4A7CD43-6B2D-4F74-8607-2B1D451C914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79089" y="1831851"/>
              <a:ext cx="2243972" cy="1346383"/>
            </a:xfrm>
            <a:prstGeom prst="rect">
              <a:avLst/>
            </a:prstGeom>
            <a:ln w="12700">
              <a:solidFill>
                <a:sysClr val="windowText" lastClr="000000"/>
              </a:solidFill>
            </a:ln>
          </p:spPr>
        </p:pic>
        <p:sp>
          <p:nvSpPr>
            <p:cNvPr id="32" name="Rectangle 31">
              <a:extLst>
                <a:ext uri="{FF2B5EF4-FFF2-40B4-BE49-F238E27FC236}">
                  <a16:creationId xmlns:a16="http://schemas.microsoft.com/office/drawing/2014/main" id="{A7D30853-2CAB-41BC-B3B6-606C87CE7EAE}"/>
                </a:ext>
              </a:extLst>
            </p:cNvPr>
            <p:cNvSpPr/>
            <p:nvPr/>
          </p:nvSpPr>
          <p:spPr>
            <a:xfrm>
              <a:off x="3258992" y="3186224"/>
              <a:ext cx="2264069" cy="1693071"/>
            </a:xfrm>
            <a:prstGeom prst="rect">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90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Candara" panose="020E0502030303020204" pitchFamily="34" charset="0"/>
                  <a:ea typeface="+mn-ea"/>
                  <a:cs typeface="+mn-cs"/>
                </a:rPr>
                <a:t>Better care both to prevent and treat infections</a:t>
              </a:r>
            </a:p>
          </p:txBody>
        </p:sp>
        <p:sp>
          <p:nvSpPr>
            <p:cNvPr id="33" name="Rectangle 32">
              <a:extLst>
                <a:ext uri="{FF2B5EF4-FFF2-40B4-BE49-F238E27FC236}">
                  <a16:creationId xmlns:a16="http://schemas.microsoft.com/office/drawing/2014/main" id="{FAECF99B-FA2E-4A39-AAFD-00C1EAE25885}"/>
                </a:ext>
              </a:extLst>
            </p:cNvPr>
            <p:cNvSpPr/>
            <p:nvPr/>
          </p:nvSpPr>
          <p:spPr>
            <a:xfrm>
              <a:off x="3258992" y="1247777"/>
              <a:ext cx="2268060" cy="584073"/>
            </a:xfrm>
            <a:prstGeom prst="rect">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100" b="1" i="0" u="none" strike="noStrike" kern="0" cap="none" spc="0" normalizeH="0" baseline="0" noProof="0" dirty="0">
                  <a:ln>
                    <a:noFill/>
                  </a:ln>
                  <a:solidFill>
                    <a:prstClr val="white"/>
                  </a:solidFill>
                  <a:effectLst/>
                  <a:uLnTx/>
                  <a:uFillTx/>
                  <a:latin typeface="Candara" panose="020E0502030303020204" pitchFamily="34" charset="0"/>
                  <a:ea typeface="+mn-ea"/>
                  <a:cs typeface="+mn-cs"/>
                </a:rPr>
                <a:t>CARE</a:t>
              </a:r>
            </a:p>
          </p:txBody>
        </p:sp>
      </p:grpSp>
      <p:grpSp>
        <p:nvGrpSpPr>
          <p:cNvPr id="34" name="Group 33">
            <a:extLst>
              <a:ext uri="{FF2B5EF4-FFF2-40B4-BE49-F238E27FC236}">
                <a16:creationId xmlns:a16="http://schemas.microsoft.com/office/drawing/2014/main" id="{4B4BC653-D363-49D4-894D-584644D62B6B}"/>
              </a:ext>
            </a:extLst>
          </p:cNvPr>
          <p:cNvGrpSpPr/>
          <p:nvPr/>
        </p:nvGrpSpPr>
        <p:grpSpPr>
          <a:xfrm>
            <a:off x="3719610" y="771551"/>
            <a:ext cx="1700126" cy="2729630"/>
            <a:chOff x="6205464" y="1247778"/>
            <a:chExt cx="2266835" cy="3639507"/>
          </a:xfrm>
        </p:grpSpPr>
        <p:pic>
          <p:nvPicPr>
            <p:cNvPr id="35" name="Picture 34" descr="A person holding a baby&#10;&#10;Description automatically generated">
              <a:extLst>
                <a:ext uri="{FF2B5EF4-FFF2-40B4-BE49-F238E27FC236}">
                  <a16:creationId xmlns:a16="http://schemas.microsoft.com/office/drawing/2014/main" id="{C5C3342A-5749-4DCE-939E-3FD5F4FAC35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29350" y="1831850"/>
              <a:ext cx="2242949" cy="1346383"/>
            </a:xfrm>
            <a:prstGeom prst="rect">
              <a:avLst/>
            </a:prstGeom>
            <a:ln w="12700">
              <a:solidFill>
                <a:sysClr val="windowText" lastClr="000000"/>
              </a:solidFill>
            </a:ln>
          </p:spPr>
        </p:pic>
        <p:sp>
          <p:nvSpPr>
            <p:cNvPr id="36" name="Rectangle 35">
              <a:extLst>
                <a:ext uri="{FF2B5EF4-FFF2-40B4-BE49-F238E27FC236}">
                  <a16:creationId xmlns:a16="http://schemas.microsoft.com/office/drawing/2014/main" id="{0A23E019-00BA-4B25-A397-5CC8005873CE}"/>
                </a:ext>
              </a:extLst>
            </p:cNvPr>
            <p:cNvSpPr/>
            <p:nvPr/>
          </p:nvSpPr>
          <p:spPr>
            <a:xfrm>
              <a:off x="6205464" y="3186224"/>
              <a:ext cx="2264069" cy="1701061"/>
            </a:xfrm>
            <a:prstGeom prst="rect">
              <a:avLst/>
            </a:prstGeom>
            <a:solidFill>
              <a:srgbClr val="7030A0"/>
            </a:solid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90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Candara" panose="020E0502030303020204" pitchFamily="34" charset="0"/>
                  <a:ea typeface="+mn-ea"/>
                  <a:cs typeface="+mn-cs"/>
                </a:rPr>
                <a:t>More cultures and other diagnostics</a:t>
              </a:r>
            </a:p>
          </p:txBody>
        </p:sp>
        <p:sp>
          <p:nvSpPr>
            <p:cNvPr id="37" name="Rectangle 36">
              <a:extLst>
                <a:ext uri="{FF2B5EF4-FFF2-40B4-BE49-F238E27FC236}">
                  <a16:creationId xmlns:a16="http://schemas.microsoft.com/office/drawing/2014/main" id="{C98A9F40-F573-4932-A72E-6957B33A7936}"/>
                </a:ext>
              </a:extLst>
            </p:cNvPr>
            <p:cNvSpPr/>
            <p:nvPr/>
          </p:nvSpPr>
          <p:spPr>
            <a:xfrm>
              <a:off x="6205464" y="1247778"/>
              <a:ext cx="2266835" cy="584073"/>
            </a:xfrm>
            <a:prstGeom prst="rect">
              <a:avLst/>
            </a:prstGeom>
            <a:solidFill>
              <a:srgbClr val="7030A0"/>
            </a:solid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100" b="1" i="0" u="none" strike="noStrike" kern="0" cap="none" spc="0" normalizeH="0" baseline="0" noProof="0" dirty="0">
                  <a:ln>
                    <a:noFill/>
                  </a:ln>
                  <a:solidFill>
                    <a:prstClr val="white"/>
                  </a:solidFill>
                  <a:effectLst/>
                  <a:uLnTx/>
                  <a:uFillTx/>
                  <a:latin typeface="Candara" panose="020E0502030303020204" pitchFamily="34" charset="0"/>
                  <a:ea typeface="+mn-ea"/>
                  <a:cs typeface="+mn-cs"/>
                </a:rPr>
                <a:t>DETECTION</a:t>
              </a:r>
            </a:p>
          </p:txBody>
        </p:sp>
      </p:grpSp>
      <p:grpSp>
        <p:nvGrpSpPr>
          <p:cNvPr id="38" name="Group 37">
            <a:extLst>
              <a:ext uri="{FF2B5EF4-FFF2-40B4-BE49-F238E27FC236}">
                <a16:creationId xmlns:a16="http://schemas.microsoft.com/office/drawing/2014/main" id="{FDBFFAD8-EA60-4C92-9BEF-62C1E49ADAE5}"/>
              </a:ext>
            </a:extLst>
          </p:cNvPr>
          <p:cNvGrpSpPr/>
          <p:nvPr/>
        </p:nvGrpSpPr>
        <p:grpSpPr>
          <a:xfrm>
            <a:off x="5524432" y="771552"/>
            <a:ext cx="1692590" cy="2723636"/>
            <a:chOff x="7757787" y="1247779"/>
            <a:chExt cx="2256787" cy="3631515"/>
          </a:xfrm>
        </p:grpSpPr>
        <p:sp>
          <p:nvSpPr>
            <p:cNvPr id="39" name="Rectangle 38">
              <a:extLst>
                <a:ext uri="{FF2B5EF4-FFF2-40B4-BE49-F238E27FC236}">
                  <a16:creationId xmlns:a16="http://schemas.microsoft.com/office/drawing/2014/main" id="{896A3D6F-132E-4D9E-8A43-3EE3B87C75F9}"/>
                </a:ext>
              </a:extLst>
            </p:cNvPr>
            <p:cNvSpPr/>
            <p:nvPr/>
          </p:nvSpPr>
          <p:spPr>
            <a:xfrm>
              <a:off x="7757787" y="3178231"/>
              <a:ext cx="2256787" cy="1701063"/>
            </a:xfrm>
            <a:prstGeom prst="rect">
              <a:avLst/>
            </a:prstGeom>
            <a:solidFill>
              <a:srgbClr val="5B9BD5">
                <a:lumMod val="50000"/>
              </a:srgbClr>
            </a:solid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90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Candara" panose="020E0502030303020204" pitchFamily="34" charset="0"/>
                  <a:ea typeface="+mn-ea"/>
                  <a:cs typeface="+mn-cs"/>
                </a:rPr>
                <a:t>Improved laboratory support and rapid response</a:t>
              </a:r>
            </a:p>
          </p:txBody>
        </p:sp>
        <p:pic>
          <p:nvPicPr>
            <p:cNvPr id="40" name="Picture 39">
              <a:extLst>
                <a:ext uri="{FF2B5EF4-FFF2-40B4-BE49-F238E27FC236}">
                  <a16:creationId xmlns:a16="http://schemas.microsoft.com/office/drawing/2014/main" id="{442A937E-C50F-4B68-98E0-AFA908C7A4C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771625" y="1831850"/>
              <a:ext cx="2242949" cy="1346383"/>
            </a:xfrm>
            <a:prstGeom prst="rect">
              <a:avLst/>
            </a:prstGeom>
            <a:ln w="12700">
              <a:solidFill>
                <a:sysClr val="windowText" lastClr="000000"/>
              </a:solidFill>
            </a:ln>
          </p:spPr>
        </p:pic>
        <p:sp>
          <p:nvSpPr>
            <p:cNvPr id="41" name="Rectangle 40">
              <a:extLst>
                <a:ext uri="{FF2B5EF4-FFF2-40B4-BE49-F238E27FC236}">
                  <a16:creationId xmlns:a16="http://schemas.microsoft.com/office/drawing/2014/main" id="{0DFBF551-4A21-4F76-91FE-DD0E359E6D6C}"/>
                </a:ext>
              </a:extLst>
            </p:cNvPr>
            <p:cNvSpPr/>
            <p:nvPr/>
          </p:nvSpPr>
          <p:spPr>
            <a:xfrm>
              <a:off x="7757787" y="1247779"/>
              <a:ext cx="2256787" cy="584073"/>
            </a:xfrm>
            <a:prstGeom prst="rect">
              <a:avLst/>
            </a:prstGeom>
            <a:solidFill>
              <a:srgbClr val="5B9BD5">
                <a:lumMod val="50000"/>
              </a:srgbClr>
            </a:solid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100" b="1" i="0" u="none" strike="noStrike" kern="0" cap="none" spc="0" normalizeH="0" baseline="0" noProof="0" dirty="0">
                  <a:ln>
                    <a:noFill/>
                  </a:ln>
                  <a:solidFill>
                    <a:prstClr val="white"/>
                  </a:solidFill>
                  <a:effectLst/>
                  <a:uLnTx/>
                  <a:uFillTx/>
                  <a:latin typeface="Candara" panose="020E0502030303020204" pitchFamily="34" charset="0"/>
                  <a:ea typeface="+mn-ea"/>
                  <a:cs typeface="+mn-cs"/>
                </a:rPr>
                <a:t>RESPONSE</a:t>
              </a:r>
            </a:p>
          </p:txBody>
        </p:sp>
      </p:grpSp>
      <p:grpSp>
        <p:nvGrpSpPr>
          <p:cNvPr id="42" name="Group 41">
            <a:extLst>
              <a:ext uri="{FF2B5EF4-FFF2-40B4-BE49-F238E27FC236}">
                <a16:creationId xmlns:a16="http://schemas.microsoft.com/office/drawing/2014/main" id="{6AE62D24-D007-4575-B93D-96FCE782D98B}"/>
              </a:ext>
            </a:extLst>
          </p:cNvPr>
          <p:cNvGrpSpPr/>
          <p:nvPr/>
        </p:nvGrpSpPr>
        <p:grpSpPr>
          <a:xfrm>
            <a:off x="7319306" y="780348"/>
            <a:ext cx="1702170" cy="2723636"/>
            <a:chOff x="9759075" y="1259507"/>
            <a:chExt cx="2269560" cy="3631515"/>
          </a:xfrm>
        </p:grpSpPr>
        <p:sp>
          <p:nvSpPr>
            <p:cNvPr id="43" name="Rectangle 42">
              <a:extLst>
                <a:ext uri="{FF2B5EF4-FFF2-40B4-BE49-F238E27FC236}">
                  <a16:creationId xmlns:a16="http://schemas.microsoft.com/office/drawing/2014/main" id="{9B9364DF-F7CB-4D06-AE05-6BCA16F315AF}"/>
                </a:ext>
              </a:extLst>
            </p:cNvPr>
            <p:cNvSpPr/>
            <p:nvPr/>
          </p:nvSpPr>
          <p:spPr>
            <a:xfrm>
              <a:off x="9759075" y="3189959"/>
              <a:ext cx="2256787" cy="1701063"/>
            </a:xfrm>
            <a:prstGeom prst="rect">
              <a:avLst/>
            </a:prstGeom>
            <a:solidFill>
              <a:srgbClr val="5B9BD5"/>
            </a:solid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90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Candara" panose="020E0502030303020204" pitchFamily="34" charset="0"/>
                  <a:ea typeface="+mn-ea"/>
                  <a:cs typeface="+mn-cs"/>
                </a:rPr>
                <a:t>Policy &amp; Guideline development, Audit</a:t>
              </a:r>
            </a:p>
          </p:txBody>
        </p:sp>
        <p:sp>
          <p:nvSpPr>
            <p:cNvPr id="44" name="Rectangle 43">
              <a:extLst>
                <a:ext uri="{FF2B5EF4-FFF2-40B4-BE49-F238E27FC236}">
                  <a16:creationId xmlns:a16="http://schemas.microsoft.com/office/drawing/2014/main" id="{42F5E787-08D4-4889-BD15-A851B51542FD}"/>
                </a:ext>
              </a:extLst>
            </p:cNvPr>
            <p:cNvSpPr/>
            <p:nvPr/>
          </p:nvSpPr>
          <p:spPr>
            <a:xfrm>
              <a:off x="9759075" y="1259507"/>
              <a:ext cx="2256787" cy="584073"/>
            </a:xfrm>
            <a:prstGeom prst="rect">
              <a:avLst/>
            </a:prstGeom>
            <a:solidFill>
              <a:srgbClr val="5B9BD5"/>
            </a:solid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100" b="1" i="0" u="none" strike="noStrike" kern="0" cap="none" spc="0" normalizeH="0" baseline="0" noProof="0" dirty="0">
                  <a:ln>
                    <a:noFill/>
                  </a:ln>
                  <a:solidFill>
                    <a:prstClr val="white"/>
                  </a:solidFill>
                  <a:effectLst/>
                  <a:uLnTx/>
                  <a:uFillTx/>
                  <a:latin typeface="Candara" panose="020E0502030303020204" pitchFamily="34" charset="0"/>
                  <a:ea typeface="+mn-ea"/>
                  <a:cs typeface="+mn-cs"/>
                </a:rPr>
                <a:t>SYSTEMS</a:t>
              </a:r>
            </a:p>
          </p:txBody>
        </p:sp>
        <p:pic>
          <p:nvPicPr>
            <p:cNvPr id="45" name="Picture 44">
              <a:extLst>
                <a:ext uri="{FF2B5EF4-FFF2-40B4-BE49-F238E27FC236}">
                  <a16:creationId xmlns:a16="http://schemas.microsoft.com/office/drawing/2014/main" id="{547CF57A-E997-4C18-8264-AA7E785DCF6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759075" y="1841373"/>
              <a:ext cx="2269560" cy="1344851"/>
            </a:xfrm>
            <a:prstGeom prst="rect">
              <a:avLst/>
            </a:prstGeom>
            <a:ln>
              <a:solidFill>
                <a:sysClr val="windowText" lastClr="000000"/>
              </a:solidFill>
            </a:ln>
          </p:spPr>
        </p:pic>
      </p:grpSp>
      <p:pic>
        <p:nvPicPr>
          <p:cNvPr id="7" name="Picture 6">
            <a:extLst>
              <a:ext uri="{FF2B5EF4-FFF2-40B4-BE49-F238E27FC236}">
                <a16:creationId xmlns:a16="http://schemas.microsoft.com/office/drawing/2014/main" id="{8AABFE7B-0E2A-46BF-916F-1714F2FDAF0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45110" y="3723573"/>
            <a:ext cx="8876366" cy="774259"/>
          </a:xfrm>
          <a:prstGeom prst="rect">
            <a:avLst/>
          </a:prstGeom>
        </p:spPr>
      </p:pic>
    </p:spTree>
    <p:extLst>
      <p:ext uri="{BB962C8B-B14F-4D97-AF65-F5344CB8AC3E}">
        <p14:creationId xmlns:p14="http://schemas.microsoft.com/office/powerpoint/2010/main" val="663190288"/>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close up of a baby&#10;&#10;Description automatically generated">
            <a:extLst>
              <a:ext uri="{FF2B5EF4-FFF2-40B4-BE49-F238E27FC236}">
                <a16:creationId xmlns:a16="http://schemas.microsoft.com/office/drawing/2014/main" id="{3D9AE912-FADB-42B0-8707-B73D53D4933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916" y="10"/>
            <a:ext cx="9143980" cy="5143490"/>
          </a:xfrm>
          <a:prstGeom prst="rect">
            <a:avLst/>
          </a:prstGeom>
        </p:spPr>
      </p:pic>
      <p:sp>
        <p:nvSpPr>
          <p:cNvPr id="23" name="Rectangle 7">
            <a:extLst>
              <a:ext uri="{FF2B5EF4-FFF2-40B4-BE49-F238E27FC236}">
                <a16:creationId xmlns:a16="http://schemas.microsoft.com/office/drawing/2014/main" id="{3B432D73-5C38-474F-AF96-A3228731B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C00424E-F634-43D5-93F4-7436DBC4D0F2}"/>
              </a:ext>
            </a:extLst>
          </p:cNvPr>
          <p:cNvSpPr txBox="1"/>
          <p:nvPr/>
        </p:nvSpPr>
        <p:spPr>
          <a:xfrm>
            <a:off x="323528" y="1325079"/>
            <a:ext cx="3971762" cy="3600986"/>
          </a:xfrm>
          <a:prstGeom prst="rect">
            <a:avLst/>
          </a:prstGeom>
          <a:noFill/>
        </p:spPr>
        <p:txBody>
          <a:bodyPr wrap="square" numCol="2"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Times" pitchFamily="-1" charset="0"/>
                <a:ea typeface="+mn-ea"/>
                <a:cs typeface="+mn-cs"/>
              </a:rPr>
              <a:t>Prof Beate Kampmann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Times" pitchFamily="-1" charset="0"/>
                <a:ea typeface="+mn-ea"/>
                <a:cs typeface="+mn-cs"/>
              </a:rPr>
              <a:t>Prof Joy Lawn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Times" pitchFamily="-1" charset="0"/>
                <a:ea typeface="+mn-ea"/>
                <a:cs typeface="+mn-cs"/>
              </a:rPr>
              <a:t>Dr Edem Akpalu</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Times" pitchFamily="-1" charset="0"/>
                <a:ea typeface="+mn-ea"/>
                <a:cs typeface="+mn-cs"/>
              </a:rPr>
              <a:t>Dr Kirsty Le Doare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Times" pitchFamily="-1" charset="0"/>
                <a:ea typeface="+mn-ea"/>
                <a:cs typeface="+mn-cs"/>
              </a:rPr>
              <a:t>Prof Anna Roca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Times" pitchFamily="-1" charset="0"/>
                <a:ea typeface="+mn-ea"/>
                <a:cs typeface="+mn-cs"/>
              </a:rPr>
              <a:t>Prof Simon Cousens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Times" pitchFamily="-1" charset="0"/>
                <a:ea typeface="+mn-ea"/>
                <a:cs typeface="+mn-cs"/>
              </a:rPr>
              <a:t>Dr Alexander Jarde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Times" pitchFamily="-1" charset="0"/>
                <a:ea typeface="+mn-ea"/>
                <a:cs typeface="+mn-cs"/>
              </a:rPr>
              <a:t>Prof Mike Sharland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Times" pitchFamily="-1" charset="0"/>
                <a:ea typeface="+mn-ea"/>
                <a:cs typeface="+mn-cs"/>
              </a:rPr>
              <a:t>Prof Stephen Bentley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Times" pitchFamily="-1" charset="0"/>
                <a:ea typeface="+mn-ea"/>
                <a:cs typeface="+mn-cs"/>
              </a:rPr>
              <a:t>Dr Madikay Senghore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Times" pitchFamily="-1" charset="0"/>
                <a:ea typeface="+mn-ea"/>
                <a:cs typeface="+mn-cs"/>
              </a:rPr>
              <a:t>Mrs Saffiatou Darboe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Times" pitchFamily="-1" charset="0"/>
                <a:ea typeface="+mn-ea"/>
                <a:cs typeface="+mn-cs"/>
              </a:rPr>
              <a:t>Dr Ebrima Bojang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Times" pitchFamily="-1" charset="0"/>
                <a:ea typeface="+mn-ea"/>
                <a:cs typeface="+mn-cs"/>
              </a:rPr>
              <a:t>Dr Syed MA Zaman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Times" pitchFamily="-1" charset="0"/>
                <a:ea typeface="+mn-ea"/>
                <a:cs typeface="+mn-cs"/>
              </a:rPr>
              <a:t>Dr Jahangir Hossain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Times" pitchFamily="-1" charset="0"/>
                <a:ea typeface="+mn-ea"/>
                <a:cs typeface="+mn-cs"/>
              </a:rPr>
              <a:t>Dr Davis Nwakanma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Times" pitchFamily="-1" charset="0"/>
                <a:ea typeface="+mn-ea"/>
                <a:cs typeface="+mn-cs"/>
              </a:rPr>
              <a:t>Prof Kathryn Holt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Times" pitchFamily="-1" charset="0"/>
                <a:ea typeface="+mn-ea"/>
                <a:cs typeface="+mn-cs"/>
              </a:rPr>
              <a:t>Dr Nina </a:t>
            </a:r>
            <a:r>
              <a:rPr kumimoji="0" lang="en-GB" sz="1200" b="0" i="0" u="none" strike="noStrike" kern="1200" cap="none" spc="0" normalizeH="0" baseline="0" noProof="0" dirty="0" err="1">
                <a:ln>
                  <a:noFill/>
                </a:ln>
                <a:solidFill>
                  <a:prstClr val="white"/>
                </a:solidFill>
                <a:effectLst/>
                <a:uLnTx/>
                <a:uFillTx/>
                <a:latin typeface="Times" pitchFamily="-1" charset="0"/>
                <a:ea typeface="+mn-ea"/>
                <a:cs typeface="+mn-cs"/>
              </a:rPr>
              <a:t>Hos</a:t>
            </a:r>
            <a:endParaRPr kumimoji="0" lang="en-GB" sz="1200" b="0" i="0" u="none" strike="noStrike" kern="1200" cap="none" spc="0" normalizeH="0" baseline="0" noProof="0" dirty="0">
              <a:ln>
                <a:noFill/>
              </a:ln>
              <a:solidFill>
                <a:prstClr val="white"/>
              </a:solidFill>
              <a:effectLst/>
              <a:uLnTx/>
              <a:uFillTx/>
              <a:latin typeface="Times" pitchFamily="-1"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Times" pitchFamily="-1" charset="0"/>
                <a:ea typeface="+mn-ea"/>
                <a:cs typeface="+mn-cs"/>
              </a:rPr>
              <a:t>Mr </a:t>
            </a:r>
            <a:r>
              <a:rPr kumimoji="0" lang="en-GB" sz="1200" b="0" i="0" u="none" strike="noStrike" kern="1200" cap="none" spc="0" normalizeH="0" baseline="0" noProof="0" dirty="0" err="1">
                <a:ln>
                  <a:noFill/>
                </a:ln>
                <a:solidFill>
                  <a:prstClr val="white"/>
                </a:solidFill>
                <a:effectLst/>
                <a:uLnTx/>
                <a:uFillTx/>
                <a:latin typeface="Times" pitchFamily="-1" charset="0"/>
                <a:ea typeface="+mn-ea"/>
                <a:cs typeface="+mn-cs"/>
              </a:rPr>
              <a:t>Shiekh</a:t>
            </a:r>
            <a:r>
              <a:rPr kumimoji="0" lang="en-GB" sz="1200" b="0" i="0" u="none" strike="noStrike" kern="1200" cap="none" spc="0" normalizeH="0" baseline="0" noProof="0" dirty="0">
                <a:ln>
                  <a:noFill/>
                </a:ln>
                <a:solidFill>
                  <a:prstClr val="white"/>
                </a:solidFill>
                <a:effectLst/>
                <a:uLnTx/>
                <a:uFillTx/>
                <a:latin typeface="Times" pitchFamily="-1"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Times" pitchFamily="-1" charset="0"/>
                <a:ea typeface="+mn-ea"/>
                <a:cs typeface="+mn-cs"/>
              </a:rPr>
              <a:t>Jarjue</a:t>
            </a:r>
            <a:endParaRPr kumimoji="0" lang="en-GB" sz="1200" b="0" i="0" u="none" strike="noStrike" kern="1200" cap="none" spc="0" normalizeH="0" baseline="0" noProof="0" dirty="0">
              <a:ln>
                <a:noFill/>
              </a:ln>
              <a:solidFill>
                <a:prstClr val="white"/>
              </a:solidFill>
              <a:effectLst/>
              <a:uLnTx/>
              <a:uFillTx/>
              <a:latin typeface="Times" pitchFamily="-1"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Times" pitchFamily="-1" charset="0"/>
                <a:ea typeface="+mn-ea"/>
                <a:cs typeface="+mn-cs"/>
              </a:rPr>
              <a:t>Ms Abigail </a:t>
            </a:r>
            <a:r>
              <a:rPr kumimoji="0" lang="en-GB" sz="1200" b="0" i="0" u="none" strike="noStrike" kern="1200" cap="none" spc="0" normalizeH="0" baseline="0" noProof="0" dirty="0" err="1">
                <a:ln>
                  <a:noFill/>
                </a:ln>
                <a:solidFill>
                  <a:prstClr val="white"/>
                </a:solidFill>
                <a:effectLst/>
                <a:uLnTx/>
                <a:uFillTx/>
                <a:latin typeface="Times" pitchFamily="-1" charset="0"/>
                <a:ea typeface="+mn-ea"/>
                <a:cs typeface="+mn-cs"/>
              </a:rPr>
              <a:t>Ayorinde</a:t>
            </a:r>
            <a:endParaRPr kumimoji="0" lang="en-GB" sz="1200" b="0" i="0" u="none" strike="noStrike" kern="1200" cap="none" spc="0" normalizeH="0" baseline="0" noProof="0" dirty="0">
              <a:ln>
                <a:noFill/>
              </a:ln>
              <a:solidFill>
                <a:prstClr val="white"/>
              </a:solidFill>
              <a:effectLst/>
              <a:uLnTx/>
              <a:uFillTx/>
              <a:latin typeface="Times" pitchFamily="-1"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Times" pitchFamily="-1" charset="0"/>
                <a:ea typeface="+mn-ea"/>
                <a:cs typeface="+mn-cs"/>
              </a:rPr>
              <a:t>Dr </a:t>
            </a:r>
            <a:r>
              <a:rPr kumimoji="0" lang="en-GB" sz="1200" b="0" i="0" u="none" strike="noStrike" kern="1200" cap="none" spc="0" normalizeH="0" baseline="0" noProof="0" dirty="0" err="1">
                <a:ln>
                  <a:noFill/>
                </a:ln>
                <a:solidFill>
                  <a:prstClr val="white"/>
                </a:solidFill>
                <a:effectLst/>
                <a:uLnTx/>
                <a:uFillTx/>
                <a:latin typeface="Times" pitchFamily="-1" charset="0"/>
                <a:ea typeface="+mn-ea"/>
                <a:cs typeface="+mn-cs"/>
              </a:rPr>
              <a:t>Saikou</a:t>
            </a:r>
            <a:r>
              <a:rPr kumimoji="0" lang="en-GB" sz="1200" b="0" i="0" u="none" strike="noStrike" kern="1200" cap="none" spc="0" normalizeH="0" baseline="0" noProof="0" dirty="0">
                <a:ln>
                  <a:noFill/>
                </a:ln>
                <a:solidFill>
                  <a:prstClr val="white"/>
                </a:solidFill>
                <a:effectLst/>
                <a:uLnTx/>
                <a:uFillTx/>
                <a:latin typeface="Times" pitchFamily="-1" charset="0"/>
                <a:ea typeface="+mn-ea"/>
                <a:cs typeface="+mn-cs"/>
              </a:rPr>
              <a:t> Y. Bah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Times" pitchFamily="-1" charset="0"/>
                <a:ea typeface="+mn-ea"/>
                <a:cs typeface="+mn-cs"/>
              </a:rPr>
              <a:t>Dr Abdul Karim </a:t>
            </a:r>
            <a:r>
              <a:rPr kumimoji="0" lang="en-GB" sz="1200" b="0" i="0" u="none" strike="noStrike" kern="1200" cap="none" spc="0" normalizeH="0" baseline="0" noProof="0" dirty="0" err="1">
                <a:ln>
                  <a:noFill/>
                </a:ln>
                <a:solidFill>
                  <a:prstClr val="white"/>
                </a:solidFill>
                <a:effectLst/>
                <a:uLnTx/>
                <a:uFillTx/>
                <a:latin typeface="Times" pitchFamily="-1" charset="0"/>
                <a:ea typeface="+mn-ea"/>
                <a:cs typeface="+mn-cs"/>
              </a:rPr>
              <a:t>Sesy</a:t>
            </a:r>
            <a:endParaRPr kumimoji="0" lang="en-GB" sz="1200" b="0" i="0" u="none" strike="noStrike" kern="1200" cap="none" spc="0" normalizeH="0" baseline="0" noProof="0" dirty="0">
              <a:ln>
                <a:noFill/>
              </a:ln>
              <a:solidFill>
                <a:prstClr val="white"/>
              </a:solidFill>
              <a:effectLst/>
              <a:uLnTx/>
              <a:uFillTx/>
              <a:latin typeface="Times" pitchFamily="-1"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Times" pitchFamily="-1" charset="0"/>
                <a:ea typeface="+mn-ea"/>
                <a:cs typeface="+mn-cs"/>
              </a:rPr>
              <a:t>Dr Abdou Gai</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Times" pitchFamily="-1" charset="0"/>
                <a:ea typeface="+mn-ea"/>
                <a:cs typeface="+mn-cs"/>
              </a:rPr>
              <a:t>Dr Mary Grey-Johnson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Times" pitchFamily="-1" charset="0"/>
                <a:ea typeface="+mn-ea"/>
                <a:cs typeface="+mn-cs"/>
              </a:rPr>
              <a:t>Dr </a:t>
            </a:r>
            <a:r>
              <a:rPr kumimoji="0" lang="en-GB" sz="1200" b="0" i="0" u="none" strike="noStrike" kern="1200" cap="none" spc="0" normalizeH="0" baseline="0" noProof="0" dirty="0" err="1">
                <a:ln>
                  <a:noFill/>
                </a:ln>
                <a:solidFill>
                  <a:prstClr val="white"/>
                </a:solidFill>
                <a:effectLst/>
                <a:uLnTx/>
                <a:uFillTx/>
                <a:latin typeface="Times" pitchFamily="-1" charset="0"/>
                <a:ea typeface="+mn-ea"/>
                <a:cs typeface="+mn-cs"/>
              </a:rPr>
              <a:t>Tida</a:t>
            </a:r>
            <a:r>
              <a:rPr kumimoji="0" lang="en-GB" sz="1200" b="0" i="0" u="none" strike="noStrike" kern="1200" cap="none" spc="0" normalizeH="0" baseline="0" noProof="0" dirty="0">
                <a:ln>
                  <a:noFill/>
                </a:ln>
                <a:solidFill>
                  <a:prstClr val="white"/>
                </a:solidFill>
                <a:effectLst/>
                <a:uLnTx/>
                <a:uFillTx/>
                <a:latin typeface="Times" pitchFamily="-1"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Times" pitchFamily="-1" charset="0"/>
                <a:ea typeface="+mn-ea"/>
                <a:cs typeface="+mn-cs"/>
              </a:rPr>
              <a:t>Dibbasey</a:t>
            </a:r>
            <a:endParaRPr kumimoji="0" lang="en-GB" sz="1200" b="0" i="0" u="none" strike="noStrike" kern="1200" cap="none" spc="0" normalizeH="0" baseline="0" noProof="0" dirty="0">
              <a:ln>
                <a:noFill/>
              </a:ln>
              <a:solidFill>
                <a:prstClr val="white"/>
              </a:solidFill>
              <a:effectLst/>
              <a:uLnTx/>
              <a:uFillTx/>
              <a:latin typeface="Times" pitchFamily="-1" charset="0"/>
              <a:ea typeface="+mn-ea"/>
              <a:cs typeface="+mn-cs"/>
            </a:endParaRPr>
          </a:p>
        </p:txBody>
      </p:sp>
      <p:sp>
        <p:nvSpPr>
          <p:cNvPr id="6" name="TextBox 5">
            <a:extLst>
              <a:ext uri="{FF2B5EF4-FFF2-40B4-BE49-F238E27FC236}">
                <a16:creationId xmlns:a16="http://schemas.microsoft.com/office/drawing/2014/main" id="{C2A03567-F122-4CBB-A4E0-D1E2A0377975}"/>
              </a:ext>
            </a:extLst>
          </p:cNvPr>
          <p:cNvSpPr txBox="1"/>
          <p:nvPr/>
        </p:nvSpPr>
        <p:spPr>
          <a:xfrm>
            <a:off x="179512" y="123478"/>
            <a:ext cx="8424936"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800" b="1" i="1" u="none" strike="noStrike" kern="1200" cap="none" spc="0" normalizeH="0" baseline="0" noProof="0" dirty="0">
                <a:ln>
                  <a:noFill/>
                </a:ln>
                <a:solidFill>
                  <a:prstClr val="white"/>
                </a:solidFill>
                <a:effectLst/>
                <a:uLnTx/>
                <a:uFillTx/>
                <a:latin typeface="Times" pitchFamily="-1" charset="0"/>
                <a:ea typeface="+mn-ea"/>
                <a:cs typeface="+mn-cs"/>
              </a:rPr>
              <a:t>Transforming care for small and sick newborns…</a:t>
            </a:r>
          </a:p>
        </p:txBody>
      </p:sp>
      <p:sp>
        <p:nvSpPr>
          <p:cNvPr id="7" name="TextBox 6">
            <a:extLst>
              <a:ext uri="{FF2B5EF4-FFF2-40B4-BE49-F238E27FC236}">
                <a16:creationId xmlns:a16="http://schemas.microsoft.com/office/drawing/2014/main" id="{25A4513E-9759-D34B-B84A-F1C85ADDF66A}"/>
              </a:ext>
            </a:extLst>
          </p:cNvPr>
          <p:cNvSpPr txBox="1"/>
          <p:nvPr/>
        </p:nvSpPr>
        <p:spPr>
          <a:xfrm>
            <a:off x="323528" y="907589"/>
            <a:ext cx="4475818" cy="400110"/>
          </a:xfrm>
          <a:prstGeom prst="rect">
            <a:avLst/>
          </a:prstGeom>
          <a:noFill/>
        </p:spPr>
        <p:txBody>
          <a:bodyPr wrap="square" numCol="1"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Times" pitchFamily="-1" charset="0"/>
                <a:ea typeface="+mn-ea"/>
                <a:cs typeface="+mn-cs"/>
              </a:rPr>
              <a:t>Acknowledgements</a:t>
            </a:r>
          </a:p>
        </p:txBody>
      </p:sp>
    </p:spTree>
    <p:extLst>
      <p:ext uri="{BB962C8B-B14F-4D97-AF65-F5344CB8AC3E}">
        <p14:creationId xmlns:p14="http://schemas.microsoft.com/office/powerpoint/2010/main" val="1633010356"/>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close up of a baby&#10;&#10;Description automatically generated">
            <a:extLst>
              <a:ext uri="{FF2B5EF4-FFF2-40B4-BE49-F238E27FC236}">
                <a16:creationId xmlns:a16="http://schemas.microsoft.com/office/drawing/2014/main" id="{3D9AE912-FADB-42B0-8707-B73D53D4933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916" y="10"/>
            <a:ext cx="9143980" cy="5143490"/>
          </a:xfrm>
          <a:prstGeom prst="rect">
            <a:avLst/>
          </a:prstGeom>
        </p:spPr>
      </p:pic>
      <p:sp>
        <p:nvSpPr>
          <p:cNvPr id="23" name="Rectangle 7">
            <a:extLst>
              <a:ext uri="{FF2B5EF4-FFF2-40B4-BE49-F238E27FC236}">
                <a16:creationId xmlns:a16="http://schemas.microsoft.com/office/drawing/2014/main" id="{3B432D73-5C38-474F-AF96-A3228731B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E5D61D70-C1C3-4ADF-89C1-5AD21909522D}"/>
              </a:ext>
            </a:extLst>
          </p:cNvPr>
          <p:cNvGrpSpPr/>
          <p:nvPr/>
        </p:nvGrpSpPr>
        <p:grpSpPr>
          <a:xfrm>
            <a:off x="179511" y="399551"/>
            <a:ext cx="4505925" cy="1081626"/>
            <a:chOff x="395535" y="510986"/>
            <a:chExt cx="3196933" cy="1081626"/>
          </a:xfrm>
        </p:grpSpPr>
        <p:sp>
          <p:nvSpPr>
            <p:cNvPr id="4" name="TextBox 3">
              <a:extLst>
                <a:ext uri="{FF2B5EF4-FFF2-40B4-BE49-F238E27FC236}">
                  <a16:creationId xmlns:a16="http://schemas.microsoft.com/office/drawing/2014/main" id="{574663D8-CC14-4FEB-B772-209DCA09A0C7}"/>
                </a:ext>
              </a:extLst>
            </p:cNvPr>
            <p:cNvSpPr txBox="1"/>
            <p:nvPr/>
          </p:nvSpPr>
          <p:spPr>
            <a:xfrm>
              <a:off x="395536" y="510986"/>
              <a:ext cx="3024336" cy="76944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4400" b="1" i="0" u="none" strike="noStrike" kern="1200" cap="none" spc="0" normalizeH="0" baseline="0" noProof="0" dirty="0">
                  <a:ln>
                    <a:noFill/>
                  </a:ln>
                  <a:solidFill>
                    <a:srgbClr val="FFC000"/>
                  </a:solidFill>
                  <a:effectLst/>
                  <a:uLnTx/>
                  <a:uFillTx/>
                  <a:latin typeface="Candara" panose="020E0502030303020204" pitchFamily="34" charset="0"/>
                  <a:ea typeface="+mn-ea"/>
                  <a:cs typeface="+mn-cs"/>
                </a:rPr>
                <a:t>2.4 million </a:t>
              </a:r>
            </a:p>
          </p:txBody>
        </p:sp>
        <p:sp>
          <p:nvSpPr>
            <p:cNvPr id="26" name="TextBox 25">
              <a:extLst>
                <a:ext uri="{FF2B5EF4-FFF2-40B4-BE49-F238E27FC236}">
                  <a16:creationId xmlns:a16="http://schemas.microsoft.com/office/drawing/2014/main" id="{0BA4487B-5895-415D-8D5F-170778137A03}"/>
                </a:ext>
              </a:extLst>
            </p:cNvPr>
            <p:cNvSpPr txBox="1"/>
            <p:nvPr/>
          </p:nvSpPr>
          <p:spPr>
            <a:xfrm>
              <a:off x="395535" y="1130947"/>
              <a:ext cx="3196933"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rPr>
                <a:t>global neonatal deaths annually</a:t>
              </a:r>
            </a:p>
          </p:txBody>
        </p:sp>
      </p:grpSp>
      <p:sp>
        <p:nvSpPr>
          <p:cNvPr id="13" name="TextBox 12">
            <a:extLst>
              <a:ext uri="{FF2B5EF4-FFF2-40B4-BE49-F238E27FC236}">
                <a16:creationId xmlns:a16="http://schemas.microsoft.com/office/drawing/2014/main" id="{17AAAA02-A46C-7448-97EA-374777E65E0E}"/>
              </a:ext>
            </a:extLst>
          </p:cNvPr>
          <p:cNvSpPr txBox="1"/>
          <p:nvPr/>
        </p:nvSpPr>
        <p:spPr>
          <a:xfrm>
            <a:off x="4704184" y="3363838"/>
            <a:ext cx="4421068" cy="954107"/>
          </a:xfrm>
          <a:prstGeom prst="rect">
            <a:avLst/>
          </a:prstGeom>
          <a:noFill/>
        </p:spPr>
        <p:txBody>
          <a:bodyPr wrap="square" rtlCol="0">
            <a:spAutoFit/>
          </a:bodyPr>
          <a:lstStyle/>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2800" b="1" i="0" u="none" strike="noStrike" kern="1200" cap="none" spc="0" normalizeH="0" baseline="0" noProof="0" dirty="0">
                <a:ln>
                  <a:solidFill>
                    <a:srgbClr val="002060"/>
                  </a:solidFill>
                </a:ln>
                <a:solidFill>
                  <a:prstClr val="white"/>
                </a:solidFill>
                <a:effectLst/>
                <a:uLnTx/>
                <a:uFillTx/>
                <a:latin typeface="Candara" panose="020E0502030303020204" pitchFamily="34" charset="0"/>
                <a:ea typeface="+mn-ea"/>
                <a:cs typeface="+mn-cs"/>
              </a:rPr>
              <a:t>Aetiology</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2800" b="1" i="0" u="none" strike="noStrike" kern="1200" cap="none" spc="0" normalizeH="0" baseline="0" noProof="0" dirty="0">
                <a:ln>
                  <a:solidFill>
                    <a:srgbClr val="002060"/>
                  </a:solidFill>
                </a:ln>
                <a:solidFill>
                  <a:prstClr val="white"/>
                </a:solidFill>
                <a:effectLst/>
                <a:uLnTx/>
                <a:uFillTx/>
                <a:latin typeface="Candara" panose="020E0502030303020204" pitchFamily="34" charset="0"/>
                <a:ea typeface="+mn-ea"/>
                <a:cs typeface="+mn-cs"/>
              </a:rPr>
              <a:t>Transmission Pathways</a:t>
            </a:r>
            <a:r>
              <a:rPr kumimoji="0" lang="en-GB" sz="2800" b="1" i="0" u="none" strike="noStrike" kern="1200" cap="none" spc="0" normalizeH="0" baseline="0" noProof="0" dirty="0">
                <a:ln>
                  <a:solidFill>
                    <a:srgbClr val="002060"/>
                  </a:solidFill>
                </a:ln>
                <a:solidFill>
                  <a:srgbClr val="002060"/>
                </a:solidFill>
                <a:effectLst/>
                <a:uLnTx/>
                <a:uFillTx/>
                <a:latin typeface="Candara" panose="020E0502030303020204" pitchFamily="34" charset="0"/>
                <a:ea typeface="+mn-ea"/>
                <a:cs typeface="+mn-cs"/>
              </a:rPr>
              <a:t> </a:t>
            </a:r>
          </a:p>
        </p:txBody>
      </p:sp>
      <p:sp>
        <p:nvSpPr>
          <p:cNvPr id="6" name="Right Arrow 5">
            <a:extLst>
              <a:ext uri="{FF2B5EF4-FFF2-40B4-BE49-F238E27FC236}">
                <a16:creationId xmlns:a16="http://schemas.microsoft.com/office/drawing/2014/main" id="{38E91A9A-2B5C-E140-81C2-D6D330A274F3}"/>
              </a:ext>
            </a:extLst>
          </p:cNvPr>
          <p:cNvSpPr/>
          <p:nvPr/>
        </p:nvSpPr>
        <p:spPr>
          <a:xfrm>
            <a:off x="3822466" y="3579862"/>
            <a:ext cx="862970" cy="329240"/>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7BA76977-3DB2-4C5A-9CEC-D80363265E2C}"/>
              </a:ext>
            </a:extLst>
          </p:cNvPr>
          <p:cNvGrpSpPr/>
          <p:nvPr/>
        </p:nvGrpSpPr>
        <p:grpSpPr>
          <a:xfrm>
            <a:off x="965276" y="1707654"/>
            <a:ext cx="3384367" cy="2971515"/>
            <a:chOff x="971600" y="1693696"/>
            <a:chExt cx="3384367" cy="2971515"/>
          </a:xfrm>
        </p:grpSpPr>
        <p:sp>
          <p:nvSpPr>
            <p:cNvPr id="16" name="TextBox 15">
              <a:extLst>
                <a:ext uri="{FF2B5EF4-FFF2-40B4-BE49-F238E27FC236}">
                  <a16:creationId xmlns:a16="http://schemas.microsoft.com/office/drawing/2014/main" id="{BB3C336C-0BE1-4780-BD47-4781F3B53CA5}"/>
                </a:ext>
              </a:extLst>
            </p:cNvPr>
            <p:cNvSpPr txBox="1"/>
            <p:nvPr/>
          </p:nvSpPr>
          <p:spPr>
            <a:xfrm>
              <a:off x="983824" y="2787774"/>
              <a:ext cx="3372143" cy="187743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ndara" panose="020E0502030303020204" pitchFamily="34" charset="0"/>
                  <a:ea typeface="Source Sans Pro SemiBold" panose="020B0603030403020204" pitchFamily="34" charset="0"/>
                  <a:cs typeface="+mn-cs"/>
                </a:rPr>
                <a:t>PRETERM BIRTH</a:t>
              </a:r>
            </a:p>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ndara" panose="020E0502030303020204" pitchFamily="34" charset="0"/>
                  <a:ea typeface="Source Sans Pro SemiBold" panose="020B0603030403020204" pitchFamily="34" charset="0"/>
                  <a:cs typeface="+mn-cs"/>
                </a:rPr>
                <a:t>BIRTH COMPLICATIONS</a:t>
              </a:r>
            </a:p>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GB" sz="2000" b="1" i="0" u="none" strike="noStrike" kern="1200" cap="none" spc="0" normalizeH="0" baseline="0" noProof="0" dirty="0">
                  <a:ln>
                    <a:noFill/>
                  </a:ln>
                  <a:solidFill>
                    <a:srgbClr val="FFC000"/>
                  </a:solidFill>
                  <a:effectLst/>
                  <a:uLnTx/>
                  <a:uFillTx/>
                  <a:latin typeface="Candara" panose="020E0502030303020204" pitchFamily="34" charset="0"/>
                  <a:ea typeface="Source Sans Pro SemiBold" panose="020B0603030403020204" pitchFamily="34" charset="0"/>
                  <a:cs typeface="+mn-cs"/>
                </a:rPr>
                <a:t>NEONATAL INFECTIONS</a:t>
              </a:r>
            </a:p>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ndara" panose="020E0502030303020204" pitchFamily="34" charset="0"/>
                  <a:ea typeface="Source Sans Pro SemiBold" panose="020B0603030403020204" pitchFamily="34" charset="0"/>
                  <a:cs typeface="+mn-cs"/>
                </a:rPr>
                <a:t>CONGENITAL MALFORMATIONS</a:t>
              </a:r>
            </a:p>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ndara" panose="020E0502030303020204" pitchFamily="34" charset="0"/>
                  <a:ea typeface="Source Sans Pro SemiBold" panose="020B0603030403020204" pitchFamily="34" charset="0"/>
                  <a:cs typeface="+mn-cs"/>
                </a:rPr>
                <a:t>NEONATAL JAUNDICE</a:t>
              </a:r>
            </a:p>
          </p:txBody>
        </p:sp>
        <p:cxnSp>
          <p:nvCxnSpPr>
            <p:cNvPr id="17" name="Straight Connector 16">
              <a:extLst>
                <a:ext uri="{FF2B5EF4-FFF2-40B4-BE49-F238E27FC236}">
                  <a16:creationId xmlns:a16="http://schemas.microsoft.com/office/drawing/2014/main" id="{40C4027A-B4BC-4FDD-8762-0D7D93EEF8D4}"/>
                </a:ext>
              </a:extLst>
            </p:cNvPr>
            <p:cNvCxnSpPr>
              <a:cxnSpLocks/>
            </p:cNvCxnSpPr>
            <p:nvPr/>
          </p:nvCxnSpPr>
          <p:spPr>
            <a:xfrm>
              <a:off x="976908" y="1814502"/>
              <a:ext cx="0" cy="259228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7BACB4B-81C3-4C6E-9AA1-B837880560EB}"/>
                </a:ext>
              </a:extLst>
            </p:cNvPr>
            <p:cNvSpPr txBox="1"/>
            <p:nvPr/>
          </p:nvSpPr>
          <p:spPr>
            <a:xfrm>
              <a:off x="971600" y="1693696"/>
              <a:ext cx="3024332" cy="107721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ndara" panose="020E0502030303020204" pitchFamily="34" charset="0"/>
                  <a:ea typeface="+mn-ea"/>
                  <a:cs typeface="+mn-cs"/>
                </a:rPr>
                <a:t>Main causes of neonatal deaths</a:t>
              </a:r>
            </a:p>
          </p:txBody>
        </p:sp>
      </p:grpSp>
      <p:pic>
        <p:nvPicPr>
          <p:cNvPr id="19" name="Picture 18">
            <a:extLst>
              <a:ext uri="{FF2B5EF4-FFF2-40B4-BE49-F238E27FC236}">
                <a16:creationId xmlns:a16="http://schemas.microsoft.com/office/drawing/2014/main" id="{F91B05E4-64EA-4EF0-9CF3-B39F75779114}"/>
              </a:ext>
            </a:extLst>
          </p:cNvPr>
          <p:cNvPicPr>
            <a:picLocks noChangeAspect="1"/>
          </p:cNvPicPr>
          <p:nvPr/>
        </p:nvPicPr>
        <p:blipFill rotWithShape="1">
          <a:blip r:embed="rId4">
            <a:extLst>
              <a:ext uri="{28A0092B-C50C-407E-A947-70E740481C1C}">
                <a14:useLocalDpi xmlns:a14="http://schemas.microsoft.com/office/drawing/2010/main"/>
              </a:ext>
            </a:extLst>
          </a:blip>
          <a:srcRect l="33742" t="33230" r="33742" b="28880"/>
          <a:stretch/>
        </p:blipFill>
        <p:spPr>
          <a:xfrm>
            <a:off x="195290" y="1828460"/>
            <a:ext cx="795232" cy="1159166"/>
          </a:xfrm>
          <a:prstGeom prst="rect">
            <a:avLst/>
          </a:prstGeom>
        </p:spPr>
      </p:pic>
      <p:pic>
        <p:nvPicPr>
          <p:cNvPr id="14" name="Picture 13">
            <a:extLst>
              <a:ext uri="{FF2B5EF4-FFF2-40B4-BE49-F238E27FC236}">
                <a16:creationId xmlns:a16="http://schemas.microsoft.com/office/drawing/2014/main" id="{3C3EB8C4-1C27-47D5-8977-DA1B0A38B287}"/>
              </a:ext>
            </a:extLst>
          </p:cNvPr>
          <p:cNvPicPr>
            <a:picLocks noChangeAspect="1"/>
          </p:cNvPicPr>
          <p:nvPr/>
        </p:nvPicPr>
        <p:blipFill>
          <a:blip r:embed="rId5"/>
          <a:stretch>
            <a:fillRect/>
          </a:stretch>
        </p:blipFill>
        <p:spPr>
          <a:xfrm>
            <a:off x="2565865" y="144176"/>
            <a:ext cx="2048900" cy="1012595"/>
          </a:xfrm>
          <a:prstGeom prst="rect">
            <a:avLst/>
          </a:prstGeom>
        </p:spPr>
      </p:pic>
    </p:spTree>
    <p:extLst>
      <p:ext uri="{BB962C8B-B14F-4D97-AF65-F5344CB8AC3E}">
        <p14:creationId xmlns:p14="http://schemas.microsoft.com/office/powerpoint/2010/main" val="2468346662"/>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90540FD0-EB3D-4080-858F-B0E324D5E273}"/>
              </a:ext>
            </a:extLst>
          </p:cNvPr>
          <p:cNvSpPr txBox="1">
            <a:spLocks/>
          </p:cNvSpPr>
          <p:nvPr/>
        </p:nvSpPr>
        <p:spPr>
          <a:xfrm>
            <a:off x="1235" y="-2"/>
            <a:ext cx="9142765" cy="729000"/>
          </a:xfrm>
          <a:prstGeom prst="rect">
            <a:avLst/>
          </a:prstGeom>
          <a:solidFill>
            <a:schemeClr val="accent5">
              <a:lumMod val="75000"/>
            </a:schemeClr>
          </a:solidFill>
          <a:ln>
            <a:noFill/>
          </a:ln>
        </p:spPr>
        <p:txBody>
          <a:bodyPr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GB" sz="2600" b="1" i="0" u="none" strike="noStrike" kern="1200" cap="none" spc="0" normalizeH="0" baseline="0" noProof="0" dirty="0">
                <a:ln>
                  <a:noFill/>
                </a:ln>
                <a:solidFill>
                  <a:prstClr val="white"/>
                </a:solidFill>
                <a:effectLst/>
                <a:uLnTx/>
                <a:uFillTx/>
                <a:latin typeface="Helvetica" pitchFamily="2" charset="0"/>
                <a:ea typeface="Segoe UI Historic" panose="020B0502040204020203" pitchFamily="34" charset="0"/>
                <a:cs typeface="Segoe UI Historic" panose="020B0502040204020203" pitchFamily="34" charset="0"/>
              </a:rPr>
              <a:t>Aetiology</a:t>
            </a:r>
            <a:r>
              <a:rPr kumimoji="0" lang="en-GB" sz="1900" b="0" i="0" u="none" strike="noStrike" kern="1200" cap="none" spc="0" normalizeH="0" baseline="0" noProof="0" dirty="0">
                <a:ln>
                  <a:noFill/>
                </a:ln>
                <a:solidFill>
                  <a:prstClr val="white"/>
                </a:solidFill>
                <a:effectLst/>
                <a:uLnTx/>
                <a:uFillTx/>
                <a:latin typeface="Helvetica" pitchFamily="2" charset="0"/>
                <a:ea typeface="Segoe UI Historic" panose="020B0502040204020203" pitchFamily="34" charset="0"/>
                <a:cs typeface="Segoe UI Historic" panose="020B0502040204020203" pitchFamily="34" charset="0"/>
              </a:rPr>
              <a:t> of neonatal sepsis and meningitis in sub-Saharan Africa, by sub-region</a:t>
            </a:r>
          </a:p>
          <a:p>
            <a:pPr marL="0" marR="0" lvl="0" indent="0" algn="l" defTabSz="914400" rtl="0" eaLnBrk="1" fontAlgn="base" latinLnBrk="0" hangingPunct="1">
              <a:lnSpc>
                <a:spcPct val="90000"/>
              </a:lnSpc>
              <a:spcBef>
                <a:spcPct val="0"/>
              </a:spcBef>
              <a:spcAft>
                <a:spcPct val="0"/>
              </a:spcAft>
              <a:buClrTx/>
              <a:buSzTx/>
              <a:buFontTx/>
              <a:buNone/>
              <a:tabLst/>
              <a:defRPr/>
            </a:pPr>
            <a:r>
              <a:rPr kumimoji="0" lang="en-GB" sz="1700" b="1" i="0" u="none" strike="noStrike" kern="1200" cap="none" spc="0" normalizeH="0" baseline="0" noProof="0" dirty="0">
                <a:ln>
                  <a:noFill/>
                </a:ln>
                <a:solidFill>
                  <a:prstClr val="white"/>
                </a:solidFill>
                <a:effectLst/>
                <a:uLnTx/>
                <a:uFillTx/>
                <a:latin typeface="Helvetica" pitchFamily="2" charset="0"/>
                <a:ea typeface="Segoe UI Historic" panose="020B0502040204020203" pitchFamily="34" charset="0"/>
                <a:cs typeface="Segoe UI Historic" panose="020B0502040204020203" pitchFamily="34" charset="0"/>
              </a:rPr>
              <a:t>82 studies (2008 – 2018); 52465 neonates; 19 countries</a:t>
            </a:r>
            <a:endParaRPr kumimoji="0" lang="en-GB" sz="1700" b="0" i="0" u="none" strike="noStrike" kern="1200" cap="none" spc="0" normalizeH="0" baseline="0" noProof="0" dirty="0">
              <a:ln>
                <a:noFill/>
              </a:ln>
              <a:solidFill>
                <a:prstClr val="white"/>
              </a:solidFill>
              <a:effectLst/>
              <a:uLnTx/>
              <a:uFillTx/>
              <a:latin typeface="Helvetica" pitchFamily="2" charset="0"/>
              <a:ea typeface="Segoe UI Historic" panose="020B0502040204020203" pitchFamily="34" charset="0"/>
              <a:cs typeface="Segoe UI Historic" panose="020B0502040204020203" pitchFamily="34" charset="0"/>
            </a:endParaRPr>
          </a:p>
        </p:txBody>
      </p:sp>
      <p:grpSp>
        <p:nvGrpSpPr>
          <p:cNvPr id="20" name="Group 19">
            <a:extLst>
              <a:ext uri="{FF2B5EF4-FFF2-40B4-BE49-F238E27FC236}">
                <a16:creationId xmlns:a16="http://schemas.microsoft.com/office/drawing/2014/main" id="{6C04E0F3-99C5-4E5E-BD66-7CF4940E61CE}"/>
              </a:ext>
            </a:extLst>
          </p:cNvPr>
          <p:cNvGrpSpPr/>
          <p:nvPr/>
        </p:nvGrpSpPr>
        <p:grpSpPr>
          <a:xfrm>
            <a:off x="131467" y="923737"/>
            <a:ext cx="8913716" cy="4131505"/>
            <a:chOff x="175288" y="1184024"/>
            <a:chExt cx="11884955" cy="5508673"/>
          </a:xfrm>
        </p:grpSpPr>
        <p:pic>
          <p:nvPicPr>
            <p:cNvPr id="23" name="Picture 22">
              <a:extLst>
                <a:ext uri="{FF2B5EF4-FFF2-40B4-BE49-F238E27FC236}">
                  <a16:creationId xmlns:a16="http://schemas.microsoft.com/office/drawing/2014/main" id="{3124A0BD-CE2D-4BE1-984C-738AC9DBAD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7885" y="1589696"/>
              <a:ext cx="2701259" cy="2874014"/>
            </a:xfrm>
            <a:prstGeom prst="rect">
              <a:avLst/>
            </a:prstGeom>
            <a:ln>
              <a:noFill/>
            </a:ln>
          </p:spPr>
        </p:pic>
        <p:pic>
          <p:nvPicPr>
            <p:cNvPr id="27" name="Picture 26">
              <a:extLst>
                <a:ext uri="{FF2B5EF4-FFF2-40B4-BE49-F238E27FC236}">
                  <a16:creationId xmlns:a16="http://schemas.microsoft.com/office/drawing/2014/main" id="{BC327F57-5116-4BEF-BA99-03772445E34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00383" y="1589696"/>
              <a:ext cx="2701259" cy="2874014"/>
            </a:xfrm>
            <a:prstGeom prst="rect">
              <a:avLst/>
            </a:prstGeom>
            <a:ln>
              <a:noFill/>
            </a:ln>
          </p:spPr>
        </p:pic>
        <p:pic>
          <p:nvPicPr>
            <p:cNvPr id="30" name="Picture 29">
              <a:extLst>
                <a:ext uri="{FF2B5EF4-FFF2-40B4-BE49-F238E27FC236}">
                  <a16:creationId xmlns:a16="http://schemas.microsoft.com/office/drawing/2014/main" id="{BEB6527F-13EC-47E7-8DB8-B2A69BDF8CC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51860" y="1589694"/>
              <a:ext cx="2701261" cy="2874016"/>
            </a:xfrm>
            <a:prstGeom prst="rect">
              <a:avLst/>
            </a:prstGeom>
            <a:ln>
              <a:noFill/>
            </a:ln>
          </p:spPr>
        </p:pic>
        <p:pic>
          <p:nvPicPr>
            <p:cNvPr id="32" name="Picture 31">
              <a:extLst>
                <a:ext uri="{FF2B5EF4-FFF2-40B4-BE49-F238E27FC236}">
                  <a16:creationId xmlns:a16="http://schemas.microsoft.com/office/drawing/2014/main" id="{1691C4E3-6F75-4297-B985-35C3BD79D6F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69369" y="1589694"/>
              <a:ext cx="2701261" cy="2874016"/>
            </a:xfrm>
            <a:prstGeom prst="rect">
              <a:avLst/>
            </a:prstGeom>
            <a:ln>
              <a:noFill/>
            </a:ln>
          </p:spPr>
        </p:pic>
        <p:sp>
          <p:nvSpPr>
            <p:cNvPr id="3" name="Rectangle 2">
              <a:extLst>
                <a:ext uri="{FF2B5EF4-FFF2-40B4-BE49-F238E27FC236}">
                  <a16:creationId xmlns:a16="http://schemas.microsoft.com/office/drawing/2014/main" id="{11639C8D-187A-4005-9307-70BB2D66C2B7}"/>
                </a:ext>
              </a:extLst>
            </p:cNvPr>
            <p:cNvSpPr/>
            <p:nvPr/>
          </p:nvSpPr>
          <p:spPr>
            <a:xfrm>
              <a:off x="211873" y="1184025"/>
              <a:ext cx="2701259" cy="27646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500" b="1" i="0" u="none" strike="noStrike" kern="1200" cap="none" spc="0" normalizeH="0" baseline="0" noProof="0" dirty="0">
                  <a:ln>
                    <a:noFill/>
                  </a:ln>
                  <a:solidFill>
                    <a:prstClr val="white"/>
                  </a:solidFill>
                  <a:effectLst/>
                  <a:uLnTx/>
                  <a:uFillTx/>
                  <a:latin typeface="Arial"/>
                  <a:ea typeface="+mn-ea"/>
                  <a:cs typeface="+mn-cs"/>
                </a:rPr>
                <a:t>West Africa</a:t>
              </a:r>
            </a:p>
          </p:txBody>
        </p:sp>
        <p:sp>
          <p:nvSpPr>
            <p:cNvPr id="4" name="Rectangle 3">
              <a:extLst>
                <a:ext uri="{FF2B5EF4-FFF2-40B4-BE49-F238E27FC236}">
                  <a16:creationId xmlns:a16="http://schemas.microsoft.com/office/drawing/2014/main" id="{5D97DF7B-2F65-4AB6-946C-45B925E16042}"/>
                </a:ext>
              </a:extLst>
            </p:cNvPr>
            <p:cNvSpPr/>
            <p:nvPr/>
          </p:nvSpPr>
          <p:spPr>
            <a:xfrm>
              <a:off x="3200383" y="1184038"/>
              <a:ext cx="2701259" cy="27646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500" b="1" i="0" u="none" strike="noStrike" kern="1200" cap="none" spc="0" normalizeH="0" baseline="0" noProof="0" dirty="0">
                  <a:ln>
                    <a:noFill/>
                  </a:ln>
                  <a:solidFill>
                    <a:prstClr val="white"/>
                  </a:solidFill>
                  <a:effectLst/>
                  <a:uLnTx/>
                  <a:uFillTx/>
                  <a:latin typeface="Arial"/>
                  <a:ea typeface="+mn-ea"/>
                  <a:cs typeface="+mn-cs"/>
                </a:rPr>
                <a:t>Central Africa</a:t>
              </a:r>
            </a:p>
          </p:txBody>
        </p:sp>
        <p:sp>
          <p:nvSpPr>
            <p:cNvPr id="5" name="Rectangle 4">
              <a:extLst>
                <a:ext uri="{FF2B5EF4-FFF2-40B4-BE49-F238E27FC236}">
                  <a16:creationId xmlns:a16="http://schemas.microsoft.com/office/drawing/2014/main" id="{B22BCF6A-4330-4747-9E6B-81CDD3AD921B}"/>
                </a:ext>
              </a:extLst>
            </p:cNvPr>
            <p:cNvSpPr/>
            <p:nvPr/>
          </p:nvSpPr>
          <p:spPr>
            <a:xfrm>
              <a:off x="6269369" y="1184024"/>
              <a:ext cx="2701258" cy="27647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500" b="1" i="0" u="none" strike="noStrike" kern="1200" cap="none" spc="0" normalizeH="0" baseline="0" noProof="0" dirty="0">
                  <a:ln>
                    <a:noFill/>
                  </a:ln>
                  <a:solidFill>
                    <a:prstClr val="white"/>
                  </a:solidFill>
                  <a:effectLst/>
                  <a:uLnTx/>
                  <a:uFillTx/>
                  <a:latin typeface="Arial"/>
                  <a:ea typeface="+mn-ea"/>
                  <a:cs typeface="+mn-cs"/>
                </a:rPr>
                <a:t>Eastern</a:t>
              </a:r>
              <a:r>
                <a:rPr kumimoji="0" lang="en-GB" sz="1500" b="1" i="0" u="none" strike="noStrike" kern="1200" cap="none" spc="0" normalizeH="0" baseline="0" noProof="0" dirty="0">
                  <a:ln>
                    <a:noFill/>
                  </a:ln>
                  <a:solidFill>
                    <a:prstClr val="black"/>
                  </a:solidFill>
                  <a:effectLst/>
                  <a:uLnTx/>
                  <a:uFillTx/>
                  <a:latin typeface="Arial"/>
                  <a:ea typeface="+mn-ea"/>
                  <a:cs typeface="+mn-cs"/>
                </a:rPr>
                <a:t> </a:t>
              </a:r>
              <a:r>
                <a:rPr kumimoji="0" lang="en-GB" sz="1500" b="1" i="0" u="none" strike="noStrike" kern="1200" cap="none" spc="0" normalizeH="0" baseline="0" noProof="0" dirty="0">
                  <a:ln>
                    <a:noFill/>
                  </a:ln>
                  <a:solidFill>
                    <a:prstClr val="white"/>
                  </a:solidFill>
                  <a:effectLst/>
                  <a:uLnTx/>
                  <a:uFillTx/>
                  <a:latin typeface="Arial"/>
                  <a:ea typeface="+mn-ea"/>
                  <a:cs typeface="+mn-cs"/>
                </a:rPr>
                <a:t>Africa</a:t>
              </a:r>
            </a:p>
          </p:txBody>
        </p:sp>
        <p:sp>
          <p:nvSpPr>
            <p:cNvPr id="8" name="Rectangle 7">
              <a:extLst>
                <a:ext uri="{FF2B5EF4-FFF2-40B4-BE49-F238E27FC236}">
                  <a16:creationId xmlns:a16="http://schemas.microsoft.com/office/drawing/2014/main" id="{D031FC8C-2806-4889-B6B6-003DF5EC6ADE}"/>
                </a:ext>
              </a:extLst>
            </p:cNvPr>
            <p:cNvSpPr/>
            <p:nvPr/>
          </p:nvSpPr>
          <p:spPr>
            <a:xfrm>
              <a:off x="9271710" y="1184024"/>
              <a:ext cx="2747949" cy="27647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500" b="1" i="0" u="none" strike="noStrike" kern="1200" cap="none" spc="0" normalizeH="0" baseline="0" noProof="0" dirty="0">
                  <a:ln>
                    <a:noFill/>
                  </a:ln>
                  <a:solidFill>
                    <a:prstClr val="white"/>
                  </a:solidFill>
                  <a:effectLst/>
                  <a:uLnTx/>
                  <a:uFillTx/>
                  <a:latin typeface="Arial"/>
                  <a:ea typeface="+mn-ea"/>
                  <a:cs typeface="+mn-cs"/>
                </a:rPr>
                <a:t>Southern Africa</a:t>
              </a:r>
            </a:p>
          </p:txBody>
        </p:sp>
        <p:pic>
          <p:nvPicPr>
            <p:cNvPr id="6" name="Picture 5">
              <a:extLst>
                <a:ext uri="{FF2B5EF4-FFF2-40B4-BE49-F238E27FC236}">
                  <a16:creationId xmlns:a16="http://schemas.microsoft.com/office/drawing/2014/main" id="{3C503ADE-1AD9-4760-8397-6BBDC6D498E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5288" y="4589597"/>
              <a:ext cx="2737845" cy="972000"/>
            </a:xfrm>
            <a:prstGeom prst="rect">
              <a:avLst/>
            </a:prstGeom>
          </p:spPr>
        </p:pic>
        <p:pic>
          <p:nvPicPr>
            <p:cNvPr id="7" name="Picture 6">
              <a:extLst>
                <a:ext uri="{FF2B5EF4-FFF2-40B4-BE49-F238E27FC236}">
                  <a16:creationId xmlns:a16="http://schemas.microsoft.com/office/drawing/2014/main" id="{F727067A-BA1C-43C3-9DF1-67F595065B3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80170" y="5710104"/>
              <a:ext cx="2770044" cy="972000"/>
            </a:xfrm>
            <a:prstGeom prst="rect">
              <a:avLst/>
            </a:prstGeom>
          </p:spPr>
        </p:pic>
        <p:pic>
          <p:nvPicPr>
            <p:cNvPr id="10" name="Picture 9">
              <a:extLst>
                <a:ext uri="{FF2B5EF4-FFF2-40B4-BE49-F238E27FC236}">
                  <a16:creationId xmlns:a16="http://schemas.microsoft.com/office/drawing/2014/main" id="{68012BE6-1F89-4AE5-8C43-2452BB8EF69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164287" y="4589597"/>
              <a:ext cx="2770044" cy="972000"/>
            </a:xfrm>
            <a:prstGeom prst="rect">
              <a:avLst/>
            </a:prstGeom>
          </p:spPr>
        </p:pic>
        <p:pic>
          <p:nvPicPr>
            <p:cNvPr id="11" name="Picture 10">
              <a:extLst>
                <a:ext uri="{FF2B5EF4-FFF2-40B4-BE49-F238E27FC236}">
                  <a16:creationId xmlns:a16="http://schemas.microsoft.com/office/drawing/2014/main" id="{06483DF8-F7A2-4930-8F3A-691489BF82ED}"/>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r="1836"/>
            <a:stretch/>
          </p:blipFill>
          <p:spPr>
            <a:xfrm>
              <a:off x="3164286" y="5716278"/>
              <a:ext cx="2737356" cy="972000"/>
            </a:xfrm>
            <a:prstGeom prst="rect">
              <a:avLst/>
            </a:prstGeom>
          </p:spPr>
        </p:pic>
        <p:pic>
          <p:nvPicPr>
            <p:cNvPr id="12" name="Picture 11">
              <a:extLst>
                <a:ext uri="{FF2B5EF4-FFF2-40B4-BE49-F238E27FC236}">
                  <a16:creationId xmlns:a16="http://schemas.microsoft.com/office/drawing/2014/main" id="{EF60F67F-2377-4972-BB28-2E8A04CD361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220236" y="4589597"/>
              <a:ext cx="2833230" cy="972000"/>
            </a:xfrm>
            <a:prstGeom prst="rect">
              <a:avLst/>
            </a:prstGeom>
          </p:spPr>
        </p:pic>
        <p:pic>
          <p:nvPicPr>
            <p:cNvPr id="13" name="Picture 12">
              <a:extLst>
                <a:ext uri="{FF2B5EF4-FFF2-40B4-BE49-F238E27FC236}">
                  <a16:creationId xmlns:a16="http://schemas.microsoft.com/office/drawing/2014/main" id="{16B6CAD8-5344-4521-B642-4C994EA7231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233272" y="5716279"/>
              <a:ext cx="2886665" cy="972000"/>
            </a:xfrm>
            <a:prstGeom prst="rect">
              <a:avLst/>
            </a:prstGeom>
          </p:spPr>
        </p:pic>
        <p:pic>
          <p:nvPicPr>
            <p:cNvPr id="14" name="Picture 13">
              <a:extLst>
                <a:ext uri="{FF2B5EF4-FFF2-40B4-BE49-F238E27FC236}">
                  <a16:creationId xmlns:a16="http://schemas.microsoft.com/office/drawing/2014/main" id="{110195F9-C041-4E57-A078-D70A83F5F98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269041" y="4595771"/>
              <a:ext cx="2750618" cy="972000"/>
            </a:xfrm>
            <a:prstGeom prst="rect">
              <a:avLst/>
            </a:prstGeom>
          </p:spPr>
        </p:pic>
        <p:pic>
          <p:nvPicPr>
            <p:cNvPr id="16" name="Picture 15">
              <a:extLst>
                <a:ext uri="{FF2B5EF4-FFF2-40B4-BE49-F238E27FC236}">
                  <a16:creationId xmlns:a16="http://schemas.microsoft.com/office/drawing/2014/main" id="{3430BA27-814B-4FEA-843C-8688621B3824}"/>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271711" y="5720697"/>
              <a:ext cx="2788532" cy="972000"/>
            </a:xfrm>
            <a:prstGeom prst="rect">
              <a:avLst/>
            </a:prstGeom>
          </p:spPr>
        </p:pic>
      </p:grpSp>
    </p:spTree>
    <p:extLst>
      <p:ext uri="{BB962C8B-B14F-4D97-AF65-F5344CB8AC3E}">
        <p14:creationId xmlns:p14="http://schemas.microsoft.com/office/powerpoint/2010/main" val="3693249340"/>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D00CDB8-E883-4249-B010-8039361A20A4}"/>
              </a:ext>
            </a:extLst>
          </p:cNvPr>
          <p:cNvSpPr txBox="1">
            <a:spLocks/>
          </p:cNvSpPr>
          <p:nvPr/>
        </p:nvSpPr>
        <p:spPr>
          <a:xfrm>
            <a:off x="0" y="274"/>
            <a:ext cx="9144000" cy="468000"/>
          </a:xfrm>
          <a:prstGeom prst="rect">
            <a:avLst/>
          </a:prstGeom>
          <a:solidFill>
            <a:srgbClr val="002060"/>
          </a:solidFill>
        </p:spPr>
        <p:txBody>
          <a:bodyPr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685783" fontAlgn="auto">
              <a:spcAft>
                <a:spcPts val="0"/>
              </a:spcAft>
            </a:pPr>
            <a:r>
              <a:rPr lang="en-GB" sz="2200" b="1" dirty="0">
                <a:solidFill>
                  <a:prstClr val="white"/>
                </a:solidFill>
                <a:latin typeface="Candara" panose="020E0502030303020204" pitchFamily="34" charset="0"/>
              </a:rPr>
              <a:t>Sources of infections among newborns</a:t>
            </a:r>
          </a:p>
        </p:txBody>
      </p:sp>
      <p:pic>
        <p:nvPicPr>
          <p:cNvPr id="9" name="Picture 8" descr="A close up of a logo&#10;&#10;Description automatically generated">
            <a:extLst>
              <a:ext uri="{FF2B5EF4-FFF2-40B4-BE49-F238E27FC236}">
                <a16:creationId xmlns:a16="http://schemas.microsoft.com/office/drawing/2014/main" id="{991CF4FC-DC44-4EE3-8133-9E2264C388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457" y="1712573"/>
            <a:ext cx="1234849" cy="2088232"/>
          </a:xfrm>
          <a:prstGeom prst="rect">
            <a:avLst/>
          </a:prstGeom>
        </p:spPr>
      </p:pic>
      <p:pic>
        <p:nvPicPr>
          <p:cNvPr id="14" name="Picture 13" descr="A picture containing logo&#10;&#10;Description automatically generated">
            <a:extLst>
              <a:ext uri="{FF2B5EF4-FFF2-40B4-BE49-F238E27FC236}">
                <a16:creationId xmlns:a16="http://schemas.microsoft.com/office/drawing/2014/main" id="{7AAD2D6A-4610-49B1-8B49-47ADD020395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5188" y="3364622"/>
            <a:ext cx="1800200" cy="1498320"/>
          </a:xfrm>
          <a:prstGeom prst="rect">
            <a:avLst/>
          </a:prstGeom>
        </p:spPr>
      </p:pic>
      <p:grpSp>
        <p:nvGrpSpPr>
          <p:cNvPr id="3" name="Group 2">
            <a:extLst>
              <a:ext uri="{FF2B5EF4-FFF2-40B4-BE49-F238E27FC236}">
                <a16:creationId xmlns:a16="http://schemas.microsoft.com/office/drawing/2014/main" id="{EC477E32-7E21-2747-BFBD-23AA9E221EF1}"/>
              </a:ext>
            </a:extLst>
          </p:cNvPr>
          <p:cNvGrpSpPr/>
          <p:nvPr/>
        </p:nvGrpSpPr>
        <p:grpSpPr>
          <a:xfrm>
            <a:off x="2705204" y="452033"/>
            <a:ext cx="6236222" cy="4691194"/>
            <a:chOff x="3606938" y="602710"/>
            <a:chExt cx="8314963" cy="6254925"/>
          </a:xfrm>
        </p:grpSpPr>
        <p:pic>
          <p:nvPicPr>
            <p:cNvPr id="2" name="Picture 1">
              <a:extLst>
                <a:ext uri="{FF2B5EF4-FFF2-40B4-BE49-F238E27FC236}">
                  <a16:creationId xmlns:a16="http://schemas.microsoft.com/office/drawing/2014/main" id="{C056CB61-37C2-4B45-87F7-59CF38E16A25}"/>
                </a:ext>
              </a:extLst>
            </p:cNvPr>
            <p:cNvPicPr>
              <a:picLocks noChangeAspect="1"/>
            </p:cNvPicPr>
            <p:nvPr/>
          </p:nvPicPr>
          <p:blipFill>
            <a:blip r:embed="rId5"/>
            <a:stretch>
              <a:fillRect/>
            </a:stretch>
          </p:blipFill>
          <p:spPr>
            <a:xfrm>
              <a:off x="4655840" y="602710"/>
              <a:ext cx="7266061" cy="6254925"/>
            </a:xfrm>
            <a:prstGeom prst="rect">
              <a:avLst/>
            </a:prstGeom>
          </p:spPr>
        </p:pic>
        <p:cxnSp>
          <p:nvCxnSpPr>
            <p:cNvPr id="6" name="Straight Connector 5">
              <a:extLst>
                <a:ext uri="{FF2B5EF4-FFF2-40B4-BE49-F238E27FC236}">
                  <a16:creationId xmlns:a16="http://schemas.microsoft.com/office/drawing/2014/main" id="{1D96292C-0B5F-F64D-8B75-D4E3FDC5B777}"/>
                </a:ext>
              </a:extLst>
            </p:cNvPr>
            <p:cNvCxnSpPr>
              <a:cxnSpLocks/>
            </p:cNvCxnSpPr>
            <p:nvPr/>
          </p:nvCxnSpPr>
          <p:spPr>
            <a:xfrm flipH="1">
              <a:off x="3606938" y="1892828"/>
              <a:ext cx="1068651" cy="3174911"/>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EDAA2F2-0511-F44F-802A-B4B2251DBB14}"/>
                </a:ext>
              </a:extLst>
            </p:cNvPr>
            <p:cNvCxnSpPr>
              <a:cxnSpLocks/>
            </p:cNvCxnSpPr>
            <p:nvPr/>
          </p:nvCxnSpPr>
          <p:spPr>
            <a:xfrm flipV="1">
              <a:off x="3606938" y="5646727"/>
              <a:ext cx="1066455" cy="608563"/>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10" name="Picture 9" descr="Icon&#10;&#10;Description automatically generated">
            <a:extLst>
              <a:ext uri="{FF2B5EF4-FFF2-40B4-BE49-F238E27FC236}">
                <a16:creationId xmlns:a16="http://schemas.microsoft.com/office/drawing/2014/main" id="{61DC5EB6-E492-401D-B655-41CBCD5BAD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9841" y="2055942"/>
            <a:ext cx="1118828" cy="1118828"/>
          </a:xfrm>
          <a:prstGeom prst="rect">
            <a:avLst/>
          </a:prstGeom>
        </p:spPr>
      </p:pic>
      <p:sp>
        <p:nvSpPr>
          <p:cNvPr id="17" name="Arrow: Right 16">
            <a:extLst>
              <a:ext uri="{FF2B5EF4-FFF2-40B4-BE49-F238E27FC236}">
                <a16:creationId xmlns:a16="http://schemas.microsoft.com/office/drawing/2014/main" id="{C52C4628-132D-498E-B7A2-522F855BFAFC}"/>
              </a:ext>
            </a:extLst>
          </p:cNvPr>
          <p:cNvSpPr/>
          <p:nvPr/>
        </p:nvSpPr>
        <p:spPr>
          <a:xfrm rot="20013431">
            <a:off x="1143336" y="2627685"/>
            <a:ext cx="400035" cy="323732"/>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8"/>
            <a:endParaRPr lang="en-GB">
              <a:solidFill>
                <a:prstClr val="white"/>
              </a:solidFill>
              <a:latin typeface="Calibri" panose="020F0502020204030204"/>
            </a:endParaRPr>
          </a:p>
        </p:txBody>
      </p:sp>
      <p:sp>
        <p:nvSpPr>
          <p:cNvPr id="15" name="Arrow: Right 14">
            <a:extLst>
              <a:ext uri="{FF2B5EF4-FFF2-40B4-BE49-F238E27FC236}">
                <a16:creationId xmlns:a16="http://schemas.microsoft.com/office/drawing/2014/main" id="{8E0B4CC5-B13B-4A26-8EC2-2C33765BE793}"/>
              </a:ext>
            </a:extLst>
          </p:cNvPr>
          <p:cNvSpPr/>
          <p:nvPr/>
        </p:nvSpPr>
        <p:spPr>
          <a:xfrm rot="15688733">
            <a:off x="1931143" y="3214357"/>
            <a:ext cx="372227" cy="33920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8"/>
            <a:endParaRPr lang="en-GB">
              <a:solidFill>
                <a:prstClr val="white"/>
              </a:solidFill>
              <a:latin typeface="Calibri" panose="020F0502020204030204"/>
            </a:endParaRPr>
          </a:p>
        </p:txBody>
      </p:sp>
      <p:pic>
        <p:nvPicPr>
          <p:cNvPr id="1026" name="Picture 2" descr="Simple wooden house clipart free image download">
            <a:extLst>
              <a:ext uri="{FF2B5EF4-FFF2-40B4-BE49-F238E27FC236}">
                <a16:creationId xmlns:a16="http://schemas.microsoft.com/office/drawing/2014/main" id="{E37F3BD0-F5EA-0E45-AA3C-7D03CFDE40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0723" y="698794"/>
            <a:ext cx="1921500" cy="1027802"/>
          </a:xfrm>
          <a:prstGeom prst="rect">
            <a:avLst/>
          </a:prstGeom>
          <a:noFill/>
          <a:extLst>
            <a:ext uri="{909E8E84-426E-40DD-AFC4-6F175D3DCCD1}">
              <a14:hiddenFill xmlns:a14="http://schemas.microsoft.com/office/drawing/2010/main">
                <a:solidFill>
                  <a:srgbClr val="FFFFFF"/>
                </a:solidFill>
              </a14:hiddenFill>
            </a:ext>
          </a:extLst>
        </p:spPr>
      </p:pic>
      <p:sp>
        <p:nvSpPr>
          <p:cNvPr id="13" name="Arrow: Right 14">
            <a:extLst>
              <a:ext uri="{FF2B5EF4-FFF2-40B4-BE49-F238E27FC236}">
                <a16:creationId xmlns:a16="http://schemas.microsoft.com/office/drawing/2014/main" id="{055697C2-A76C-6F4B-A3F6-AD2C2691336D}"/>
              </a:ext>
            </a:extLst>
          </p:cNvPr>
          <p:cNvSpPr/>
          <p:nvPr/>
        </p:nvSpPr>
        <p:spPr>
          <a:xfrm rot="6474985">
            <a:off x="1940509" y="1840842"/>
            <a:ext cx="372227" cy="33920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8"/>
            <a:endParaRPr lang="en-GB">
              <a:solidFill>
                <a:prstClr val="white"/>
              </a:solidFill>
              <a:latin typeface="Calibri" panose="020F0502020204030204"/>
            </a:endParaRPr>
          </a:p>
        </p:txBody>
      </p:sp>
    </p:spTree>
    <p:extLst>
      <p:ext uri="{BB962C8B-B14F-4D97-AF65-F5344CB8AC3E}">
        <p14:creationId xmlns:p14="http://schemas.microsoft.com/office/powerpoint/2010/main" val="463480020"/>
      </p:ext>
    </p:extLst>
  </p:cSld>
  <p:clrMapOvr>
    <a:masterClrMapping/>
  </p:clrMapOvr>
  <mc:AlternateContent xmlns:mc="http://schemas.openxmlformats.org/markup-compatibility/2006" xmlns:p14="http://schemas.microsoft.com/office/powerpoint/2010/main">
    <mc:Choice Requires="p14">
      <p:transition spd="slow" p14:dur="4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5AD49F8-E1C2-4A90-8358-87C150CA31EE}"/>
              </a:ext>
            </a:extLst>
          </p:cNvPr>
          <p:cNvPicPr>
            <a:picLocks noGrp="1" noChangeAspect="1"/>
          </p:cNvPicPr>
          <p:nvPr>
            <p:ph idx="1"/>
          </p:nvPr>
        </p:nvPicPr>
        <p:blipFill rotWithShape="1">
          <a:blip r:embed="rId3">
            <a:extLst>
              <a:ext uri="{28A0092B-C50C-407E-A947-70E740481C1C}">
                <a14:useLocalDpi xmlns:a14="http://schemas.microsoft.com/office/drawing/2010/main"/>
              </a:ext>
            </a:extLst>
          </a:blip>
          <a:srcRect t="2909"/>
          <a:stretch/>
        </p:blipFill>
        <p:spPr>
          <a:xfrm>
            <a:off x="628650" y="1502959"/>
            <a:ext cx="7886699" cy="3120341"/>
          </a:xfrm>
          <a:prstGeom prst="rect">
            <a:avLst/>
          </a:prstGeom>
        </p:spPr>
      </p:pic>
      <p:sp>
        <p:nvSpPr>
          <p:cNvPr id="4" name="Title 3">
            <a:extLst>
              <a:ext uri="{FF2B5EF4-FFF2-40B4-BE49-F238E27FC236}">
                <a16:creationId xmlns:a16="http://schemas.microsoft.com/office/drawing/2014/main" id="{B76B1A59-6B8B-4967-ACC0-C4E141B86E08}"/>
              </a:ext>
            </a:extLst>
          </p:cNvPr>
          <p:cNvSpPr>
            <a:spLocks noGrp="1"/>
          </p:cNvSpPr>
          <p:nvPr>
            <p:ph type="title"/>
          </p:nvPr>
        </p:nvSpPr>
        <p:spPr>
          <a:xfrm>
            <a:off x="623797" y="411510"/>
            <a:ext cx="7886699" cy="1561346"/>
          </a:xfrm>
        </p:spPr>
        <p:txBody>
          <a:bodyPr vert="horz" lIns="91440" tIns="45720" rIns="91440" bIns="45720" rtlCol="0" anchor="t">
            <a:normAutofit fontScale="90000"/>
          </a:bodyPr>
          <a:lstStyle/>
          <a:p>
            <a:pPr defTabSz="914400"/>
            <a:r>
              <a:rPr lang="en-US" sz="4400" b="1" kern="1200" dirty="0">
                <a:solidFill>
                  <a:srgbClr val="005C66"/>
                </a:solidFill>
                <a:latin typeface="Candara" panose="020E0502030303020204" pitchFamily="34" charset="0"/>
              </a:rPr>
              <a:t>Hospital Transmission:</a:t>
            </a:r>
            <a:br>
              <a:rPr lang="en-US" sz="4400" b="1" kern="1200" dirty="0">
                <a:solidFill>
                  <a:srgbClr val="005C66"/>
                </a:solidFill>
                <a:latin typeface="Candara" panose="020E0502030303020204" pitchFamily="34" charset="0"/>
              </a:rPr>
            </a:br>
            <a:r>
              <a:rPr lang="en-US" sz="3200" b="1" dirty="0">
                <a:solidFill>
                  <a:srgbClr val="21677E"/>
                </a:solidFill>
                <a:latin typeface="Candara" panose="020E0502030303020204" pitchFamily="34" charset="0"/>
                <a:cs typeface="Arial"/>
              </a:rPr>
              <a:t>A Genomic Analysis of Hospital-Acquired Neonatal Sepsis Outbreaks</a:t>
            </a:r>
            <a:endParaRPr lang="en-US" sz="4400" b="1" kern="1200" dirty="0">
              <a:solidFill>
                <a:srgbClr val="005C66"/>
              </a:solidFill>
              <a:latin typeface="Candara" panose="020E0502030303020204" pitchFamily="34" charset="0"/>
            </a:endParaRPr>
          </a:p>
        </p:txBody>
      </p:sp>
    </p:spTree>
    <p:extLst>
      <p:ext uri="{BB962C8B-B14F-4D97-AF65-F5344CB8AC3E}">
        <p14:creationId xmlns:p14="http://schemas.microsoft.com/office/powerpoint/2010/main" val="423564575"/>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D00CDB8-E883-4249-B010-8039361A20A4}"/>
              </a:ext>
            </a:extLst>
          </p:cNvPr>
          <p:cNvSpPr txBox="1">
            <a:spLocks/>
          </p:cNvSpPr>
          <p:nvPr/>
        </p:nvSpPr>
        <p:spPr>
          <a:xfrm>
            <a:off x="0" y="274"/>
            <a:ext cx="9144000" cy="555252"/>
          </a:xfrm>
          <a:prstGeom prst="rect">
            <a:avLst/>
          </a:prstGeom>
          <a:solidFill>
            <a:srgbClr val="002060"/>
          </a:solidFill>
        </p:spPr>
        <p:txBody>
          <a:bodyPr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pPr>
            <a:r>
              <a:rPr lang="en-GB" sz="2200" b="1" dirty="0">
                <a:solidFill>
                  <a:schemeClr val="bg1"/>
                </a:solidFill>
                <a:latin typeface="Candara" panose="020E0502030303020204" pitchFamily="34" charset="0"/>
              </a:rPr>
              <a:t>Hospital-acquired neonatal infections: - Endemic Infections &amp; Outbreaks</a:t>
            </a:r>
          </a:p>
        </p:txBody>
      </p:sp>
      <p:pic>
        <p:nvPicPr>
          <p:cNvPr id="7" name="Picture 6">
            <a:extLst>
              <a:ext uri="{FF2B5EF4-FFF2-40B4-BE49-F238E27FC236}">
                <a16:creationId xmlns:a16="http://schemas.microsoft.com/office/drawing/2014/main" id="{CDFC712E-2929-4C48-8598-19AF5782258B}"/>
              </a:ext>
            </a:extLst>
          </p:cNvPr>
          <p:cNvPicPr>
            <a:picLocks noChangeAspect="1"/>
          </p:cNvPicPr>
          <p:nvPr/>
        </p:nvPicPr>
        <p:blipFill>
          <a:blip r:embed="rId3"/>
          <a:stretch>
            <a:fillRect/>
          </a:stretch>
        </p:blipFill>
        <p:spPr>
          <a:xfrm>
            <a:off x="188230" y="733331"/>
            <a:ext cx="8767540" cy="3005366"/>
          </a:xfrm>
          <a:prstGeom prst="rect">
            <a:avLst/>
          </a:prstGeom>
        </p:spPr>
      </p:pic>
      <p:sp>
        <p:nvSpPr>
          <p:cNvPr id="5" name="Rectangle 4">
            <a:extLst>
              <a:ext uri="{FF2B5EF4-FFF2-40B4-BE49-F238E27FC236}">
                <a16:creationId xmlns:a16="http://schemas.microsoft.com/office/drawing/2014/main" id="{C86FB92F-1DFE-5244-9A49-CB8397F7CCE1}"/>
              </a:ext>
            </a:extLst>
          </p:cNvPr>
          <p:cNvSpPr/>
          <p:nvPr/>
        </p:nvSpPr>
        <p:spPr>
          <a:xfrm>
            <a:off x="124940" y="3903898"/>
            <a:ext cx="8894120" cy="1116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00025" indent="-200025" algn="l" defTabSz="685800" eaLnBrk="1" fontAlgn="auto" hangingPunct="1">
              <a:spcBef>
                <a:spcPts val="0"/>
              </a:spcBef>
              <a:spcAft>
                <a:spcPts val="400"/>
              </a:spcAft>
              <a:buFont typeface="Arial" panose="020B0604020202020204" pitchFamily="34" charset="0"/>
              <a:buChar char="•"/>
            </a:pPr>
            <a:r>
              <a:rPr lang="en-GB" sz="2200" b="1" dirty="0">
                <a:solidFill>
                  <a:srgbClr val="C00000"/>
                </a:solidFill>
                <a:latin typeface="Candara" panose="020E0502030303020204" pitchFamily="34" charset="0"/>
                <a:cs typeface="Arial" panose="020B0604020202020204" pitchFamily="34" charset="0"/>
              </a:rPr>
              <a:t>High CFR </a:t>
            </a:r>
            <a:r>
              <a:rPr lang="en-GB" sz="2200" dirty="0">
                <a:solidFill>
                  <a:prstClr val="black"/>
                </a:solidFill>
                <a:latin typeface="Candara" panose="020E0502030303020204" pitchFamily="34" charset="0"/>
                <a:cs typeface="Arial" panose="020B0604020202020204" pitchFamily="34" charset="0"/>
              </a:rPr>
              <a:t>(~50%)</a:t>
            </a:r>
          </a:p>
          <a:p>
            <a:pPr marL="200025" indent="-200025" algn="l" defTabSz="685800" eaLnBrk="1" fontAlgn="auto" hangingPunct="1">
              <a:spcBef>
                <a:spcPts val="0"/>
              </a:spcBef>
              <a:spcAft>
                <a:spcPts val="400"/>
              </a:spcAft>
              <a:buFont typeface="Arial" panose="020B0604020202020204" pitchFamily="34" charset="0"/>
              <a:buChar char="•"/>
            </a:pPr>
            <a:r>
              <a:rPr lang="en-GB" sz="2200" b="1" dirty="0">
                <a:solidFill>
                  <a:srgbClr val="C00000"/>
                </a:solidFill>
                <a:latin typeface="Candara" panose="020E0502030303020204" pitchFamily="34" charset="0"/>
                <a:cs typeface="Arial" panose="020B0604020202020204" pitchFamily="34" charset="0"/>
              </a:rPr>
              <a:t>Extrinsic contamination </a:t>
            </a:r>
            <a:r>
              <a:rPr lang="en-GB" sz="2200" dirty="0">
                <a:solidFill>
                  <a:prstClr val="black"/>
                </a:solidFill>
                <a:latin typeface="Candara" panose="020E0502030303020204" pitchFamily="34" charset="0"/>
                <a:cs typeface="Arial" panose="020B0604020202020204" pitchFamily="34" charset="0"/>
              </a:rPr>
              <a:t>of</a:t>
            </a:r>
            <a:r>
              <a:rPr lang="en-GB" sz="2200" b="1" dirty="0">
                <a:solidFill>
                  <a:srgbClr val="0070C0"/>
                </a:solidFill>
                <a:latin typeface="Candara" panose="020E0502030303020204" pitchFamily="34" charset="0"/>
                <a:cs typeface="Arial" panose="020B0604020202020204" pitchFamily="34" charset="0"/>
              </a:rPr>
              <a:t> </a:t>
            </a:r>
            <a:r>
              <a:rPr lang="en-GB" sz="2200" b="1" dirty="0">
                <a:solidFill>
                  <a:srgbClr val="C00000"/>
                </a:solidFill>
                <a:latin typeface="Candara" panose="020E0502030303020204" pitchFamily="34" charset="0"/>
                <a:cs typeface="Arial" panose="020B0604020202020204" pitchFamily="34" charset="0"/>
              </a:rPr>
              <a:t>IV fluids </a:t>
            </a:r>
            <a:r>
              <a:rPr lang="en-GB" sz="2200" dirty="0">
                <a:solidFill>
                  <a:prstClr val="black"/>
                </a:solidFill>
                <a:latin typeface="Candara" panose="020E0502030303020204" pitchFamily="34" charset="0"/>
                <a:cs typeface="Arial" panose="020B0604020202020204" pitchFamily="34" charset="0"/>
              </a:rPr>
              <a:t>and</a:t>
            </a:r>
            <a:r>
              <a:rPr lang="en-GB" sz="2200" b="1" dirty="0">
                <a:solidFill>
                  <a:srgbClr val="0070C0"/>
                </a:solidFill>
                <a:latin typeface="Candara" panose="020E0502030303020204" pitchFamily="34" charset="0"/>
                <a:cs typeface="Arial" panose="020B0604020202020204" pitchFamily="34" charset="0"/>
              </a:rPr>
              <a:t> </a:t>
            </a:r>
            <a:r>
              <a:rPr lang="en-GB" sz="2200" b="1" dirty="0">
                <a:solidFill>
                  <a:srgbClr val="C00000"/>
                </a:solidFill>
                <a:latin typeface="Candara" panose="020E0502030303020204" pitchFamily="34" charset="0"/>
                <a:cs typeface="Arial" panose="020B0604020202020204" pitchFamily="34" charset="0"/>
              </a:rPr>
              <a:t>antibiotics</a:t>
            </a:r>
          </a:p>
          <a:p>
            <a:pPr marL="200025" indent="-200025" algn="l" defTabSz="685800" eaLnBrk="1" fontAlgn="auto" hangingPunct="1">
              <a:spcBef>
                <a:spcPts val="0"/>
              </a:spcBef>
              <a:spcAft>
                <a:spcPts val="400"/>
              </a:spcAft>
              <a:buFont typeface="Arial" panose="020B0604020202020204" pitchFamily="34" charset="0"/>
              <a:buChar char="•"/>
            </a:pPr>
            <a:r>
              <a:rPr lang="en-GB" sz="2200" dirty="0">
                <a:solidFill>
                  <a:prstClr val="black"/>
                </a:solidFill>
                <a:latin typeface="Candara" panose="020E0502030303020204" pitchFamily="34" charset="0"/>
                <a:cs typeface="Arial" panose="020B0604020202020204" pitchFamily="34" charset="0"/>
              </a:rPr>
              <a:t>Suboptimal infection prevention &amp; control (*poor hand hygiene) </a:t>
            </a:r>
          </a:p>
        </p:txBody>
      </p:sp>
    </p:spTree>
    <p:extLst>
      <p:ext uri="{BB962C8B-B14F-4D97-AF65-F5344CB8AC3E}">
        <p14:creationId xmlns:p14="http://schemas.microsoft.com/office/powerpoint/2010/main" val="783966810"/>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802419E4-467C-E04A-80BE-38D676C9616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9400" b="3504"/>
          <a:stretch/>
        </p:blipFill>
        <p:spPr>
          <a:xfrm>
            <a:off x="142840" y="69690"/>
            <a:ext cx="4141129" cy="5022341"/>
          </a:xfrm>
          <a:prstGeom prst="rect">
            <a:avLst/>
          </a:prstGeom>
          <a:ln w="25400">
            <a:solidFill>
              <a:schemeClr val="tx1"/>
            </a:solidFill>
          </a:ln>
        </p:spPr>
      </p:pic>
      <p:pic>
        <p:nvPicPr>
          <p:cNvPr id="33" name="Graphic 32">
            <a:extLst>
              <a:ext uri="{FF2B5EF4-FFF2-40B4-BE49-F238E27FC236}">
                <a16:creationId xmlns:a16="http://schemas.microsoft.com/office/drawing/2014/main" id="{C57EB34A-C74F-0E49-9CCA-6922D46F83D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88808" y="944415"/>
            <a:ext cx="4678450" cy="2531250"/>
          </a:xfrm>
          <a:prstGeom prst="rect">
            <a:avLst/>
          </a:prstGeom>
        </p:spPr>
      </p:pic>
      <p:sp>
        <p:nvSpPr>
          <p:cNvPr id="38" name="TextBox 37">
            <a:extLst>
              <a:ext uri="{FF2B5EF4-FFF2-40B4-BE49-F238E27FC236}">
                <a16:creationId xmlns:a16="http://schemas.microsoft.com/office/drawing/2014/main" id="{46AE272D-5363-4643-BB04-B64E92F8929E}"/>
              </a:ext>
            </a:extLst>
          </p:cNvPr>
          <p:cNvSpPr txBox="1"/>
          <p:nvPr/>
        </p:nvSpPr>
        <p:spPr>
          <a:xfrm>
            <a:off x="4572000" y="3622254"/>
            <a:ext cx="4207636" cy="461665"/>
          </a:xfrm>
          <a:prstGeom prst="rect">
            <a:avLst/>
          </a:prstGeom>
          <a:noFill/>
        </p:spPr>
        <p:txBody>
          <a:bodyPr wrap="square" rtlCol="0">
            <a:spAutoFit/>
          </a:bodyPr>
          <a:lstStyle/>
          <a:p>
            <a:pPr defTabSz="914378"/>
            <a:r>
              <a:rPr lang="en-US" sz="1200" dirty="0">
                <a:solidFill>
                  <a:prstClr val="black"/>
                </a:solidFill>
                <a:latin typeface="Source Sans Pro" panose="020B0503030403020204" pitchFamily="34" charset="0"/>
                <a:ea typeface="Source Sans Pro" panose="020B0503030403020204" pitchFamily="34" charset="0"/>
              </a:rPr>
              <a:t>Source: Intravenous antibiotics and fluids (in-use)</a:t>
            </a:r>
          </a:p>
          <a:p>
            <a:pPr defTabSz="914378"/>
            <a:r>
              <a:rPr lang="en-US" sz="1200" dirty="0">
                <a:solidFill>
                  <a:prstClr val="black"/>
                </a:solidFill>
                <a:latin typeface="Source Sans Pro" panose="020B0503030403020204" pitchFamily="34" charset="0"/>
                <a:ea typeface="Source Sans Pro" panose="020B0503030403020204" pitchFamily="34" charset="0"/>
              </a:rPr>
              <a:t>Lapses in nursing procedures, Suboptimal hand hygiene</a:t>
            </a:r>
          </a:p>
        </p:txBody>
      </p:sp>
      <p:sp>
        <p:nvSpPr>
          <p:cNvPr id="11" name="Title 1">
            <a:extLst>
              <a:ext uri="{FF2B5EF4-FFF2-40B4-BE49-F238E27FC236}">
                <a16:creationId xmlns:a16="http://schemas.microsoft.com/office/drawing/2014/main" id="{525A5AC0-BFBD-9E47-89BB-F29652B5B9CF}"/>
              </a:ext>
            </a:extLst>
          </p:cNvPr>
          <p:cNvSpPr txBox="1">
            <a:spLocks/>
          </p:cNvSpPr>
          <p:nvPr/>
        </p:nvSpPr>
        <p:spPr>
          <a:xfrm>
            <a:off x="4388808" y="87526"/>
            <a:ext cx="4755192" cy="468000"/>
          </a:xfrm>
          <a:prstGeom prst="rect">
            <a:avLst/>
          </a:prstGeom>
          <a:solidFill>
            <a:srgbClr val="002060"/>
          </a:solidFill>
        </p:spPr>
        <p:txBody>
          <a:bodyPr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defTabSz="685783" fontAlgn="auto">
              <a:spcAft>
                <a:spcPts val="0"/>
              </a:spcAft>
            </a:pPr>
            <a:r>
              <a:rPr lang="en-GB" sz="2200" b="1" dirty="0">
                <a:solidFill>
                  <a:prstClr val="white"/>
                </a:solidFill>
                <a:latin typeface="Candara" panose="020E0502030303020204" pitchFamily="34" charset="0"/>
              </a:rPr>
              <a:t>Outbreak Investigation</a:t>
            </a:r>
          </a:p>
        </p:txBody>
      </p:sp>
    </p:spTree>
    <p:extLst>
      <p:ext uri="{BB962C8B-B14F-4D97-AF65-F5344CB8AC3E}">
        <p14:creationId xmlns:p14="http://schemas.microsoft.com/office/powerpoint/2010/main" val="1009353505"/>
      </p:ext>
    </p:extLst>
  </p:cSld>
  <p:clrMapOvr>
    <a:masterClrMapping/>
  </p:clrMapOvr>
  <mc:AlternateContent xmlns:mc="http://schemas.openxmlformats.org/markup-compatibility/2006" xmlns:p14="http://schemas.microsoft.com/office/powerpoint/2010/main">
    <mc:Choice Requires="p14">
      <p:transition spd="slow" p14:dur="4000" advClick="0" advTm="5000"/>
    </mc:Choice>
    <mc:Fallback xmlns="">
      <p:transition spd="slow" advClick="0" advTm="5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6D5AFC-7FB8-8943-BCFE-063565687DF6}"/>
              </a:ext>
            </a:extLst>
          </p:cNvPr>
          <p:cNvPicPr>
            <a:picLocks noChangeAspect="1"/>
          </p:cNvPicPr>
          <p:nvPr/>
        </p:nvPicPr>
        <p:blipFill>
          <a:blip r:embed="rId3"/>
          <a:stretch>
            <a:fillRect/>
          </a:stretch>
        </p:blipFill>
        <p:spPr>
          <a:xfrm>
            <a:off x="84014" y="593189"/>
            <a:ext cx="6437525" cy="3981820"/>
          </a:xfrm>
          <a:prstGeom prst="rect">
            <a:avLst/>
          </a:prstGeom>
        </p:spPr>
      </p:pic>
      <p:sp>
        <p:nvSpPr>
          <p:cNvPr id="6" name="TextBox 5">
            <a:extLst>
              <a:ext uri="{FF2B5EF4-FFF2-40B4-BE49-F238E27FC236}">
                <a16:creationId xmlns:a16="http://schemas.microsoft.com/office/drawing/2014/main" id="{D205FAC7-37F4-6743-A079-17C38BD422B4}"/>
              </a:ext>
            </a:extLst>
          </p:cNvPr>
          <p:cNvSpPr txBox="1"/>
          <p:nvPr/>
        </p:nvSpPr>
        <p:spPr>
          <a:xfrm>
            <a:off x="107505" y="2110086"/>
            <a:ext cx="360040" cy="461665"/>
          </a:xfrm>
          <a:prstGeom prst="rect">
            <a:avLst/>
          </a:prstGeom>
          <a:noFill/>
        </p:spPr>
        <p:txBody>
          <a:bodyPr wrap="square" rtlCol="0">
            <a:spAutoFit/>
          </a:bodyPr>
          <a:lstStyle/>
          <a:p>
            <a:pPr defTabSz="914378"/>
            <a:r>
              <a:rPr lang="en-US" dirty="0">
                <a:solidFill>
                  <a:prstClr val="black"/>
                </a:solidFill>
              </a:rPr>
              <a:t>A</a:t>
            </a:r>
          </a:p>
        </p:txBody>
      </p:sp>
      <p:sp>
        <p:nvSpPr>
          <p:cNvPr id="7" name="TextBox 6">
            <a:extLst>
              <a:ext uri="{FF2B5EF4-FFF2-40B4-BE49-F238E27FC236}">
                <a16:creationId xmlns:a16="http://schemas.microsoft.com/office/drawing/2014/main" id="{2AD34F11-F799-FB4E-A853-EB7CFC8CBF39}"/>
              </a:ext>
            </a:extLst>
          </p:cNvPr>
          <p:cNvSpPr txBox="1"/>
          <p:nvPr/>
        </p:nvSpPr>
        <p:spPr>
          <a:xfrm>
            <a:off x="8735907" y="4702187"/>
            <a:ext cx="432048" cy="461665"/>
          </a:xfrm>
          <a:prstGeom prst="rect">
            <a:avLst/>
          </a:prstGeom>
          <a:noFill/>
        </p:spPr>
        <p:txBody>
          <a:bodyPr wrap="square" rtlCol="0">
            <a:spAutoFit/>
          </a:bodyPr>
          <a:lstStyle/>
          <a:p>
            <a:pPr defTabSz="914378"/>
            <a:r>
              <a:rPr lang="en-US" dirty="0">
                <a:solidFill>
                  <a:prstClr val="black"/>
                </a:solidFill>
              </a:rPr>
              <a:t>B</a:t>
            </a:r>
          </a:p>
        </p:txBody>
      </p:sp>
      <p:sp>
        <p:nvSpPr>
          <p:cNvPr id="8" name="Title 1">
            <a:extLst>
              <a:ext uri="{FF2B5EF4-FFF2-40B4-BE49-F238E27FC236}">
                <a16:creationId xmlns:a16="http://schemas.microsoft.com/office/drawing/2014/main" id="{CD43620C-AF3A-A140-91B0-F34BE292EA74}"/>
              </a:ext>
            </a:extLst>
          </p:cNvPr>
          <p:cNvSpPr txBox="1">
            <a:spLocks/>
          </p:cNvSpPr>
          <p:nvPr/>
        </p:nvSpPr>
        <p:spPr>
          <a:xfrm>
            <a:off x="0" y="274"/>
            <a:ext cx="9144000" cy="468000"/>
          </a:xfrm>
          <a:prstGeom prst="rect">
            <a:avLst/>
          </a:prstGeom>
          <a:solidFill>
            <a:srgbClr val="002060"/>
          </a:solidFill>
        </p:spPr>
        <p:txBody>
          <a:bodyPr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685783" fontAlgn="auto">
              <a:spcAft>
                <a:spcPts val="0"/>
              </a:spcAft>
            </a:pPr>
            <a:r>
              <a:rPr lang="en-GB" sz="2200" b="1" dirty="0">
                <a:solidFill>
                  <a:prstClr val="white"/>
                </a:solidFill>
                <a:latin typeface="Candara" panose="020E0502030303020204" pitchFamily="34" charset="0"/>
              </a:rPr>
              <a:t>Results: </a:t>
            </a:r>
            <a:r>
              <a:rPr lang="en-GB" sz="2200" b="1" i="1" dirty="0" err="1">
                <a:solidFill>
                  <a:prstClr val="white"/>
                </a:solidFill>
                <a:latin typeface="Candara" panose="020E0502030303020204" pitchFamily="34" charset="0"/>
              </a:rPr>
              <a:t>Burkholderia</a:t>
            </a:r>
            <a:r>
              <a:rPr lang="en-GB" sz="2200" b="1" i="1" dirty="0">
                <a:solidFill>
                  <a:prstClr val="white"/>
                </a:solidFill>
                <a:latin typeface="Candara" panose="020E0502030303020204" pitchFamily="34" charset="0"/>
              </a:rPr>
              <a:t> </a:t>
            </a:r>
            <a:r>
              <a:rPr lang="en-GB" sz="2200" b="1" i="1" dirty="0" err="1">
                <a:solidFill>
                  <a:prstClr val="white"/>
                </a:solidFill>
                <a:latin typeface="Candara" panose="020E0502030303020204" pitchFamily="34" charset="0"/>
              </a:rPr>
              <a:t>cepacia</a:t>
            </a:r>
            <a:endParaRPr lang="en-GB" sz="2200" b="1" i="1" dirty="0">
              <a:solidFill>
                <a:prstClr val="white"/>
              </a:solidFill>
              <a:latin typeface="Candara" panose="020E0502030303020204" pitchFamily="34" charset="0"/>
            </a:endParaRPr>
          </a:p>
        </p:txBody>
      </p:sp>
      <p:pic>
        <p:nvPicPr>
          <p:cNvPr id="4" name="Picture 3" descr="Diagram&#10;&#10;Description automatically generated with medium confidence">
            <a:extLst>
              <a:ext uri="{FF2B5EF4-FFF2-40B4-BE49-F238E27FC236}">
                <a16:creationId xmlns:a16="http://schemas.microsoft.com/office/drawing/2014/main" id="{2AAACDC9-8998-4598-BF91-1D85E3614E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8992" y="1937672"/>
            <a:ext cx="3487504" cy="3203096"/>
          </a:xfrm>
          <a:prstGeom prst="rect">
            <a:avLst/>
          </a:prstGeom>
        </p:spPr>
      </p:pic>
    </p:spTree>
    <p:extLst>
      <p:ext uri="{BB962C8B-B14F-4D97-AF65-F5344CB8AC3E}">
        <p14:creationId xmlns:p14="http://schemas.microsoft.com/office/powerpoint/2010/main" val="2114809997"/>
      </p:ext>
    </p:extLst>
  </p:cSld>
  <p:clrMapOvr>
    <a:masterClrMapping/>
  </p:clrMapOvr>
  <mc:AlternateContent xmlns:mc="http://schemas.openxmlformats.org/markup-compatibility/2006" xmlns:p14="http://schemas.microsoft.com/office/powerpoint/2010/main">
    <mc:Choice Requires="p14">
      <p:transition spd="slow" p14:dur="4000" advClick="0" advTm="5000"/>
    </mc:Choice>
    <mc:Fallback xmlns="">
      <p:transition spd="slow" advClick="0" advTm="5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70841F-300B-4E1F-8310-CFD9F36470B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133" t="5530" r="5817" b="35177"/>
          <a:stretch/>
        </p:blipFill>
        <p:spPr>
          <a:xfrm>
            <a:off x="1403648" y="915565"/>
            <a:ext cx="5904656" cy="2592289"/>
          </a:xfrm>
          <a:prstGeom prst="rect">
            <a:avLst/>
          </a:prstGeom>
        </p:spPr>
      </p:pic>
      <p:pic>
        <p:nvPicPr>
          <p:cNvPr id="8" name="Picture 7">
            <a:extLst>
              <a:ext uri="{FF2B5EF4-FFF2-40B4-BE49-F238E27FC236}">
                <a16:creationId xmlns:a16="http://schemas.microsoft.com/office/drawing/2014/main" id="{BE027341-EB35-4A30-AF05-E6B1F53D7B9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133" t="68118" r="5817" b="2236"/>
          <a:stretch/>
        </p:blipFill>
        <p:spPr>
          <a:xfrm>
            <a:off x="1403648" y="3795886"/>
            <a:ext cx="5904656" cy="1296145"/>
          </a:xfrm>
          <a:prstGeom prst="rect">
            <a:avLst/>
          </a:prstGeom>
        </p:spPr>
      </p:pic>
      <p:sp>
        <p:nvSpPr>
          <p:cNvPr id="9" name="TextBox 8">
            <a:extLst>
              <a:ext uri="{FF2B5EF4-FFF2-40B4-BE49-F238E27FC236}">
                <a16:creationId xmlns:a16="http://schemas.microsoft.com/office/drawing/2014/main" id="{B961276D-61AB-4316-8CA7-D42C57CA3AE9}"/>
              </a:ext>
            </a:extLst>
          </p:cNvPr>
          <p:cNvSpPr txBox="1"/>
          <p:nvPr/>
        </p:nvSpPr>
        <p:spPr>
          <a:xfrm>
            <a:off x="2123728" y="653954"/>
            <a:ext cx="4896544" cy="261610"/>
          </a:xfrm>
          <a:prstGeom prst="rect">
            <a:avLst/>
          </a:prstGeom>
          <a:noFill/>
        </p:spPr>
        <p:txBody>
          <a:bodyPr wrap="square" rtlCol="0">
            <a:spAutoFit/>
          </a:bodyPr>
          <a:lstStyle/>
          <a:p>
            <a:pPr algn="l" defTabSz="914378"/>
            <a:r>
              <a:rPr lang="en-GB" sz="1100" b="1" dirty="0">
                <a:solidFill>
                  <a:srgbClr val="002060"/>
                </a:solidFill>
                <a:latin typeface="Arial"/>
              </a:rPr>
              <a:t>A) </a:t>
            </a:r>
            <a:r>
              <a:rPr lang="en-GB" sz="1100" b="1" i="1" dirty="0">
                <a:solidFill>
                  <a:srgbClr val="002060"/>
                </a:solidFill>
                <a:latin typeface="Arial"/>
              </a:rPr>
              <a:t>Klebsiella quasipneumoniae </a:t>
            </a:r>
            <a:r>
              <a:rPr lang="en-GB" sz="1100" b="1" dirty="0">
                <a:solidFill>
                  <a:srgbClr val="002060"/>
                </a:solidFill>
                <a:latin typeface="Arial"/>
              </a:rPr>
              <a:t>subspecies </a:t>
            </a:r>
            <a:r>
              <a:rPr lang="en-GB" sz="1100" b="1" i="1" dirty="0">
                <a:solidFill>
                  <a:srgbClr val="002060"/>
                </a:solidFill>
                <a:latin typeface="Arial"/>
              </a:rPr>
              <a:t>similipneumoniae</a:t>
            </a:r>
            <a:r>
              <a:rPr lang="en-GB" sz="1100" b="1" dirty="0">
                <a:solidFill>
                  <a:srgbClr val="002060"/>
                </a:solidFill>
                <a:latin typeface="Arial"/>
              </a:rPr>
              <a:t> (ST1535</a:t>
            </a:r>
            <a:r>
              <a:rPr lang="en-GB" sz="1100" dirty="0">
                <a:solidFill>
                  <a:srgbClr val="002060"/>
                </a:solidFill>
                <a:latin typeface="Arial"/>
              </a:rPr>
              <a:t>)</a:t>
            </a:r>
          </a:p>
        </p:txBody>
      </p:sp>
      <p:sp>
        <p:nvSpPr>
          <p:cNvPr id="11" name="TextBox 10">
            <a:extLst>
              <a:ext uri="{FF2B5EF4-FFF2-40B4-BE49-F238E27FC236}">
                <a16:creationId xmlns:a16="http://schemas.microsoft.com/office/drawing/2014/main" id="{F59314C6-2F15-4F8E-A63E-EEE65873AF50}"/>
              </a:ext>
            </a:extLst>
          </p:cNvPr>
          <p:cNvSpPr txBox="1"/>
          <p:nvPr/>
        </p:nvSpPr>
        <p:spPr>
          <a:xfrm>
            <a:off x="2149598" y="3579861"/>
            <a:ext cx="4032448" cy="261610"/>
          </a:xfrm>
          <a:prstGeom prst="rect">
            <a:avLst/>
          </a:prstGeom>
          <a:noFill/>
        </p:spPr>
        <p:txBody>
          <a:bodyPr wrap="square" rtlCol="0">
            <a:spAutoFit/>
          </a:bodyPr>
          <a:lstStyle/>
          <a:p>
            <a:pPr algn="l" defTabSz="914378"/>
            <a:r>
              <a:rPr lang="en-GB" sz="1100" b="1" dirty="0">
                <a:solidFill>
                  <a:srgbClr val="002060"/>
                </a:solidFill>
                <a:latin typeface="Arial"/>
              </a:rPr>
              <a:t>B) </a:t>
            </a:r>
            <a:r>
              <a:rPr lang="en-GB" sz="1100" b="1" i="1" dirty="0">
                <a:solidFill>
                  <a:srgbClr val="002060"/>
                </a:solidFill>
                <a:latin typeface="Arial"/>
              </a:rPr>
              <a:t>Klebsiella pneumoniae </a:t>
            </a:r>
            <a:r>
              <a:rPr lang="en-GB" sz="1100" b="1" dirty="0">
                <a:solidFill>
                  <a:srgbClr val="002060"/>
                </a:solidFill>
                <a:latin typeface="Arial"/>
              </a:rPr>
              <a:t>(ST 39)</a:t>
            </a:r>
          </a:p>
        </p:txBody>
      </p:sp>
      <p:sp>
        <p:nvSpPr>
          <p:cNvPr id="12" name="Rectangle 11">
            <a:extLst>
              <a:ext uri="{FF2B5EF4-FFF2-40B4-BE49-F238E27FC236}">
                <a16:creationId xmlns:a16="http://schemas.microsoft.com/office/drawing/2014/main" id="{AB8D3F81-8C24-435E-A852-7C17CF495734}"/>
              </a:ext>
            </a:extLst>
          </p:cNvPr>
          <p:cNvSpPr/>
          <p:nvPr/>
        </p:nvSpPr>
        <p:spPr bwMode="auto">
          <a:xfrm>
            <a:off x="4507436" y="934280"/>
            <a:ext cx="360040" cy="2501565"/>
          </a:xfrm>
          <a:prstGeom prst="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378"/>
            <a:endParaRPr lang="en-GB">
              <a:solidFill>
                <a:prstClr val="black"/>
              </a:solidFill>
            </a:endParaRPr>
          </a:p>
        </p:txBody>
      </p:sp>
      <p:sp>
        <p:nvSpPr>
          <p:cNvPr id="14" name="Rectangle 13">
            <a:extLst>
              <a:ext uri="{FF2B5EF4-FFF2-40B4-BE49-F238E27FC236}">
                <a16:creationId xmlns:a16="http://schemas.microsoft.com/office/drawing/2014/main" id="{E0D5F251-6954-4A85-B100-A5F9D31C551F}"/>
              </a:ext>
            </a:extLst>
          </p:cNvPr>
          <p:cNvSpPr/>
          <p:nvPr/>
        </p:nvSpPr>
        <p:spPr bwMode="auto">
          <a:xfrm>
            <a:off x="4947599" y="934831"/>
            <a:ext cx="360040" cy="2501015"/>
          </a:xfrm>
          <a:prstGeom prst="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378"/>
            <a:endParaRPr lang="en-GB">
              <a:solidFill>
                <a:prstClr val="black"/>
              </a:solidFill>
            </a:endParaRPr>
          </a:p>
        </p:txBody>
      </p:sp>
      <p:sp>
        <p:nvSpPr>
          <p:cNvPr id="16" name="Rectangle 15">
            <a:extLst>
              <a:ext uri="{FF2B5EF4-FFF2-40B4-BE49-F238E27FC236}">
                <a16:creationId xmlns:a16="http://schemas.microsoft.com/office/drawing/2014/main" id="{FF5A7DEA-C0CF-4F35-A487-F1E8C9180EBD}"/>
              </a:ext>
            </a:extLst>
          </p:cNvPr>
          <p:cNvSpPr/>
          <p:nvPr/>
        </p:nvSpPr>
        <p:spPr bwMode="auto">
          <a:xfrm>
            <a:off x="5467883" y="935381"/>
            <a:ext cx="360040" cy="2500465"/>
          </a:xfrm>
          <a:prstGeom prst="rect">
            <a:avLst/>
          </a:prstGeom>
          <a:noFill/>
          <a:ln w="38100" cap="flat" cmpd="sng" algn="ctr">
            <a:solidFill>
              <a:srgbClr val="00B0F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378"/>
            <a:endParaRPr lang="en-GB">
              <a:solidFill>
                <a:prstClr val="black"/>
              </a:solidFill>
            </a:endParaRPr>
          </a:p>
        </p:txBody>
      </p:sp>
      <p:sp>
        <p:nvSpPr>
          <p:cNvPr id="18" name="Rectangle 17">
            <a:extLst>
              <a:ext uri="{FF2B5EF4-FFF2-40B4-BE49-F238E27FC236}">
                <a16:creationId xmlns:a16="http://schemas.microsoft.com/office/drawing/2014/main" id="{14794180-13FD-47CF-B99A-B0892B99EE77}"/>
              </a:ext>
            </a:extLst>
          </p:cNvPr>
          <p:cNvSpPr/>
          <p:nvPr/>
        </p:nvSpPr>
        <p:spPr bwMode="auto">
          <a:xfrm>
            <a:off x="5932351" y="934281"/>
            <a:ext cx="360040" cy="2501566"/>
          </a:xfrm>
          <a:prstGeom prst="rect">
            <a:avLst/>
          </a:prstGeom>
          <a:noFill/>
          <a:ln w="38100" cap="flat" cmpd="sng" algn="ctr">
            <a:solidFill>
              <a:srgbClr val="00B0F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378"/>
            <a:endParaRPr lang="en-GB">
              <a:solidFill>
                <a:prstClr val="black"/>
              </a:solidFill>
            </a:endParaRPr>
          </a:p>
        </p:txBody>
      </p:sp>
      <p:sp>
        <p:nvSpPr>
          <p:cNvPr id="20" name="Rectangle 19">
            <a:extLst>
              <a:ext uri="{FF2B5EF4-FFF2-40B4-BE49-F238E27FC236}">
                <a16:creationId xmlns:a16="http://schemas.microsoft.com/office/drawing/2014/main" id="{BF1C3478-6117-48E1-ACB5-E10D409E8F89}"/>
              </a:ext>
            </a:extLst>
          </p:cNvPr>
          <p:cNvSpPr/>
          <p:nvPr/>
        </p:nvSpPr>
        <p:spPr bwMode="auto">
          <a:xfrm>
            <a:off x="4507436" y="3821618"/>
            <a:ext cx="360040" cy="636030"/>
          </a:xfrm>
          <a:prstGeom prst="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378"/>
            <a:endParaRPr lang="en-GB">
              <a:solidFill>
                <a:prstClr val="black"/>
              </a:solidFill>
            </a:endParaRPr>
          </a:p>
        </p:txBody>
      </p:sp>
      <p:sp>
        <p:nvSpPr>
          <p:cNvPr id="22" name="Rectangle 21">
            <a:extLst>
              <a:ext uri="{FF2B5EF4-FFF2-40B4-BE49-F238E27FC236}">
                <a16:creationId xmlns:a16="http://schemas.microsoft.com/office/drawing/2014/main" id="{D25FAE78-3E21-469E-8CD5-644739EDEB81}"/>
              </a:ext>
            </a:extLst>
          </p:cNvPr>
          <p:cNvSpPr/>
          <p:nvPr/>
        </p:nvSpPr>
        <p:spPr bwMode="auto">
          <a:xfrm>
            <a:off x="4944152" y="3819101"/>
            <a:ext cx="360040" cy="638547"/>
          </a:xfrm>
          <a:prstGeom prst="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378"/>
            <a:endParaRPr lang="en-GB">
              <a:solidFill>
                <a:prstClr val="black"/>
              </a:solidFill>
            </a:endParaRPr>
          </a:p>
        </p:txBody>
      </p:sp>
      <p:sp>
        <p:nvSpPr>
          <p:cNvPr id="24" name="Rectangle 23">
            <a:extLst>
              <a:ext uri="{FF2B5EF4-FFF2-40B4-BE49-F238E27FC236}">
                <a16:creationId xmlns:a16="http://schemas.microsoft.com/office/drawing/2014/main" id="{4EBF4705-A022-49A7-A8DB-3974E1C02C01}"/>
              </a:ext>
            </a:extLst>
          </p:cNvPr>
          <p:cNvSpPr/>
          <p:nvPr/>
        </p:nvSpPr>
        <p:spPr bwMode="auto">
          <a:xfrm>
            <a:off x="5474785" y="3819101"/>
            <a:ext cx="360039" cy="636029"/>
          </a:xfrm>
          <a:prstGeom prst="rect">
            <a:avLst/>
          </a:prstGeom>
          <a:noFill/>
          <a:ln w="38100" cap="flat" cmpd="sng" algn="ctr">
            <a:solidFill>
              <a:srgbClr val="00B0F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378"/>
            <a:endParaRPr lang="en-GB">
              <a:solidFill>
                <a:prstClr val="black"/>
              </a:solidFill>
            </a:endParaRPr>
          </a:p>
        </p:txBody>
      </p:sp>
      <p:sp>
        <p:nvSpPr>
          <p:cNvPr id="26" name="Rectangle 25">
            <a:extLst>
              <a:ext uri="{FF2B5EF4-FFF2-40B4-BE49-F238E27FC236}">
                <a16:creationId xmlns:a16="http://schemas.microsoft.com/office/drawing/2014/main" id="{6180C102-4DA4-45B0-BFA1-F5D7CA0AF1E8}"/>
              </a:ext>
            </a:extLst>
          </p:cNvPr>
          <p:cNvSpPr/>
          <p:nvPr/>
        </p:nvSpPr>
        <p:spPr bwMode="auto">
          <a:xfrm>
            <a:off x="5932351" y="3819102"/>
            <a:ext cx="360040" cy="624856"/>
          </a:xfrm>
          <a:prstGeom prst="rect">
            <a:avLst/>
          </a:prstGeom>
          <a:noFill/>
          <a:ln w="38100" cap="flat" cmpd="sng" algn="ctr">
            <a:solidFill>
              <a:srgbClr val="00B0F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378"/>
            <a:endParaRPr lang="en-GB">
              <a:solidFill>
                <a:prstClr val="black"/>
              </a:solidFill>
            </a:endParaRPr>
          </a:p>
        </p:txBody>
      </p:sp>
      <p:sp>
        <p:nvSpPr>
          <p:cNvPr id="30" name="Title 1">
            <a:extLst>
              <a:ext uri="{FF2B5EF4-FFF2-40B4-BE49-F238E27FC236}">
                <a16:creationId xmlns:a16="http://schemas.microsoft.com/office/drawing/2014/main" id="{462C343A-E158-4B3B-9C38-C26FE92F038B}"/>
              </a:ext>
            </a:extLst>
          </p:cNvPr>
          <p:cNvSpPr txBox="1">
            <a:spLocks/>
          </p:cNvSpPr>
          <p:nvPr/>
        </p:nvSpPr>
        <p:spPr>
          <a:xfrm>
            <a:off x="0" y="274"/>
            <a:ext cx="9144000" cy="468000"/>
          </a:xfrm>
          <a:prstGeom prst="rect">
            <a:avLst/>
          </a:prstGeom>
          <a:solidFill>
            <a:srgbClr val="002060"/>
          </a:solidFill>
        </p:spPr>
        <p:txBody>
          <a:bodyPr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685783" fontAlgn="auto">
              <a:spcAft>
                <a:spcPts val="0"/>
              </a:spcAft>
            </a:pPr>
            <a:r>
              <a:rPr lang="en-GB" sz="2200" b="1" dirty="0">
                <a:solidFill>
                  <a:prstClr val="white"/>
                </a:solidFill>
                <a:latin typeface="Candara" panose="020E0502030303020204" pitchFamily="34" charset="0"/>
              </a:rPr>
              <a:t>Results: </a:t>
            </a:r>
            <a:r>
              <a:rPr lang="en-GB" sz="2200" b="1" i="1" dirty="0">
                <a:solidFill>
                  <a:prstClr val="white"/>
                </a:solidFill>
                <a:latin typeface="Candara" panose="020E0502030303020204" pitchFamily="34" charset="0"/>
              </a:rPr>
              <a:t>Klebsiella</a:t>
            </a:r>
            <a:r>
              <a:rPr lang="en-GB" sz="2200" b="1" dirty="0">
                <a:solidFill>
                  <a:prstClr val="white"/>
                </a:solidFill>
                <a:latin typeface="Candara" panose="020E0502030303020204" pitchFamily="34" charset="0"/>
              </a:rPr>
              <a:t> species</a:t>
            </a:r>
          </a:p>
        </p:txBody>
      </p:sp>
    </p:spTree>
    <p:extLst>
      <p:ext uri="{BB962C8B-B14F-4D97-AF65-F5344CB8AC3E}">
        <p14:creationId xmlns:p14="http://schemas.microsoft.com/office/powerpoint/2010/main" val="3544484039"/>
      </p:ext>
    </p:extLst>
  </p:cSld>
  <p:clrMapOvr>
    <a:masterClrMapping/>
  </p:clrMapOvr>
  <mc:AlternateContent xmlns:mc="http://schemas.openxmlformats.org/markup-compatibility/2006" xmlns:p14="http://schemas.microsoft.com/office/powerpoint/2010/main">
    <mc:Choice Requires="p14">
      <p:transition spd="slow" p14:dur="4000" advClick="0" advTm="20000"/>
    </mc:Choice>
    <mc:Fallback xmlns="">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P spid="18" grpId="0" animBg="1"/>
      <p:bldP spid="20" grpId="0" animBg="1"/>
      <p:bldP spid="22" grpId="0" animBg="1"/>
      <p:bldP spid="24" grpId="0" animBg="1"/>
      <p:bldP spid="26" grpId="0" animBg="1"/>
    </p:bldLst>
  </p:timing>
</p:sld>
</file>

<file path=ppt/theme/theme1.xml><?xml version="1.0" encoding="utf-8"?>
<a:theme xmlns:a="http://schemas.openxmlformats.org/drawingml/2006/main" name="EU WARM GRAY Powerpoint Template">
  <a:themeElements>
    <a:clrScheme name="MRC">
      <a:dk1>
        <a:sysClr val="windowText" lastClr="000000"/>
      </a:dk1>
      <a:lt1>
        <a:sysClr val="window" lastClr="FFFFFF"/>
      </a:lt1>
      <a:dk2>
        <a:srgbClr val="21677E"/>
      </a:dk2>
      <a:lt2>
        <a:srgbClr val="EEECE1"/>
      </a:lt2>
      <a:accent1>
        <a:srgbClr val="8A7967"/>
      </a:accent1>
      <a:accent2>
        <a:srgbClr val="21677E"/>
      </a:accent2>
      <a:accent3>
        <a:srgbClr val="6A3B77"/>
      </a:accent3>
      <a:accent4>
        <a:srgbClr val="822F5A"/>
      </a:accent4>
      <a:accent5>
        <a:srgbClr val="D07232"/>
      </a:accent5>
      <a:accent6>
        <a:srgbClr val="B5D334"/>
      </a:accent6>
      <a:hlink>
        <a:srgbClr val="21677E"/>
      </a:hlink>
      <a:folHlink>
        <a:srgbClr val="6A3B7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08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 charset="0"/>
          </a:defRPr>
        </a:defPPr>
      </a:lstStyle>
    </a:spDef>
    <a:lnDef>
      <a:spPr bwMode="auto">
        <a:xfrm>
          <a:off x="0" y="0"/>
          <a:ext cx="1" cy="1"/>
        </a:xfrm>
        <a:custGeom>
          <a:avLst/>
          <a:gdLst/>
          <a:ahLst/>
          <a:cxnLst/>
          <a:rect l="0" t="0" r="0" b="0"/>
          <a:pathLst/>
        </a:custGeom>
        <a:solidFill>
          <a:schemeClr val="accent1"/>
        </a:solidFill>
        <a:ln w="508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 charset="0"/>
          </a:defRPr>
        </a:defPPr>
      </a:lstStyle>
    </a:lnDef>
  </a:objectDefaults>
  <a:extraClrSchemeLst>
    <a:extraClrScheme>
      <a:clrScheme name="Powerpoint_template_CT_WG10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_template_CT_WG10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_template_CT_WG10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_template_CT_WG10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_template_CT_WG10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_template_CT_WG10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_template_CT_WG10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RC_Unit_The Gambia_LSHTM_presentation_WS.potx [Read-Only]" id="{B867EC8E-55CA-4D82-913F-A40D14ACCE9D}" vid="{F92F4ED0-EF7D-4FA6-9F1E-06ADB29E2EB2}"/>
    </a:ext>
  </a:extLst>
</a:theme>
</file>

<file path=ppt/theme/theme10.xml><?xml version="1.0" encoding="utf-8"?>
<a:theme xmlns:a="http://schemas.openxmlformats.org/drawingml/2006/main" name="2_MRC slides template">
  <a:themeElements>
    <a:clrScheme name="MRC">
      <a:dk1>
        <a:sysClr val="windowText" lastClr="000000"/>
      </a:dk1>
      <a:lt1>
        <a:sysClr val="window" lastClr="FFFFFF"/>
      </a:lt1>
      <a:dk2>
        <a:srgbClr val="21677E"/>
      </a:dk2>
      <a:lt2>
        <a:srgbClr val="EEECE1"/>
      </a:lt2>
      <a:accent1>
        <a:srgbClr val="8A7967"/>
      </a:accent1>
      <a:accent2>
        <a:srgbClr val="21677E"/>
      </a:accent2>
      <a:accent3>
        <a:srgbClr val="6A3B77"/>
      </a:accent3>
      <a:accent4>
        <a:srgbClr val="822F5A"/>
      </a:accent4>
      <a:accent5>
        <a:srgbClr val="D07232"/>
      </a:accent5>
      <a:accent6>
        <a:srgbClr val="B5D334"/>
      </a:accent6>
      <a:hlink>
        <a:srgbClr val="21677E"/>
      </a:hlink>
      <a:folHlink>
        <a:srgbClr val="6A3B7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08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 charset="0"/>
          </a:defRPr>
        </a:defPPr>
      </a:lstStyle>
    </a:spDef>
    <a:lnDef>
      <a:spPr bwMode="auto">
        <a:xfrm>
          <a:off x="0" y="0"/>
          <a:ext cx="1" cy="1"/>
        </a:xfrm>
        <a:custGeom>
          <a:avLst/>
          <a:gdLst/>
          <a:ahLst/>
          <a:cxnLst/>
          <a:rect l="0" t="0" r="0" b="0"/>
          <a:pathLst/>
        </a:custGeom>
        <a:solidFill>
          <a:schemeClr val="accent1"/>
        </a:solidFill>
        <a:ln w="508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 charset="0"/>
          </a:defRPr>
        </a:defPPr>
      </a:lstStyle>
    </a:lnDef>
  </a:objectDefaults>
  <a:extraClrSchemeLst>
    <a:extraClrScheme>
      <a:clrScheme name="MRC slides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RC slides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RC slides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RC slides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RC slides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RC slides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RC slides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RC_Unit_The Gambia_LSHTM_presentation_WS.potx [Read-Only]" id="{B867EC8E-55CA-4D82-913F-A40D14ACCE9D}" vid="{3ED00C6F-A737-4E95-9001-4035B7C2C9AD}"/>
    </a:ext>
  </a:ext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MRC">
      <a:dk1>
        <a:sysClr val="windowText" lastClr="000000"/>
      </a:dk1>
      <a:lt1>
        <a:sysClr val="window" lastClr="FFFFFF"/>
      </a:lt1>
      <a:dk2>
        <a:srgbClr val="21677E"/>
      </a:dk2>
      <a:lt2>
        <a:srgbClr val="EEECE1"/>
      </a:lt2>
      <a:accent1>
        <a:srgbClr val="8A7967"/>
      </a:accent1>
      <a:accent2>
        <a:srgbClr val="21677E"/>
      </a:accent2>
      <a:accent3>
        <a:srgbClr val="6A3B77"/>
      </a:accent3>
      <a:accent4>
        <a:srgbClr val="822F5A"/>
      </a:accent4>
      <a:accent5>
        <a:srgbClr val="D07232"/>
      </a:accent5>
      <a:accent6>
        <a:srgbClr val="B5D334"/>
      </a:accent6>
      <a:hlink>
        <a:srgbClr val="21677E"/>
      </a:hlink>
      <a:folHlink>
        <a:srgbClr val="6A3B7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RC_Unit_The Gambia_LSHTM_presentation_WS.potx [Read-Only]" id="{B867EC8E-55CA-4D82-913F-A40D14ACCE9D}" vid="{FFDA68C9-2AA7-4CCC-B9AA-162DFDE38F5A}"/>
    </a:ext>
  </a:extLst>
</a:theme>
</file>

<file path=ppt/theme/theme3.xml><?xml version="1.0" encoding="utf-8"?>
<a:theme xmlns:a="http://schemas.openxmlformats.org/drawingml/2006/main" name="MRC slides template">
  <a:themeElements>
    <a:clrScheme name="MRC">
      <a:dk1>
        <a:sysClr val="windowText" lastClr="000000"/>
      </a:dk1>
      <a:lt1>
        <a:sysClr val="window" lastClr="FFFFFF"/>
      </a:lt1>
      <a:dk2>
        <a:srgbClr val="21677E"/>
      </a:dk2>
      <a:lt2>
        <a:srgbClr val="EEECE1"/>
      </a:lt2>
      <a:accent1>
        <a:srgbClr val="8A7967"/>
      </a:accent1>
      <a:accent2>
        <a:srgbClr val="21677E"/>
      </a:accent2>
      <a:accent3>
        <a:srgbClr val="6A3B77"/>
      </a:accent3>
      <a:accent4>
        <a:srgbClr val="822F5A"/>
      </a:accent4>
      <a:accent5>
        <a:srgbClr val="D07232"/>
      </a:accent5>
      <a:accent6>
        <a:srgbClr val="B5D334"/>
      </a:accent6>
      <a:hlink>
        <a:srgbClr val="21677E"/>
      </a:hlink>
      <a:folHlink>
        <a:srgbClr val="6A3B7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08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 charset="0"/>
          </a:defRPr>
        </a:defPPr>
      </a:lstStyle>
    </a:spDef>
    <a:lnDef>
      <a:spPr bwMode="auto">
        <a:xfrm>
          <a:off x="0" y="0"/>
          <a:ext cx="1" cy="1"/>
        </a:xfrm>
        <a:custGeom>
          <a:avLst/>
          <a:gdLst/>
          <a:ahLst/>
          <a:cxnLst/>
          <a:rect l="0" t="0" r="0" b="0"/>
          <a:pathLst/>
        </a:custGeom>
        <a:solidFill>
          <a:schemeClr val="accent1"/>
        </a:solidFill>
        <a:ln w="508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 charset="0"/>
          </a:defRPr>
        </a:defPPr>
      </a:lstStyle>
    </a:lnDef>
  </a:objectDefaults>
  <a:extraClrSchemeLst>
    <a:extraClrScheme>
      <a:clrScheme name="MRC slides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RC slides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RC slides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RC slides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RC slides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RC slides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RC slides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RC_Unit_The Gambia_LSHTM_presentation_WS.potx [Read-Only]" id="{B867EC8E-55CA-4D82-913F-A40D14ACCE9D}" vid="{3ED00C6F-A737-4E95-9001-4035B7C2C9AD}"/>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MRC">
      <a:dk1>
        <a:sysClr val="windowText" lastClr="000000"/>
      </a:dk1>
      <a:lt1>
        <a:sysClr val="window" lastClr="FFFFFF"/>
      </a:lt1>
      <a:dk2>
        <a:srgbClr val="21677E"/>
      </a:dk2>
      <a:lt2>
        <a:srgbClr val="EEECE1"/>
      </a:lt2>
      <a:accent1>
        <a:srgbClr val="8A7967"/>
      </a:accent1>
      <a:accent2>
        <a:srgbClr val="21677E"/>
      </a:accent2>
      <a:accent3>
        <a:srgbClr val="6A3B77"/>
      </a:accent3>
      <a:accent4>
        <a:srgbClr val="822F5A"/>
      </a:accent4>
      <a:accent5>
        <a:srgbClr val="D07232"/>
      </a:accent5>
      <a:accent6>
        <a:srgbClr val="B5D334"/>
      </a:accent6>
      <a:hlink>
        <a:srgbClr val="21677E"/>
      </a:hlink>
      <a:folHlink>
        <a:srgbClr val="6A3B7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RC_Unit_The Gambia_LSHTM_presentation_WS.potx [Read-Only]" id="{B867EC8E-55CA-4D82-913F-A40D14ACCE9D}" vid="{FFDA68C9-2AA7-4CCC-B9AA-162DFDE38F5A}"/>
    </a:ext>
  </a:extLst>
</a:theme>
</file>

<file path=ppt/theme/theme6.xml><?xml version="1.0" encoding="utf-8"?>
<a:theme xmlns:a="http://schemas.openxmlformats.org/drawingml/2006/main" name="1_MRC slides template">
  <a:themeElements>
    <a:clrScheme name="MRC">
      <a:dk1>
        <a:sysClr val="windowText" lastClr="000000"/>
      </a:dk1>
      <a:lt1>
        <a:sysClr val="window" lastClr="FFFFFF"/>
      </a:lt1>
      <a:dk2>
        <a:srgbClr val="21677E"/>
      </a:dk2>
      <a:lt2>
        <a:srgbClr val="EEECE1"/>
      </a:lt2>
      <a:accent1>
        <a:srgbClr val="8A7967"/>
      </a:accent1>
      <a:accent2>
        <a:srgbClr val="21677E"/>
      </a:accent2>
      <a:accent3>
        <a:srgbClr val="6A3B77"/>
      </a:accent3>
      <a:accent4>
        <a:srgbClr val="822F5A"/>
      </a:accent4>
      <a:accent5>
        <a:srgbClr val="D07232"/>
      </a:accent5>
      <a:accent6>
        <a:srgbClr val="B5D334"/>
      </a:accent6>
      <a:hlink>
        <a:srgbClr val="21677E"/>
      </a:hlink>
      <a:folHlink>
        <a:srgbClr val="6A3B7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08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 charset="0"/>
          </a:defRPr>
        </a:defPPr>
      </a:lstStyle>
    </a:spDef>
    <a:lnDef>
      <a:spPr bwMode="auto">
        <a:xfrm>
          <a:off x="0" y="0"/>
          <a:ext cx="1" cy="1"/>
        </a:xfrm>
        <a:custGeom>
          <a:avLst/>
          <a:gdLst/>
          <a:ahLst/>
          <a:cxnLst/>
          <a:rect l="0" t="0" r="0" b="0"/>
          <a:pathLst/>
        </a:custGeom>
        <a:solidFill>
          <a:schemeClr val="accent1"/>
        </a:solidFill>
        <a:ln w="508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 charset="0"/>
          </a:defRPr>
        </a:defPPr>
      </a:lstStyle>
    </a:lnDef>
  </a:objectDefaults>
  <a:extraClrSchemeLst>
    <a:extraClrScheme>
      <a:clrScheme name="MRC slides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RC slides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RC slides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RC slides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RC slides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RC slides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RC slides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RC_Unit_The Gambia_LSHTM_presentation_WS.potx [Read-Only]" id="{B867EC8E-55CA-4D82-913F-A40D14ACCE9D}" vid="{3ED00C6F-A737-4E95-9001-4035B7C2C9AD}"/>
    </a:ext>
  </a:extLst>
</a:theme>
</file>

<file path=ppt/theme/theme7.xml><?xml version="1.0" encoding="utf-8"?>
<a:theme xmlns:a="http://schemas.openxmlformats.org/drawingml/2006/main" name="1_EU WARM GRAY Powerpoint Template">
  <a:themeElements>
    <a:clrScheme name="MRC">
      <a:dk1>
        <a:sysClr val="windowText" lastClr="000000"/>
      </a:dk1>
      <a:lt1>
        <a:sysClr val="window" lastClr="FFFFFF"/>
      </a:lt1>
      <a:dk2>
        <a:srgbClr val="21677E"/>
      </a:dk2>
      <a:lt2>
        <a:srgbClr val="EEECE1"/>
      </a:lt2>
      <a:accent1>
        <a:srgbClr val="8A7967"/>
      </a:accent1>
      <a:accent2>
        <a:srgbClr val="21677E"/>
      </a:accent2>
      <a:accent3>
        <a:srgbClr val="6A3B77"/>
      </a:accent3>
      <a:accent4>
        <a:srgbClr val="822F5A"/>
      </a:accent4>
      <a:accent5>
        <a:srgbClr val="D07232"/>
      </a:accent5>
      <a:accent6>
        <a:srgbClr val="B5D334"/>
      </a:accent6>
      <a:hlink>
        <a:srgbClr val="21677E"/>
      </a:hlink>
      <a:folHlink>
        <a:srgbClr val="6A3B7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08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 charset="0"/>
          </a:defRPr>
        </a:defPPr>
      </a:lstStyle>
    </a:spDef>
    <a:lnDef>
      <a:spPr bwMode="auto">
        <a:xfrm>
          <a:off x="0" y="0"/>
          <a:ext cx="1" cy="1"/>
        </a:xfrm>
        <a:custGeom>
          <a:avLst/>
          <a:gdLst/>
          <a:ahLst/>
          <a:cxnLst/>
          <a:rect l="0" t="0" r="0" b="0"/>
          <a:pathLst/>
        </a:custGeom>
        <a:solidFill>
          <a:schemeClr val="accent1"/>
        </a:solidFill>
        <a:ln w="508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 charset="0"/>
          </a:defRPr>
        </a:defPPr>
      </a:lstStyle>
    </a:lnDef>
  </a:objectDefaults>
  <a:extraClrSchemeLst>
    <a:extraClrScheme>
      <a:clrScheme name="Powerpoint_template_CT_WG10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_template_CT_WG10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_template_CT_WG10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_template_CT_WG10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_template_CT_WG10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_template_CT_WG10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_template_CT_WG10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RC_Unit_The Gambia_LSHTM_presentation_WS.potx [Read-Only]" id="{B867EC8E-55CA-4D82-913F-A40D14ACCE9D}" vid="{F92F4ED0-EF7D-4FA6-9F1E-06ADB29E2EB2}"/>
    </a:ext>
  </a:extLst>
</a:theme>
</file>

<file path=ppt/theme/theme8.xml><?xml version="1.0" encoding="utf-8"?>
<a:theme xmlns:a="http://schemas.openxmlformats.org/drawingml/2006/main" name="3_Office Theme">
  <a:themeElements>
    <a:clrScheme name="MRC">
      <a:dk1>
        <a:sysClr val="windowText" lastClr="000000"/>
      </a:dk1>
      <a:lt1>
        <a:sysClr val="window" lastClr="FFFFFF"/>
      </a:lt1>
      <a:dk2>
        <a:srgbClr val="21677E"/>
      </a:dk2>
      <a:lt2>
        <a:srgbClr val="EEECE1"/>
      </a:lt2>
      <a:accent1>
        <a:srgbClr val="8A7967"/>
      </a:accent1>
      <a:accent2>
        <a:srgbClr val="21677E"/>
      </a:accent2>
      <a:accent3>
        <a:srgbClr val="6A3B77"/>
      </a:accent3>
      <a:accent4>
        <a:srgbClr val="822F5A"/>
      </a:accent4>
      <a:accent5>
        <a:srgbClr val="D07232"/>
      </a:accent5>
      <a:accent6>
        <a:srgbClr val="B5D334"/>
      </a:accent6>
      <a:hlink>
        <a:srgbClr val="21677E"/>
      </a:hlink>
      <a:folHlink>
        <a:srgbClr val="6A3B7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RC_Unit_The Gambia_LSHTM_presentation_WS.potx [Read-Only]" id="{B867EC8E-55CA-4D82-913F-A40D14ACCE9D}" vid="{FFDA68C9-2AA7-4CCC-B9AA-162DFDE38F5A}"/>
    </a:ext>
  </a:ext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1720</Words>
  <Application>Microsoft Office PowerPoint</Application>
  <PresentationFormat>On-screen Show (16:9)</PresentationFormat>
  <Paragraphs>162</Paragraphs>
  <Slides>13</Slides>
  <Notes>13</Notes>
  <HiddenSlides>0</HiddenSlides>
  <MMClips>0</MMClips>
  <ScaleCrop>false</ScaleCrop>
  <HeadingPairs>
    <vt:vector size="6" baseType="variant">
      <vt:variant>
        <vt:lpstr>Fonts Used</vt:lpstr>
      </vt:variant>
      <vt:variant>
        <vt:i4>9</vt:i4>
      </vt:variant>
      <vt:variant>
        <vt:lpstr>Theme</vt:lpstr>
      </vt:variant>
      <vt:variant>
        <vt:i4>10</vt:i4>
      </vt:variant>
      <vt:variant>
        <vt:lpstr>Slide Titles</vt:lpstr>
      </vt:variant>
      <vt:variant>
        <vt:i4>13</vt:i4>
      </vt:variant>
    </vt:vector>
  </HeadingPairs>
  <TitlesOfParts>
    <vt:vector size="32" baseType="lpstr">
      <vt:lpstr>Arial</vt:lpstr>
      <vt:lpstr>Calibri</vt:lpstr>
      <vt:lpstr>Calibri Light</vt:lpstr>
      <vt:lpstr>Candara</vt:lpstr>
      <vt:lpstr>Helvetica</vt:lpstr>
      <vt:lpstr>Source Sans Pro</vt:lpstr>
      <vt:lpstr>Times</vt:lpstr>
      <vt:lpstr>Times New Roman</vt:lpstr>
      <vt:lpstr>Verdana</vt:lpstr>
      <vt:lpstr>EU WARM GRAY Powerpoint Template</vt:lpstr>
      <vt:lpstr>Office Theme</vt:lpstr>
      <vt:lpstr>MRC slides template</vt:lpstr>
      <vt:lpstr>1_Office Theme</vt:lpstr>
      <vt:lpstr>2_Office Theme</vt:lpstr>
      <vt:lpstr>1_MRC slides template</vt:lpstr>
      <vt:lpstr>1_EU WARM GRAY Powerpoint Template</vt:lpstr>
      <vt:lpstr>3_Office Theme</vt:lpstr>
      <vt:lpstr>4_Office Theme</vt:lpstr>
      <vt:lpstr>2_MRC slides template</vt:lpstr>
      <vt:lpstr>PowerPoint Presentation</vt:lpstr>
      <vt:lpstr>PowerPoint Presentation</vt:lpstr>
      <vt:lpstr>PowerPoint Presentation</vt:lpstr>
      <vt:lpstr>PowerPoint Presentation</vt:lpstr>
      <vt:lpstr>Hospital Transmission: A Genomic Analysis of Hospital-Acquired Neonatal Sepsis Outbreaks</vt:lpstr>
      <vt:lpstr>PowerPoint Presentation</vt:lpstr>
      <vt:lpstr>PowerPoint Presentation</vt:lpstr>
      <vt:lpstr>PowerPoint Presentation</vt:lpstr>
      <vt:lpstr>PowerPoint Presentation</vt:lpstr>
      <vt:lpstr>Maternal Transmission: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Uduak Okomo</dc:creator>
  <cp:lastModifiedBy>Eleanor  Martins</cp:lastModifiedBy>
  <cp:revision>28</cp:revision>
  <cp:lastPrinted>2021-06-08T10:14:52Z</cp:lastPrinted>
  <dcterms:created xsi:type="dcterms:W3CDTF">2020-10-07T11:47:08Z</dcterms:created>
  <dcterms:modified xsi:type="dcterms:W3CDTF">2022-03-12T09:54:29Z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272772786</vt:i4>
  </property>
  <property fmtid="{D5CDD505-2E9C-101B-9397-08002B2CF9AE}" pid="3" name="_NewReviewCycle">
    <vt:lpwstr/>
  </property>
  <property fmtid="{D5CDD505-2E9C-101B-9397-08002B2CF9AE}" pid="4" name="_EmailSubject">
    <vt:lpwstr>Presentations on Monday, 14th March - Wellcome Trust Clinical PhD programme -  Scientific Meeting - 14th to 17th March, 2022</vt:lpwstr>
  </property>
  <property fmtid="{D5CDD505-2E9C-101B-9397-08002B2CF9AE}" pid="5" name="_AuthorEmailDisplayName">
    <vt:lpwstr>Uduak Okomo</vt:lpwstr>
  </property>
</Properties>
</file>