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90" r:id="rId3"/>
  </p:sldMasterIdLst>
  <p:notesMasterIdLst>
    <p:notesMasterId r:id="rId16"/>
  </p:notesMasterIdLst>
  <p:handoutMasterIdLst>
    <p:handoutMasterId r:id="rId17"/>
  </p:handoutMasterIdLst>
  <p:sldIdLst>
    <p:sldId id="774" r:id="rId4"/>
    <p:sldId id="776" r:id="rId5"/>
    <p:sldId id="816" r:id="rId6"/>
    <p:sldId id="788" r:id="rId7"/>
    <p:sldId id="464" r:id="rId8"/>
    <p:sldId id="259" r:id="rId9"/>
    <p:sldId id="811" r:id="rId10"/>
    <p:sldId id="334" r:id="rId11"/>
    <p:sldId id="817" r:id="rId12"/>
    <p:sldId id="818" r:id="rId13"/>
    <p:sldId id="715" r:id="rId14"/>
    <p:sldId id="354" r:id="rId15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1pPr>
    <a:lvl2pPr marL="45717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2pPr>
    <a:lvl3pPr marL="91434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3pPr>
    <a:lvl4pPr marL="137151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4pPr>
    <a:lvl5pPr marL="182869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5pPr>
    <a:lvl6pPr marL="2285865" algn="l" defTabSz="914346" rtl="0" eaLnBrk="1" latinLnBrk="0" hangingPunct="1"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6pPr>
    <a:lvl7pPr marL="2743039" algn="l" defTabSz="914346" rtl="0" eaLnBrk="1" latinLnBrk="0" hangingPunct="1"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7pPr>
    <a:lvl8pPr marL="3200212" algn="l" defTabSz="914346" rtl="0" eaLnBrk="1" latinLnBrk="0" hangingPunct="1"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8pPr>
    <a:lvl9pPr marL="3657385" algn="l" defTabSz="914346" rtl="0" eaLnBrk="1" latinLnBrk="0" hangingPunct="1">
      <a:defRPr sz="2400" kern="1200">
        <a:solidFill>
          <a:schemeClr val="tx1"/>
        </a:solidFill>
        <a:latin typeface="Times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1162">
          <p15:clr>
            <a:srgbClr val="A4A3A4"/>
          </p15:clr>
        </p15:guide>
        <p15:guide id="2" pos="27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6FF"/>
    <a:srgbClr val="74C2FF"/>
    <a:srgbClr val="00CC99"/>
    <a:srgbClr val="FFD579"/>
    <a:srgbClr val="73FEFF"/>
    <a:srgbClr val="FFFFCC"/>
    <a:srgbClr val="941651"/>
    <a:srgbClr val="FF85FF"/>
    <a:srgbClr val="4CF1FF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77230" autoAdjust="0"/>
  </p:normalViewPr>
  <p:slideViewPr>
    <p:cSldViewPr snapToGrid="0">
      <p:cViewPr varScale="1">
        <p:scale>
          <a:sx n="51" d="100"/>
          <a:sy n="51" d="100"/>
        </p:scale>
        <p:origin x="1740" y="48"/>
      </p:cViewPr>
      <p:guideLst>
        <p:guide orient="horz" pos="1162"/>
        <p:guide pos="2789"/>
      </p:guideLst>
    </p:cSldViewPr>
  </p:slideViewPr>
  <p:outlineViewPr>
    <p:cViewPr>
      <p:scale>
        <a:sx n="33" d="100"/>
        <a:sy n="33" d="100"/>
      </p:scale>
      <p:origin x="0" y="-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defRPr sz="1200">
                <a:latin typeface="Times New Roman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>
                <a:latin typeface="Times New Roman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defRPr sz="1200">
                <a:latin typeface="Times New Roman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>
                <a:latin typeface="Times New Roman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4361E974-A0E0-4DC7-AB0D-4C4CAB198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00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defRPr sz="1200">
                <a:latin typeface="Times New Roman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>
                <a:latin typeface="Times New Roman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8050"/>
            <a:ext cx="49784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defRPr sz="1200">
                <a:latin typeface="Times New Roman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>
                <a:latin typeface="Times New Roman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5EEDBD4C-ED28-450A-BDA5-65CEB03F1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00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17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/>
      </a:defRPr>
    </a:lvl2pPr>
    <a:lvl3pPr marL="91434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/>
      </a:defRPr>
    </a:lvl3pPr>
    <a:lvl4pPr marL="1371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/>
      </a:defRPr>
    </a:lvl4pPr>
    <a:lvl5pPr marL="18286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/>
      </a:defRPr>
    </a:lvl5pPr>
    <a:lvl6pPr marL="2285865" algn="l" defTabSz="457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39" algn="l" defTabSz="457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12" algn="l" defTabSz="457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85" algn="l" defTabSz="457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EDC8FF2-5AD1-5944-A00F-1BF96D3E2F1D}" type="slidenum">
              <a:rPr lang="en-US" altLang="x-none" sz="1200"/>
              <a:pPr eaLnBrk="1" hangingPunct="1"/>
              <a:t>2</a:t>
            </a:fld>
            <a:endParaRPr lang="en-US" altLang="x-none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655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E477BDF6-98BA-0740-8154-4E7C24CB1B85}" type="slidenum">
              <a:rPr lang="en-US" altLang="x-none" sz="1200"/>
              <a:pPr eaLnBrk="1" hangingPunct="1"/>
              <a:t>4</a:t>
            </a:fld>
            <a:endParaRPr lang="en-US" altLang="x-none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42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3" indent="0">
              <a:buNone/>
              <a:defRPr sz="1800"/>
            </a:lvl2pPr>
            <a:lvl3pPr marL="914346" indent="0">
              <a:buNone/>
              <a:defRPr sz="1600"/>
            </a:lvl3pPr>
            <a:lvl4pPr marL="1371519" indent="0">
              <a:buNone/>
              <a:defRPr sz="1400"/>
            </a:lvl4pPr>
            <a:lvl5pPr marL="1828693" indent="0">
              <a:buNone/>
              <a:defRPr sz="1400"/>
            </a:lvl5pPr>
            <a:lvl6pPr marL="2285865" indent="0">
              <a:buNone/>
              <a:defRPr sz="1400"/>
            </a:lvl6pPr>
            <a:lvl7pPr marL="2743039" indent="0">
              <a:buNone/>
              <a:defRPr sz="1400"/>
            </a:lvl7pPr>
            <a:lvl8pPr marL="3200212" indent="0">
              <a:buNone/>
              <a:defRPr sz="1400"/>
            </a:lvl8pPr>
            <a:lvl9pPr marL="3657385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557343"/>
            <a:ext cx="40640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6" y="1557343"/>
            <a:ext cx="40640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6" indent="0">
              <a:buNone/>
              <a:defRPr sz="1800" b="1"/>
            </a:lvl3pPr>
            <a:lvl4pPr marL="1371519" indent="0">
              <a:buNone/>
              <a:defRPr sz="1600" b="1"/>
            </a:lvl4pPr>
            <a:lvl5pPr marL="1828693" indent="0">
              <a:buNone/>
              <a:defRPr sz="1600" b="1"/>
            </a:lvl5pPr>
            <a:lvl6pPr marL="2285865" indent="0">
              <a:buNone/>
              <a:defRPr sz="1600" b="1"/>
            </a:lvl6pPr>
            <a:lvl7pPr marL="2743039" indent="0">
              <a:buNone/>
              <a:defRPr sz="1600" b="1"/>
            </a:lvl7pPr>
            <a:lvl8pPr marL="3200212" indent="0">
              <a:buNone/>
              <a:defRPr sz="1600" b="1"/>
            </a:lvl8pPr>
            <a:lvl9pPr marL="3657385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6" indent="0">
              <a:buNone/>
              <a:defRPr sz="1800" b="1"/>
            </a:lvl3pPr>
            <a:lvl4pPr marL="1371519" indent="0">
              <a:buNone/>
              <a:defRPr sz="1600" b="1"/>
            </a:lvl4pPr>
            <a:lvl5pPr marL="1828693" indent="0">
              <a:buNone/>
              <a:defRPr sz="1600" b="1"/>
            </a:lvl5pPr>
            <a:lvl6pPr marL="2285865" indent="0">
              <a:buNone/>
              <a:defRPr sz="1600" b="1"/>
            </a:lvl6pPr>
            <a:lvl7pPr marL="2743039" indent="0">
              <a:buNone/>
              <a:defRPr sz="1600" b="1"/>
            </a:lvl7pPr>
            <a:lvl8pPr marL="3200212" indent="0">
              <a:buNone/>
              <a:defRPr sz="1600" b="1"/>
            </a:lvl8pPr>
            <a:lvl9pPr marL="3657385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6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2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3" indent="0">
              <a:buNone/>
              <a:defRPr sz="2000"/>
            </a:lvl5pPr>
            <a:lvl6pPr marL="2285865" indent="0">
              <a:buNone/>
              <a:defRPr sz="2000"/>
            </a:lvl6pPr>
            <a:lvl7pPr marL="2743039" indent="0">
              <a:buNone/>
              <a:defRPr sz="2000"/>
            </a:lvl7pPr>
            <a:lvl8pPr marL="3200212" indent="0">
              <a:buNone/>
              <a:defRPr sz="2000"/>
            </a:lvl8pPr>
            <a:lvl9pPr marL="365738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6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2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315913"/>
            <a:ext cx="2070100" cy="5992812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315913"/>
            <a:ext cx="6057900" cy="5992812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lIns="91434" tIns="45718" rIns="91434" bIns="45718"/>
          <a:lstStyle>
            <a:lvl2pPr marL="742907" indent="-285733">
              <a:buFont typeface="Lucida Grande"/>
              <a:buChar char="-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3D2E760D-A12C-F142-BED1-A55D3596D4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14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3" indent="0" algn="ctr">
              <a:buNone/>
              <a:defRPr/>
            </a:lvl2pPr>
            <a:lvl3pPr marL="914346" indent="0" algn="ctr">
              <a:buNone/>
              <a:defRPr/>
            </a:lvl3pPr>
            <a:lvl4pPr marL="1371519" indent="0" algn="ctr">
              <a:buNone/>
              <a:defRPr/>
            </a:lvl4pPr>
            <a:lvl5pPr marL="1828693" indent="0" algn="ctr">
              <a:buNone/>
              <a:defRPr/>
            </a:lvl5pPr>
            <a:lvl6pPr marL="2285865" indent="0" algn="ctr">
              <a:buNone/>
              <a:defRPr/>
            </a:lvl6pPr>
            <a:lvl7pPr marL="2743039" indent="0" algn="ctr">
              <a:buNone/>
              <a:defRPr/>
            </a:lvl7pPr>
            <a:lvl8pPr marL="3200212" indent="0" algn="ctr">
              <a:buNone/>
              <a:defRPr/>
            </a:lvl8pPr>
            <a:lvl9pPr marL="3657385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942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486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3" indent="0">
              <a:buNone/>
              <a:defRPr sz="1800"/>
            </a:lvl2pPr>
            <a:lvl3pPr marL="914346" indent="0">
              <a:buNone/>
              <a:defRPr sz="1600"/>
            </a:lvl3pPr>
            <a:lvl4pPr marL="1371519" indent="0">
              <a:buNone/>
              <a:defRPr sz="1400"/>
            </a:lvl4pPr>
            <a:lvl5pPr marL="1828693" indent="0">
              <a:buNone/>
              <a:defRPr sz="1400"/>
            </a:lvl5pPr>
            <a:lvl6pPr marL="2285865" indent="0">
              <a:buNone/>
              <a:defRPr sz="1400"/>
            </a:lvl6pPr>
            <a:lvl7pPr marL="2743039" indent="0">
              <a:buNone/>
              <a:defRPr sz="1400"/>
            </a:lvl7pPr>
            <a:lvl8pPr marL="3200212" indent="0">
              <a:buNone/>
              <a:defRPr sz="1400"/>
            </a:lvl8pPr>
            <a:lvl9pPr marL="3657385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2817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557343"/>
            <a:ext cx="40640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6" y="1557343"/>
            <a:ext cx="40640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3227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6" indent="0">
              <a:buNone/>
              <a:defRPr sz="1800" b="1"/>
            </a:lvl3pPr>
            <a:lvl4pPr marL="1371519" indent="0">
              <a:buNone/>
              <a:defRPr sz="1600" b="1"/>
            </a:lvl4pPr>
            <a:lvl5pPr marL="1828693" indent="0">
              <a:buNone/>
              <a:defRPr sz="1600" b="1"/>
            </a:lvl5pPr>
            <a:lvl6pPr marL="2285865" indent="0">
              <a:buNone/>
              <a:defRPr sz="1600" b="1"/>
            </a:lvl6pPr>
            <a:lvl7pPr marL="2743039" indent="0">
              <a:buNone/>
              <a:defRPr sz="1600" b="1"/>
            </a:lvl7pPr>
            <a:lvl8pPr marL="3200212" indent="0">
              <a:buNone/>
              <a:defRPr sz="1600" b="1"/>
            </a:lvl8pPr>
            <a:lvl9pPr marL="3657385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6" indent="0">
              <a:buNone/>
              <a:defRPr sz="1800" b="1"/>
            </a:lvl3pPr>
            <a:lvl4pPr marL="1371519" indent="0">
              <a:buNone/>
              <a:defRPr sz="1600" b="1"/>
            </a:lvl4pPr>
            <a:lvl5pPr marL="1828693" indent="0">
              <a:buNone/>
              <a:defRPr sz="1600" b="1"/>
            </a:lvl5pPr>
            <a:lvl6pPr marL="2285865" indent="0">
              <a:buNone/>
              <a:defRPr sz="1600" b="1"/>
            </a:lvl6pPr>
            <a:lvl7pPr marL="2743039" indent="0">
              <a:buNone/>
              <a:defRPr sz="1600" b="1"/>
            </a:lvl7pPr>
            <a:lvl8pPr marL="3200212" indent="0">
              <a:buNone/>
              <a:defRPr sz="1600" b="1"/>
            </a:lvl8pPr>
            <a:lvl9pPr marL="3657385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474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7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01312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6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2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49217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3" indent="0">
              <a:buNone/>
              <a:defRPr sz="2000"/>
            </a:lvl5pPr>
            <a:lvl6pPr marL="2285865" indent="0">
              <a:buNone/>
              <a:defRPr sz="2000"/>
            </a:lvl6pPr>
            <a:lvl7pPr marL="2743039" indent="0">
              <a:buNone/>
              <a:defRPr sz="2000"/>
            </a:lvl7pPr>
            <a:lvl8pPr marL="3200212" indent="0">
              <a:buNone/>
              <a:defRPr sz="2000"/>
            </a:lvl8pPr>
            <a:lvl9pPr marL="365738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6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2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80961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5918"/>
            <a:ext cx="7824788" cy="809625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557343"/>
            <a:ext cx="4064000" cy="4751387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6" y="1557343"/>
            <a:ext cx="4064000" cy="4751387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8838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315913"/>
            <a:ext cx="2070100" cy="5992812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315913"/>
            <a:ext cx="6057900" cy="5992812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921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7540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75139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3747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2F7982-20B8-2C43-A4B2-E509E6EF4A9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229B73-CCDF-414E-817E-9D5ECD8F5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476250" y="1124744"/>
            <a:ext cx="8534400" cy="0"/>
          </a:xfrm>
          <a:prstGeom prst="line">
            <a:avLst/>
          </a:prstGeom>
          <a:noFill/>
          <a:ln w="22225">
            <a:solidFill>
              <a:srgbClr val="8A796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9" descr="Docs-Presentations-WG10-MR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4825"/>
            <a:ext cx="1235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6480175"/>
            <a:ext cx="2286000" cy="230188"/>
          </a:xfrm>
          <a:prstGeom prst="rect">
            <a:avLst/>
          </a:prstGeom>
          <a:noFill/>
        </p:spPr>
        <p:txBody>
          <a:bodyPr l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US" altLang="en-US" sz="900" dirty="0">
                <a:solidFill>
                  <a:srgbClr val="845F48"/>
                </a:solidFill>
                <a:latin typeface="Arial" pitchFamily="34" charset="0"/>
                <a:cs typeface="Arial" pitchFamily="34" charset="0"/>
              </a:rPr>
              <a:t>MRC | Unit The Gambia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086402" y="6458396"/>
            <a:ext cx="5616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AB8065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Leading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45F4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health research in West Africa to save lives and improve health across the world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45F48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/>
          <a:p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592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3" indent="0" algn="ctr">
              <a:buNone/>
              <a:defRPr/>
            </a:lvl2pPr>
            <a:lvl3pPr marL="914346" indent="0" algn="ctr">
              <a:buNone/>
              <a:defRPr/>
            </a:lvl3pPr>
            <a:lvl4pPr marL="1371519" indent="0" algn="ctr">
              <a:buNone/>
              <a:defRPr/>
            </a:lvl4pPr>
            <a:lvl5pPr marL="1828693" indent="0" algn="ctr">
              <a:buNone/>
              <a:defRPr/>
            </a:lvl5pPr>
            <a:lvl6pPr marL="2285865" indent="0" algn="ctr">
              <a:buNone/>
              <a:defRPr/>
            </a:lvl6pPr>
            <a:lvl7pPr marL="2743039" indent="0" algn="ctr">
              <a:buNone/>
              <a:defRPr/>
            </a:lvl7pPr>
            <a:lvl8pPr marL="3200212" indent="0" algn="ctr">
              <a:buNone/>
              <a:defRPr/>
            </a:lvl8pPr>
            <a:lvl9pPr marL="3657385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RCFooterRGB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6960215" y="6556544"/>
            <a:ext cx="1981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lshtm_logo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85" y="146880"/>
            <a:ext cx="2429924" cy="1276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1" y="338480"/>
            <a:ext cx="2366206" cy="892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3" r:id="rId2"/>
    <p:sldLayoutId id="2147483687" r:id="rId3"/>
    <p:sldLayoutId id="2147483689" r:id="rId4"/>
    <p:sldLayoutId id="2147483715" r:id="rId5"/>
    <p:sldLayoutId id="2147483716" r:id="rId6"/>
    <p:sldLayoutId id="2147483718" r:id="rId7"/>
    <p:sldLayoutId id="2147483719" r:id="rId8"/>
  </p:sldLayoutIdLst>
  <p:transition spd="med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5pPr>
      <a:lvl6pPr marL="457173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6pPr>
      <a:lvl7pPr marL="914346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7pPr>
      <a:lvl8pPr marL="1371519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8pPr>
      <a:lvl9pPr marL="1828693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9pPr>
    </p:titleStyle>
    <p:bodyStyle>
      <a:lvl1pPr marL="342880" indent="-342880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07" indent="-285733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2pPr>
      <a:lvl3pPr marL="1142933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•"/>
        <a:defRPr sz="16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3pPr>
      <a:lvl4pPr marL="1562008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–"/>
        <a:defRPr sz="14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4pPr>
      <a:lvl5pPr marL="1981083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5pPr>
      <a:lvl6pPr marL="2438257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895429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3352603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809776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2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43"/>
            <a:ext cx="82804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49077"/>
            <a:ext cx="7824788" cy="6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dirty="0"/>
          </a:p>
        </p:txBody>
      </p:sp>
      <p:sp>
        <p:nvSpPr>
          <p:cNvPr id="7" name="Line 4"/>
          <p:cNvSpPr>
            <a:spLocks noChangeShapeType="1"/>
          </p:cNvSpPr>
          <p:nvPr userDrawn="1"/>
        </p:nvSpPr>
        <p:spPr bwMode="auto">
          <a:xfrm>
            <a:off x="304800" y="6515509"/>
            <a:ext cx="8534400" cy="0"/>
          </a:xfrm>
          <a:prstGeom prst="line">
            <a:avLst/>
          </a:prstGeom>
          <a:noFill/>
          <a:ln w="22225">
            <a:solidFill>
              <a:srgbClr val="920049"/>
            </a:solidFill>
            <a:round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 algn="ctr" eaLnBrk="0" hangingPunct="0">
              <a:defRPr/>
            </a:pPr>
            <a:endParaRPr lang="en-US">
              <a:latin typeface="Times" pitchFamily="-65" charset="0"/>
              <a:ea typeface="+mn-ea"/>
              <a:cs typeface="+mn-cs"/>
            </a:endParaRPr>
          </a:p>
        </p:txBody>
      </p:sp>
      <p:pic>
        <p:nvPicPr>
          <p:cNvPr id="8" name="Picture 5" descr="MRCFooterRGB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960215" y="6556544"/>
            <a:ext cx="1981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8" r:id="rId12"/>
  </p:sldLayoutIdLst>
  <p:transition spd="med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5pPr>
      <a:lvl6pPr marL="457173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6pPr>
      <a:lvl7pPr marL="914346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7pPr>
      <a:lvl8pPr marL="1371519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8pPr>
      <a:lvl9pPr marL="1828693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9pPr>
    </p:titleStyle>
    <p:bodyStyle>
      <a:lvl1pPr marL="342880" indent="-342880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07" indent="-285733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Font typeface="Lucida Grande"/>
        <a:buChar char="-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2pPr>
      <a:lvl3pPr marL="1142933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Font typeface="Lucida Grande"/>
        <a:buChar char="-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3pPr>
      <a:lvl4pPr marL="1562008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4pPr>
      <a:lvl5pPr marL="1981083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»"/>
        <a:defRPr sz="2000" i="1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5pPr>
      <a:lvl6pPr marL="2438257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895429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3352603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809776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2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43"/>
            <a:ext cx="82804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15918"/>
            <a:ext cx="78247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dirty="0"/>
          </a:p>
        </p:txBody>
      </p:sp>
      <p:sp>
        <p:nvSpPr>
          <p:cNvPr id="421892" name="Line 4"/>
          <p:cNvSpPr>
            <a:spLocks noChangeShapeType="1"/>
          </p:cNvSpPr>
          <p:nvPr/>
        </p:nvSpPr>
        <p:spPr bwMode="auto">
          <a:xfrm>
            <a:off x="304800" y="1341438"/>
            <a:ext cx="8534400" cy="0"/>
          </a:xfrm>
          <a:prstGeom prst="line">
            <a:avLst/>
          </a:prstGeom>
          <a:noFill/>
          <a:ln w="22225">
            <a:solidFill>
              <a:srgbClr val="920049"/>
            </a:solidFill>
            <a:round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 algn="ctr" eaLnBrk="0" hangingPunct="0">
              <a:defRPr/>
            </a:pPr>
            <a:endParaRPr lang="en-US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Line 4"/>
          <p:cNvSpPr>
            <a:spLocks noChangeShapeType="1"/>
          </p:cNvSpPr>
          <p:nvPr userDrawn="1"/>
        </p:nvSpPr>
        <p:spPr bwMode="auto">
          <a:xfrm>
            <a:off x="304800" y="6515509"/>
            <a:ext cx="8534400" cy="0"/>
          </a:xfrm>
          <a:prstGeom prst="line">
            <a:avLst/>
          </a:prstGeom>
          <a:noFill/>
          <a:ln w="22225">
            <a:solidFill>
              <a:srgbClr val="920049"/>
            </a:solidFill>
            <a:round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 algn="ctr" eaLnBrk="0" hangingPunct="0">
              <a:defRPr/>
            </a:pPr>
            <a:endParaRPr lang="en-US">
              <a:latin typeface="Times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92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 spd="med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5pPr>
      <a:lvl6pPr marL="457173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6pPr>
      <a:lvl7pPr marL="914346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7pPr>
      <a:lvl8pPr marL="1371519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8pPr>
      <a:lvl9pPr marL="1828693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65" charset="0"/>
        </a:defRPr>
      </a:lvl9pPr>
    </p:titleStyle>
    <p:bodyStyle>
      <a:lvl1pPr marL="342880" indent="-342880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07" indent="-285733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Font typeface="Lucida Grande"/>
        <a:buChar char="-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2pPr>
      <a:lvl3pPr marL="1142933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Font typeface="Lucida Grande"/>
        <a:buChar char="-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3pPr>
      <a:lvl4pPr marL="1562008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4pPr>
      <a:lvl5pPr marL="1981083" indent="-228587" algn="l" rtl="0" eaLnBrk="0" fontAlgn="base" hangingPunct="0">
        <a:spcBef>
          <a:spcPct val="20000"/>
        </a:spcBef>
        <a:spcAft>
          <a:spcPct val="0"/>
        </a:spcAft>
        <a:buClr>
          <a:srgbClr val="920049"/>
        </a:buClr>
        <a:buChar char="»"/>
        <a:defRPr sz="2000" i="1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5pPr>
      <a:lvl6pPr marL="2438257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65" charset="-128"/>
        </a:defRPr>
      </a:lvl6pPr>
      <a:lvl7pPr marL="2895429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65" charset="-128"/>
        </a:defRPr>
      </a:lvl7pPr>
      <a:lvl8pPr marL="3352603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65" charset="-128"/>
        </a:defRPr>
      </a:lvl8pPr>
      <a:lvl9pPr marL="3809776" indent="-228587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2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8312" y="3430800"/>
            <a:ext cx="8370888" cy="268996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Arial"/>
                <a:cs typeface="Arial"/>
              </a:rPr>
              <a:t>Talk title</a:t>
            </a:r>
          </a:p>
          <a:p>
            <a:pPr algn="l">
              <a:spcBef>
                <a:spcPct val="50000"/>
              </a:spcBef>
            </a:pPr>
            <a:endParaRPr lang="en-US" dirty="0">
              <a:solidFill>
                <a:srgbClr val="9A044B"/>
              </a:solidFill>
              <a:latin typeface="Verdana" pitchFamily="-1" charset="0"/>
            </a:endParaRPr>
          </a:p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9A044B"/>
                </a:solidFill>
                <a:latin typeface="Verdana" pitchFamily="-1" charset="0"/>
              </a:rPr>
              <a:t>New Horizons in Life-Course Nutrition</a:t>
            </a:r>
          </a:p>
          <a:p>
            <a:pPr algn="l">
              <a:spcBef>
                <a:spcPct val="50000"/>
              </a:spcBef>
            </a:pPr>
            <a:endParaRPr lang="en-US" sz="1200" b="1" dirty="0">
              <a:solidFill>
                <a:srgbClr val="9A044B"/>
              </a:solidFill>
              <a:latin typeface="Verdana" pitchFamily="-1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000" b="1" dirty="0">
                <a:latin typeface="Arial"/>
                <a:cs typeface="Arial"/>
              </a:rPr>
              <a:t>Andrew Prentice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900" dirty="0">
                <a:latin typeface="Arial"/>
                <a:cs typeface="Arial"/>
              </a:rPr>
              <a:t>MRC Unit The Gambia at the London School of Hygiene &amp; Tropical Medicine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8100"/>
            <a:ext cx="9144000" cy="1687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06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89730" y="5302865"/>
            <a:ext cx="760414" cy="269568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Times" pitchFamily="-65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27C77E-2F6B-7F41-8D3E-7699D28BB0B7}"/>
              </a:ext>
            </a:extLst>
          </p:cNvPr>
          <p:cNvSpPr txBox="1">
            <a:spLocks/>
          </p:cNvSpPr>
          <p:nvPr/>
        </p:nvSpPr>
        <p:spPr>
          <a:xfrm>
            <a:off x="304800" y="3351548"/>
            <a:ext cx="8839200" cy="6846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17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65" charset="0"/>
              </a:defRPr>
            </a:lvl6pPr>
            <a:lvl7pPr marL="91434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65" charset="0"/>
              </a:defRPr>
            </a:lvl7pPr>
            <a:lvl8pPr marL="1371519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65" charset="0"/>
              </a:defRPr>
            </a:lvl8pPr>
            <a:lvl9pPr marL="1828693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65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 Research in MRCG – </a:t>
            </a:r>
          </a:p>
          <a:p>
            <a:pPr algn="ctr">
              <a:lnSpc>
                <a:spcPct val="150000"/>
              </a:lnSpc>
            </a:pPr>
            <a:r>
              <a:rPr lang="en-GB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very brief overview</a:t>
            </a:r>
            <a:br>
              <a:rPr lang="en-GB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D8A2661-FA18-DA4C-9A4C-265BDFC68CAE}"/>
              </a:ext>
            </a:extLst>
          </p:cNvPr>
          <p:cNvSpPr txBox="1">
            <a:spLocks/>
          </p:cNvSpPr>
          <p:nvPr/>
        </p:nvSpPr>
        <p:spPr>
          <a:xfrm>
            <a:off x="443316" y="4658342"/>
            <a:ext cx="8587100" cy="10682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880" indent="-34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07" indent="-2857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/>
              </a:defRPr>
            </a:lvl2pPr>
            <a:lvl3pPr marL="1142933" indent="-22858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/>
              </a:defRPr>
            </a:lvl3pPr>
            <a:lvl4pPr marL="1562008" indent="-22858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/>
              </a:defRPr>
            </a:lvl4pPr>
            <a:lvl5pPr marL="1981083" indent="-22858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sz="1200" i="1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/>
              </a:defRPr>
            </a:lvl5pPr>
            <a:lvl6pPr marL="2438257" indent="-228587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sz="1200" i="1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895429" indent="-228587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sz="1200" i="1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352603" indent="-228587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sz="1200" i="1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09776" indent="-228587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sz="1200" i="1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lnSpc>
                <a:spcPct val="70000"/>
              </a:lnSpc>
              <a:spcBef>
                <a:spcPct val="50000"/>
              </a:spcBef>
              <a:buNone/>
            </a:pPr>
            <a:endParaRPr lang="en-US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Andrew Prentice </a:t>
            </a:r>
          </a:p>
          <a:p>
            <a:pPr marL="0" indent="0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1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Wellcome</a:t>
            </a:r>
            <a:r>
              <a:rPr lang="en-US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 Fellows Meeting, 14</a:t>
            </a:r>
            <a:r>
              <a:rPr lang="en-US" sz="1800" b="1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 March 2022</a:t>
            </a:r>
          </a:p>
          <a:p>
            <a:endParaRPr lang="en-US" kern="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B59CCC-B77C-B044-9BDF-77127CF9F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742" y="3995225"/>
            <a:ext cx="4046957" cy="2487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53CA9-79B7-0647-B75B-4D8D5E6A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7"/>
          <a:stretch/>
        </p:blipFill>
        <p:spPr>
          <a:xfrm>
            <a:off x="126610" y="4087185"/>
            <a:ext cx="4290645" cy="22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E95CE-A4BA-D84C-BEC3-C991C5BC2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65" y="1789173"/>
            <a:ext cx="4287433" cy="199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583F02-99B9-8943-82B7-E58613DE5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728" y="1489009"/>
            <a:ext cx="4902272" cy="2281133"/>
          </a:xfrm>
          <a:prstGeom prst="rect">
            <a:avLst/>
          </a:prstGeom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77E3EA27-680D-AF4D-A842-2975C46DF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87" y="557530"/>
            <a:ext cx="86375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evidence of relevance to health outcomes </a:t>
            </a:r>
            <a:endParaRPr lang="en-GB" altLang="x-none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2800" dirty="0">
              <a:solidFill>
                <a:srgbClr val="9A0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8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" b="5269"/>
          <a:stretch/>
        </p:blipFill>
        <p:spPr>
          <a:xfrm>
            <a:off x="0" y="2243989"/>
            <a:ext cx="9144000" cy="21945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303849-FA4C-9140-944E-63624A99BD53}"/>
              </a:ext>
            </a:extLst>
          </p:cNvPr>
          <p:cNvSpPr/>
          <p:nvPr/>
        </p:nvSpPr>
        <p:spPr bwMode="auto">
          <a:xfrm>
            <a:off x="1233054" y="817418"/>
            <a:ext cx="3352800" cy="1260764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0242" name="Picture 2" descr="Home - Medical Research Council">
            <a:extLst>
              <a:ext uri="{FF2B5EF4-FFF2-40B4-BE49-F238E27FC236}">
                <a16:creationId xmlns:a16="http://schemas.microsoft.com/office/drawing/2014/main" id="{AA9198AA-0894-2E4A-ADA7-5F7039AB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2" y="4720937"/>
            <a:ext cx="2011218" cy="6690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AFC711-5C40-4A45-A513-15CCF872DE4E}"/>
              </a:ext>
            </a:extLst>
          </p:cNvPr>
          <p:cNvSpPr/>
          <p:nvPr/>
        </p:nvSpPr>
        <p:spPr bwMode="auto">
          <a:xfrm>
            <a:off x="7273637" y="5051137"/>
            <a:ext cx="1870363" cy="1149927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00FE3-4698-4348-949E-ABFB2ABA1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84"/>
          <a:stretch/>
        </p:blipFill>
        <p:spPr>
          <a:xfrm>
            <a:off x="7370620" y="5573570"/>
            <a:ext cx="1557480" cy="461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0C1E03-5616-3240-B935-96AF0BF17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7367734" y="5157932"/>
            <a:ext cx="1480042" cy="461404"/>
          </a:xfrm>
          <a:prstGeom prst="rect">
            <a:avLst/>
          </a:prstGeom>
        </p:spPr>
      </p:pic>
      <p:pic>
        <p:nvPicPr>
          <p:cNvPr id="10244" name="Picture 4" descr="wellcome_logo – ICU Heart">
            <a:extLst>
              <a:ext uri="{FF2B5EF4-FFF2-40B4-BE49-F238E27FC236}">
                <a16:creationId xmlns:a16="http://schemas.microsoft.com/office/drawing/2014/main" id="{230646C4-804F-F542-89D2-7EA68EF5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91" y="5028046"/>
            <a:ext cx="1107209" cy="11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MGF Program Officer, Southern Europe [France, Spain, Italy], Global Policy  &amp;amp; Advocacy">
            <a:extLst>
              <a:ext uri="{FF2B5EF4-FFF2-40B4-BE49-F238E27FC236}">
                <a16:creationId xmlns:a16="http://schemas.microsoft.com/office/drawing/2014/main" id="{D58E15FF-23E1-774A-81B5-280DC20EE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6515"/>
          <a:stretch/>
        </p:blipFill>
        <p:spPr bwMode="auto">
          <a:xfrm>
            <a:off x="4928757" y="4935249"/>
            <a:ext cx="1868105" cy="14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aNA">
            <a:extLst>
              <a:ext uri="{FF2B5EF4-FFF2-40B4-BE49-F238E27FC236}">
                <a16:creationId xmlns:a16="http://schemas.microsoft.com/office/drawing/2014/main" id="{2CED77CE-DC20-3D40-A07D-A2BE2A110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371398"/>
            <a:ext cx="2984500" cy="13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CRF logo">
            <a:extLst>
              <a:ext uri="{FF2B5EF4-FFF2-40B4-BE49-F238E27FC236}">
                <a16:creationId xmlns:a16="http://schemas.microsoft.com/office/drawing/2014/main" id="{A55BCBB3-C1A2-5C46-AEC5-5F1DD695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591176"/>
            <a:ext cx="1600200" cy="9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96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mbia-1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73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1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5"/>
          <p:cNvSpPr>
            <a:spLocks noChangeArrowheads="1"/>
          </p:cNvSpPr>
          <p:nvPr/>
        </p:nvSpPr>
        <p:spPr bwMode="auto">
          <a:xfrm>
            <a:off x="585788" y="1493838"/>
            <a:ext cx="7924800" cy="2879725"/>
          </a:xfrm>
          <a:prstGeom prst="rect">
            <a:avLst/>
          </a:prstGeom>
          <a:solidFill>
            <a:srgbClr val="76D6FF">
              <a:alpha val="30980"/>
            </a:srgbClr>
          </a:solid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/>
          </a:p>
        </p:txBody>
      </p:sp>
      <p:sp>
        <p:nvSpPr>
          <p:cNvPr id="111618" name="AutoShape 6"/>
          <p:cNvSpPr>
            <a:spLocks noChangeArrowheads="1"/>
          </p:cNvSpPr>
          <p:nvPr/>
        </p:nvSpPr>
        <p:spPr bwMode="auto">
          <a:xfrm>
            <a:off x="992188" y="1795463"/>
            <a:ext cx="1295400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dirty="0">
                <a:latin typeface="Verdana" charset="0"/>
              </a:rPr>
              <a:t>Basic</a:t>
            </a:r>
          </a:p>
        </p:txBody>
      </p:sp>
      <p:sp>
        <p:nvSpPr>
          <p:cNvPr id="111619" name="AutoShape 7"/>
          <p:cNvSpPr>
            <a:spLocks noChangeArrowheads="1"/>
          </p:cNvSpPr>
          <p:nvPr/>
        </p:nvSpPr>
        <p:spPr bwMode="auto">
          <a:xfrm>
            <a:off x="2897188" y="1795463"/>
            <a:ext cx="1295400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>
                <a:latin typeface="Verdana" charset="0"/>
              </a:rPr>
              <a:t>Clinical</a:t>
            </a:r>
          </a:p>
        </p:txBody>
      </p:sp>
      <p:sp>
        <p:nvSpPr>
          <p:cNvPr id="111620" name="AutoShape 8"/>
          <p:cNvSpPr>
            <a:spLocks noChangeArrowheads="1"/>
          </p:cNvSpPr>
          <p:nvPr/>
        </p:nvSpPr>
        <p:spPr bwMode="auto">
          <a:xfrm>
            <a:off x="4878388" y="1795463"/>
            <a:ext cx="1295400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>
                <a:latin typeface="Verdana" charset="0"/>
              </a:rPr>
              <a:t>Applied</a:t>
            </a:r>
          </a:p>
        </p:txBody>
      </p:sp>
      <p:sp>
        <p:nvSpPr>
          <p:cNvPr id="111621" name="AutoShape 9"/>
          <p:cNvSpPr>
            <a:spLocks noChangeArrowheads="1"/>
          </p:cNvSpPr>
          <p:nvPr/>
        </p:nvSpPr>
        <p:spPr bwMode="auto">
          <a:xfrm>
            <a:off x="6859588" y="1795463"/>
            <a:ext cx="1295400" cy="533400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>
                <a:latin typeface="Verdana" charset="0"/>
              </a:rPr>
              <a:t>Policy</a:t>
            </a:r>
          </a:p>
        </p:txBody>
      </p:sp>
      <p:sp>
        <p:nvSpPr>
          <p:cNvPr id="111622" name="Line 10"/>
          <p:cNvSpPr>
            <a:spLocks noChangeShapeType="1"/>
          </p:cNvSpPr>
          <p:nvPr/>
        </p:nvSpPr>
        <p:spPr bwMode="auto">
          <a:xfrm>
            <a:off x="2363788" y="2024063"/>
            <a:ext cx="381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11"/>
          <p:cNvSpPr>
            <a:spLocks noChangeShapeType="1"/>
          </p:cNvSpPr>
          <p:nvPr/>
        </p:nvSpPr>
        <p:spPr bwMode="auto">
          <a:xfrm>
            <a:off x="4344988" y="2024063"/>
            <a:ext cx="381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12"/>
          <p:cNvSpPr>
            <a:spLocks noChangeShapeType="1"/>
          </p:cNvSpPr>
          <p:nvPr/>
        </p:nvSpPr>
        <p:spPr bwMode="auto">
          <a:xfrm>
            <a:off x="6326188" y="2024063"/>
            <a:ext cx="381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13"/>
          <p:cNvSpPr>
            <a:spLocks noChangeArrowheads="1"/>
          </p:cNvSpPr>
          <p:nvPr/>
        </p:nvSpPr>
        <p:spPr bwMode="auto">
          <a:xfrm>
            <a:off x="1601788" y="2557463"/>
            <a:ext cx="2057400" cy="152400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70000">
                <a:srgbClr val="92D050"/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/>
          </a:p>
        </p:txBody>
      </p:sp>
      <p:sp>
        <p:nvSpPr>
          <p:cNvPr id="111626" name="Rectangle 14"/>
          <p:cNvSpPr>
            <a:spLocks noChangeArrowheads="1"/>
          </p:cNvSpPr>
          <p:nvPr/>
        </p:nvSpPr>
        <p:spPr bwMode="auto">
          <a:xfrm>
            <a:off x="2516188" y="2938463"/>
            <a:ext cx="2057400" cy="152400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70000">
                <a:srgbClr val="92D050"/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/>
          </a:p>
        </p:txBody>
      </p:sp>
      <p:sp>
        <p:nvSpPr>
          <p:cNvPr id="111627" name="Rectangle 15"/>
          <p:cNvSpPr>
            <a:spLocks noChangeArrowheads="1"/>
          </p:cNvSpPr>
          <p:nvPr/>
        </p:nvSpPr>
        <p:spPr bwMode="auto">
          <a:xfrm>
            <a:off x="3582988" y="3319463"/>
            <a:ext cx="2057400" cy="152400"/>
          </a:xfrm>
          <a:prstGeom prst="rect">
            <a:avLst/>
          </a:prstGeom>
          <a:gradFill flip="none" rotWithShape="1">
            <a:gsLst>
              <a:gs pos="33000">
                <a:srgbClr val="00B050"/>
              </a:gs>
              <a:gs pos="70000">
                <a:srgbClr val="92D050"/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/>
          </a:p>
        </p:txBody>
      </p:sp>
      <p:sp>
        <p:nvSpPr>
          <p:cNvPr id="111628" name="AutoShape 16"/>
          <p:cNvSpPr>
            <a:spLocks noChangeArrowheads="1"/>
          </p:cNvSpPr>
          <p:nvPr/>
        </p:nvSpPr>
        <p:spPr bwMode="auto">
          <a:xfrm>
            <a:off x="1835150" y="3616325"/>
            <a:ext cx="5689600" cy="574675"/>
          </a:xfrm>
          <a:prstGeom prst="rightArrow">
            <a:avLst>
              <a:gd name="adj1" fmla="val 74389"/>
              <a:gd name="adj2" fmla="val 247514"/>
            </a:avLst>
          </a:prstGeom>
          <a:gradFill flip="none" rotWithShape="1">
            <a:gsLst>
              <a:gs pos="66000">
                <a:srgbClr val="FF0000"/>
              </a:gs>
              <a:gs pos="0">
                <a:schemeClr val="accent2">
                  <a:lumMod val="20000"/>
                  <a:lumOff val="8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9525">
            <a:solidFill>
              <a:schemeClr val="tx1">
                <a:alpha val="54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x-none">
                <a:latin typeface="Verdana" charset="0"/>
              </a:rPr>
              <a:t>Translation</a:t>
            </a:r>
            <a:endParaRPr lang="en-US" altLang="x-none">
              <a:latin typeface="Verdana" charset="0"/>
            </a:endParaRPr>
          </a:p>
        </p:txBody>
      </p:sp>
      <p:sp>
        <p:nvSpPr>
          <p:cNvPr id="111629" name="Text Box 18"/>
          <p:cNvSpPr txBox="1">
            <a:spLocks noChangeArrowheads="1"/>
          </p:cNvSpPr>
          <p:nvPr/>
        </p:nvSpPr>
        <p:spPr bwMode="auto">
          <a:xfrm>
            <a:off x="742950" y="4718050"/>
            <a:ext cx="7940675" cy="149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GB" altLang="x-non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 Translational Goal</a:t>
            </a:r>
            <a:endParaRPr lang="en-GB" altLang="x-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1000" dirty="0">
              <a:solidFill>
                <a:srgbClr val="9A0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GB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To help generate ‘next generation’ </a:t>
            </a:r>
          </a:p>
          <a:p>
            <a:pPr algn="ctr">
              <a:lnSpc>
                <a:spcPct val="125000"/>
              </a:lnSpc>
            </a:pPr>
            <a:r>
              <a:rPr lang="en-GB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nutritional and planetary health interventions</a:t>
            </a:r>
          </a:p>
        </p:txBody>
      </p:sp>
      <p:sp>
        <p:nvSpPr>
          <p:cNvPr id="111630" name="Text Box 20"/>
          <p:cNvSpPr txBox="1">
            <a:spLocks noChangeArrowheads="1"/>
          </p:cNvSpPr>
          <p:nvPr/>
        </p:nvSpPr>
        <p:spPr bwMode="auto">
          <a:xfrm>
            <a:off x="468313" y="374650"/>
            <a:ext cx="8169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emphasis is on discovery science</a:t>
            </a:r>
            <a:endParaRPr lang="en-GB" altLang="x-none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x-none" sz="3200" dirty="0">
              <a:solidFill>
                <a:srgbClr val="9A0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4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7BC14B-3EC4-7449-B965-B286822BF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7"/>
          <a:stretch/>
        </p:blipFill>
        <p:spPr>
          <a:xfrm>
            <a:off x="182880" y="773723"/>
            <a:ext cx="6246055" cy="4165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4CC5C0-81F1-AF40-BD73-DCCCD245486D}"/>
              </a:ext>
            </a:extLst>
          </p:cNvPr>
          <p:cNvSpPr txBox="1"/>
          <p:nvPr/>
        </p:nvSpPr>
        <p:spPr>
          <a:xfrm>
            <a:off x="1740866" y="239422"/>
            <a:ext cx="5870518" cy="461665"/>
          </a:xfrm>
          <a:prstGeom prst="rect">
            <a:avLst/>
          </a:prstGeom>
          <a:solidFill>
            <a:srgbClr val="74C2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Nutrition – Our 3 Key Challenges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E893A-6BF4-2141-B305-6C4E5D8C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2" b="64512"/>
          <a:stretch/>
        </p:blipFill>
        <p:spPr>
          <a:xfrm>
            <a:off x="0" y="5085471"/>
            <a:ext cx="9144000" cy="1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4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AutoShape 5"/>
          <p:cNvSpPr>
            <a:spLocks noChangeArrowheads="1"/>
          </p:cNvSpPr>
          <p:nvPr/>
        </p:nvSpPr>
        <p:spPr bwMode="auto">
          <a:xfrm>
            <a:off x="612775" y="771525"/>
            <a:ext cx="7920038" cy="649288"/>
          </a:xfrm>
          <a:prstGeom prst="roundRect">
            <a:avLst>
              <a:gd name="adj" fmla="val 16667"/>
            </a:avLst>
          </a:prstGeom>
          <a:solidFill>
            <a:srgbClr val="74C2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Early Growth and Development (EGD)</a:t>
            </a:r>
            <a:endParaRPr lang="en-US" alt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4" name="AutoShape 7"/>
          <p:cNvSpPr>
            <a:spLocks noChangeArrowheads="1"/>
          </p:cNvSpPr>
          <p:nvPr/>
        </p:nvSpPr>
        <p:spPr bwMode="auto">
          <a:xfrm>
            <a:off x="574675" y="2162467"/>
            <a:ext cx="7920038" cy="649287"/>
          </a:xfrm>
          <a:prstGeom prst="roundRect">
            <a:avLst>
              <a:gd name="adj" fmla="val 16667"/>
            </a:avLst>
          </a:prstGeom>
          <a:solidFill>
            <a:srgbClr val="74C2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Iron, Infection and Anemia (IIA)</a:t>
            </a:r>
            <a:endParaRPr lang="en-US" alt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5" name="AutoShape 8"/>
          <p:cNvSpPr>
            <a:spLocks noChangeArrowheads="1"/>
          </p:cNvSpPr>
          <p:nvPr/>
        </p:nvSpPr>
        <p:spPr bwMode="auto">
          <a:xfrm>
            <a:off x="566737" y="3530439"/>
            <a:ext cx="7920037" cy="649288"/>
          </a:xfrm>
          <a:prstGeom prst="roundRect">
            <a:avLst>
              <a:gd name="adj" fmla="val 16667"/>
            </a:avLst>
          </a:prstGeom>
          <a:solidFill>
            <a:srgbClr val="74C2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Nutritional Genetics and Epigenetics (NGE)</a:t>
            </a:r>
            <a:endParaRPr lang="en-US" alt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7" name="Text Box 10"/>
          <p:cNvSpPr txBox="1">
            <a:spLocks noChangeArrowheads="1"/>
          </p:cNvSpPr>
          <p:nvPr/>
        </p:nvSpPr>
        <p:spPr bwMode="auto">
          <a:xfrm>
            <a:off x="919163" y="123825"/>
            <a:ext cx="7335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b="1" dirty="0">
                <a:solidFill>
                  <a:srgbClr val="C00000"/>
                </a:solidFill>
                <a:latin typeface="Verdana" charset="0"/>
              </a:rPr>
              <a:t>Nutrition focus areas: 4 sub-programmes</a:t>
            </a:r>
            <a:endParaRPr lang="en-US" altLang="x-none" b="1" dirty="0">
              <a:solidFill>
                <a:srgbClr val="C00000"/>
              </a:solidFill>
              <a:latin typeface="Verdana" charset="0"/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523876" y="4953633"/>
            <a:ext cx="7920037" cy="649288"/>
          </a:xfrm>
          <a:prstGeom prst="roundRect">
            <a:avLst>
              <a:gd name="adj" fmla="val 16667"/>
            </a:avLst>
          </a:prstGeom>
          <a:solidFill>
            <a:srgbClr val="74C2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Nutrition-Related Chronic Diseases (NRCDs)</a:t>
            </a:r>
            <a:endParaRPr lang="en-US" alt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E303393-155F-F441-A37F-094BC692FD4A}"/>
              </a:ext>
            </a:extLst>
          </p:cNvPr>
          <p:cNvSpPr/>
          <p:nvPr/>
        </p:nvSpPr>
        <p:spPr bwMode="auto">
          <a:xfrm>
            <a:off x="673100" y="1536700"/>
            <a:ext cx="939800" cy="393700"/>
          </a:xfrm>
          <a:prstGeom prst="roundRect">
            <a:avLst/>
          </a:prstGeom>
          <a:solidFill>
            <a:srgbClr val="FFD579">
              <a:alpha val="61961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ED8BD7F-5FE7-BB40-BFB9-173E41AE49D1}"/>
              </a:ext>
            </a:extLst>
          </p:cNvPr>
          <p:cNvSpPr/>
          <p:nvPr/>
        </p:nvSpPr>
        <p:spPr bwMode="auto">
          <a:xfrm>
            <a:off x="6032500" y="1536700"/>
            <a:ext cx="9398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eMILQ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0608B5C-35D6-BF48-9EC0-2B46CDD159DE}"/>
              </a:ext>
            </a:extLst>
          </p:cNvPr>
          <p:cNvSpPr/>
          <p:nvPr/>
        </p:nvSpPr>
        <p:spPr bwMode="auto">
          <a:xfrm>
            <a:off x="4787900" y="1524000"/>
            <a:ext cx="9398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MILQ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9F1772-4634-8549-AF11-FD60603A20EE}"/>
              </a:ext>
            </a:extLst>
          </p:cNvPr>
          <p:cNvSpPr/>
          <p:nvPr/>
        </p:nvSpPr>
        <p:spPr bwMode="auto">
          <a:xfrm>
            <a:off x="7239000" y="1511300"/>
            <a:ext cx="1092200" cy="393700"/>
          </a:xfrm>
          <a:prstGeom prst="roundRect">
            <a:avLst/>
          </a:prstGeom>
          <a:solidFill>
            <a:srgbClr val="FFD579">
              <a:alpha val="61961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INDiGO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F8A8801-F229-8240-B190-62B939589EFB}"/>
              </a:ext>
            </a:extLst>
          </p:cNvPr>
          <p:cNvSpPr/>
          <p:nvPr/>
        </p:nvSpPr>
        <p:spPr bwMode="auto">
          <a:xfrm>
            <a:off x="7289800" y="4279900"/>
            <a:ext cx="10668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F9EB6EF-92FB-9542-9966-3DF4D88687A0}"/>
              </a:ext>
            </a:extLst>
          </p:cNvPr>
          <p:cNvSpPr/>
          <p:nvPr/>
        </p:nvSpPr>
        <p:spPr bwMode="auto">
          <a:xfrm>
            <a:off x="596900" y="2908300"/>
            <a:ext cx="1384300" cy="393700"/>
          </a:xfrm>
          <a:prstGeom prst="roundRect">
            <a:avLst/>
          </a:prstGeom>
          <a:solidFill>
            <a:srgbClr val="FFD579">
              <a:alpha val="61961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Iron-babies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6BF75A7-1BA0-B144-98D2-0984313D830E}"/>
              </a:ext>
            </a:extLst>
          </p:cNvPr>
          <p:cNvSpPr/>
          <p:nvPr/>
        </p:nvSpPr>
        <p:spPr bwMode="auto">
          <a:xfrm>
            <a:off x="698500" y="5715000"/>
            <a:ext cx="1727200" cy="393700"/>
          </a:xfrm>
          <a:prstGeom prst="roundRect">
            <a:avLst/>
          </a:prstGeom>
          <a:solidFill>
            <a:srgbClr val="FFD579">
              <a:alpha val="61961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PRIMORDIAL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3D30E77-23AE-A044-93C0-5EFDD94D1E04}"/>
              </a:ext>
            </a:extLst>
          </p:cNvPr>
          <p:cNvSpPr/>
          <p:nvPr/>
        </p:nvSpPr>
        <p:spPr bwMode="auto">
          <a:xfrm>
            <a:off x="6464300" y="2908300"/>
            <a:ext cx="1968500" cy="393700"/>
          </a:xfrm>
          <a:prstGeom prst="roundRect">
            <a:avLst/>
          </a:prstGeom>
          <a:solidFill>
            <a:srgbClr val="FFD579">
              <a:alpha val="61961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MillNETi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women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C612153-733F-B54E-9B9B-20A99FC1F053}"/>
              </a:ext>
            </a:extLst>
          </p:cNvPr>
          <p:cNvSpPr/>
          <p:nvPr/>
        </p:nvSpPr>
        <p:spPr bwMode="auto">
          <a:xfrm>
            <a:off x="4864100" y="2908300"/>
            <a:ext cx="11430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MillNETi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2591D80-0BF4-6343-B5FA-E6DF51253B83}"/>
              </a:ext>
            </a:extLst>
          </p:cNvPr>
          <p:cNvSpPr/>
          <p:nvPr/>
        </p:nvSpPr>
        <p:spPr bwMode="auto">
          <a:xfrm>
            <a:off x="3302000" y="1536700"/>
            <a:ext cx="11430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BRIGHT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933AE4A-3EC2-0047-B984-59CE9E1F43F7}"/>
              </a:ext>
            </a:extLst>
          </p:cNvPr>
          <p:cNvSpPr/>
          <p:nvPr/>
        </p:nvSpPr>
        <p:spPr bwMode="auto">
          <a:xfrm>
            <a:off x="3136900" y="4292600"/>
            <a:ext cx="18415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Obesity/POMC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5872FEB-6367-054D-B6A2-BE47E5773459}"/>
              </a:ext>
            </a:extLst>
          </p:cNvPr>
          <p:cNvSpPr/>
          <p:nvPr/>
        </p:nvSpPr>
        <p:spPr bwMode="auto">
          <a:xfrm>
            <a:off x="5194300" y="4292600"/>
            <a:ext cx="18415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Thyroid/PAX8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2031ABE-4A87-6841-9463-2A507C8DC743}"/>
              </a:ext>
            </a:extLst>
          </p:cNvPr>
          <p:cNvSpPr/>
          <p:nvPr/>
        </p:nvSpPr>
        <p:spPr bwMode="auto">
          <a:xfrm>
            <a:off x="6502400" y="5727700"/>
            <a:ext cx="18415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FracturesE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B490812-361C-ED40-B51F-599F408AC854}"/>
              </a:ext>
            </a:extLst>
          </p:cNvPr>
          <p:cNvSpPr/>
          <p:nvPr/>
        </p:nvSpPr>
        <p:spPr bwMode="auto">
          <a:xfrm>
            <a:off x="4838700" y="5727700"/>
            <a:ext cx="14224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MAfricaEE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0C28082-BAF9-9744-9F5A-B445CA88C06F}"/>
              </a:ext>
            </a:extLst>
          </p:cNvPr>
          <p:cNvSpPr/>
          <p:nvPr/>
        </p:nvSpPr>
        <p:spPr bwMode="auto">
          <a:xfrm>
            <a:off x="2705100" y="5727700"/>
            <a:ext cx="18415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EPI-Tension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5CE565D-2750-FB46-A068-6F5F97A85817}"/>
              </a:ext>
            </a:extLst>
          </p:cNvPr>
          <p:cNvSpPr/>
          <p:nvPr/>
        </p:nvSpPr>
        <p:spPr bwMode="auto">
          <a:xfrm>
            <a:off x="1130300" y="6388100"/>
            <a:ext cx="495300" cy="304800"/>
          </a:xfrm>
          <a:prstGeom prst="roundRect">
            <a:avLst/>
          </a:prstGeom>
          <a:solidFill>
            <a:srgbClr val="FFD579">
              <a:alpha val="61961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B17710D-3B7E-B449-86F7-1AA9729D29EB}"/>
              </a:ext>
            </a:extLst>
          </p:cNvPr>
          <p:cNvSpPr/>
          <p:nvPr/>
        </p:nvSpPr>
        <p:spPr bwMode="auto">
          <a:xfrm>
            <a:off x="3479800" y="6388100"/>
            <a:ext cx="469900" cy="3048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9C7FA2FE-8E48-914A-A018-03F62E96F77C}"/>
              </a:ext>
            </a:extLst>
          </p:cNvPr>
          <p:cNvSpPr/>
          <p:nvPr/>
        </p:nvSpPr>
        <p:spPr bwMode="auto">
          <a:xfrm>
            <a:off x="5918200" y="6438900"/>
            <a:ext cx="165100" cy="177800"/>
          </a:xfrm>
          <a:prstGeom prst="diamond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C4BE5-6675-EB4A-AF44-719499782094}"/>
              </a:ext>
            </a:extLst>
          </p:cNvPr>
          <p:cNvSpPr txBox="1"/>
          <p:nvPr/>
        </p:nvSpPr>
        <p:spPr>
          <a:xfrm>
            <a:off x="6172200" y="6337300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 multi-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8648A339-69D3-CC47-B359-F7E4CAB71C3E}"/>
              </a:ext>
            </a:extLst>
          </p:cNvPr>
          <p:cNvSpPr/>
          <p:nvPr/>
        </p:nvSpPr>
        <p:spPr bwMode="auto">
          <a:xfrm>
            <a:off x="5930900" y="2882900"/>
            <a:ext cx="165100" cy="177800"/>
          </a:xfrm>
          <a:prstGeom prst="diamond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7E9770E8-3B0A-D542-97DC-465BECF02AC0}"/>
              </a:ext>
            </a:extLst>
          </p:cNvPr>
          <p:cNvSpPr/>
          <p:nvPr/>
        </p:nvSpPr>
        <p:spPr bwMode="auto">
          <a:xfrm>
            <a:off x="6883400" y="1485900"/>
            <a:ext cx="165100" cy="177800"/>
          </a:xfrm>
          <a:prstGeom prst="diamond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07D9B267-D635-8A43-AB7F-553C8FCB6D80}"/>
              </a:ext>
            </a:extLst>
          </p:cNvPr>
          <p:cNvSpPr/>
          <p:nvPr/>
        </p:nvSpPr>
        <p:spPr bwMode="auto">
          <a:xfrm>
            <a:off x="5664200" y="1511300"/>
            <a:ext cx="165100" cy="177800"/>
          </a:xfrm>
          <a:prstGeom prst="diamond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F5C89EF8-4C2A-7F4D-8D8E-1E1C69C705D4}"/>
              </a:ext>
            </a:extLst>
          </p:cNvPr>
          <p:cNvSpPr/>
          <p:nvPr/>
        </p:nvSpPr>
        <p:spPr bwMode="auto">
          <a:xfrm>
            <a:off x="4406900" y="1485900"/>
            <a:ext cx="165100" cy="177800"/>
          </a:xfrm>
          <a:prstGeom prst="diamond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1" name="Diamond 40">
            <a:extLst>
              <a:ext uri="{FF2B5EF4-FFF2-40B4-BE49-F238E27FC236}">
                <a16:creationId xmlns:a16="http://schemas.microsoft.com/office/drawing/2014/main" id="{BED8F1A8-1798-EB46-A126-61A5C7EF6755}"/>
              </a:ext>
            </a:extLst>
          </p:cNvPr>
          <p:cNvSpPr/>
          <p:nvPr/>
        </p:nvSpPr>
        <p:spPr bwMode="auto">
          <a:xfrm>
            <a:off x="2336800" y="5676900"/>
            <a:ext cx="165100" cy="177800"/>
          </a:xfrm>
          <a:prstGeom prst="diamond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2" name="Diamond 41">
            <a:extLst>
              <a:ext uri="{FF2B5EF4-FFF2-40B4-BE49-F238E27FC236}">
                <a16:creationId xmlns:a16="http://schemas.microsoft.com/office/drawing/2014/main" id="{B516E2FC-41B3-5140-8136-C2C79F30C502}"/>
              </a:ext>
            </a:extLst>
          </p:cNvPr>
          <p:cNvSpPr/>
          <p:nvPr/>
        </p:nvSpPr>
        <p:spPr bwMode="auto">
          <a:xfrm>
            <a:off x="8280400" y="5664200"/>
            <a:ext cx="165100" cy="177800"/>
          </a:xfrm>
          <a:prstGeom prst="diamond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E50664D3-BC0B-D24F-BE41-A85AD27FF4DF}"/>
              </a:ext>
            </a:extLst>
          </p:cNvPr>
          <p:cNvSpPr/>
          <p:nvPr/>
        </p:nvSpPr>
        <p:spPr bwMode="auto">
          <a:xfrm>
            <a:off x="6197600" y="5689600"/>
            <a:ext cx="165100" cy="177800"/>
          </a:xfrm>
          <a:prstGeom prst="diamond">
            <a:avLst/>
          </a:prstGeom>
          <a:solidFill>
            <a:srgbClr val="FF00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F19F7F-6212-3140-B1DF-D69C42465869}"/>
              </a:ext>
            </a:extLst>
          </p:cNvPr>
          <p:cNvSpPr txBox="1"/>
          <p:nvPr/>
        </p:nvSpPr>
        <p:spPr>
          <a:xfrm>
            <a:off x="1651000" y="636270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ADBAA-D717-254E-B197-CABEA81C7B6E}"/>
              </a:ext>
            </a:extLst>
          </p:cNvPr>
          <p:cNvSpPr txBox="1"/>
          <p:nvPr/>
        </p:nvSpPr>
        <p:spPr>
          <a:xfrm>
            <a:off x="3962400" y="6362700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Observational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72447F3-88DD-A646-9EA9-5F8E8E2981AA}"/>
              </a:ext>
            </a:extLst>
          </p:cNvPr>
          <p:cNvSpPr/>
          <p:nvPr/>
        </p:nvSpPr>
        <p:spPr bwMode="auto">
          <a:xfrm>
            <a:off x="660400" y="4292600"/>
            <a:ext cx="12573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Hotspots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52FDAB6-5064-1149-8EE8-5D09723A86EE}"/>
              </a:ext>
            </a:extLst>
          </p:cNvPr>
          <p:cNvSpPr/>
          <p:nvPr/>
        </p:nvSpPr>
        <p:spPr bwMode="auto">
          <a:xfrm>
            <a:off x="2082800" y="4305300"/>
            <a:ext cx="8890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4D965BB-FA7C-3046-B5F4-CD7E01B70D08}"/>
              </a:ext>
            </a:extLst>
          </p:cNvPr>
          <p:cNvSpPr/>
          <p:nvPr/>
        </p:nvSpPr>
        <p:spPr bwMode="auto">
          <a:xfrm>
            <a:off x="2336800" y="2921000"/>
            <a:ext cx="2057400" cy="393700"/>
          </a:xfrm>
          <a:prstGeom prst="roundRect">
            <a:avLst/>
          </a:prstGeom>
          <a:solidFill>
            <a:srgbClr val="FFD579">
              <a:alpha val="61961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1,3 &amp; 3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29DE945-73F4-3340-9C77-78EC01473D74}"/>
              </a:ext>
            </a:extLst>
          </p:cNvPr>
          <p:cNvSpPr/>
          <p:nvPr/>
        </p:nvSpPr>
        <p:spPr bwMode="auto">
          <a:xfrm>
            <a:off x="1879600" y="1549400"/>
            <a:ext cx="1143000" cy="393700"/>
          </a:xfrm>
          <a:prstGeom prst="roundRect">
            <a:avLst/>
          </a:prstGeom>
          <a:solidFill>
            <a:srgbClr val="00CC99">
              <a:alpha val="65098"/>
            </a:srgb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HERO-G</a:t>
            </a:r>
          </a:p>
        </p:txBody>
      </p:sp>
    </p:spTree>
    <p:extLst>
      <p:ext uri="{BB962C8B-B14F-4D97-AF65-F5344CB8AC3E}">
        <p14:creationId xmlns:p14="http://schemas.microsoft.com/office/powerpoint/2010/main" val="7218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" grpId="0" animBg="1"/>
      <p:bldP spid="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3EEAA7-7494-9A46-8AD7-83350C1CB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1821" r="8814" b="2047"/>
          <a:stretch/>
        </p:blipFill>
        <p:spPr bwMode="auto">
          <a:xfrm>
            <a:off x="251520" y="1843202"/>
            <a:ext cx="4871131" cy="36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8242A-1AE9-FD40-9079-86200C9F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332656"/>
            <a:ext cx="9361040" cy="72008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x-none" b="1" dirty="0">
                <a:solidFill>
                  <a:srgbClr val="C00000"/>
                </a:solidFill>
                <a:latin typeface="Arial" charset="0"/>
              </a:rPr>
              <a:t>High levels of anemia in rural Gambian children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5FDFF-FB96-BE49-B9ED-837187582724}"/>
              </a:ext>
            </a:extLst>
          </p:cNvPr>
          <p:cNvSpPr txBox="1"/>
          <p:nvPr/>
        </p:nvSpPr>
        <p:spPr>
          <a:xfrm>
            <a:off x="1354263" y="1963085"/>
            <a:ext cx="2932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Keneba biobank n = 4500+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107AF-FA6C-5141-A757-10F2E0F883E7}"/>
              </a:ext>
            </a:extLst>
          </p:cNvPr>
          <p:cNvSpPr/>
          <p:nvPr/>
        </p:nvSpPr>
        <p:spPr bwMode="auto">
          <a:xfrm>
            <a:off x="467544" y="5227578"/>
            <a:ext cx="216024" cy="144016"/>
          </a:xfrm>
          <a:prstGeom prst="rect">
            <a:avLst/>
          </a:prstGeom>
          <a:solidFill>
            <a:srgbClr val="0070C0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F6C2E5-4D78-AE4E-ADFE-6676D5A0FC61}"/>
              </a:ext>
            </a:extLst>
          </p:cNvPr>
          <p:cNvSpPr/>
          <p:nvPr/>
        </p:nvSpPr>
        <p:spPr bwMode="auto">
          <a:xfrm>
            <a:off x="1403648" y="5227578"/>
            <a:ext cx="216024" cy="144016"/>
          </a:xfrm>
          <a:prstGeom prst="rect">
            <a:avLst/>
          </a:prstGeom>
          <a:solidFill>
            <a:srgbClr val="FF2F92"/>
          </a:solidFill>
          <a:ln w="50800" cap="flat" cmpd="sng" algn="ctr">
            <a:solidFill>
              <a:srgbClr val="FF2F9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BFED9-279A-7641-9B7A-36C5F7362956}"/>
              </a:ext>
            </a:extLst>
          </p:cNvPr>
          <p:cNvSpPr txBox="1"/>
          <p:nvPr/>
        </p:nvSpPr>
        <p:spPr>
          <a:xfrm>
            <a:off x="683568" y="5155570"/>
            <a:ext cx="5854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BOYS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2801E-898B-C046-B64E-5D11856F4813}"/>
              </a:ext>
            </a:extLst>
          </p:cNvPr>
          <p:cNvSpPr txBox="1"/>
          <p:nvPr/>
        </p:nvSpPr>
        <p:spPr>
          <a:xfrm>
            <a:off x="1619672" y="5155570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GIRLS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DB824E-9453-DC4C-8F6D-EAEDDC9F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24" y="1571108"/>
            <a:ext cx="3394293" cy="1214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7598E3-602F-8C44-BD7D-03915C3FB38A}"/>
              </a:ext>
            </a:extLst>
          </p:cNvPr>
          <p:cNvSpPr txBox="1"/>
          <p:nvPr/>
        </p:nvSpPr>
        <p:spPr>
          <a:xfrm>
            <a:off x="5627078" y="3249637"/>
            <a:ext cx="2821606" cy="23083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RCT of:</a:t>
            </a: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iron</a:t>
            </a: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Anti-inflammatories</a:t>
            </a:r>
          </a:p>
        </p:txBody>
      </p:sp>
    </p:spTree>
    <p:extLst>
      <p:ext uri="{BB962C8B-B14F-4D97-AF65-F5344CB8AC3E}">
        <p14:creationId xmlns:p14="http://schemas.microsoft.com/office/powerpoint/2010/main" val="415139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/>
          </a:blip>
          <a:srcRect l="6688" t="7101" r="9838" b="4701"/>
          <a:stretch/>
        </p:blipFill>
        <p:spPr>
          <a:xfrm>
            <a:off x="683568" y="2091365"/>
            <a:ext cx="7431683" cy="4416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474952"/>
            <a:ext cx="843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/>
                <a:cs typeface="Arial"/>
              </a:rPr>
              <a:t>Critically low circulating iron levels in breast-fed infants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7338D-19D0-A145-A3F7-086861E7563E}"/>
              </a:ext>
            </a:extLst>
          </p:cNvPr>
          <p:cNvSpPr txBox="1"/>
          <p:nvPr/>
        </p:nvSpPr>
        <p:spPr>
          <a:xfrm>
            <a:off x="1259632" y="330983"/>
            <a:ext cx="6696744" cy="550151"/>
          </a:xfrm>
          <a:prstGeom prst="rect">
            <a:avLst/>
          </a:prstGeom>
          <a:solidFill>
            <a:srgbClr val="76D6FF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Global Health Trials grant: ‘Iron babies’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A0FE03-CBCD-D24A-9A7C-891ED4C8AD72}"/>
              </a:ext>
            </a:extLst>
          </p:cNvPr>
          <p:cNvSpPr/>
          <p:nvPr/>
        </p:nvSpPr>
        <p:spPr bwMode="auto">
          <a:xfrm>
            <a:off x="3203848" y="3531525"/>
            <a:ext cx="936104" cy="2160240"/>
          </a:xfrm>
          <a:prstGeom prst="rect">
            <a:avLst/>
          </a:prstGeom>
          <a:solidFill>
            <a:schemeClr val="accent5">
              <a:lumMod val="60000"/>
              <a:lumOff val="40000"/>
              <a:alpha val="86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RCT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arly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F6A2D40-ECA0-B44B-ACCE-872121E69734}"/>
              </a:ext>
            </a:extLst>
          </p:cNvPr>
          <p:cNvSpPr txBox="1"/>
          <p:nvPr/>
        </p:nvSpPr>
        <p:spPr>
          <a:xfrm>
            <a:off x="1283165" y="670632"/>
            <a:ext cx="6425156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are the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behind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DOHaD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6424F-D241-6E4F-8833-A304279C064A}"/>
              </a:ext>
            </a:extLst>
          </p:cNvPr>
          <p:cNvSpPr txBox="1"/>
          <p:nvPr/>
        </p:nvSpPr>
        <p:spPr>
          <a:xfrm>
            <a:off x="2142031" y="1626596"/>
            <a:ext cx="476284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When are the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windows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08AB82-9D30-6841-8C41-8017D4EC73AF}"/>
              </a:ext>
            </a:extLst>
          </p:cNvPr>
          <p:cNvSpPr txBox="1"/>
          <p:nvPr/>
        </p:nvSpPr>
        <p:spPr>
          <a:xfrm>
            <a:off x="757164" y="2624124"/>
            <a:ext cx="7449475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these inform interventions that can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break the intergenerational cycle of malnutrition?</a:t>
            </a:r>
          </a:p>
        </p:txBody>
      </p:sp>
      <p:pic>
        <p:nvPicPr>
          <p:cNvPr id="17" name="Picture 1" descr="Mechanisms-of-epigenetics.jpg">
            <a:extLst>
              <a:ext uri="{FF2B5EF4-FFF2-40B4-BE49-F238E27FC236}">
                <a16:creationId xmlns:a16="http://schemas.microsoft.com/office/drawing/2014/main" id="{9B388337-AF01-3244-B65F-C78418C93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3" t="62885"/>
          <a:stretch/>
        </p:blipFill>
        <p:spPr bwMode="auto">
          <a:xfrm>
            <a:off x="2228582" y="4506173"/>
            <a:ext cx="4934856" cy="190869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36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6"/>
          <p:cNvSpPr>
            <a:spLocks noChangeArrowheads="1"/>
          </p:cNvSpPr>
          <p:nvPr/>
        </p:nvSpPr>
        <p:spPr bwMode="auto">
          <a:xfrm>
            <a:off x="0" y="0"/>
            <a:ext cx="24384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76802" name="Picture 1" descr="conception_human_sperm_fertilizing_ovum_s1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-2" r="3740" b="2469"/>
          <a:stretch>
            <a:fillRect/>
          </a:stretch>
        </p:blipFill>
        <p:spPr bwMode="auto">
          <a:xfrm>
            <a:off x="125413" y="152400"/>
            <a:ext cx="212566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2" descr="conception_the_cells_begin_to_divide_s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3383" r="49303" b="3880"/>
          <a:stretch>
            <a:fillRect/>
          </a:stretch>
        </p:blipFill>
        <p:spPr bwMode="auto">
          <a:xfrm rot="-5400000">
            <a:off x="408781" y="1464469"/>
            <a:ext cx="160178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3" descr="conception_implantation_s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1393" r="10683" b="3482"/>
          <a:stretch>
            <a:fillRect/>
          </a:stretch>
        </p:blipFill>
        <p:spPr bwMode="auto">
          <a:xfrm>
            <a:off x="223838" y="5046663"/>
            <a:ext cx="2016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" descr="conception_the_cells_begin_to_divide_s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7" t="3383" r="2570" b="3880"/>
          <a:stretch>
            <a:fillRect/>
          </a:stretch>
        </p:blipFill>
        <p:spPr bwMode="auto">
          <a:xfrm rot="-5400000">
            <a:off x="484981" y="3132932"/>
            <a:ext cx="152717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Box 5"/>
          <p:cNvSpPr txBox="1">
            <a:spLocks noChangeArrowheads="1"/>
          </p:cNvSpPr>
          <p:nvPr/>
        </p:nvSpPr>
        <p:spPr bwMode="auto">
          <a:xfrm>
            <a:off x="4241887" y="247244"/>
            <a:ext cx="2816797" cy="142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x-none" sz="2000" b="1" dirty="0">
                <a:solidFill>
                  <a:srgbClr val="C00000"/>
                </a:solidFill>
              </a:rPr>
              <a:t>Metastable </a:t>
            </a:r>
            <a:r>
              <a:rPr lang="en-US" altLang="x-none" sz="2000" b="1" dirty="0" err="1">
                <a:solidFill>
                  <a:srgbClr val="C00000"/>
                </a:solidFill>
              </a:rPr>
              <a:t>epialleles</a:t>
            </a:r>
            <a:r>
              <a:rPr lang="en-US" altLang="x-none" sz="2000" b="1" dirty="0">
                <a:solidFill>
                  <a:srgbClr val="C0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x-none" sz="2000" dirty="0">
                <a:solidFill>
                  <a:schemeClr val="bg2">
                    <a:lumMod val="25000"/>
                  </a:schemeClr>
                </a:solidFill>
              </a:rPr>
              <a:t>A device for studying </a:t>
            </a:r>
          </a:p>
          <a:p>
            <a:pPr algn="ctr">
              <a:lnSpc>
                <a:spcPct val="150000"/>
              </a:lnSpc>
            </a:pPr>
            <a:r>
              <a:rPr lang="en-US" altLang="x-none" sz="2000" dirty="0">
                <a:solidFill>
                  <a:schemeClr val="bg2">
                    <a:lumMod val="25000"/>
                  </a:schemeClr>
                </a:solidFill>
              </a:rPr>
              <a:t>the very early embryo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C23870-50A7-794B-8890-8203366EC8E5}"/>
              </a:ext>
            </a:extLst>
          </p:cNvPr>
          <p:cNvSpPr txBox="1"/>
          <p:nvPr/>
        </p:nvSpPr>
        <p:spPr>
          <a:xfrm>
            <a:off x="4357992" y="1890304"/>
            <a:ext cx="277511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</a:rPr>
              <a:t>Seasonality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Experiment of Nature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251170-16AB-274D-A50D-13B4290BDA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5" b="11229"/>
          <a:stretch/>
        </p:blipFill>
        <p:spPr>
          <a:xfrm>
            <a:off x="4263585" y="4824921"/>
            <a:ext cx="3265624" cy="1590399"/>
          </a:xfrm>
          <a:prstGeom prst="rect">
            <a:avLst/>
          </a:prstGeom>
        </p:spPr>
      </p:pic>
      <p:pic>
        <p:nvPicPr>
          <p:cNvPr id="10" name="Picture 9" descr="keneba2">
            <a:extLst>
              <a:ext uri="{FF2B5EF4-FFF2-40B4-BE49-F238E27FC236}">
                <a16:creationId xmlns:a16="http://schemas.microsoft.com/office/drawing/2014/main" id="{A5925029-457D-5B43-A9F4-320F28E9B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"/>
          <a:stretch>
            <a:fillRect/>
          </a:stretch>
        </p:blipFill>
        <p:spPr bwMode="auto">
          <a:xfrm>
            <a:off x="3531139" y="3022333"/>
            <a:ext cx="2414744" cy="18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75989BC-9A60-0B4A-9FCD-E210552AC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92" y="3022332"/>
            <a:ext cx="2416980" cy="18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97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89B385-13A0-B645-B109-D6ACA1733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1" b="61186"/>
          <a:stretch/>
        </p:blipFill>
        <p:spPr>
          <a:xfrm>
            <a:off x="633046" y="140676"/>
            <a:ext cx="7480650" cy="2785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1FDA1-94B8-F747-892A-E433056EB003}"/>
              </a:ext>
            </a:extLst>
          </p:cNvPr>
          <p:cNvSpPr txBox="1"/>
          <p:nvPr/>
        </p:nvSpPr>
        <p:spPr>
          <a:xfrm>
            <a:off x="5540325" y="4234376"/>
            <a:ext cx="3026900" cy="12875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the environment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the information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the phenotype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5628A5-278E-ED45-8A5F-91CBBC13E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3472767"/>
            <a:ext cx="4175011" cy="28717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2607349"/>
      </p:ext>
    </p:extLst>
  </p:cSld>
  <p:clrMapOvr>
    <a:masterClrMapping/>
  </p:clrMapOvr>
</p:sld>
</file>

<file path=ppt/theme/theme1.xml><?xml version="1.0" encoding="utf-8"?>
<a:theme xmlns:a="http://schemas.openxmlformats.org/drawingml/2006/main" name="ANU_RED_Powerpoint_Presentation[1]">
  <a:themeElements>
    <a:clrScheme name="ANU_RED_Powerpoint_Presentation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NU_RED_Powerpoint_Presentation[1]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ANU_RED_Powerpoint_Presentation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_RED_Powerpoint_Presentation[1]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_RED_Powerpoint_Presentation[1]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_RED_Powerpoint_Presentation[1]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_RED_Powerpoint_Presentation[1]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_RED_Powerpoint_Presentation[1]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_RED_Powerpoint_Presentation[1]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RC slides template">
  <a:themeElements>
    <a:clrScheme name="MRC slide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RC slides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+mn-lt"/>
          </a:defRPr>
        </a:defPPr>
      </a:lstStyle>
    </a:txDef>
  </a:objectDefaults>
  <a:extraClrSchemeLst>
    <a:extraClrScheme>
      <a:clrScheme name="MRC slide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C slide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RC slides template">
  <a:themeElements>
    <a:clrScheme name="MRC slide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RC slides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MRC slide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C slide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ANU_RED_Powerpoint_Presentation[1]</Template>
  <TotalTime>0</TotalTime>
  <Words>243</Words>
  <Application>Microsoft Office PowerPoint</Application>
  <PresentationFormat>On-screen Show (4:3)</PresentationFormat>
  <Paragraphs>81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Lucida Grande</vt:lpstr>
      <vt:lpstr>Times</vt:lpstr>
      <vt:lpstr>Times New Roman</vt:lpstr>
      <vt:lpstr>Verdana</vt:lpstr>
      <vt:lpstr>ANU_RED_Powerpoint_Presentation[1]</vt:lpstr>
      <vt:lpstr>MRC slides template</vt:lpstr>
      <vt:lpstr>1_MRC slides template</vt:lpstr>
      <vt:lpstr>PowerPoint Presentation</vt:lpstr>
      <vt:lpstr>PowerPoint Presentation</vt:lpstr>
      <vt:lpstr>PowerPoint Presentation</vt:lpstr>
      <vt:lpstr>PowerPoint Presentation</vt:lpstr>
      <vt:lpstr>High levels of anemia in rural Gambian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FBray</dc:creator>
  <cp:lastModifiedBy>Eleanor  Martins</cp:lastModifiedBy>
  <cp:revision>1253</cp:revision>
  <cp:lastPrinted>2017-10-20T06:40:22Z</cp:lastPrinted>
  <dcterms:created xsi:type="dcterms:W3CDTF">2014-03-24T10:32:16Z</dcterms:created>
  <dcterms:modified xsi:type="dcterms:W3CDTF">2022-03-13T20:38:58Z</dcterms:modified>
</cp:coreProperties>
</file>