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  <p:sldMasterId id="2147483652" r:id="rId6"/>
    <p:sldMasterId id="2147483654" r:id="rId7"/>
  </p:sldMasterIdLst>
  <p:notesMasterIdLst>
    <p:notesMasterId r:id="rId21"/>
  </p:notesMasterIdLst>
  <p:handoutMasterIdLst>
    <p:handoutMasterId r:id="rId22"/>
  </p:handoutMasterIdLst>
  <p:sldIdLst>
    <p:sldId id="317" r:id="rId8"/>
    <p:sldId id="318" r:id="rId9"/>
    <p:sldId id="319" r:id="rId10"/>
    <p:sldId id="320" r:id="rId11"/>
    <p:sldId id="272" r:id="rId12"/>
    <p:sldId id="321" r:id="rId13"/>
    <p:sldId id="310" r:id="rId14"/>
    <p:sldId id="307" r:id="rId15"/>
    <p:sldId id="309" r:id="rId16"/>
    <p:sldId id="311" r:id="rId17"/>
    <p:sldId id="313" r:id="rId18"/>
    <p:sldId id="322" r:id="rId19"/>
    <p:sldId id="323" r:id="rId20"/>
  </p:sldIdLst>
  <p:sldSz cx="9144000" cy="5143500" type="screen16x9"/>
  <p:notesSz cx="6794500" cy="9931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Nelson2" initials="" lastIdx="3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2CF"/>
    <a:srgbClr val="FFDC30"/>
    <a:srgbClr val="1798FF"/>
    <a:srgbClr val="FE40FF"/>
    <a:srgbClr val="0B3380"/>
    <a:srgbClr val="0C56D8"/>
    <a:srgbClr val="0C60F1"/>
    <a:srgbClr val="0B42A7"/>
    <a:srgbClr val="822F5A"/>
    <a:srgbClr val="216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854" autoAdjust="0"/>
    <p:restoredTop sz="94659" autoAdjust="0"/>
  </p:normalViewPr>
  <p:slideViewPr>
    <p:cSldViewPr>
      <p:cViewPr varScale="1">
        <p:scale>
          <a:sx n="88" d="100"/>
          <a:sy n="88" d="100"/>
        </p:scale>
        <p:origin x="1052" y="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fld id="{E2476FF0-F6F9-2D43-9F89-D54FAA129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8050"/>
            <a:ext cx="49784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fld id="{91BF0018-C91C-C54F-8FA5-51685180A2D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SpyCats</a:t>
            </a:r>
            <a:r>
              <a:rPr lang="en-US" dirty="0"/>
              <a:t> stands for </a:t>
            </a:r>
            <a:r>
              <a:rPr lang="fr-BE" dirty="0"/>
              <a:t> « </a:t>
            </a:r>
            <a:r>
              <a:rPr lang="fr-BE" b="1" i="1" dirty="0"/>
              <a:t>S</a:t>
            </a:r>
            <a:r>
              <a:rPr lang="fr-BE" i="1" dirty="0"/>
              <a:t>treptococcus </a:t>
            </a:r>
            <a:r>
              <a:rPr lang="fr-BE" b="1" i="1" dirty="0" err="1"/>
              <a:t>py</a:t>
            </a:r>
            <a:r>
              <a:rPr lang="fr-BE" i="1" dirty="0" err="1"/>
              <a:t>ogenes</a:t>
            </a:r>
            <a:r>
              <a:rPr lang="fr-BE" i="1" dirty="0"/>
              <a:t> </a:t>
            </a:r>
            <a:r>
              <a:rPr lang="fr-BE" b="1" i="1" dirty="0" err="1"/>
              <a:t>C</a:t>
            </a:r>
            <a:r>
              <a:rPr lang="fr-BE" dirty="0" err="1"/>
              <a:t>arriage</a:t>
            </a:r>
            <a:r>
              <a:rPr lang="fr-BE" dirty="0"/>
              <a:t>, </a:t>
            </a:r>
            <a:r>
              <a:rPr lang="fr-BE" b="1" dirty="0"/>
              <a:t>A</a:t>
            </a:r>
            <a:r>
              <a:rPr lang="fr-BE" dirty="0"/>
              <a:t>cquisition, </a:t>
            </a:r>
            <a:r>
              <a:rPr lang="fr-BE" dirty="0" err="1"/>
              <a:t>persistence</a:t>
            </a:r>
            <a:r>
              <a:rPr lang="fr-BE" dirty="0"/>
              <a:t> and </a:t>
            </a:r>
            <a:r>
              <a:rPr lang="fr-BE" b="1" dirty="0"/>
              <a:t>T</a:t>
            </a:r>
            <a:r>
              <a:rPr lang="fr-BE" dirty="0"/>
              <a:t>ransmission </a:t>
            </a:r>
            <a:r>
              <a:rPr lang="fr-BE" dirty="0" err="1"/>
              <a:t>dynamics</a:t>
            </a:r>
            <a:r>
              <a:rPr lang="fr-BE" dirty="0"/>
              <a:t> </a:t>
            </a:r>
            <a:r>
              <a:rPr lang="fr-BE" dirty="0" err="1"/>
              <a:t>within</a:t>
            </a:r>
            <a:r>
              <a:rPr lang="fr-BE" dirty="0"/>
              <a:t> </a:t>
            </a:r>
            <a:r>
              <a:rPr lang="fr-BE" dirty="0" err="1"/>
              <a:t>households</a:t>
            </a:r>
            <a:r>
              <a:rPr lang="fr-BE" dirty="0"/>
              <a:t> in The </a:t>
            </a:r>
            <a:r>
              <a:rPr lang="fr-BE" dirty="0" err="1"/>
              <a:t>Gambia</a:t>
            </a:r>
            <a:r>
              <a:rPr lang="fr-BE" dirty="0"/>
              <a:t> »  </a:t>
            </a:r>
          </a:p>
          <a:p>
            <a:r>
              <a:rPr lang="fr-BE" dirty="0"/>
              <a:t>This </a:t>
            </a:r>
            <a:r>
              <a:rPr lang="fr-BE" dirty="0" err="1"/>
              <a:t>is</a:t>
            </a:r>
            <a:r>
              <a:rPr lang="fr-BE" dirty="0"/>
              <a:t> a prospective longitudinal </a:t>
            </a:r>
            <a:r>
              <a:rPr lang="fr-BE" dirty="0" err="1"/>
              <a:t>observational</a:t>
            </a:r>
            <a:r>
              <a:rPr lang="fr-BE" dirty="0"/>
              <a:t> </a:t>
            </a:r>
            <a:r>
              <a:rPr lang="fr-BE" dirty="0" err="1"/>
              <a:t>cohort</a:t>
            </a:r>
            <a:r>
              <a:rPr lang="fr-BE" dirty="0"/>
              <a:t>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hold</a:t>
            </a:r>
            <a:r>
              <a:rPr lang="fr-BE" dirty="0"/>
              <a:t> in </a:t>
            </a:r>
            <a:r>
              <a:rPr lang="fr-BE" dirty="0" err="1"/>
              <a:t>Sukuta</a:t>
            </a:r>
            <a:r>
              <a:rPr lang="fr-BE" dirty="0"/>
              <a:t>,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started</a:t>
            </a:r>
            <a:r>
              <a:rPr lang="fr-BE" dirty="0"/>
              <a:t> in August last </a:t>
            </a:r>
            <a:r>
              <a:rPr lang="fr-BE" dirty="0" err="1"/>
              <a:t>year</a:t>
            </a:r>
            <a:r>
              <a:rPr lang="fr-BE" dirty="0"/>
              <a:t>. </a:t>
            </a:r>
          </a:p>
          <a:p>
            <a:r>
              <a:rPr lang="fr-BE" dirty="0"/>
              <a:t>The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involves</a:t>
            </a:r>
            <a:r>
              <a:rPr lang="fr-BE" dirty="0"/>
              <a:t> 45 </a:t>
            </a:r>
            <a:r>
              <a:rPr lang="fr-BE" dirty="0" err="1"/>
              <a:t>households</a:t>
            </a:r>
            <a:r>
              <a:rPr lang="fr-BE" dirty="0"/>
              <a:t>, </a:t>
            </a:r>
            <a:r>
              <a:rPr lang="fr-BE" dirty="0" err="1"/>
              <a:t>comprizing</a:t>
            </a:r>
            <a:r>
              <a:rPr lang="fr-BE" dirty="0"/>
              <a:t> 400 participants </a:t>
            </a:r>
            <a:r>
              <a:rPr lang="fr-BE" dirty="0" err="1"/>
              <a:t>from</a:t>
            </a:r>
            <a:r>
              <a:rPr lang="fr-BE" dirty="0"/>
              <a:t> 0 to 85 </a:t>
            </a:r>
            <a:r>
              <a:rPr lang="fr-BE" dirty="0" err="1"/>
              <a:t>years</a:t>
            </a:r>
            <a:r>
              <a:rPr lang="fr-BE" dirty="0"/>
              <a:t> </a:t>
            </a:r>
            <a:r>
              <a:rPr lang="fr-BE" dirty="0" err="1"/>
              <a:t>old</a:t>
            </a:r>
            <a:r>
              <a:rPr lang="fr-BE" dirty="0"/>
              <a:t>.</a:t>
            </a:r>
          </a:p>
          <a:p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You </a:t>
            </a:r>
            <a:r>
              <a:rPr lang="fr-BE" dirty="0" err="1"/>
              <a:t>can</a:t>
            </a:r>
            <a:r>
              <a:rPr lang="fr-BE" dirty="0"/>
              <a:t> </a:t>
            </a:r>
            <a:r>
              <a:rPr lang="fr-BE" dirty="0" err="1"/>
              <a:t>see</a:t>
            </a:r>
            <a:r>
              <a:rPr lang="fr-BE" dirty="0"/>
              <a:t> </a:t>
            </a:r>
            <a:r>
              <a:rPr lang="fr-BE" dirty="0" err="1"/>
              <a:t>here</a:t>
            </a:r>
            <a:r>
              <a:rPr lang="fr-BE" dirty="0"/>
              <a:t> the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desing</a:t>
            </a:r>
            <a:r>
              <a:rPr lang="fr-BE" dirty="0"/>
              <a:t> and </a:t>
            </a:r>
            <a:r>
              <a:rPr lang="en-US" dirty="0"/>
              <a:t>sampling schedule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The </a:t>
            </a:r>
            <a:r>
              <a:rPr lang="fr-BE" dirty="0" err="1"/>
              <a:t>households</a:t>
            </a:r>
            <a:r>
              <a:rPr lang="fr-BE" dirty="0"/>
              <a:t> are </a:t>
            </a:r>
            <a:r>
              <a:rPr lang="fr-BE" dirty="0" err="1"/>
              <a:t>monitored</a:t>
            </a:r>
            <a:r>
              <a:rPr lang="fr-BE" dirty="0"/>
              <a:t> </a:t>
            </a:r>
            <a:r>
              <a:rPr lang="fr-BE" dirty="0" err="1"/>
              <a:t>monthly</a:t>
            </a:r>
            <a:r>
              <a:rPr lang="fr-BE" dirty="0"/>
              <a:t> for a </a:t>
            </a:r>
            <a:r>
              <a:rPr lang="fr-BE" dirty="0" err="1"/>
              <a:t>period</a:t>
            </a:r>
            <a:r>
              <a:rPr lang="fr-BE" dirty="0"/>
              <a:t> of 12 </a:t>
            </a:r>
            <a:r>
              <a:rPr lang="fr-BE" dirty="0" err="1"/>
              <a:t>months</a:t>
            </a:r>
            <a:r>
              <a:rPr lang="fr-BE" dirty="0"/>
              <a:t>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month, we collect from each participant throat and normal skin swabs as well as blood and saliva.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Serum samples are taken at the first and last visit and DBS is collected each month.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also collect environmental swabs from places frequently touched by family members.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E76AF-6CFA-4541-B147-A5289FCA80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5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32000" y="2686500"/>
            <a:ext cx="7772400" cy="513450"/>
          </a:xfrm>
          <a:prstGeom prst="rect">
            <a:avLst/>
          </a:prstGeom>
        </p:spPr>
        <p:txBody>
          <a:bodyPr vert="horz"/>
          <a:lstStyle>
            <a:lvl1pPr algn="l">
              <a:defRPr sz="28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32000" y="342900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32000" y="2686500"/>
            <a:ext cx="7772400" cy="513450"/>
          </a:xfrm>
          <a:prstGeom prst="rect">
            <a:avLst/>
          </a:prstGeom>
        </p:spPr>
        <p:txBody>
          <a:bodyPr vert="horz"/>
          <a:lstStyle>
            <a:lvl1pPr algn="l"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32000" y="342900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32000" y="2571750"/>
            <a:ext cx="7772400" cy="513450"/>
          </a:xfrm>
          <a:prstGeom prst="rect">
            <a:avLst/>
          </a:prstGeom>
        </p:spPr>
        <p:txBody>
          <a:bodyPr vert="horz" lIns="0"/>
          <a:lstStyle>
            <a:lvl1pPr algn="l">
              <a:defRPr sz="28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32000" y="3314250"/>
            <a:ext cx="6400800" cy="131445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52E6C-68CF-D843-9049-6044BBE6803E}"/>
              </a:ext>
            </a:extLst>
          </p:cNvPr>
          <p:cNvSpPr txBox="1"/>
          <p:nvPr userDrawn="1"/>
        </p:nvSpPr>
        <p:spPr>
          <a:xfrm>
            <a:off x="1145716" y="56644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6400800" cy="131445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422900"/>
            <a:ext cx="8208000" cy="3282450"/>
          </a:xfrm>
        </p:spPr>
        <p:txBody>
          <a:bodyPr/>
          <a:lstStyle>
            <a:lvl2pPr>
              <a:defRPr sz="2000"/>
            </a:lvl2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350000"/>
            <a:ext cx="3911400" cy="33553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50000"/>
            <a:ext cx="3886200" cy="33553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75" name="Line 11"/>
          <p:cNvSpPr>
            <a:spLocks noChangeShapeType="1"/>
          </p:cNvSpPr>
          <p:nvPr userDrawn="1"/>
        </p:nvSpPr>
        <p:spPr bwMode="auto">
          <a:xfrm>
            <a:off x="432000" y="1085850"/>
            <a:ext cx="8208000" cy="0"/>
          </a:xfrm>
          <a:prstGeom prst="line">
            <a:avLst/>
          </a:prstGeom>
          <a:noFill/>
          <a:ln w="19050" cap="flat" cmpd="sng" algn="ctr">
            <a:solidFill>
              <a:srgbClr val="8A79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 descr="MRC_IEU_Bristol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5250"/>
            <a:ext cx="3263392" cy="129641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32000" y="4781550"/>
            <a:ext cx="4521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/>
            <a:r>
              <a:rPr lang="en-US" sz="900" dirty="0">
                <a:solidFill>
                  <a:srgbClr val="8A7967"/>
                </a:solidFill>
                <a:latin typeface="+mn-lt"/>
              </a:rPr>
              <a:t>MRC Unit The Gambia at the London School of Hygiene &amp; Tropical Medicine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•"/>
        <a:defRPr sz="1600">
          <a:solidFill>
            <a:schemeClr val="tx1"/>
          </a:solidFill>
          <a:latin typeface="+mn-lt"/>
          <a:ea typeface="ＭＳ Ｐゴシック" pitchFamily="-1" charset="-128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–"/>
        <a:defRPr sz="1400">
          <a:solidFill>
            <a:schemeClr val="tx1"/>
          </a:solidFill>
          <a:latin typeface="+mn-lt"/>
          <a:ea typeface="ＭＳ Ｐゴシック" pitchFamily="-1" charset="-128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RC_IEU_Bristo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250"/>
            <a:ext cx="3263392" cy="129641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432000" y="4781550"/>
            <a:ext cx="4521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/>
            <a:r>
              <a:rPr lang="en-US" sz="900" dirty="0">
                <a:solidFill>
                  <a:srgbClr val="8A7967"/>
                </a:solidFill>
                <a:latin typeface="Arial"/>
                <a:cs typeface="Arial"/>
              </a:rPr>
              <a:t>MRC Unit The Gambia at the London School of Hygiene &amp; Tropical Medicine</a:t>
            </a:r>
          </a:p>
        </p:txBody>
      </p:sp>
      <p:pic>
        <p:nvPicPr>
          <p:cNvPr id="16" name="Picture 9" descr="Gambia PPT slide - image bar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32000" y="1041302"/>
            <a:ext cx="8178600" cy="137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2000" y="1422900"/>
            <a:ext cx="8208000" cy="328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344091"/>
            <a:ext cx="8208000" cy="60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432000" y="1085850"/>
            <a:ext cx="8208000" cy="0"/>
          </a:xfrm>
          <a:prstGeom prst="line">
            <a:avLst/>
          </a:prstGeom>
          <a:noFill/>
          <a:ln w="19050" cap="flat" cmpd="sng" algn="ctr">
            <a:solidFill>
              <a:srgbClr val="8A79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32000" y="4781550"/>
            <a:ext cx="4521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/>
            <a:r>
              <a:rPr lang="en-US" sz="900" dirty="0">
                <a:solidFill>
                  <a:srgbClr val="8A7967"/>
                </a:solidFill>
                <a:latin typeface="Arial"/>
                <a:cs typeface="Arial"/>
              </a:rPr>
              <a:t>MRC Unit The Gambia at the London School of Hygiene &amp; Tropical Medicine</a:t>
            </a:r>
          </a:p>
        </p:txBody>
      </p:sp>
      <p:pic>
        <p:nvPicPr>
          <p:cNvPr id="8" name="Picture 7" descr="MRC_IEU_Bristol.png">
            <a:extLst>
              <a:ext uri="{FF2B5EF4-FFF2-40B4-BE49-F238E27FC236}">
                <a16:creationId xmlns:a16="http://schemas.microsoft.com/office/drawing/2014/main" id="{F2DC0965-FAB4-9649-88A4-0E3C5180E8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51855" y="-92546"/>
            <a:ext cx="3263392" cy="12964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ransition spd="med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700">
          <a:solidFill>
            <a:schemeClr val="tx1"/>
          </a:solidFill>
          <a:latin typeface="+mn-lt"/>
          <a:ea typeface="ＭＳ Ｐゴシック" pitchFamily="-1" charset="-128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ＭＳ Ｐゴシック" pitchFamily="-1" charset="-128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1600" i="1">
          <a:solidFill>
            <a:schemeClr val="tx1"/>
          </a:solidFill>
          <a:latin typeface="+mn-lt"/>
          <a:ea typeface="ＭＳ Ｐゴシック" pitchFamily="-1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A75BD17A-9283-C946-ABF7-F7B517866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427734"/>
            <a:ext cx="8102600" cy="242181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600" dirty="0">
                <a:solidFill>
                  <a:schemeClr val="accent2"/>
                </a:solidFill>
                <a:latin typeface="Arial"/>
                <a:cs typeface="Arial"/>
              </a:rPr>
              <a:t>Beta-haemolytic streptococcal carriage and infection in The Gambia: clinical epidemiology, transmission dynamics and household modelling</a:t>
            </a:r>
          </a:p>
          <a:p>
            <a:pPr algn="l">
              <a:spcBef>
                <a:spcPct val="50000"/>
              </a:spcBef>
            </a:pPr>
            <a:endParaRPr lang="en-US" sz="1200" b="1" dirty="0">
              <a:solidFill>
                <a:srgbClr val="9A044B"/>
              </a:solidFill>
              <a:latin typeface="Verdana" pitchFamily="-1" charset="0"/>
              <a:cs typeface="Arial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700" b="1" dirty="0">
                <a:latin typeface="Arial"/>
                <a:cs typeface="Arial"/>
              </a:rPr>
              <a:t>Dr Edwin Armitage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700" dirty="0">
                <a:latin typeface="Arial"/>
                <a:cs typeface="Arial"/>
              </a:rPr>
              <a:t>MRC Unit The Gambia at the London School of Hygiene &amp; Tropical Medicine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200" dirty="0">
                <a:latin typeface="Arial"/>
                <a:cs typeface="Arial"/>
              </a:rPr>
              <a:t>14</a:t>
            </a:r>
            <a:r>
              <a:rPr lang="en-US" sz="1200" baseline="30000" dirty="0">
                <a:latin typeface="Arial"/>
                <a:cs typeface="Arial"/>
              </a:rPr>
              <a:t>th</a:t>
            </a:r>
            <a:r>
              <a:rPr lang="en-US" sz="1200" dirty="0">
                <a:latin typeface="Arial"/>
                <a:cs typeface="Arial"/>
              </a:rPr>
              <a:t> March 2022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BD58-908A-1A4A-BB1F-D259EAEE3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708" y="123478"/>
            <a:ext cx="7886700" cy="993775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Household transmission patterns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24FD1C01-702A-0D45-8C19-70BAE52410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8220" y="843558"/>
            <a:ext cx="7596188" cy="4214812"/>
          </a:xfrm>
        </p:spPr>
      </p:pic>
    </p:spTree>
    <p:extLst>
      <p:ext uri="{BB962C8B-B14F-4D97-AF65-F5344CB8AC3E}">
        <p14:creationId xmlns:p14="http://schemas.microsoft.com/office/powerpoint/2010/main" val="22646422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27EF-FBB7-BA4B-83A9-812F85FE3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44" y="274638"/>
            <a:ext cx="7886700" cy="993775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Impact of contacts on swab positivity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81F337-09E0-994B-9B82-6ABE5B81CF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1374353"/>
              </p:ext>
            </p:extLst>
          </p:nvPr>
        </p:nvGraphicFramePr>
        <p:xfrm>
          <a:off x="467544" y="1370012"/>
          <a:ext cx="8064895" cy="23401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28942">
                  <a:extLst>
                    <a:ext uri="{9D8B030D-6E8A-4147-A177-3AD203B41FA5}">
                      <a16:colId xmlns:a16="http://schemas.microsoft.com/office/drawing/2014/main" val="53117732"/>
                    </a:ext>
                  </a:extLst>
                </a:gridCol>
                <a:gridCol w="1497016">
                  <a:extLst>
                    <a:ext uri="{9D8B030D-6E8A-4147-A177-3AD203B41FA5}">
                      <a16:colId xmlns:a16="http://schemas.microsoft.com/office/drawing/2014/main" val="3114737925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3745288189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325960641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1987760514"/>
                    </a:ext>
                  </a:extLst>
                </a:gridCol>
              </a:tblGrid>
              <a:tr h="509941">
                <a:tc>
                  <a:txBody>
                    <a:bodyPr/>
                    <a:lstStyle/>
                    <a:p>
                      <a:r>
                        <a:rPr lang="en-GB" sz="1200" dirty="0"/>
                        <a:t>MV0-MV4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Any positive swab (OR</a:t>
                      </a:r>
                      <a:r>
                        <a:rPr lang="en-GB" sz="1200" baseline="30000" dirty="0"/>
                        <a:t>1</a:t>
                      </a:r>
                      <a:r>
                        <a:rPr lang="en-GB" sz="1200" dirty="0"/>
                        <a:t>, p value)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Any positive OPS</a:t>
                      </a:r>
                    </a:p>
                    <a:p>
                      <a:r>
                        <a:rPr lang="en-GB" sz="1200" dirty="0"/>
                        <a:t>(OR</a:t>
                      </a:r>
                      <a:r>
                        <a:rPr lang="en-GB" sz="1200" baseline="30000" dirty="0"/>
                        <a:t>1</a:t>
                      </a:r>
                      <a:r>
                        <a:rPr lang="en-GB" sz="1200" dirty="0"/>
                        <a:t>, p value)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Any positive NSS (OR</a:t>
                      </a:r>
                      <a:r>
                        <a:rPr lang="en-GB" sz="1200" baseline="30000" dirty="0"/>
                        <a:t>1</a:t>
                      </a:r>
                      <a:r>
                        <a:rPr lang="en-GB" sz="1200" dirty="0"/>
                        <a:t>, p value)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Any positive WS (OR</a:t>
                      </a:r>
                      <a:r>
                        <a:rPr lang="en-GB" sz="1200" baseline="30000" dirty="0"/>
                        <a:t>1</a:t>
                      </a:r>
                      <a:r>
                        <a:rPr lang="en-GB" sz="1200" dirty="0"/>
                        <a:t>, p value)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92572"/>
                  </a:ext>
                </a:extLst>
              </a:tr>
              <a:tr h="376017">
                <a:tc>
                  <a:txBody>
                    <a:bodyPr/>
                    <a:lstStyle/>
                    <a:p>
                      <a:r>
                        <a:rPr lang="en-GB" sz="1200" dirty="0"/>
                        <a:t>Non-household contacts</a:t>
                      </a:r>
                      <a:r>
                        <a:rPr lang="en-GB" sz="1200" baseline="30000" dirty="0"/>
                        <a:t>2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1.23 (p=0.209)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1.03 (p=0.800)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1.52 (p=0.192)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1.50 (p=0.060)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1847479"/>
                  </a:ext>
                </a:extLst>
              </a:tr>
              <a:tr h="509941">
                <a:tc>
                  <a:txBody>
                    <a:bodyPr/>
                    <a:lstStyle/>
                    <a:p>
                      <a:r>
                        <a:rPr lang="en-GB" sz="1200" dirty="0"/>
                        <a:t>Non-household physical contacts</a:t>
                      </a:r>
                      <a:r>
                        <a:rPr lang="en-GB" sz="1200" baseline="30000" dirty="0"/>
                        <a:t>2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1.28 (p=0.063)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1.08 (p=0.616)</a:t>
                      </a:r>
                    </a:p>
                    <a:p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1.51 (p=0.210)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1.53 (p=0.049)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21629335"/>
                  </a:ext>
                </a:extLst>
              </a:tr>
              <a:tr h="509941">
                <a:tc>
                  <a:txBody>
                    <a:bodyPr/>
                    <a:lstStyle/>
                    <a:p>
                      <a:r>
                        <a:rPr lang="en-GB" sz="1200" dirty="0"/>
                        <a:t>Non-household non-physical contacts</a:t>
                      </a:r>
                      <a:r>
                        <a:rPr lang="en-GB" sz="1200" baseline="30000" dirty="0"/>
                        <a:t>2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0.43 (p=0.335)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0.37 (p=0.329)</a:t>
                      </a:r>
                    </a:p>
                    <a:p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1.88 (p=0.686)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0.23(p=0.633)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8544836"/>
                  </a:ext>
                </a:extLst>
              </a:tr>
              <a:tr h="376017">
                <a:tc>
                  <a:txBody>
                    <a:bodyPr/>
                    <a:lstStyle/>
                    <a:p>
                      <a:r>
                        <a:rPr lang="en-GB" sz="1200" dirty="0"/>
                        <a:t>Household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1.02 (p=0.012)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/>
                        <a:t>1.03 (p=0.003)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1.02 (p=0.518)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0.99 (p=0.5678)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52312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4679F4-88F5-6E48-BC33-09829130DA28}"/>
              </a:ext>
            </a:extLst>
          </p:cNvPr>
          <p:cNvSpPr txBox="1"/>
          <p:nvPr/>
        </p:nvSpPr>
        <p:spPr>
          <a:xfrm>
            <a:off x="395536" y="3710192"/>
            <a:ext cx="4923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Adjusted for age and sex; 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Average number of contacts over all visits</a:t>
            </a:r>
          </a:p>
        </p:txBody>
      </p:sp>
    </p:spTree>
    <p:extLst>
      <p:ext uri="{BB962C8B-B14F-4D97-AF65-F5344CB8AC3E}">
        <p14:creationId xmlns:p14="http://schemas.microsoft.com/office/powerpoint/2010/main" val="1735071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3DE4-DE30-BD4C-9166-6D1CCC5F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ongoing and planned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495D2-9DFA-EF42-8BB8-BF708BFEC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SpyCATS</a:t>
            </a:r>
            <a:endParaRPr lang="en-GB" dirty="0"/>
          </a:p>
          <a:p>
            <a:r>
              <a:rPr lang="en-GB" dirty="0"/>
              <a:t>PharynGAS</a:t>
            </a:r>
          </a:p>
          <a:p>
            <a:r>
              <a:rPr lang="en-GB" dirty="0"/>
              <a:t>Whole genome sequencing</a:t>
            </a:r>
          </a:p>
          <a:p>
            <a:r>
              <a:rPr lang="en-GB" dirty="0"/>
              <a:t>Household modelling</a:t>
            </a:r>
          </a:p>
          <a:p>
            <a:endParaRPr lang="en-GB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9CEEA943-DFF6-2B4F-8ED1-55A4C17A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83718"/>
            <a:ext cx="35685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52BC01-B7D0-084E-9271-DC0410C0F850}"/>
              </a:ext>
            </a:extLst>
          </p:cNvPr>
          <p:cNvSpPr/>
          <p:nvPr/>
        </p:nvSpPr>
        <p:spPr>
          <a:xfrm>
            <a:off x="6228184" y="1407526"/>
            <a:ext cx="23042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b="1" dirty="0">
                <a:latin typeface="+mn-lt"/>
              </a:rPr>
              <a:t>Household members:</a:t>
            </a:r>
          </a:p>
          <a:p>
            <a:pPr algn="l"/>
            <a:r>
              <a:rPr lang="en-GB" sz="1200" dirty="0">
                <a:latin typeface="+mn-lt"/>
              </a:rPr>
              <a:t>Susceptible (S, green) Infectious (I, red) Asymptomatic (A, blue)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01E80-141E-5643-8985-1DE65E141F76}"/>
              </a:ext>
            </a:extLst>
          </p:cNvPr>
          <p:cNvSpPr txBox="1"/>
          <p:nvPr/>
        </p:nvSpPr>
        <p:spPr>
          <a:xfrm>
            <a:off x="4259769" y="4089166"/>
            <a:ext cx="8783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Holmes, A., </a:t>
            </a:r>
            <a:r>
              <a:rPr lang="en-GB" sz="700" dirty="0" err="1">
                <a:latin typeface="Arial" panose="020B0604020202020204" pitchFamily="34" charset="0"/>
                <a:cs typeface="Arial" panose="020B0604020202020204" pitchFamily="34" charset="0"/>
              </a:rPr>
              <a:t>Tildesley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, M. J., Solomon, A. W., Mabey, D., </a:t>
            </a:r>
            <a:r>
              <a:rPr lang="en-GB" sz="700" dirty="0" err="1">
                <a:latin typeface="Arial" panose="020B0604020202020204" pitchFamily="34" charset="0"/>
                <a:cs typeface="Arial" panose="020B0604020202020204" pitchFamily="34" charset="0"/>
              </a:rPr>
              <a:t>Sokana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, O., Marks, M., &amp; Dyson, L. (2020). </a:t>
            </a:r>
          </a:p>
          <a:p>
            <a:pPr algn="l"/>
            <a:r>
              <a:rPr lang="en-GB" sz="700" dirty="0" err="1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 Treatment Strategies to Inform Yaws Eradication. Emerging infectious diseases, 26(11), 2685–2693. </a:t>
            </a:r>
          </a:p>
        </p:txBody>
      </p:sp>
    </p:spTree>
    <p:extLst>
      <p:ext uri="{BB962C8B-B14F-4D97-AF65-F5344CB8AC3E}">
        <p14:creationId xmlns:p14="http://schemas.microsoft.com/office/powerpoint/2010/main" val="3622403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0BF978-BA5A-D549-9EC9-0B83DED3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823567"/>
            <a:ext cx="3813590" cy="280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1EF39-85CD-A447-BB91-56EBB952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FD2B8-C1B1-0B4F-B2D1-C6266A6F9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422900"/>
            <a:ext cx="4428032" cy="32824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Supervisors:</a:t>
            </a:r>
          </a:p>
          <a:p>
            <a:pPr marL="0" indent="0">
              <a:buNone/>
            </a:pPr>
            <a:r>
              <a:rPr lang="en-GB" dirty="0"/>
              <a:t>Michael Marks</a:t>
            </a:r>
          </a:p>
          <a:p>
            <a:pPr marL="0" indent="0">
              <a:buNone/>
            </a:pPr>
            <a:r>
              <a:rPr lang="en-GB" dirty="0" err="1"/>
              <a:t>Thushan</a:t>
            </a:r>
            <a:r>
              <a:rPr lang="en-GB" dirty="0"/>
              <a:t> de Silva</a:t>
            </a:r>
          </a:p>
          <a:p>
            <a:pPr marL="0" indent="0">
              <a:buNone/>
            </a:pPr>
            <a:r>
              <a:rPr lang="en-GB" dirty="0"/>
              <a:t>Adam Kucharski</a:t>
            </a:r>
          </a:p>
          <a:p>
            <a:pPr marL="0" indent="0">
              <a:buNone/>
            </a:pPr>
            <a:endParaRPr lang="en-GB" dirty="0"/>
          </a:p>
          <a:p>
            <a:pPr marL="0" indent="0" eaLnBrk="1" hangingPunct="1">
              <a:buFontTx/>
              <a:buNone/>
            </a:pPr>
            <a:r>
              <a:rPr lang="en-GB" b="1" dirty="0"/>
              <a:t>Collaborators/MSSG </a:t>
            </a:r>
          </a:p>
          <a:p>
            <a:pPr marL="0" indent="0" eaLnBrk="1" hangingPunct="1">
              <a:buFontTx/>
              <a:buNone/>
            </a:pPr>
            <a:r>
              <a:rPr lang="en-GB" b="1" dirty="0"/>
              <a:t>study group:</a:t>
            </a:r>
          </a:p>
          <a:p>
            <a:pPr marL="0" indent="0" eaLnBrk="1" hangingPunct="1">
              <a:buFontTx/>
              <a:buNone/>
            </a:pPr>
            <a:r>
              <a:rPr lang="en-GB" dirty="0" err="1"/>
              <a:t>Beate</a:t>
            </a:r>
            <a:r>
              <a:rPr lang="en-GB" dirty="0"/>
              <a:t> </a:t>
            </a:r>
            <a:r>
              <a:rPr lang="en-GB" dirty="0" err="1"/>
              <a:t>Kampmann</a:t>
            </a:r>
            <a:endParaRPr lang="en-GB" dirty="0"/>
          </a:p>
          <a:p>
            <a:pPr marL="0" indent="0" eaLnBrk="1" hangingPunct="1">
              <a:buFontTx/>
              <a:buNone/>
            </a:pPr>
            <a:r>
              <a:rPr lang="en-GB" dirty="0"/>
              <a:t>Claire Turner</a:t>
            </a:r>
          </a:p>
          <a:p>
            <a:pPr marL="0" indent="0" eaLnBrk="1" hangingPunct="1">
              <a:buFontTx/>
              <a:buNone/>
            </a:pPr>
            <a:r>
              <a:rPr lang="en-GB" dirty="0"/>
              <a:t>Abdul Sesay</a:t>
            </a:r>
          </a:p>
          <a:p>
            <a:pPr marL="0" indent="0" eaLnBrk="1" hangingPunct="1">
              <a:buFontTx/>
              <a:buNone/>
            </a:pPr>
            <a:r>
              <a:rPr lang="en-GB" dirty="0"/>
              <a:t>Alex Keeley</a:t>
            </a:r>
          </a:p>
          <a:p>
            <a:pPr marL="0" indent="0" eaLnBrk="1" hangingPunct="1">
              <a:buFontTx/>
              <a:buNone/>
            </a:pPr>
            <a:r>
              <a:rPr lang="en-GB" dirty="0"/>
              <a:t>Gabrielle de </a:t>
            </a:r>
            <a:r>
              <a:rPr lang="en-GB" dirty="0" err="1"/>
              <a:t>Crombrugghe</a:t>
            </a:r>
            <a:endParaRPr lang="en-GB" dirty="0"/>
          </a:p>
          <a:p>
            <a:pPr marL="0" indent="0" eaLnBrk="1" hangingPunct="1">
              <a:buFontTx/>
              <a:buNone/>
            </a:pPr>
            <a:r>
              <a:rPr lang="en-GB" dirty="0"/>
              <a:t>Annette </a:t>
            </a:r>
            <a:r>
              <a:rPr lang="en-GB" dirty="0" err="1"/>
              <a:t>Erhart</a:t>
            </a:r>
            <a:endParaRPr lang="en-GB" dirty="0"/>
          </a:p>
          <a:p>
            <a:pPr marL="0" indent="0" eaLnBrk="1" hangingPunct="1">
              <a:buFontTx/>
              <a:buNone/>
            </a:pPr>
            <a:r>
              <a:rPr lang="en-GB" dirty="0"/>
              <a:t>Pierre </a:t>
            </a:r>
            <a:r>
              <a:rPr lang="en-GB" dirty="0" err="1"/>
              <a:t>Smeesters</a:t>
            </a:r>
            <a:endParaRPr lang="en-GB" dirty="0"/>
          </a:p>
          <a:p>
            <a:pPr marL="0" indent="0" eaLnBrk="1" hangingPunct="1">
              <a:buFontTx/>
              <a:buNone/>
            </a:pPr>
            <a:r>
              <a:rPr lang="en-GB" dirty="0"/>
              <a:t>Sona </a:t>
            </a:r>
            <a:r>
              <a:rPr lang="en-GB" dirty="0" err="1"/>
              <a:t>Jabang</a:t>
            </a:r>
            <a:endParaRPr lang="en-GB" dirty="0"/>
          </a:p>
          <a:p>
            <a:pPr marL="0" indent="0" eaLnBrk="1" hangingPunct="1">
              <a:buFontTx/>
              <a:buNone/>
            </a:pP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Jankey</a:t>
            </a:r>
            <a:r>
              <a:rPr lang="en-GB" dirty="0"/>
              <a:t> </a:t>
            </a:r>
            <a:r>
              <a:rPr lang="en-GB" dirty="0" err="1"/>
              <a:t>Jagne</a:t>
            </a:r>
            <a:endParaRPr lang="en-GB" dirty="0"/>
          </a:p>
          <a:p>
            <a:pPr marL="0" indent="0" eaLnBrk="1" hangingPunct="1">
              <a:buFontTx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472CE2-0B99-C14E-A67A-935F0A81F64E}"/>
              </a:ext>
            </a:extLst>
          </p:cNvPr>
          <p:cNvSpPr txBox="1">
            <a:spLocks/>
          </p:cNvSpPr>
          <p:nvPr/>
        </p:nvSpPr>
        <p:spPr bwMode="auto">
          <a:xfrm>
            <a:off x="2555776" y="1422900"/>
            <a:ext cx="1872208" cy="337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700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800"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9pPr>
          </a:lstStyle>
          <a:p>
            <a:pPr marL="0" indent="0">
              <a:buNone/>
            </a:pPr>
            <a:r>
              <a:rPr lang="en-GB" b="1" dirty="0"/>
              <a:t>Study team:</a:t>
            </a:r>
          </a:p>
          <a:p>
            <a:pPr marL="0" indent="0">
              <a:buNone/>
            </a:pPr>
            <a:r>
              <a:rPr lang="en-GB" dirty="0" err="1"/>
              <a:t>Musukoi</a:t>
            </a:r>
            <a:r>
              <a:rPr lang="en-GB" dirty="0"/>
              <a:t> Jammeh</a:t>
            </a:r>
          </a:p>
          <a:p>
            <a:pPr marL="0" indent="0">
              <a:buNone/>
            </a:pPr>
            <a:r>
              <a:rPr lang="en-GB" dirty="0" err="1"/>
              <a:t>Belali</a:t>
            </a:r>
            <a:r>
              <a:rPr lang="en-GB" dirty="0"/>
              <a:t> Keita</a:t>
            </a:r>
          </a:p>
          <a:p>
            <a:pPr marL="0" indent="0">
              <a:buNone/>
            </a:pPr>
            <a:r>
              <a:rPr lang="en-GB" dirty="0"/>
              <a:t>Amie Samba</a:t>
            </a:r>
          </a:p>
          <a:p>
            <a:pPr marL="0" indent="0">
              <a:buNone/>
            </a:pPr>
            <a:r>
              <a:rPr lang="en-GB" dirty="0" err="1"/>
              <a:t>Amat</a:t>
            </a:r>
            <a:r>
              <a:rPr lang="en-GB" dirty="0"/>
              <a:t> </a:t>
            </a:r>
            <a:r>
              <a:rPr lang="en-GB" dirty="0" err="1"/>
              <a:t>Bittaye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Haddy</a:t>
            </a:r>
            <a:r>
              <a:rPr lang="en-GB" dirty="0"/>
              <a:t> Ceesay</a:t>
            </a:r>
          </a:p>
          <a:p>
            <a:pPr marL="0" indent="0">
              <a:buNone/>
            </a:pPr>
            <a:r>
              <a:rPr lang="en-GB" dirty="0" err="1"/>
              <a:t>Isatou</a:t>
            </a:r>
            <a:r>
              <a:rPr lang="en-GB" dirty="0"/>
              <a:t> Ceesay</a:t>
            </a:r>
          </a:p>
          <a:p>
            <a:pPr marL="0" indent="0">
              <a:buNone/>
            </a:pPr>
            <a:r>
              <a:rPr lang="en-GB" dirty="0" err="1"/>
              <a:t>Bunja</a:t>
            </a:r>
            <a:r>
              <a:rPr lang="en-GB" dirty="0"/>
              <a:t> </a:t>
            </a:r>
            <a:r>
              <a:rPr lang="en-GB" dirty="0" err="1"/>
              <a:t>Samateh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Fatoumata</a:t>
            </a:r>
            <a:r>
              <a:rPr lang="en-GB" dirty="0"/>
              <a:t> Darboe</a:t>
            </a:r>
          </a:p>
          <a:p>
            <a:pPr marL="0" indent="0">
              <a:buNone/>
            </a:pPr>
            <a:r>
              <a:rPr lang="en-GB" dirty="0" err="1"/>
              <a:t>Fama</a:t>
            </a:r>
            <a:r>
              <a:rPr lang="en-GB" dirty="0"/>
              <a:t> </a:t>
            </a:r>
            <a:r>
              <a:rPr lang="en-GB" dirty="0" err="1"/>
              <a:t>Manneh-Dibba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Lawrence Mendy</a:t>
            </a:r>
          </a:p>
          <a:p>
            <a:pPr marL="0" indent="0">
              <a:buNone/>
            </a:pPr>
            <a:r>
              <a:rPr lang="en-GB" dirty="0"/>
              <a:t>Wally </a:t>
            </a:r>
            <a:r>
              <a:rPr lang="en-GB" dirty="0" err="1"/>
              <a:t>Njie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Elina </a:t>
            </a:r>
            <a:r>
              <a:rPr lang="en-GB" dirty="0" err="1"/>
              <a:t>Senghore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Fatoumatta</a:t>
            </a:r>
            <a:r>
              <a:rPr lang="en-GB" dirty="0"/>
              <a:t> Camara</a:t>
            </a:r>
          </a:p>
          <a:p>
            <a:pPr marL="0" indent="0">
              <a:buNone/>
            </a:pPr>
            <a:r>
              <a:rPr lang="en-GB" dirty="0"/>
              <a:t>Aja </a:t>
            </a:r>
            <a:r>
              <a:rPr lang="en-GB" dirty="0" err="1"/>
              <a:t>Binta</a:t>
            </a:r>
            <a:r>
              <a:rPr lang="en-GB" dirty="0"/>
              <a:t> Bah</a:t>
            </a:r>
          </a:p>
          <a:p>
            <a:pPr marL="0" indent="0">
              <a:buNone/>
            </a:pPr>
            <a:r>
              <a:rPr lang="en-GB" dirty="0"/>
              <a:t>Abdoulie </a:t>
            </a:r>
            <a:r>
              <a:rPr lang="en-GB" dirty="0" err="1"/>
              <a:t>Jarju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Aji</a:t>
            </a:r>
            <a:r>
              <a:rPr lang="en-GB" dirty="0"/>
              <a:t> Fatou </a:t>
            </a:r>
            <a:r>
              <a:rPr lang="en-GB" dirty="0" err="1"/>
              <a:t>Touray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Fatoumata</a:t>
            </a:r>
            <a:r>
              <a:rPr lang="en-GB" dirty="0"/>
              <a:t> Cole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eaLnBrk="1" hangingPunct="1">
              <a:buFontTx/>
              <a:buNone/>
            </a:pPr>
            <a:endParaRPr lang="en-GB" kern="0" dirty="0"/>
          </a:p>
          <a:p>
            <a:pPr marL="0" indent="0" eaLnBrk="1" hangingPunct="1">
              <a:buFontTx/>
              <a:buNone/>
            </a:pPr>
            <a:endParaRPr lang="en-GB" kern="0" dirty="0"/>
          </a:p>
          <a:p>
            <a:pPr marL="0" indent="0" eaLnBrk="1" hangingPunct="1">
              <a:buFontTx/>
              <a:buNone/>
            </a:pPr>
            <a:endParaRPr lang="en-GB" kern="0" dirty="0"/>
          </a:p>
          <a:p>
            <a:pPr marL="0" indent="0" eaLnBrk="1" hangingPunct="1">
              <a:buFontTx/>
              <a:buNone/>
            </a:pPr>
            <a:endParaRPr lang="en-GB" kern="0" dirty="0"/>
          </a:p>
          <a:p>
            <a:pPr marL="0" indent="0" eaLnBrk="1" hangingPunct="1">
              <a:buFontTx/>
              <a:buNone/>
            </a:pPr>
            <a:endParaRPr lang="en-GB" b="1" kern="0" dirty="0"/>
          </a:p>
          <a:p>
            <a:pPr marL="0" indent="0" eaLnBrk="1" hangingPunct="1">
              <a:buFontTx/>
              <a:buNone/>
            </a:pPr>
            <a:endParaRPr lang="en-GB" kern="0" dirty="0"/>
          </a:p>
          <a:p>
            <a:pPr marL="0" indent="0" eaLnBrk="1" hangingPunct="1">
              <a:buFontTx/>
              <a:buNone/>
            </a:pPr>
            <a:endParaRPr lang="en-GB" b="1" kern="0" dirty="0"/>
          </a:p>
          <a:p>
            <a:pPr marL="0" indent="0" eaLnBrk="1" hangingPunct="1">
              <a:buFontTx/>
              <a:buNone/>
            </a:pPr>
            <a:endParaRPr lang="en-GB" kern="0" dirty="0"/>
          </a:p>
          <a:p>
            <a:pPr marL="0" indent="0" eaLnBrk="1" hangingPunct="1">
              <a:buFontTx/>
              <a:buNone/>
            </a:pPr>
            <a:endParaRPr lang="en-GB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292CD-F4AB-D642-95F2-8B32C81549D1}"/>
              </a:ext>
            </a:extLst>
          </p:cNvPr>
          <p:cNvSpPr txBox="1"/>
          <p:nvPr/>
        </p:nvSpPr>
        <p:spPr>
          <a:xfrm>
            <a:off x="3635896" y="1337815"/>
            <a:ext cx="305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Any 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28479-C58A-114F-AC79-EFE1683D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2715766"/>
            <a:ext cx="1571986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9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Introduction</a:t>
            </a:r>
          </a:p>
          <a:p>
            <a:r>
              <a:rPr lang="en-US" dirty="0"/>
              <a:t>Background</a:t>
            </a:r>
          </a:p>
          <a:p>
            <a:r>
              <a:rPr lang="en-US" dirty="0" err="1"/>
              <a:t>SpyCATS</a:t>
            </a:r>
            <a:r>
              <a:rPr lang="en-US" dirty="0"/>
              <a:t> study design</a:t>
            </a:r>
          </a:p>
          <a:p>
            <a:r>
              <a:rPr lang="en-US" dirty="0" err="1"/>
              <a:t>SpyCATS</a:t>
            </a:r>
            <a:r>
              <a:rPr lang="en-US" dirty="0"/>
              <a:t> early results</a:t>
            </a:r>
          </a:p>
          <a:p>
            <a:r>
              <a:rPr lang="en-US" dirty="0"/>
              <a:t>Other ongoing work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5C8A-DFC4-7440-8EF1-CD34937D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Streptococcus pyogenes </a:t>
            </a:r>
            <a:r>
              <a:rPr lang="en-GB" dirty="0"/>
              <a:t>(StrepA)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45A1814-4270-274C-8861-A0310F3BAB4F}"/>
              </a:ext>
            </a:extLst>
          </p:cNvPr>
          <p:cNvSpPr/>
          <p:nvPr/>
        </p:nvSpPr>
        <p:spPr bwMode="auto">
          <a:xfrm>
            <a:off x="251520" y="344091"/>
            <a:ext cx="5328592" cy="607219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4F269-E51E-6842-8BA7-7AD64C8277FD}"/>
              </a:ext>
            </a:extLst>
          </p:cNvPr>
          <p:cNvSpPr/>
          <p:nvPr/>
        </p:nvSpPr>
        <p:spPr bwMode="auto">
          <a:xfrm>
            <a:off x="1763688" y="1275606"/>
            <a:ext cx="2016224" cy="410344"/>
          </a:xfrm>
          <a:prstGeom prst="roundRect">
            <a:avLst/>
          </a:prstGeom>
          <a:solidFill>
            <a:srgbClr val="0C60F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Pharyngeal carriage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EC3546-9E65-F645-9119-B287B27243F0}"/>
              </a:ext>
            </a:extLst>
          </p:cNvPr>
          <p:cNvSpPr/>
          <p:nvPr/>
        </p:nvSpPr>
        <p:spPr bwMode="auto">
          <a:xfrm>
            <a:off x="5076056" y="1275606"/>
            <a:ext cx="2016224" cy="410344"/>
          </a:xfrm>
          <a:prstGeom prst="roundRect">
            <a:avLst/>
          </a:prstGeom>
          <a:solidFill>
            <a:srgbClr val="0C60F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Skin carriage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B0B805E-E919-634E-B8C6-91AC4BCE3DE5}"/>
              </a:ext>
            </a:extLst>
          </p:cNvPr>
          <p:cNvSpPr/>
          <p:nvPr/>
        </p:nvSpPr>
        <p:spPr bwMode="auto">
          <a:xfrm>
            <a:off x="1763688" y="2320777"/>
            <a:ext cx="2016224" cy="410344"/>
          </a:xfrm>
          <a:prstGeom prst="roundRect">
            <a:avLst/>
          </a:prstGeom>
          <a:solidFill>
            <a:srgbClr val="0C52CF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Pharyngeal infection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B78D273-5C1B-914E-9E8F-821626954F82}"/>
              </a:ext>
            </a:extLst>
          </p:cNvPr>
          <p:cNvSpPr/>
          <p:nvPr/>
        </p:nvSpPr>
        <p:spPr bwMode="auto">
          <a:xfrm>
            <a:off x="5076056" y="2320777"/>
            <a:ext cx="2016224" cy="410344"/>
          </a:xfrm>
          <a:prstGeom prst="roundRect">
            <a:avLst/>
          </a:prstGeom>
          <a:solidFill>
            <a:srgbClr val="0C52CF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Skin infection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132D809-6EA6-2949-9DBC-C9949970DA08}"/>
              </a:ext>
            </a:extLst>
          </p:cNvPr>
          <p:cNvCxnSpPr>
            <a:cxnSpLocks/>
          </p:cNvCxnSpPr>
          <p:nvPr/>
        </p:nvCxnSpPr>
        <p:spPr bwMode="auto">
          <a:xfrm>
            <a:off x="3923928" y="2885342"/>
            <a:ext cx="1008112" cy="35720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520F42E-D0C5-FB40-84D3-D7316F51752B}"/>
              </a:ext>
            </a:extLst>
          </p:cNvPr>
          <p:cNvSpPr/>
          <p:nvPr/>
        </p:nvSpPr>
        <p:spPr bwMode="auto">
          <a:xfrm>
            <a:off x="5076056" y="3365948"/>
            <a:ext cx="2016224" cy="410344"/>
          </a:xfrm>
          <a:prstGeom prst="roundRect">
            <a:avLst/>
          </a:prstGeom>
          <a:solidFill>
            <a:srgbClr val="0B42A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Invasive disease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E7E34BC-2B67-5B48-B403-1E9A12C95979}"/>
              </a:ext>
            </a:extLst>
          </p:cNvPr>
          <p:cNvSpPr/>
          <p:nvPr/>
        </p:nvSpPr>
        <p:spPr bwMode="auto">
          <a:xfrm>
            <a:off x="1763688" y="3365948"/>
            <a:ext cx="2016224" cy="410344"/>
          </a:xfrm>
          <a:prstGeom prst="roundRect">
            <a:avLst/>
          </a:prstGeom>
          <a:solidFill>
            <a:srgbClr val="0B42A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Immune complications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5D2A3C-BE13-C34E-8754-134F663B0512}"/>
              </a:ext>
            </a:extLst>
          </p:cNvPr>
          <p:cNvSpPr/>
          <p:nvPr/>
        </p:nvSpPr>
        <p:spPr bwMode="auto">
          <a:xfrm>
            <a:off x="1619672" y="4389065"/>
            <a:ext cx="2304256" cy="410344"/>
          </a:xfrm>
          <a:prstGeom prst="roundRect">
            <a:avLst/>
          </a:prstGeom>
          <a:solidFill>
            <a:srgbClr val="0B338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Rheumatic Heart Disease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CED1CE0-EE1A-5043-9CC3-9C4AEBC62EBE}"/>
              </a:ext>
            </a:extLst>
          </p:cNvPr>
          <p:cNvSpPr/>
          <p:nvPr/>
        </p:nvSpPr>
        <p:spPr bwMode="auto">
          <a:xfrm>
            <a:off x="3582058" y="2462366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616m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7CB159-0E53-074C-89B9-5A4F3ABB5F62}"/>
              </a:ext>
            </a:extLst>
          </p:cNvPr>
          <p:cNvSpPr/>
          <p:nvPr/>
        </p:nvSpPr>
        <p:spPr bwMode="auto">
          <a:xfrm>
            <a:off x="6907632" y="2462867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111m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B21EA3-F696-8342-BE92-2C5134926C07}"/>
              </a:ext>
            </a:extLst>
          </p:cNvPr>
          <p:cNvSpPr/>
          <p:nvPr/>
        </p:nvSpPr>
        <p:spPr bwMode="auto">
          <a:xfrm>
            <a:off x="3550343" y="3491360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420C91-F840-6242-A36B-F6459183D62C}"/>
              </a:ext>
            </a:extLst>
          </p:cNvPr>
          <p:cNvSpPr/>
          <p:nvPr/>
        </p:nvSpPr>
        <p:spPr bwMode="auto">
          <a:xfrm>
            <a:off x="6906015" y="3489079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1.8m</a:t>
            </a:r>
          </a:p>
        </p:txBody>
      </p:sp>
      <p:sp>
        <p:nvSpPr>
          <p:cNvPr id="21" name="Delay 20">
            <a:extLst>
              <a:ext uri="{FF2B5EF4-FFF2-40B4-BE49-F238E27FC236}">
                <a16:creationId xmlns:a16="http://schemas.microsoft.com/office/drawing/2014/main" id="{BBB46C27-91D4-6F4E-9EAE-12517CC517F6}"/>
              </a:ext>
            </a:extLst>
          </p:cNvPr>
          <p:cNvSpPr/>
          <p:nvPr/>
        </p:nvSpPr>
        <p:spPr>
          <a:xfrm rot="16200000">
            <a:off x="6941844" y="3203160"/>
            <a:ext cx="678745" cy="648073"/>
          </a:xfrm>
          <a:prstGeom prst="flowChartDe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CA0EE8-B192-584D-989C-A7E0F97BD128}"/>
              </a:ext>
            </a:extLst>
          </p:cNvPr>
          <p:cNvSpPr txBox="1"/>
          <p:nvPr/>
        </p:nvSpPr>
        <p:spPr>
          <a:xfrm>
            <a:off x="6732240" y="3333951"/>
            <a:ext cx="1097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RIP</a:t>
            </a:r>
          </a:p>
          <a:p>
            <a:pPr algn="ctr"/>
            <a:r>
              <a:rPr lang="en-US" sz="1400" dirty="0">
                <a:latin typeface="+mn-lt"/>
              </a:rPr>
              <a:t>165k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D6B7D96-CE18-554C-9F9C-835FD79C3C86}"/>
              </a:ext>
            </a:extLst>
          </p:cNvPr>
          <p:cNvSpPr/>
          <p:nvPr/>
        </p:nvSpPr>
        <p:spPr bwMode="auto">
          <a:xfrm>
            <a:off x="3707904" y="4471195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34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</a:t>
            </a:r>
          </a:p>
        </p:txBody>
      </p:sp>
      <p:sp>
        <p:nvSpPr>
          <p:cNvPr id="19" name="Delay 18">
            <a:extLst>
              <a:ext uri="{FF2B5EF4-FFF2-40B4-BE49-F238E27FC236}">
                <a16:creationId xmlns:a16="http://schemas.microsoft.com/office/drawing/2014/main" id="{2DB4A4EA-0197-6842-BD13-D8F8EAEFEBD7}"/>
              </a:ext>
            </a:extLst>
          </p:cNvPr>
          <p:cNvSpPr/>
          <p:nvPr/>
        </p:nvSpPr>
        <p:spPr>
          <a:xfrm rot="16200000">
            <a:off x="3791662" y="4199958"/>
            <a:ext cx="678745" cy="648073"/>
          </a:xfrm>
          <a:prstGeom prst="flowChartDe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663096-EA5F-6041-B9AA-CB6AF391D52E}"/>
              </a:ext>
            </a:extLst>
          </p:cNvPr>
          <p:cNvSpPr txBox="1"/>
          <p:nvPr/>
        </p:nvSpPr>
        <p:spPr>
          <a:xfrm>
            <a:off x="3582058" y="4332627"/>
            <a:ext cx="1097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RIP</a:t>
            </a:r>
          </a:p>
          <a:p>
            <a:pPr algn="ctr"/>
            <a:r>
              <a:rPr lang="en-US" sz="1400" dirty="0">
                <a:latin typeface="+mn-lt"/>
              </a:rPr>
              <a:t>320k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049198-B8A0-EF49-866F-06FD879C0C28}"/>
              </a:ext>
            </a:extLst>
          </p:cNvPr>
          <p:cNvSpPr/>
          <p:nvPr/>
        </p:nvSpPr>
        <p:spPr bwMode="auto">
          <a:xfrm>
            <a:off x="6907632" y="1460892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?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605E0E9-357E-7A49-B1BD-EE7C4CE9D404}"/>
              </a:ext>
            </a:extLst>
          </p:cNvPr>
          <p:cNvCxnSpPr>
            <a:cxnSpLocks/>
          </p:cNvCxnSpPr>
          <p:nvPr/>
        </p:nvCxnSpPr>
        <p:spPr bwMode="auto">
          <a:xfrm>
            <a:off x="2771800" y="2787774"/>
            <a:ext cx="0" cy="45477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0B00A6D-BEF5-5548-9290-8194292BED8E}"/>
              </a:ext>
            </a:extLst>
          </p:cNvPr>
          <p:cNvCxnSpPr>
            <a:cxnSpLocks/>
          </p:cNvCxnSpPr>
          <p:nvPr/>
        </p:nvCxnSpPr>
        <p:spPr bwMode="auto">
          <a:xfrm>
            <a:off x="6084168" y="2787774"/>
            <a:ext cx="0" cy="45477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FF3AE7-F361-D94D-A4D4-6B0DBA83144E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6999" y="2885342"/>
            <a:ext cx="989942" cy="37327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CB53D9A-C620-2244-8C3D-9F0C3EB47D0A}"/>
              </a:ext>
            </a:extLst>
          </p:cNvPr>
          <p:cNvCxnSpPr>
            <a:cxnSpLocks/>
          </p:cNvCxnSpPr>
          <p:nvPr/>
        </p:nvCxnSpPr>
        <p:spPr bwMode="auto">
          <a:xfrm>
            <a:off x="2782867" y="3857171"/>
            <a:ext cx="0" cy="45477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A9267E6-D253-2841-B617-70FE04E72D1D}"/>
              </a:ext>
            </a:extLst>
          </p:cNvPr>
          <p:cNvCxnSpPr>
            <a:cxnSpLocks/>
          </p:cNvCxnSpPr>
          <p:nvPr/>
        </p:nvCxnSpPr>
        <p:spPr bwMode="auto">
          <a:xfrm>
            <a:off x="6081777" y="1751707"/>
            <a:ext cx="0" cy="45477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A9568CC-D63B-D64B-9E54-0DF02DE5CB20}"/>
              </a:ext>
            </a:extLst>
          </p:cNvPr>
          <p:cNvCxnSpPr>
            <a:cxnSpLocks/>
          </p:cNvCxnSpPr>
          <p:nvPr/>
        </p:nvCxnSpPr>
        <p:spPr bwMode="auto">
          <a:xfrm>
            <a:off x="2782867" y="1751707"/>
            <a:ext cx="0" cy="45477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9643478-217F-004C-8F9C-0FCCA6DB813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3709" y="1792111"/>
            <a:ext cx="765004" cy="4058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ysDot"/>
            <a:round/>
            <a:headEnd type="triangle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3D22A4A-AE31-A046-8406-4F58BE9272FE}"/>
              </a:ext>
            </a:extLst>
          </p:cNvPr>
          <p:cNvCxnSpPr>
            <a:cxnSpLocks/>
          </p:cNvCxnSpPr>
          <p:nvPr/>
        </p:nvCxnSpPr>
        <p:spPr bwMode="auto">
          <a:xfrm>
            <a:off x="4013709" y="1771947"/>
            <a:ext cx="774315" cy="43976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ysDot"/>
            <a:round/>
            <a:headEnd type="triangle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415E2A-D2FB-C64B-9D90-70E86FBA2CB1}"/>
              </a:ext>
            </a:extLst>
          </p:cNvPr>
          <p:cNvCxnSpPr/>
          <p:nvPr/>
        </p:nvCxnSpPr>
        <p:spPr bwMode="auto">
          <a:xfrm>
            <a:off x="4128722" y="1480778"/>
            <a:ext cx="598523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ysDot"/>
            <a:round/>
            <a:headEnd type="triangle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FD918D-3F46-6A4E-80FF-D42B8B1F47CB}"/>
              </a:ext>
            </a:extLst>
          </p:cNvPr>
          <p:cNvCxnSpPr/>
          <p:nvPr/>
        </p:nvCxnSpPr>
        <p:spPr bwMode="auto">
          <a:xfrm>
            <a:off x="4128721" y="2546061"/>
            <a:ext cx="598523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ysDot"/>
            <a:round/>
            <a:headEnd type="triangle"/>
            <a:tailEnd type="triangle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D5844E62-9DD3-B54E-8237-AE6FAB16B5F5}"/>
              </a:ext>
            </a:extLst>
          </p:cNvPr>
          <p:cNvSpPr/>
          <p:nvPr/>
        </p:nvSpPr>
        <p:spPr bwMode="auto">
          <a:xfrm>
            <a:off x="3550344" y="1455875"/>
            <a:ext cx="747167" cy="523220"/>
          </a:xfrm>
          <a:prstGeom prst="ellipse">
            <a:avLst/>
          </a:prstGeom>
          <a:solidFill>
            <a:srgbClr val="C0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?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9EED71D-B6FB-D245-BF9F-983148788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291" r="1133" b="37358"/>
          <a:stretch/>
        </p:blipFill>
        <p:spPr bwMode="auto">
          <a:xfrm>
            <a:off x="451337" y="1545555"/>
            <a:ext cx="4132918" cy="247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0E10269-38C2-D64D-B4EA-605705EB3104}"/>
              </a:ext>
            </a:extLst>
          </p:cNvPr>
          <p:cNvSpPr txBox="1"/>
          <p:nvPr/>
        </p:nvSpPr>
        <p:spPr>
          <a:xfrm>
            <a:off x="2827381" y="3725621"/>
            <a:ext cx="1798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Watkins et al. 2017</a:t>
            </a:r>
          </a:p>
        </p:txBody>
      </p:sp>
    </p:spTree>
    <p:extLst>
      <p:ext uri="{BB962C8B-B14F-4D97-AF65-F5344CB8AC3E}">
        <p14:creationId xmlns:p14="http://schemas.microsoft.com/office/powerpoint/2010/main" val="2022954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7" grpId="0" animBg="1"/>
      <p:bldP spid="28" grpId="0" animBg="1"/>
      <p:bldP spid="29" grpId="0" animBg="1"/>
      <p:bldP spid="30" grpId="0" animBg="1"/>
      <p:bldP spid="21" grpId="0" animBg="1"/>
      <p:bldP spid="22" grpId="0"/>
      <p:bldP spid="31" grpId="0" animBg="1"/>
      <p:bldP spid="19" grpId="0" animBg="1"/>
      <p:bldP spid="20" grpId="0"/>
      <p:bldP spid="33" grpId="0" animBg="1"/>
      <p:bldP spid="32" grpId="0" animBg="1"/>
      <p:bldP spid="67" grpId="0"/>
      <p:bldP spid="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7B47-AC05-C244-84E1-4E696A84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RHD: most neglected of the neglected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79514FC1-493B-354A-9554-1EF96807B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1275606"/>
            <a:ext cx="6048672" cy="34297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A64066-5AB2-3A49-8661-3A165BE27EE3}"/>
              </a:ext>
            </a:extLst>
          </p:cNvPr>
          <p:cNvCxnSpPr>
            <a:cxnSpLocks/>
          </p:cNvCxnSpPr>
          <p:nvPr/>
        </p:nvCxnSpPr>
        <p:spPr>
          <a:xfrm flipV="1">
            <a:off x="1850703" y="1491630"/>
            <a:ext cx="5313585" cy="285096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7977FA9-3033-6244-B960-D5212519A047}"/>
              </a:ext>
            </a:extLst>
          </p:cNvPr>
          <p:cNvSpPr/>
          <p:nvPr/>
        </p:nvSpPr>
        <p:spPr bwMode="auto">
          <a:xfrm>
            <a:off x="3923928" y="4045456"/>
            <a:ext cx="1944216" cy="621432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43723-2B7A-404A-83BA-C135CF0A0E52}"/>
              </a:ext>
            </a:extLst>
          </p:cNvPr>
          <p:cNvSpPr txBox="1"/>
          <p:nvPr/>
        </p:nvSpPr>
        <p:spPr>
          <a:xfrm>
            <a:off x="5652120" y="4512558"/>
            <a:ext cx="27363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Macleod et al., 2019. </a:t>
            </a:r>
          </a:p>
        </p:txBody>
      </p:sp>
    </p:spTree>
    <p:extLst>
      <p:ext uri="{BB962C8B-B14F-4D97-AF65-F5344CB8AC3E}">
        <p14:creationId xmlns:p14="http://schemas.microsoft.com/office/powerpoint/2010/main" val="2068411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8A68FE1-BF26-974C-9D2D-BE2F59C41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" t="1517"/>
          <a:stretch/>
        </p:blipFill>
        <p:spPr>
          <a:xfrm>
            <a:off x="1" y="0"/>
            <a:ext cx="3113792" cy="2539100"/>
          </a:xfrm>
          <a:prstGeom prst="rect">
            <a:avLst/>
          </a:prstGeom>
        </p:spPr>
      </p:pic>
      <p:sp>
        <p:nvSpPr>
          <p:cNvPr id="26" name="Flèche vers la droite 25">
            <a:extLst>
              <a:ext uri="{FF2B5EF4-FFF2-40B4-BE49-F238E27FC236}">
                <a16:creationId xmlns:a16="http://schemas.microsoft.com/office/drawing/2014/main" id="{64BCF029-BC4A-3043-83D7-A225BAA196FA}"/>
              </a:ext>
            </a:extLst>
          </p:cNvPr>
          <p:cNvSpPr/>
          <p:nvPr/>
        </p:nvSpPr>
        <p:spPr>
          <a:xfrm>
            <a:off x="2487262" y="2699562"/>
            <a:ext cx="6077570" cy="24911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2021-2022</a:t>
            </a:r>
          </a:p>
        </p:txBody>
      </p:sp>
      <p:sp>
        <p:nvSpPr>
          <p:cNvPr id="55" name="Down Arrow 6">
            <a:extLst>
              <a:ext uri="{FF2B5EF4-FFF2-40B4-BE49-F238E27FC236}">
                <a16:creationId xmlns:a16="http://schemas.microsoft.com/office/drawing/2014/main" id="{73B817D6-913C-BD4E-88C0-4ADE950A1E80}"/>
              </a:ext>
            </a:extLst>
          </p:cNvPr>
          <p:cNvSpPr/>
          <p:nvPr/>
        </p:nvSpPr>
        <p:spPr>
          <a:xfrm>
            <a:off x="8514702" y="2428297"/>
            <a:ext cx="94162" cy="25309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47CED954-DDC8-444E-948E-115555F3A172}"/>
              </a:ext>
            </a:extLst>
          </p:cNvPr>
          <p:cNvSpPr txBox="1"/>
          <p:nvPr/>
        </p:nvSpPr>
        <p:spPr>
          <a:xfrm>
            <a:off x="2394981" y="2130410"/>
            <a:ext cx="22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Box 11">
            <a:extLst>
              <a:ext uri="{FF2B5EF4-FFF2-40B4-BE49-F238E27FC236}">
                <a16:creationId xmlns:a16="http://schemas.microsoft.com/office/drawing/2014/main" id="{CD86FA01-0B99-CA45-91F8-A0FC1D4CECE9}"/>
              </a:ext>
            </a:extLst>
          </p:cNvPr>
          <p:cNvSpPr txBox="1"/>
          <p:nvPr/>
        </p:nvSpPr>
        <p:spPr>
          <a:xfrm>
            <a:off x="4044401" y="2112529"/>
            <a:ext cx="22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TextBox 12">
            <a:extLst>
              <a:ext uri="{FF2B5EF4-FFF2-40B4-BE49-F238E27FC236}">
                <a16:creationId xmlns:a16="http://schemas.microsoft.com/office/drawing/2014/main" id="{84888C70-4520-844E-9359-2AE3FA942755}"/>
              </a:ext>
            </a:extLst>
          </p:cNvPr>
          <p:cNvSpPr txBox="1"/>
          <p:nvPr/>
        </p:nvSpPr>
        <p:spPr>
          <a:xfrm>
            <a:off x="5516127" y="2116283"/>
            <a:ext cx="22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BA3302E1-9EFD-1D41-B939-F837A15500B7}"/>
              </a:ext>
            </a:extLst>
          </p:cNvPr>
          <p:cNvSpPr txBox="1"/>
          <p:nvPr/>
        </p:nvSpPr>
        <p:spPr>
          <a:xfrm>
            <a:off x="6987853" y="2109570"/>
            <a:ext cx="22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5E19A45B-688A-D442-B566-F2756EA84275}"/>
              </a:ext>
            </a:extLst>
          </p:cNvPr>
          <p:cNvSpPr txBox="1"/>
          <p:nvPr/>
        </p:nvSpPr>
        <p:spPr>
          <a:xfrm>
            <a:off x="8321337" y="2133301"/>
            <a:ext cx="459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42">
            <a:extLst>
              <a:ext uri="{FF2B5EF4-FFF2-40B4-BE49-F238E27FC236}">
                <a16:creationId xmlns:a16="http://schemas.microsoft.com/office/drawing/2014/main" id="{C9BD64F1-C083-D448-B0C8-7AAE7FB1420F}"/>
              </a:ext>
            </a:extLst>
          </p:cNvPr>
          <p:cNvSpPr txBox="1"/>
          <p:nvPr/>
        </p:nvSpPr>
        <p:spPr>
          <a:xfrm>
            <a:off x="1907704" y="1807105"/>
            <a:ext cx="1347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Rainy season</a:t>
            </a:r>
          </a:p>
        </p:txBody>
      </p:sp>
      <p:sp>
        <p:nvSpPr>
          <p:cNvPr id="65" name="TextBox 48">
            <a:extLst>
              <a:ext uri="{FF2B5EF4-FFF2-40B4-BE49-F238E27FC236}">
                <a16:creationId xmlns:a16="http://schemas.microsoft.com/office/drawing/2014/main" id="{FFEC919F-1AD7-7442-AF4E-7E03B6CE6D8B}"/>
              </a:ext>
            </a:extLst>
          </p:cNvPr>
          <p:cNvSpPr txBox="1"/>
          <p:nvPr/>
        </p:nvSpPr>
        <p:spPr>
          <a:xfrm>
            <a:off x="1806189" y="2522420"/>
            <a:ext cx="6449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67" name="Down Arrow 6">
            <a:extLst>
              <a:ext uri="{FF2B5EF4-FFF2-40B4-BE49-F238E27FC236}">
                <a16:creationId xmlns:a16="http://schemas.microsoft.com/office/drawing/2014/main" id="{7A6BF3A9-B223-524B-872A-C6E592FBEC59}"/>
              </a:ext>
            </a:extLst>
          </p:cNvPr>
          <p:cNvSpPr/>
          <p:nvPr/>
        </p:nvSpPr>
        <p:spPr>
          <a:xfrm>
            <a:off x="7045764" y="2423553"/>
            <a:ext cx="94162" cy="25309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Down Arrow 6">
            <a:extLst>
              <a:ext uri="{FF2B5EF4-FFF2-40B4-BE49-F238E27FC236}">
                <a16:creationId xmlns:a16="http://schemas.microsoft.com/office/drawing/2014/main" id="{03328230-4C45-0E46-BFF0-8030C1977E55}"/>
              </a:ext>
            </a:extLst>
          </p:cNvPr>
          <p:cNvSpPr/>
          <p:nvPr/>
        </p:nvSpPr>
        <p:spPr>
          <a:xfrm>
            <a:off x="5590470" y="2428296"/>
            <a:ext cx="94162" cy="25309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Down Arrow 6">
            <a:extLst>
              <a:ext uri="{FF2B5EF4-FFF2-40B4-BE49-F238E27FC236}">
                <a16:creationId xmlns:a16="http://schemas.microsoft.com/office/drawing/2014/main" id="{38F1DB11-D7D4-BA43-8A54-FDEDFE1D1A3F}"/>
              </a:ext>
            </a:extLst>
          </p:cNvPr>
          <p:cNvSpPr/>
          <p:nvPr/>
        </p:nvSpPr>
        <p:spPr>
          <a:xfrm>
            <a:off x="4097058" y="2423552"/>
            <a:ext cx="94162" cy="25309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Down Arrow 6">
            <a:extLst>
              <a:ext uri="{FF2B5EF4-FFF2-40B4-BE49-F238E27FC236}">
                <a16:creationId xmlns:a16="http://schemas.microsoft.com/office/drawing/2014/main" id="{B3629FC9-08C8-184F-983A-6B70A06B9011}"/>
              </a:ext>
            </a:extLst>
          </p:cNvPr>
          <p:cNvSpPr/>
          <p:nvPr/>
        </p:nvSpPr>
        <p:spPr>
          <a:xfrm>
            <a:off x="2462199" y="2435445"/>
            <a:ext cx="94162" cy="25309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2C07FBFB-9863-FE4E-ACF0-056BDB67C414}"/>
              </a:ext>
            </a:extLst>
          </p:cNvPr>
          <p:cNvSpPr txBox="1"/>
          <p:nvPr/>
        </p:nvSpPr>
        <p:spPr>
          <a:xfrm>
            <a:off x="2903124" y="2520541"/>
            <a:ext cx="195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TextBox 37">
            <a:extLst>
              <a:ext uri="{FF2B5EF4-FFF2-40B4-BE49-F238E27FC236}">
                <a16:creationId xmlns:a16="http://schemas.microsoft.com/office/drawing/2014/main" id="{C3D01CE4-836D-B84B-B848-BCC5078146D8}"/>
              </a:ext>
            </a:extLst>
          </p:cNvPr>
          <p:cNvSpPr txBox="1"/>
          <p:nvPr/>
        </p:nvSpPr>
        <p:spPr>
          <a:xfrm>
            <a:off x="3467439" y="2520540"/>
            <a:ext cx="195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Box 38">
            <a:extLst>
              <a:ext uri="{FF2B5EF4-FFF2-40B4-BE49-F238E27FC236}">
                <a16:creationId xmlns:a16="http://schemas.microsoft.com/office/drawing/2014/main" id="{2380B912-20ED-5D42-AC78-CCF781C957DD}"/>
              </a:ext>
            </a:extLst>
          </p:cNvPr>
          <p:cNvSpPr txBox="1"/>
          <p:nvPr/>
        </p:nvSpPr>
        <p:spPr>
          <a:xfrm>
            <a:off x="4521760" y="2523566"/>
            <a:ext cx="195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TextBox 39">
            <a:extLst>
              <a:ext uri="{FF2B5EF4-FFF2-40B4-BE49-F238E27FC236}">
                <a16:creationId xmlns:a16="http://schemas.microsoft.com/office/drawing/2014/main" id="{F83A8122-0BBD-3042-ACE7-0EC414D513A1}"/>
              </a:ext>
            </a:extLst>
          </p:cNvPr>
          <p:cNvSpPr txBox="1"/>
          <p:nvPr/>
        </p:nvSpPr>
        <p:spPr>
          <a:xfrm>
            <a:off x="5051785" y="2522220"/>
            <a:ext cx="195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TextBox 36">
            <a:extLst>
              <a:ext uri="{FF2B5EF4-FFF2-40B4-BE49-F238E27FC236}">
                <a16:creationId xmlns:a16="http://schemas.microsoft.com/office/drawing/2014/main" id="{128C9A38-D7AE-324C-A9DA-56A7A9C68739}"/>
              </a:ext>
            </a:extLst>
          </p:cNvPr>
          <p:cNvSpPr txBox="1"/>
          <p:nvPr/>
        </p:nvSpPr>
        <p:spPr>
          <a:xfrm>
            <a:off x="6034151" y="2515573"/>
            <a:ext cx="195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TextBox 37">
            <a:extLst>
              <a:ext uri="{FF2B5EF4-FFF2-40B4-BE49-F238E27FC236}">
                <a16:creationId xmlns:a16="http://schemas.microsoft.com/office/drawing/2014/main" id="{F7825A6D-2A85-9343-82E4-D89122431497}"/>
              </a:ext>
            </a:extLst>
          </p:cNvPr>
          <p:cNvSpPr txBox="1"/>
          <p:nvPr/>
        </p:nvSpPr>
        <p:spPr>
          <a:xfrm>
            <a:off x="6543602" y="2515572"/>
            <a:ext cx="195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TextBox 38">
            <a:extLst>
              <a:ext uri="{FF2B5EF4-FFF2-40B4-BE49-F238E27FC236}">
                <a16:creationId xmlns:a16="http://schemas.microsoft.com/office/drawing/2014/main" id="{1113E82D-DF70-A942-82DB-18A3BF764DE1}"/>
              </a:ext>
            </a:extLst>
          </p:cNvPr>
          <p:cNvSpPr txBox="1"/>
          <p:nvPr/>
        </p:nvSpPr>
        <p:spPr>
          <a:xfrm>
            <a:off x="7469013" y="2518598"/>
            <a:ext cx="364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4E766458-C977-5B44-A035-B35134C1F0D6}"/>
              </a:ext>
            </a:extLst>
          </p:cNvPr>
          <p:cNvSpPr txBox="1"/>
          <p:nvPr/>
        </p:nvSpPr>
        <p:spPr>
          <a:xfrm>
            <a:off x="7991883" y="2517252"/>
            <a:ext cx="329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cxnSp>
        <p:nvCxnSpPr>
          <p:cNvPr id="82" name="Straight Arrow Connector 41">
            <a:extLst>
              <a:ext uri="{FF2B5EF4-FFF2-40B4-BE49-F238E27FC236}">
                <a16:creationId xmlns:a16="http://schemas.microsoft.com/office/drawing/2014/main" id="{AE32247A-487C-E441-AF90-BA91AB989DE3}"/>
              </a:ext>
            </a:extLst>
          </p:cNvPr>
          <p:cNvCxnSpPr>
            <a:cxnSpLocks/>
          </p:cNvCxnSpPr>
          <p:nvPr/>
        </p:nvCxnSpPr>
        <p:spPr>
          <a:xfrm flipV="1">
            <a:off x="7596137" y="2104756"/>
            <a:ext cx="1053478" cy="15294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42">
            <a:extLst>
              <a:ext uri="{FF2B5EF4-FFF2-40B4-BE49-F238E27FC236}">
                <a16:creationId xmlns:a16="http://schemas.microsoft.com/office/drawing/2014/main" id="{691B9D57-942F-2148-B618-67DBF9A140F0}"/>
              </a:ext>
            </a:extLst>
          </p:cNvPr>
          <p:cNvSpPr txBox="1"/>
          <p:nvPr/>
        </p:nvSpPr>
        <p:spPr>
          <a:xfrm>
            <a:off x="7380312" y="1804819"/>
            <a:ext cx="1347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Rainy season</a:t>
            </a:r>
          </a:p>
        </p:txBody>
      </p:sp>
      <p:pic>
        <p:nvPicPr>
          <p:cNvPr id="85" name="Picture 3">
            <a:extLst>
              <a:ext uri="{FF2B5EF4-FFF2-40B4-BE49-F238E27FC236}">
                <a16:creationId xmlns:a16="http://schemas.microsoft.com/office/drawing/2014/main" id="{A6FDA1FF-868B-D24F-BB96-9150A5F31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84234" y="2990646"/>
            <a:ext cx="57557" cy="511468"/>
          </a:xfrm>
          <a:prstGeom prst="rect">
            <a:avLst/>
          </a:prstGeom>
        </p:spPr>
      </p:pic>
      <p:sp>
        <p:nvSpPr>
          <p:cNvPr id="86" name="TextBox 27">
            <a:extLst>
              <a:ext uri="{FF2B5EF4-FFF2-40B4-BE49-F238E27FC236}">
                <a16:creationId xmlns:a16="http://schemas.microsoft.com/office/drawing/2014/main" id="{7842D486-BCAB-0741-9A4D-FAE84791317E}"/>
              </a:ext>
            </a:extLst>
          </p:cNvPr>
          <p:cNvSpPr txBox="1"/>
          <p:nvPr/>
        </p:nvSpPr>
        <p:spPr>
          <a:xfrm>
            <a:off x="-70909" y="3000023"/>
            <a:ext cx="1143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Study Cohort :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43 households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460 individuals </a:t>
            </a:r>
          </a:p>
        </p:txBody>
      </p:sp>
      <p:sp>
        <p:nvSpPr>
          <p:cNvPr id="88" name="TextBox 27">
            <a:extLst>
              <a:ext uri="{FF2B5EF4-FFF2-40B4-BE49-F238E27FC236}">
                <a16:creationId xmlns:a16="http://schemas.microsoft.com/office/drawing/2014/main" id="{D29FB224-E65D-084E-A623-2788B8A60AC0}"/>
              </a:ext>
            </a:extLst>
          </p:cNvPr>
          <p:cNvSpPr txBox="1"/>
          <p:nvPr/>
        </p:nvSpPr>
        <p:spPr>
          <a:xfrm>
            <a:off x="1330989" y="3024860"/>
            <a:ext cx="9994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Swabs: 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Pharynx 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and skin </a:t>
            </a:r>
          </a:p>
        </p:txBody>
      </p:sp>
      <p:cxnSp>
        <p:nvCxnSpPr>
          <p:cNvPr id="124" name="Straight Arrow Connector 41">
            <a:extLst>
              <a:ext uri="{FF2B5EF4-FFF2-40B4-BE49-F238E27FC236}">
                <a16:creationId xmlns:a16="http://schemas.microsoft.com/office/drawing/2014/main" id="{875CD37E-79E9-5943-9882-089FB9695AEA}"/>
              </a:ext>
            </a:extLst>
          </p:cNvPr>
          <p:cNvCxnSpPr>
            <a:cxnSpLocks/>
          </p:cNvCxnSpPr>
          <p:nvPr/>
        </p:nvCxnSpPr>
        <p:spPr>
          <a:xfrm flipV="1">
            <a:off x="2462199" y="2107411"/>
            <a:ext cx="550176" cy="5118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ADECE91C-3746-614C-A25D-01237EE41BA5}"/>
              </a:ext>
            </a:extLst>
          </p:cNvPr>
          <p:cNvSpPr/>
          <p:nvPr/>
        </p:nvSpPr>
        <p:spPr>
          <a:xfrm>
            <a:off x="1153308" y="3008858"/>
            <a:ext cx="57557" cy="52383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6FB607-46CD-444E-B05D-7B88FF6D8066}"/>
              </a:ext>
            </a:extLst>
          </p:cNvPr>
          <p:cNvSpPr txBox="1"/>
          <p:nvPr/>
        </p:nvSpPr>
        <p:spPr>
          <a:xfrm>
            <a:off x="2392402" y="326188"/>
            <a:ext cx="4315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SpyCATS</a:t>
            </a:r>
            <a:r>
              <a:rPr lang="fr-FR" sz="27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4CBBE0-B0FA-3749-9C21-6FDCA936E22F}"/>
              </a:ext>
            </a:extLst>
          </p:cNvPr>
          <p:cNvSpPr txBox="1"/>
          <p:nvPr/>
        </p:nvSpPr>
        <p:spPr>
          <a:xfrm>
            <a:off x="2877189" y="1229130"/>
            <a:ext cx="6016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treptococcus </a:t>
            </a:r>
            <a:r>
              <a:rPr lang="en-GB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ogenes </a:t>
            </a:r>
            <a:r>
              <a:rPr lang="en-GB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arriage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cquisition, persistence and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ransmission dynamics within households in The Gambia: a longitudinal cohort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tudy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BF56736-FD01-A044-8477-B4FE71A68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492" y="2987423"/>
            <a:ext cx="80278" cy="519959"/>
          </a:xfrm>
          <a:prstGeom prst="rect">
            <a:avLst/>
          </a:prstGeom>
        </p:spPr>
      </p:pic>
      <p:sp>
        <p:nvSpPr>
          <p:cNvPr id="142" name="TextBox 27">
            <a:extLst>
              <a:ext uri="{FF2B5EF4-FFF2-40B4-BE49-F238E27FC236}">
                <a16:creationId xmlns:a16="http://schemas.microsoft.com/office/drawing/2014/main" id="{53970D17-C0E8-DA49-BFE6-70A5260B8E7B}"/>
              </a:ext>
            </a:extLst>
          </p:cNvPr>
          <p:cNvSpPr txBox="1"/>
          <p:nvPr/>
        </p:nvSpPr>
        <p:spPr>
          <a:xfrm>
            <a:off x="2720963" y="3608034"/>
            <a:ext cx="114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Subgroup 1: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Incident disease</a:t>
            </a:r>
          </a:p>
        </p:txBody>
      </p:sp>
      <p:sp>
        <p:nvSpPr>
          <p:cNvPr id="143" name="Explosion 1 142">
            <a:extLst>
              <a:ext uri="{FF2B5EF4-FFF2-40B4-BE49-F238E27FC236}">
                <a16:creationId xmlns:a16="http://schemas.microsoft.com/office/drawing/2014/main" id="{143056E1-3536-D94A-8C47-F1A3F5BF266D}"/>
              </a:ext>
            </a:extLst>
          </p:cNvPr>
          <p:cNvSpPr/>
          <p:nvPr/>
        </p:nvSpPr>
        <p:spPr>
          <a:xfrm>
            <a:off x="3127025" y="2651542"/>
            <a:ext cx="336095" cy="326422"/>
          </a:xfrm>
          <a:prstGeom prst="irregularSeal1">
            <a:avLst/>
          </a:prstGeom>
          <a:solidFill>
            <a:srgbClr val="FFD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TextBox 70">
            <a:extLst>
              <a:ext uri="{FF2B5EF4-FFF2-40B4-BE49-F238E27FC236}">
                <a16:creationId xmlns:a16="http://schemas.microsoft.com/office/drawing/2014/main" id="{6585FA72-20A2-5142-BF03-556DB1E996E6}"/>
              </a:ext>
            </a:extLst>
          </p:cNvPr>
          <p:cNvSpPr txBox="1"/>
          <p:nvPr/>
        </p:nvSpPr>
        <p:spPr>
          <a:xfrm>
            <a:off x="2912789" y="2218491"/>
            <a:ext cx="1703939" cy="430887"/>
          </a:xfrm>
          <a:prstGeom prst="rect">
            <a:avLst/>
          </a:prstGeom>
          <a:solidFill>
            <a:srgbClr val="FFDC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Suspected StrepA 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pharyngitis or pyoderma 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3ED07777-3980-1A4A-82A1-F0656D17E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873" y="3003750"/>
            <a:ext cx="73522" cy="51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01747-BC5C-6342-A2DE-9D967A55F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740" y="2989454"/>
            <a:ext cx="60683" cy="51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CB033-970A-724E-BEF9-C9846FA0F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747" y="2978912"/>
            <a:ext cx="60683" cy="518400"/>
          </a:xfrm>
          <a:prstGeom prst="rect">
            <a:avLst/>
          </a:prstGeom>
        </p:spPr>
      </p:pic>
      <p:sp>
        <p:nvSpPr>
          <p:cNvPr id="146" name="Explosion 1 145">
            <a:extLst>
              <a:ext uri="{FF2B5EF4-FFF2-40B4-BE49-F238E27FC236}">
                <a16:creationId xmlns:a16="http://schemas.microsoft.com/office/drawing/2014/main" id="{6A910211-EC46-B946-879D-569F4C5BE336}"/>
              </a:ext>
            </a:extLst>
          </p:cNvPr>
          <p:cNvSpPr/>
          <p:nvPr/>
        </p:nvSpPr>
        <p:spPr>
          <a:xfrm>
            <a:off x="4445077" y="2660908"/>
            <a:ext cx="336095" cy="326422"/>
          </a:xfrm>
          <a:prstGeom prst="irregularSeal1">
            <a:avLst/>
          </a:prstGeom>
          <a:solidFill>
            <a:srgbClr val="FE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00DAD7B7-A41D-C242-BD1F-3AB00BCFC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646" y="2988982"/>
            <a:ext cx="60683" cy="5184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83BFB41-4A84-134F-9ED3-0D1EE3AE6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673" y="2987330"/>
            <a:ext cx="60683" cy="5184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42995F0D-DD42-7B40-AA64-1ECF9CA30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316" y="2973203"/>
            <a:ext cx="60683" cy="5184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A0561C9-DE1C-5947-A78F-71E69C07F4C6}"/>
              </a:ext>
            </a:extLst>
          </p:cNvPr>
          <p:cNvSpPr/>
          <p:nvPr/>
        </p:nvSpPr>
        <p:spPr bwMode="auto">
          <a:xfrm>
            <a:off x="4436593" y="2934016"/>
            <a:ext cx="991019" cy="635882"/>
          </a:xfrm>
          <a:prstGeom prst="roundRect">
            <a:avLst/>
          </a:prstGeom>
          <a:noFill/>
          <a:ln w="38100" cap="flat" cmpd="sng" algn="ctr">
            <a:solidFill>
              <a:srgbClr val="FE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150" name="TextBox 70">
            <a:extLst>
              <a:ext uri="{FF2B5EF4-FFF2-40B4-BE49-F238E27FC236}">
                <a16:creationId xmlns:a16="http://schemas.microsoft.com/office/drawing/2014/main" id="{31D5A8AD-B033-3E4F-B34B-CC07AC051D2A}"/>
              </a:ext>
            </a:extLst>
          </p:cNvPr>
          <p:cNvSpPr txBox="1"/>
          <p:nvPr/>
        </p:nvSpPr>
        <p:spPr>
          <a:xfrm>
            <a:off x="4610368" y="2225041"/>
            <a:ext cx="1703939" cy="430887"/>
          </a:xfrm>
          <a:prstGeom prst="rect">
            <a:avLst/>
          </a:prstGeom>
          <a:solidFill>
            <a:srgbClr val="FE40FF"/>
          </a:solidFill>
          <a:ln>
            <a:solidFill>
              <a:srgbClr val="FE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New StrepA pharyngeal or skin carriage</a:t>
            </a: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17C93EC0-8220-564E-9F5F-E9D1F026D832}"/>
              </a:ext>
            </a:extLst>
          </p:cNvPr>
          <p:cNvSpPr/>
          <p:nvPr/>
        </p:nvSpPr>
        <p:spPr bwMode="auto">
          <a:xfrm>
            <a:off x="3173133" y="2936783"/>
            <a:ext cx="239052" cy="633115"/>
          </a:xfrm>
          <a:prstGeom prst="roundRect">
            <a:avLst/>
          </a:prstGeom>
          <a:noFill/>
          <a:ln w="38100" cap="flat" cmpd="sng" algn="ctr">
            <a:solidFill>
              <a:srgbClr val="FFDC3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154" name="TextBox 27">
            <a:extLst>
              <a:ext uri="{FF2B5EF4-FFF2-40B4-BE49-F238E27FC236}">
                <a16:creationId xmlns:a16="http://schemas.microsoft.com/office/drawing/2014/main" id="{3DCA56DF-FDE3-494D-AE8B-693C12C7B627}"/>
              </a:ext>
            </a:extLst>
          </p:cNvPr>
          <p:cNvSpPr txBox="1"/>
          <p:nvPr/>
        </p:nvSpPr>
        <p:spPr>
          <a:xfrm>
            <a:off x="4318946" y="3627295"/>
            <a:ext cx="1143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Subgroup 2: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Carriage incidence and duration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AB603A3C-EB0B-B848-8D59-8EFD3D7B4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825" y="2978912"/>
            <a:ext cx="60683" cy="51840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90AF4EC3-8D49-5C48-96FE-91DFFF017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6209" y="2977758"/>
            <a:ext cx="60683" cy="51840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3A786FF-04FA-1D4E-A0B4-DCF70AB17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287" y="2977758"/>
            <a:ext cx="60683" cy="51840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BB1E2073-2011-6B41-AD69-9AEC5D568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752" y="2980189"/>
            <a:ext cx="60683" cy="51840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B71E56E2-CABB-2345-97FE-CDBC75ED0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830" y="2980189"/>
            <a:ext cx="60683" cy="518400"/>
          </a:xfrm>
          <a:prstGeom prst="rect">
            <a:avLst/>
          </a:prstGeom>
        </p:spPr>
      </p:pic>
      <p:pic>
        <p:nvPicPr>
          <p:cNvPr id="160" name="Picture 3">
            <a:extLst>
              <a:ext uri="{FF2B5EF4-FFF2-40B4-BE49-F238E27FC236}">
                <a16:creationId xmlns:a16="http://schemas.microsoft.com/office/drawing/2014/main" id="{311319BF-A443-FA49-8209-7FA3FD862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42569" y="2990553"/>
            <a:ext cx="57557" cy="511468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2F42A1BE-8709-7E4C-9A81-066FC3841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827" y="2987330"/>
            <a:ext cx="80278" cy="519959"/>
          </a:xfrm>
          <a:prstGeom prst="rect">
            <a:avLst/>
          </a:prstGeom>
        </p:spPr>
      </p:pic>
      <p:pic>
        <p:nvPicPr>
          <p:cNvPr id="162" name="Picture 3">
            <a:extLst>
              <a:ext uri="{FF2B5EF4-FFF2-40B4-BE49-F238E27FC236}">
                <a16:creationId xmlns:a16="http://schemas.microsoft.com/office/drawing/2014/main" id="{3630F606-23F1-DC41-B02C-6E56C4CA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18890" y="2981187"/>
            <a:ext cx="57557" cy="511468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D12B256-261E-BA48-AD9A-080C75837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148" y="2977964"/>
            <a:ext cx="80278" cy="519959"/>
          </a:xfrm>
          <a:prstGeom prst="rect">
            <a:avLst/>
          </a:prstGeom>
        </p:spPr>
      </p:pic>
      <p:pic>
        <p:nvPicPr>
          <p:cNvPr id="164" name="Picture 3">
            <a:extLst>
              <a:ext uri="{FF2B5EF4-FFF2-40B4-BE49-F238E27FC236}">
                <a16:creationId xmlns:a16="http://schemas.microsoft.com/office/drawing/2014/main" id="{098BD1BB-720C-3F4A-8B30-BD6361D1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091523" y="2981187"/>
            <a:ext cx="57557" cy="511468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D03D1E65-B4F1-C042-8335-5D03574C7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781" y="2977964"/>
            <a:ext cx="80278" cy="519959"/>
          </a:xfrm>
          <a:prstGeom prst="rect">
            <a:avLst/>
          </a:prstGeom>
        </p:spPr>
      </p:pic>
      <p:pic>
        <p:nvPicPr>
          <p:cNvPr id="166" name="Picture 3">
            <a:extLst>
              <a:ext uri="{FF2B5EF4-FFF2-40B4-BE49-F238E27FC236}">
                <a16:creationId xmlns:a16="http://schemas.microsoft.com/office/drawing/2014/main" id="{AC515D69-CED1-8E43-8F0A-C17C3D523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45721" y="2981187"/>
            <a:ext cx="57557" cy="511468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B1911B1B-509D-144B-9AC3-05E0D2807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979" y="2977964"/>
            <a:ext cx="80278" cy="519959"/>
          </a:xfrm>
          <a:prstGeom prst="rect">
            <a:avLst/>
          </a:prstGeom>
        </p:spPr>
      </p:pic>
      <p:pic>
        <p:nvPicPr>
          <p:cNvPr id="168" name="Picture 3">
            <a:extLst>
              <a:ext uri="{FF2B5EF4-FFF2-40B4-BE49-F238E27FC236}">
                <a16:creationId xmlns:a16="http://schemas.microsoft.com/office/drawing/2014/main" id="{4E180AA5-3582-EE44-B523-7502E4BCF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72130" y="2972478"/>
            <a:ext cx="57557" cy="511468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3209306C-3266-2F43-91AD-C6F10F970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388" y="2969255"/>
            <a:ext cx="80278" cy="519959"/>
          </a:xfrm>
          <a:prstGeom prst="rect">
            <a:avLst/>
          </a:prstGeom>
        </p:spPr>
      </p:pic>
      <p:pic>
        <p:nvPicPr>
          <p:cNvPr id="170" name="Picture 3">
            <a:extLst>
              <a:ext uri="{FF2B5EF4-FFF2-40B4-BE49-F238E27FC236}">
                <a16:creationId xmlns:a16="http://schemas.microsoft.com/office/drawing/2014/main" id="{4C77DA71-C4F5-654F-A5CB-D7A0BFA83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70539" y="2972701"/>
            <a:ext cx="57557" cy="511468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1348657B-FF19-1B4B-BF76-4BBF8E7E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797" y="2969478"/>
            <a:ext cx="80278" cy="519959"/>
          </a:xfrm>
          <a:prstGeom prst="rect">
            <a:avLst/>
          </a:prstGeom>
        </p:spPr>
      </p:pic>
      <p:pic>
        <p:nvPicPr>
          <p:cNvPr id="172" name="Picture 3">
            <a:extLst>
              <a:ext uri="{FF2B5EF4-FFF2-40B4-BE49-F238E27FC236}">
                <a16:creationId xmlns:a16="http://schemas.microsoft.com/office/drawing/2014/main" id="{BF1B0922-86EC-F345-AB2D-A093FFF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43569" y="2981187"/>
            <a:ext cx="57557" cy="511468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99D617EC-8F02-EF48-9CCF-308234702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827" y="2977964"/>
            <a:ext cx="80278" cy="519959"/>
          </a:xfrm>
          <a:prstGeom prst="rect">
            <a:avLst/>
          </a:prstGeom>
        </p:spPr>
      </p:pic>
      <p:pic>
        <p:nvPicPr>
          <p:cNvPr id="174" name="Picture 3">
            <a:extLst>
              <a:ext uri="{FF2B5EF4-FFF2-40B4-BE49-F238E27FC236}">
                <a16:creationId xmlns:a16="http://schemas.microsoft.com/office/drawing/2014/main" id="{B29F0B87-889D-C74D-8554-7FDCC763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85874" y="2981187"/>
            <a:ext cx="57557" cy="511468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EBDFDDBC-8692-EA4C-B6B3-BE856AF84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132" y="2977964"/>
            <a:ext cx="80278" cy="519959"/>
          </a:xfrm>
          <a:prstGeom prst="rect">
            <a:avLst/>
          </a:prstGeom>
        </p:spPr>
      </p:pic>
      <p:pic>
        <p:nvPicPr>
          <p:cNvPr id="176" name="Picture 3">
            <a:extLst>
              <a:ext uri="{FF2B5EF4-FFF2-40B4-BE49-F238E27FC236}">
                <a16:creationId xmlns:a16="http://schemas.microsoft.com/office/drawing/2014/main" id="{4F31AFA6-E5A3-7448-9EF7-39F332AC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46856" y="2981187"/>
            <a:ext cx="57557" cy="511468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A33D81AA-021E-A142-ABD7-2FFFAFBC1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114" y="2977964"/>
            <a:ext cx="80278" cy="519959"/>
          </a:xfrm>
          <a:prstGeom prst="rect">
            <a:avLst/>
          </a:prstGeom>
        </p:spPr>
      </p:pic>
      <p:pic>
        <p:nvPicPr>
          <p:cNvPr id="178" name="Picture 3">
            <a:extLst>
              <a:ext uri="{FF2B5EF4-FFF2-40B4-BE49-F238E27FC236}">
                <a16:creationId xmlns:a16="http://schemas.microsoft.com/office/drawing/2014/main" id="{C80B075A-F1FC-F542-BB78-17F2C9DA5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97229" y="2981187"/>
            <a:ext cx="57557" cy="511468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52010D2B-78E8-AF4D-8A57-83085A7F6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487" y="2977964"/>
            <a:ext cx="80278" cy="519959"/>
          </a:xfrm>
          <a:prstGeom prst="rect">
            <a:avLst/>
          </a:prstGeom>
        </p:spPr>
      </p:pic>
      <p:pic>
        <p:nvPicPr>
          <p:cNvPr id="180" name="Picture 3">
            <a:extLst>
              <a:ext uri="{FF2B5EF4-FFF2-40B4-BE49-F238E27FC236}">
                <a16:creationId xmlns:a16="http://schemas.microsoft.com/office/drawing/2014/main" id="{0B7FFE8C-620B-B845-8025-BBB1D2DD0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07463" y="2981187"/>
            <a:ext cx="57557" cy="511468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812E06AB-05F1-9244-9779-5264E28C3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721" y="2977964"/>
            <a:ext cx="80278" cy="519959"/>
          </a:xfrm>
          <a:prstGeom prst="rect">
            <a:avLst/>
          </a:prstGeom>
        </p:spPr>
      </p:pic>
      <p:pic>
        <p:nvPicPr>
          <p:cNvPr id="182" name="Picture 3">
            <a:extLst>
              <a:ext uri="{FF2B5EF4-FFF2-40B4-BE49-F238E27FC236}">
                <a16:creationId xmlns:a16="http://schemas.microsoft.com/office/drawing/2014/main" id="{30CD348C-3614-3445-8271-85C066FD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15301" y="2973203"/>
            <a:ext cx="57557" cy="511468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0FDC6BB9-8B8D-114E-A4C1-705F2B881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559" y="2969980"/>
            <a:ext cx="80278" cy="519959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730F94B1-BD99-9241-8A66-678055AA9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2605" y="2980189"/>
            <a:ext cx="60683" cy="518400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6F27F1B8-EE65-DF49-A4C4-175159CF4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4683" y="2980189"/>
            <a:ext cx="60683" cy="518400"/>
          </a:xfrm>
          <a:prstGeom prst="rect">
            <a:avLst/>
          </a:prstGeom>
        </p:spPr>
      </p:pic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B4A8EF51-4899-3B4B-A385-98BBC4A261C8}"/>
              </a:ext>
            </a:extLst>
          </p:cNvPr>
          <p:cNvSpPr/>
          <p:nvPr/>
        </p:nvSpPr>
        <p:spPr bwMode="auto">
          <a:xfrm>
            <a:off x="5950480" y="2924492"/>
            <a:ext cx="991019" cy="635882"/>
          </a:xfrm>
          <a:prstGeom prst="roundRect">
            <a:avLst/>
          </a:prstGeom>
          <a:noFill/>
          <a:ln w="38100" cap="flat" cmpd="sng" algn="ctr">
            <a:solidFill>
              <a:srgbClr val="1798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187" name="TextBox 27">
            <a:extLst>
              <a:ext uri="{FF2B5EF4-FFF2-40B4-BE49-F238E27FC236}">
                <a16:creationId xmlns:a16="http://schemas.microsoft.com/office/drawing/2014/main" id="{82CD9BBB-5958-1541-97CC-B9C869D98670}"/>
              </a:ext>
            </a:extLst>
          </p:cNvPr>
          <p:cNvSpPr txBox="1"/>
          <p:nvPr/>
        </p:nvSpPr>
        <p:spPr>
          <a:xfrm>
            <a:off x="5844462" y="3627295"/>
            <a:ext cx="1259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Subgroup 3: 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Higher resolution carriage incidence and duration</a:t>
            </a:r>
          </a:p>
        </p:txBody>
      </p:sp>
      <p:sp>
        <p:nvSpPr>
          <p:cNvPr id="188" name="TextBox 70">
            <a:extLst>
              <a:ext uri="{FF2B5EF4-FFF2-40B4-BE49-F238E27FC236}">
                <a16:creationId xmlns:a16="http://schemas.microsoft.com/office/drawing/2014/main" id="{18835F88-B50A-6742-BEB5-E6B557DF5613}"/>
              </a:ext>
            </a:extLst>
          </p:cNvPr>
          <p:cNvSpPr txBox="1"/>
          <p:nvPr/>
        </p:nvSpPr>
        <p:spPr>
          <a:xfrm>
            <a:off x="6081797" y="2224307"/>
            <a:ext cx="1703939" cy="430887"/>
          </a:xfrm>
          <a:prstGeom prst="rect">
            <a:avLst/>
          </a:prstGeom>
          <a:solidFill>
            <a:srgbClr val="1798FF"/>
          </a:solidFill>
          <a:ln>
            <a:solidFill>
              <a:srgbClr val="1798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Weekly pharyngeal and skin swabs for 6 weeks </a:t>
            </a:r>
          </a:p>
        </p:txBody>
      </p:sp>
      <p:sp>
        <p:nvSpPr>
          <p:cNvPr id="190" name="TextBox 27">
            <a:extLst>
              <a:ext uri="{FF2B5EF4-FFF2-40B4-BE49-F238E27FC236}">
                <a16:creationId xmlns:a16="http://schemas.microsoft.com/office/drawing/2014/main" id="{6D7AA3F5-5706-4046-9D00-B098021093A9}"/>
              </a:ext>
            </a:extLst>
          </p:cNvPr>
          <p:cNvSpPr txBox="1"/>
          <p:nvPr/>
        </p:nvSpPr>
        <p:spPr>
          <a:xfrm>
            <a:off x="1330989" y="3530298"/>
            <a:ext cx="108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</a:p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Clinical, demographic and social mixing</a:t>
            </a:r>
          </a:p>
        </p:txBody>
      </p:sp>
    </p:spTree>
    <p:extLst>
      <p:ext uri="{BB962C8B-B14F-4D97-AF65-F5344CB8AC3E}">
        <p14:creationId xmlns:p14="http://schemas.microsoft.com/office/powerpoint/2010/main" val="2948223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 animBg="1"/>
      <p:bldP spid="144" grpId="0" animBg="1"/>
      <p:bldP spid="144" grpId="1" animBg="1"/>
      <p:bldP spid="146" grpId="0" animBg="1"/>
      <p:bldP spid="15" grpId="0" animBg="1"/>
      <p:bldP spid="150" grpId="0" animBg="1"/>
      <p:bldP spid="150" grpId="1" animBg="1"/>
      <p:bldP spid="153" grpId="0" animBg="1"/>
      <p:bldP spid="154" grpId="0"/>
      <p:bldP spid="186" grpId="0" animBg="1"/>
      <p:bldP spid="187" grpId="0"/>
      <p:bldP spid="1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DB59F8-7902-6449-AF7A-9AD3EC366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7129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BD58-908A-1A4A-BB1F-D259EAEE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SpyCATS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3F1A-7ABC-B049-85EC-A0BD65B2B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80" y="1148907"/>
            <a:ext cx="8208000" cy="32824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Visits and swabs collected so far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01CA602-0CB6-3949-9BD7-CE3CC3FFD7ED}"/>
              </a:ext>
            </a:extLst>
          </p:cNvPr>
          <p:cNvSpPr/>
          <p:nvPr/>
        </p:nvSpPr>
        <p:spPr>
          <a:xfrm>
            <a:off x="1279132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6684F-18AE-024E-92EC-2FA5F90BC9E5}"/>
              </a:ext>
            </a:extLst>
          </p:cNvPr>
          <p:cNvSpPr txBox="1"/>
          <p:nvPr/>
        </p:nvSpPr>
        <p:spPr>
          <a:xfrm>
            <a:off x="1316320" y="166674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88B9D4-85AA-8345-A967-8ADE7A615229}"/>
              </a:ext>
            </a:extLst>
          </p:cNvPr>
          <p:cNvSpPr/>
          <p:nvPr/>
        </p:nvSpPr>
        <p:spPr>
          <a:xfrm>
            <a:off x="1859623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BCD68-5D98-DD4A-8157-F754AA83431E}"/>
              </a:ext>
            </a:extLst>
          </p:cNvPr>
          <p:cNvSpPr txBox="1"/>
          <p:nvPr/>
        </p:nvSpPr>
        <p:spPr>
          <a:xfrm>
            <a:off x="1914789" y="167039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6242C9-C300-2348-A6DF-F93D8D64CA3A}"/>
              </a:ext>
            </a:extLst>
          </p:cNvPr>
          <p:cNvSpPr/>
          <p:nvPr/>
        </p:nvSpPr>
        <p:spPr>
          <a:xfrm>
            <a:off x="2440114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79D94-E296-034D-912F-11AC3B57ACD4}"/>
              </a:ext>
            </a:extLst>
          </p:cNvPr>
          <p:cNvSpPr txBox="1"/>
          <p:nvPr/>
        </p:nvSpPr>
        <p:spPr>
          <a:xfrm>
            <a:off x="2475403" y="166674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09AD0A-DABB-984D-825D-7CDC8EAE1F0F}"/>
              </a:ext>
            </a:extLst>
          </p:cNvPr>
          <p:cNvSpPr/>
          <p:nvPr/>
        </p:nvSpPr>
        <p:spPr>
          <a:xfrm>
            <a:off x="3019379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28707-9F19-EA45-944A-C1E60A94CD5A}"/>
              </a:ext>
            </a:extLst>
          </p:cNvPr>
          <p:cNvSpPr txBox="1"/>
          <p:nvPr/>
        </p:nvSpPr>
        <p:spPr>
          <a:xfrm>
            <a:off x="3054667" y="166674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DFE2DC-67C8-6A44-8186-254572E8225C}"/>
              </a:ext>
            </a:extLst>
          </p:cNvPr>
          <p:cNvSpPr/>
          <p:nvPr/>
        </p:nvSpPr>
        <p:spPr>
          <a:xfrm>
            <a:off x="3597971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6A07F-B182-144E-B03E-67B8ED0077D1}"/>
              </a:ext>
            </a:extLst>
          </p:cNvPr>
          <p:cNvSpPr txBox="1"/>
          <p:nvPr/>
        </p:nvSpPr>
        <p:spPr>
          <a:xfrm>
            <a:off x="3635158" y="166674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79CA53-2618-D744-8041-84CA4BE5F1B9}"/>
              </a:ext>
            </a:extLst>
          </p:cNvPr>
          <p:cNvSpPr/>
          <p:nvPr/>
        </p:nvSpPr>
        <p:spPr>
          <a:xfrm>
            <a:off x="4178462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94588C-5FAB-F545-AA50-38E429E55F85}"/>
              </a:ext>
            </a:extLst>
          </p:cNvPr>
          <p:cNvSpPr txBox="1"/>
          <p:nvPr/>
        </p:nvSpPr>
        <p:spPr>
          <a:xfrm>
            <a:off x="4233628" y="167039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760AAC-28C5-D147-BD56-C1AE1C933D44}"/>
              </a:ext>
            </a:extLst>
          </p:cNvPr>
          <p:cNvSpPr/>
          <p:nvPr/>
        </p:nvSpPr>
        <p:spPr>
          <a:xfrm>
            <a:off x="4758953" y="1541124"/>
            <a:ext cx="543304" cy="531688"/>
          </a:xfrm>
          <a:prstGeom prst="ellipse">
            <a:avLst/>
          </a:prstGeom>
          <a:noFill/>
          <a:ln w="28575">
            <a:solidFill>
              <a:srgbClr val="0C52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AAE05-CDD8-3045-BCA0-A3A879CCCEEB}"/>
              </a:ext>
            </a:extLst>
          </p:cNvPr>
          <p:cNvSpPr txBox="1"/>
          <p:nvPr/>
        </p:nvSpPr>
        <p:spPr>
          <a:xfrm>
            <a:off x="4794241" y="1666744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MV6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EE30537C-EC9F-0A41-A11B-B2BC44473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2794" y="2123777"/>
            <a:ext cx="57557" cy="511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821D38-6862-AC47-80F8-A992D91A1148}"/>
              </a:ext>
            </a:extLst>
          </p:cNvPr>
          <p:cNvSpPr txBox="1"/>
          <p:nvPr/>
        </p:nvSpPr>
        <p:spPr>
          <a:xfrm>
            <a:off x="315930" y="2256223"/>
            <a:ext cx="470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OPS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9FADBA-0B7B-0649-99DA-A218EAB6DEF2}"/>
              </a:ext>
            </a:extLst>
          </p:cNvPr>
          <p:cNvSpPr txBox="1"/>
          <p:nvPr/>
        </p:nvSpPr>
        <p:spPr>
          <a:xfrm>
            <a:off x="1326202" y="2294751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337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2846B6-3D8F-BD47-963C-79BE300B2E3B}"/>
              </a:ext>
            </a:extLst>
          </p:cNvPr>
          <p:cNvSpPr txBox="1"/>
          <p:nvPr/>
        </p:nvSpPr>
        <p:spPr>
          <a:xfrm>
            <a:off x="1318256" y="2876856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335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477DE5-815B-B54C-9CF8-5873C9DE2F1B}"/>
              </a:ext>
            </a:extLst>
          </p:cNvPr>
          <p:cNvSpPr txBox="1"/>
          <p:nvPr/>
        </p:nvSpPr>
        <p:spPr>
          <a:xfrm>
            <a:off x="326384" y="2884485"/>
            <a:ext cx="4571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NSS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8FE66E-E468-2144-B72F-93F5CE6114BD}"/>
              </a:ext>
            </a:extLst>
          </p:cNvPr>
          <p:cNvSpPr txBox="1"/>
          <p:nvPr/>
        </p:nvSpPr>
        <p:spPr>
          <a:xfrm>
            <a:off x="1891104" y="2297267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319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71121E-C496-394E-8A6A-F7C21F458271}"/>
              </a:ext>
            </a:extLst>
          </p:cNvPr>
          <p:cNvSpPr txBox="1"/>
          <p:nvPr/>
        </p:nvSpPr>
        <p:spPr>
          <a:xfrm>
            <a:off x="1883158" y="2879373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318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57C394-AA04-B746-AC02-AFAF8B3A4532}"/>
              </a:ext>
            </a:extLst>
          </p:cNvPr>
          <p:cNvSpPr txBox="1"/>
          <p:nvPr/>
        </p:nvSpPr>
        <p:spPr>
          <a:xfrm>
            <a:off x="2463952" y="2302379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257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06E360-6C07-0A40-A9A7-3639655FA408}"/>
              </a:ext>
            </a:extLst>
          </p:cNvPr>
          <p:cNvSpPr txBox="1"/>
          <p:nvPr/>
        </p:nvSpPr>
        <p:spPr>
          <a:xfrm>
            <a:off x="2456005" y="2884485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257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E716F-32DA-E74D-AF71-FED6036E48AD}"/>
              </a:ext>
            </a:extLst>
          </p:cNvPr>
          <p:cNvSpPr txBox="1"/>
          <p:nvPr/>
        </p:nvSpPr>
        <p:spPr>
          <a:xfrm>
            <a:off x="3044746" y="2294751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248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386BC2-4693-F445-BA9E-F6A2D2B1C002}"/>
              </a:ext>
            </a:extLst>
          </p:cNvPr>
          <p:cNvSpPr txBox="1"/>
          <p:nvPr/>
        </p:nvSpPr>
        <p:spPr>
          <a:xfrm>
            <a:off x="3036799" y="2876856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247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F0713C-9EAB-D443-8651-422821974F81}"/>
              </a:ext>
            </a:extLst>
          </p:cNvPr>
          <p:cNvSpPr txBox="1"/>
          <p:nvPr/>
        </p:nvSpPr>
        <p:spPr>
          <a:xfrm>
            <a:off x="3636181" y="2294751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256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7EC49-AE66-9547-A320-361F3FA83A9A}"/>
              </a:ext>
            </a:extLst>
          </p:cNvPr>
          <p:cNvSpPr txBox="1"/>
          <p:nvPr/>
        </p:nvSpPr>
        <p:spPr>
          <a:xfrm>
            <a:off x="3628234" y="2876856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257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8A9FA0-96BD-8D4F-B052-B92AACE52E1D}"/>
              </a:ext>
            </a:extLst>
          </p:cNvPr>
          <p:cNvSpPr txBox="1"/>
          <p:nvPr/>
        </p:nvSpPr>
        <p:spPr>
          <a:xfrm>
            <a:off x="4230079" y="2302379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268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063F7E-E989-544F-9028-B743FB322527}"/>
              </a:ext>
            </a:extLst>
          </p:cNvPr>
          <p:cNvSpPr txBox="1"/>
          <p:nvPr/>
        </p:nvSpPr>
        <p:spPr>
          <a:xfrm>
            <a:off x="4222133" y="2884485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266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6A033D-32B8-574B-9816-E0DF6930BF9A}"/>
              </a:ext>
            </a:extLst>
          </p:cNvPr>
          <p:cNvSpPr txBox="1"/>
          <p:nvPr/>
        </p:nvSpPr>
        <p:spPr>
          <a:xfrm>
            <a:off x="4807543" y="2294751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268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481494-58F8-EF46-8618-6266E7E75765}"/>
              </a:ext>
            </a:extLst>
          </p:cNvPr>
          <p:cNvSpPr txBox="1"/>
          <p:nvPr/>
        </p:nvSpPr>
        <p:spPr>
          <a:xfrm>
            <a:off x="4799596" y="2876856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267</a:t>
            </a:r>
          </a:p>
        </p:txBody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id="{4AAB74F7-4F5E-384E-B5A6-4F8BDF5D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9947" y="3356426"/>
            <a:ext cx="57557" cy="511468"/>
          </a:xfrm>
          <a:prstGeom prst="rect">
            <a:avLst/>
          </a:prstGeom>
        </p:spPr>
      </p:pic>
      <p:cxnSp>
        <p:nvCxnSpPr>
          <p:cNvPr id="44" name="Connecteur droit 88">
            <a:extLst>
              <a:ext uri="{FF2B5EF4-FFF2-40B4-BE49-F238E27FC236}">
                <a16:creationId xmlns:a16="http://schemas.microsoft.com/office/drawing/2014/main" id="{C445E45E-3B62-CE47-AAA9-D5F3ED42DB58}"/>
              </a:ext>
            </a:extLst>
          </p:cNvPr>
          <p:cNvCxnSpPr>
            <a:cxnSpLocks/>
          </p:cNvCxnSpPr>
          <p:nvPr/>
        </p:nvCxnSpPr>
        <p:spPr>
          <a:xfrm>
            <a:off x="896765" y="3449095"/>
            <a:ext cx="0" cy="397587"/>
          </a:xfrm>
          <a:prstGeom prst="line">
            <a:avLst/>
          </a:prstGeom>
          <a:ln w="28575">
            <a:solidFill>
              <a:srgbClr val="FFD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65408AC-679C-9A44-BD97-2BCE774AF1CC}"/>
              </a:ext>
            </a:extLst>
          </p:cNvPr>
          <p:cNvSpPr txBox="1"/>
          <p:nvPr/>
        </p:nvSpPr>
        <p:spPr>
          <a:xfrm>
            <a:off x="327008" y="3442638"/>
            <a:ext cx="417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WS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643761-168F-B94F-B674-F9764B885099}"/>
              </a:ext>
            </a:extLst>
          </p:cNvPr>
          <p:cNvSpPr txBox="1"/>
          <p:nvPr/>
        </p:nvSpPr>
        <p:spPr>
          <a:xfrm>
            <a:off x="1349519" y="3442638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FB81FF-A2C1-D047-8BE0-E813C99D5B72}"/>
              </a:ext>
            </a:extLst>
          </p:cNvPr>
          <p:cNvSpPr txBox="1"/>
          <p:nvPr/>
        </p:nvSpPr>
        <p:spPr>
          <a:xfrm>
            <a:off x="1929831" y="3445155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DD1030-17E9-AF4C-A4DB-CFA0F1D2F0AD}"/>
              </a:ext>
            </a:extLst>
          </p:cNvPr>
          <p:cNvSpPr txBox="1"/>
          <p:nvPr/>
        </p:nvSpPr>
        <p:spPr>
          <a:xfrm>
            <a:off x="2533702" y="3450267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81551E6-C2E2-034F-BF59-FFA478DA31DB}"/>
              </a:ext>
            </a:extLst>
          </p:cNvPr>
          <p:cNvSpPr txBox="1"/>
          <p:nvPr/>
        </p:nvSpPr>
        <p:spPr>
          <a:xfrm>
            <a:off x="3114496" y="3442638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CA18A8-470E-B048-82BC-AA028EE20D2F}"/>
              </a:ext>
            </a:extLst>
          </p:cNvPr>
          <p:cNvSpPr txBox="1"/>
          <p:nvPr/>
        </p:nvSpPr>
        <p:spPr>
          <a:xfrm>
            <a:off x="3713637" y="3442638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2D0C6A-4D7E-BB4A-9E02-2A598AD1EBD9}"/>
              </a:ext>
            </a:extLst>
          </p:cNvPr>
          <p:cNvSpPr txBox="1"/>
          <p:nvPr/>
        </p:nvSpPr>
        <p:spPr>
          <a:xfrm>
            <a:off x="4307536" y="3450267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52F650B-63E3-DF49-9045-818608778B46}"/>
              </a:ext>
            </a:extLst>
          </p:cNvPr>
          <p:cNvSpPr txBox="1"/>
          <p:nvPr/>
        </p:nvSpPr>
        <p:spPr>
          <a:xfrm>
            <a:off x="4869588" y="3442638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F4D35F8-7F64-AE4D-8352-5B848F2189CF}"/>
              </a:ext>
            </a:extLst>
          </p:cNvPr>
          <p:cNvSpPr/>
          <p:nvPr/>
        </p:nvSpPr>
        <p:spPr>
          <a:xfrm>
            <a:off x="5888932" y="1556496"/>
            <a:ext cx="543304" cy="531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1D96B9-CC6F-B341-9AF5-F0625AF14169}"/>
              </a:ext>
            </a:extLst>
          </p:cNvPr>
          <p:cNvSpPr txBox="1"/>
          <p:nvPr/>
        </p:nvSpPr>
        <p:spPr>
          <a:xfrm>
            <a:off x="5955042" y="1682116"/>
            <a:ext cx="4527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UVs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E8A4B12-F2E3-C342-A889-D25054A54775}"/>
              </a:ext>
            </a:extLst>
          </p:cNvPr>
          <p:cNvSpPr/>
          <p:nvPr/>
        </p:nvSpPr>
        <p:spPr>
          <a:xfrm>
            <a:off x="6637152" y="1556496"/>
            <a:ext cx="543304" cy="53168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0623CA-6C98-2747-BDC0-6BF7474022B2}"/>
              </a:ext>
            </a:extLst>
          </p:cNvPr>
          <p:cNvSpPr txBox="1"/>
          <p:nvPr/>
        </p:nvSpPr>
        <p:spPr>
          <a:xfrm>
            <a:off x="6703262" y="1682116"/>
            <a:ext cx="496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WVs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AE34142-B7E0-B547-BCF3-9FBF69C1944F}"/>
              </a:ext>
            </a:extLst>
          </p:cNvPr>
          <p:cNvSpPr txBox="1"/>
          <p:nvPr/>
        </p:nvSpPr>
        <p:spPr>
          <a:xfrm>
            <a:off x="5994234" y="2294751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55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94D5621-8DD4-E546-9DA0-C8054F1550FA}"/>
              </a:ext>
            </a:extLst>
          </p:cNvPr>
          <p:cNvSpPr txBox="1"/>
          <p:nvPr/>
        </p:nvSpPr>
        <p:spPr>
          <a:xfrm>
            <a:off x="5968115" y="3442638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BCE514-A7E5-684A-BFA1-38506D320A94}"/>
              </a:ext>
            </a:extLst>
          </p:cNvPr>
          <p:cNvSpPr txBox="1"/>
          <p:nvPr/>
        </p:nvSpPr>
        <p:spPr>
          <a:xfrm>
            <a:off x="6677388" y="2302379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272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A5E4502-8633-A844-99B8-BCD0EF16A294}"/>
              </a:ext>
            </a:extLst>
          </p:cNvPr>
          <p:cNvSpPr txBox="1"/>
          <p:nvPr/>
        </p:nvSpPr>
        <p:spPr>
          <a:xfrm>
            <a:off x="6713523" y="2884485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37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C5C767-36E3-7046-BE00-B15A26239472}"/>
              </a:ext>
            </a:extLst>
          </p:cNvPr>
          <p:cNvSpPr txBox="1"/>
          <p:nvPr/>
        </p:nvSpPr>
        <p:spPr>
          <a:xfrm>
            <a:off x="6695350" y="3450267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9CC3A99-F950-924A-B32B-346D4BE30F20}"/>
              </a:ext>
            </a:extLst>
          </p:cNvPr>
          <p:cNvSpPr txBox="1"/>
          <p:nvPr/>
        </p:nvSpPr>
        <p:spPr>
          <a:xfrm>
            <a:off x="7864868" y="1693950"/>
            <a:ext cx="110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TOTAL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0327EAC-40CB-A947-B150-6981760F52A6}"/>
              </a:ext>
            </a:extLst>
          </p:cNvPr>
          <p:cNvSpPr txBox="1"/>
          <p:nvPr/>
        </p:nvSpPr>
        <p:spPr>
          <a:xfrm>
            <a:off x="7844037" y="2294751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2,280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E895420-F2C9-2C43-B26C-A66FF0AFB875}"/>
              </a:ext>
            </a:extLst>
          </p:cNvPr>
          <p:cNvSpPr txBox="1"/>
          <p:nvPr/>
        </p:nvSpPr>
        <p:spPr>
          <a:xfrm>
            <a:off x="7836090" y="2859782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1,984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1004A93-BDDF-2741-AB63-4EED3E300429}"/>
              </a:ext>
            </a:extLst>
          </p:cNvPr>
          <p:cNvSpPr txBox="1"/>
          <p:nvPr/>
        </p:nvSpPr>
        <p:spPr>
          <a:xfrm>
            <a:off x="7956376" y="3497847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96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868670F-A3EE-A049-84FD-BB46FFB76020}"/>
              </a:ext>
            </a:extLst>
          </p:cNvPr>
          <p:cNvSpPr/>
          <p:nvPr/>
        </p:nvSpPr>
        <p:spPr>
          <a:xfrm>
            <a:off x="7697912" y="1541123"/>
            <a:ext cx="855966" cy="23267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F509A323-1A95-3249-9024-35102310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33" y="2790132"/>
            <a:ext cx="80278" cy="519959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B33EEAE-2C9A-7347-8F53-4D3A5309BC28}"/>
              </a:ext>
            </a:extLst>
          </p:cNvPr>
          <p:cNvSpPr txBox="1"/>
          <p:nvPr/>
        </p:nvSpPr>
        <p:spPr>
          <a:xfrm>
            <a:off x="1979712" y="3783836"/>
            <a:ext cx="7646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Isolates: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0DDFA3-B121-1048-AF2E-4DCE2CBF94B9}"/>
              </a:ext>
            </a:extLst>
          </p:cNvPr>
          <p:cNvSpPr/>
          <p:nvPr/>
        </p:nvSpPr>
        <p:spPr bwMode="auto">
          <a:xfrm>
            <a:off x="2771800" y="3795886"/>
            <a:ext cx="764697" cy="300082"/>
          </a:xfrm>
          <a:prstGeom prst="roundRect">
            <a:avLst/>
          </a:prstGeom>
          <a:solidFill>
            <a:srgbClr val="FF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StrepA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8D544DCC-02C5-1345-8694-B05A7CF64509}"/>
              </a:ext>
            </a:extLst>
          </p:cNvPr>
          <p:cNvSpPr/>
          <p:nvPr/>
        </p:nvSpPr>
        <p:spPr bwMode="auto">
          <a:xfrm>
            <a:off x="2771800" y="4138908"/>
            <a:ext cx="764697" cy="300082"/>
          </a:xfrm>
          <a:prstGeom prst="roundRect">
            <a:avLst/>
          </a:prstGeom>
          <a:solidFill>
            <a:srgbClr val="FFFF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StrepC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D9B131CD-4262-0F4A-AC5E-50ED4C4E6E0F}"/>
              </a:ext>
            </a:extLst>
          </p:cNvPr>
          <p:cNvSpPr/>
          <p:nvPr/>
        </p:nvSpPr>
        <p:spPr bwMode="auto">
          <a:xfrm>
            <a:off x="2771800" y="4481930"/>
            <a:ext cx="764697" cy="300082"/>
          </a:xfrm>
          <a:prstGeom prst="roundRect">
            <a:avLst/>
          </a:prstGeom>
          <a:solidFill>
            <a:srgbClr val="92D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StrepG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132BC02-449A-1041-90C2-C7013947A1F1}"/>
              </a:ext>
            </a:extLst>
          </p:cNvPr>
          <p:cNvSpPr txBox="1"/>
          <p:nvPr/>
        </p:nvSpPr>
        <p:spPr>
          <a:xfrm>
            <a:off x="3692113" y="379027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139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761B864-E152-024E-ADB5-B636FCDA0645}"/>
              </a:ext>
            </a:extLst>
          </p:cNvPr>
          <p:cNvSpPr txBox="1"/>
          <p:nvPr/>
        </p:nvSpPr>
        <p:spPr>
          <a:xfrm>
            <a:off x="3692113" y="446881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137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2EB3C0B-2FFD-4B47-BE06-C9C99BDA41A3}"/>
              </a:ext>
            </a:extLst>
          </p:cNvPr>
          <p:cNvSpPr txBox="1"/>
          <p:nvPr/>
        </p:nvSpPr>
        <p:spPr>
          <a:xfrm>
            <a:off x="3707904" y="413618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725547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8" grpId="0" animBg="1"/>
      <p:bldP spid="107" grpId="0" animBg="1"/>
      <p:bldP spid="108" grpId="0" animBg="1"/>
      <p:bldP spid="109" grpId="0"/>
      <p:bldP spid="110" grpId="0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BD58-908A-1A4A-BB1F-D259EAEE3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44" y="258304"/>
            <a:ext cx="7886700" cy="993775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Carriage prevalence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3F1A-7ABC-B049-85EC-A0BD65B2B4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5587" y="1059582"/>
            <a:ext cx="7886700" cy="3262313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Outcome: Monthly carriage prevalence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7B0B773-EAEE-D34E-8718-170327FF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88" y="1421483"/>
            <a:ext cx="6651024" cy="34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258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BD58-908A-1A4A-BB1F-D259EAEE3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1724" y="274638"/>
            <a:ext cx="7886700" cy="993775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3F1A-7ABC-B049-85EC-A0BD65B2B4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1724" y="1082675"/>
            <a:ext cx="7886700" cy="40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Outcome: Carriage Incidence (MV0-MV5)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StrepA</a:t>
            </a:r>
            <a:r>
              <a:rPr lang="en-GB" dirty="0"/>
              <a:t> pharyngeal carriage: </a:t>
            </a:r>
            <a:r>
              <a:rPr lang="en-GB" b="1" dirty="0"/>
              <a:t>29</a:t>
            </a:r>
            <a:r>
              <a:rPr lang="en-GB" dirty="0"/>
              <a:t> cases per 100 person-years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FFC000"/>
                </a:solidFill>
              </a:rPr>
              <a:t>StrepC</a:t>
            </a:r>
            <a:r>
              <a:rPr lang="en-GB" dirty="0"/>
              <a:t> pharyngeal carriage: </a:t>
            </a:r>
            <a:r>
              <a:rPr lang="en-GB" b="1" dirty="0"/>
              <a:t>14</a:t>
            </a:r>
            <a:r>
              <a:rPr lang="en-GB" dirty="0"/>
              <a:t> cases per 100 person-years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00B050"/>
                </a:solidFill>
              </a:rPr>
              <a:t>StrepG</a:t>
            </a:r>
            <a:r>
              <a:rPr lang="en-GB" dirty="0"/>
              <a:t> pharyngeal carriage: </a:t>
            </a:r>
            <a:r>
              <a:rPr lang="en-GB" b="1" dirty="0"/>
              <a:t>48</a:t>
            </a:r>
            <a:r>
              <a:rPr lang="en-GB" dirty="0"/>
              <a:t> cases per 100 person-years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StrepA</a:t>
            </a:r>
            <a:r>
              <a:rPr lang="en-GB" dirty="0"/>
              <a:t> skin carriage:</a:t>
            </a:r>
            <a:r>
              <a:rPr lang="en-GB" i="1" dirty="0"/>
              <a:t> </a:t>
            </a:r>
            <a:r>
              <a:rPr lang="en-GB" b="1" dirty="0"/>
              <a:t>8</a:t>
            </a:r>
            <a:r>
              <a:rPr lang="en-GB" i="1" dirty="0"/>
              <a:t> </a:t>
            </a:r>
            <a:r>
              <a:rPr lang="en-GB" dirty="0"/>
              <a:t>cases per 100 person-years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Outcome: Disease Incidence (MV0-MV5)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StrepA </a:t>
            </a:r>
            <a:r>
              <a:rPr lang="en-GB" dirty="0"/>
              <a:t>pharyngitis: </a:t>
            </a:r>
            <a:r>
              <a:rPr lang="en-GB" b="1" dirty="0"/>
              <a:t>7</a:t>
            </a:r>
            <a:r>
              <a:rPr lang="en-GB" dirty="0"/>
              <a:t> cases per 100 person-years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StrepA</a:t>
            </a:r>
            <a:r>
              <a:rPr lang="en-GB" dirty="0"/>
              <a:t> pyoderma: </a:t>
            </a:r>
            <a:r>
              <a:rPr lang="en-GB" b="1" dirty="0"/>
              <a:t>45</a:t>
            </a:r>
            <a:r>
              <a:rPr lang="en-GB" dirty="0"/>
              <a:t> cases per 100 person-years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5312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EU WARM GRAY Powerpoint Templat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Powerpoint_template_CT_WG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_CT_WG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RC_Unit_The Gambia_LSHTM_presentation_WS.potx [Read-Only]" id="{B867EC8E-55CA-4D82-913F-A40D14ACCE9D}" vid="{F92F4ED0-EF7D-4FA6-9F1E-06ADB29E2EB2}"/>
    </a:ext>
  </a:extLst>
</a:theme>
</file>

<file path=ppt/theme/theme2.xml><?xml version="1.0" encoding="utf-8"?>
<a:theme xmlns:a="http://schemas.openxmlformats.org/drawingml/2006/main" name="Office Them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RC_Unit_The Gambia_LSHTM_presentation_WS.potx [Read-Only]" id="{B867EC8E-55CA-4D82-913F-A40D14ACCE9D}" vid="{FFDA68C9-2AA7-4CCC-B9AA-162DFDE38F5A}"/>
    </a:ext>
  </a:extLst>
</a:theme>
</file>

<file path=ppt/theme/theme3.xml><?xml version="1.0" encoding="utf-8"?>
<a:theme xmlns:a="http://schemas.openxmlformats.org/drawingml/2006/main" name="MRC slides templat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MRC slide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C slide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RC_Unit_The Gambia_LSHTM_presentation_WS.potx [Read-Only]" id="{B867EC8E-55CA-4D82-913F-A40D14ACCE9D}" vid="{3ED00C6F-A737-4E95-9001-4035B7C2C9A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cedure_x0020_for_x0020_logo_x0020_use xmlns="32be81a6-7251-4714-a5f4-ab7dc8657e75" xsi:nil="true"/>
    <_dlc_DocId xmlns="fe9f5093-6597-4824-a05c-6799ad7ce5e5">ZAPTTS74AHZE-772-173</_dlc_DocId>
    <_dlc_DocIdUrl xmlns="fe9f5093-6597-4824-a05c-6799ad7ce5e5">
      <Url>https://mrcportal.mrc.gm/_layouts/DocIdRedir.aspx?ID=ZAPTTS74AHZE-772-173</Url>
      <Description>ZAPTTS74AHZE-772-173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C25726B71BCF49A5AF2936BD28C7B3" ma:contentTypeVersion="2" ma:contentTypeDescription="Create a new document." ma:contentTypeScope="" ma:versionID="e5b24e1606666a4e89e5f2718e83eff4">
  <xsd:schema xmlns:xsd="http://www.w3.org/2001/XMLSchema" xmlns:xs="http://www.w3.org/2001/XMLSchema" xmlns:p="http://schemas.microsoft.com/office/2006/metadata/properties" xmlns:ns2="fe9f5093-6597-4824-a05c-6799ad7ce5e5" xmlns:ns3="32be81a6-7251-4714-a5f4-ab7dc8657e75" targetNamespace="http://schemas.microsoft.com/office/2006/metadata/properties" ma:root="true" ma:fieldsID="0bc80e867cad591deb485db79e5f3df7" ns2:_="" ns3:_="">
    <xsd:import namespace="fe9f5093-6597-4824-a05c-6799ad7ce5e5"/>
    <xsd:import namespace="32be81a6-7251-4714-a5f4-ab7dc8657e7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Procedure_x0020_for_x0020_logo_x0020_u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f5093-6597-4824-a05c-6799ad7ce5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e81a6-7251-4714-a5f4-ab7dc8657e75" elementFormDefault="qualified">
    <xsd:import namespace="http://schemas.microsoft.com/office/2006/documentManagement/types"/>
    <xsd:import namespace="http://schemas.microsoft.com/office/infopath/2007/PartnerControls"/>
    <xsd:element name="Procedure_x0020_for_x0020_logo_x0020_use" ma:index="11" nillable="true" ma:displayName="Procedure for logo use" ma:internalName="Procedure_x0020_for_x0020_logo_x0020_u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EDF4C0-3FF1-4273-A112-F13DD15CB70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F54504C-5899-4130-ACDE-064236C736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6890BD-14ED-498E-84ED-1AD83AD2ECE7}">
  <ds:schemaRefs>
    <ds:schemaRef ds:uri="http://schemas.microsoft.com/office/2006/metadata/properties"/>
    <ds:schemaRef ds:uri="http://schemas.microsoft.com/office/infopath/2007/PartnerControls"/>
    <ds:schemaRef ds:uri="32be81a6-7251-4714-a5f4-ab7dc8657e75"/>
    <ds:schemaRef ds:uri="fe9f5093-6597-4824-a05c-6799ad7ce5e5"/>
  </ds:schemaRefs>
</ds:datastoreItem>
</file>

<file path=customXml/itemProps4.xml><?xml version="1.0" encoding="utf-8"?>
<ds:datastoreItem xmlns:ds="http://schemas.openxmlformats.org/officeDocument/2006/customXml" ds:itemID="{34B36CA1-BF45-4B9E-BAF7-323CC102A7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9f5093-6597-4824-a05c-6799ad7ce5e5"/>
    <ds:schemaRef ds:uri="32be81a6-7251-4714-a5f4-ab7dc8657e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 WARM GRAY Powerpoint Template</Template>
  <TotalTime>0</TotalTime>
  <Words>788</Words>
  <Application>Microsoft Office PowerPoint</Application>
  <PresentationFormat>On-screen Show (16:9)</PresentationFormat>
  <Paragraphs>241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Times</vt:lpstr>
      <vt:lpstr>Times New Roman</vt:lpstr>
      <vt:lpstr>Verdana</vt:lpstr>
      <vt:lpstr>EU WARM GRAY Powerpoint Template</vt:lpstr>
      <vt:lpstr>Office Theme</vt:lpstr>
      <vt:lpstr>MRC slides template</vt:lpstr>
      <vt:lpstr>PowerPoint Presentation</vt:lpstr>
      <vt:lpstr>Talk structure</vt:lpstr>
      <vt:lpstr>Streptococcus pyogenes (StrepA)</vt:lpstr>
      <vt:lpstr>RHD: most neglected of the neglected</vt:lpstr>
      <vt:lpstr>PowerPoint Presentation</vt:lpstr>
      <vt:lpstr>PowerPoint Presentation</vt:lpstr>
      <vt:lpstr>SpyCATS progress</vt:lpstr>
      <vt:lpstr>Carriage prevalence</vt:lpstr>
      <vt:lpstr>Incidence</vt:lpstr>
      <vt:lpstr>Household transmission patterns</vt:lpstr>
      <vt:lpstr>Impact of contacts on swab positivity </vt:lpstr>
      <vt:lpstr>Other ongoing and planned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Fernandes</dc:creator>
  <cp:lastModifiedBy>Eleanor  Martins</cp:lastModifiedBy>
  <cp:revision>13</cp:revision>
  <cp:lastPrinted>2002-07-16T15:27:40Z</cp:lastPrinted>
  <dcterms:created xsi:type="dcterms:W3CDTF">2018-09-14T11:04:12Z</dcterms:created>
  <dcterms:modified xsi:type="dcterms:W3CDTF">2022-03-13T13:41:12Z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0x010100A3C25726B71BCF49A5AF2936BD28C7B3</vt:lpwstr>
  </property>
  <property fmtid="{D5CDD505-2E9C-101B-9397-08002B2CF9AE}" pid="3" name="_dlc_DocIdItemGuid">
    <vt:lpwstr>e428bff8-fbb8-47a9-bc3c-c9289fc72f8e</vt:lpwstr>
  </property>
</Properties>
</file>