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654" r:id="rId2"/>
    <p:sldId id="1036" r:id="rId3"/>
    <p:sldId id="655" r:id="rId4"/>
    <p:sldId id="757" r:id="rId5"/>
    <p:sldId id="761" r:id="rId6"/>
    <p:sldId id="762" r:id="rId7"/>
    <p:sldId id="1037" r:id="rId8"/>
    <p:sldId id="758" r:id="rId9"/>
    <p:sldId id="256" r:id="rId10"/>
    <p:sldId id="650" r:id="rId11"/>
    <p:sldId id="609" r:id="rId12"/>
    <p:sldId id="633" r:id="rId13"/>
    <p:sldId id="634" r:id="rId14"/>
    <p:sldId id="649" r:id="rId15"/>
    <p:sldId id="1030" r:id="rId16"/>
    <p:sldId id="1031" r:id="rId17"/>
    <p:sldId id="1033" r:id="rId18"/>
    <p:sldId id="759" r:id="rId19"/>
    <p:sldId id="265" r:id="rId20"/>
    <p:sldId id="782" r:id="rId21"/>
    <p:sldId id="1011" r:id="rId22"/>
    <p:sldId id="1012" r:id="rId23"/>
    <p:sldId id="272" r:id="rId24"/>
    <p:sldId id="274" r:id="rId25"/>
    <p:sldId id="1016" r:id="rId26"/>
    <p:sldId id="1010" r:id="rId27"/>
    <p:sldId id="1022" r:id="rId28"/>
    <p:sldId id="1028" r:id="rId29"/>
    <p:sldId id="1035" r:id="rId30"/>
    <p:sldId id="1034" r:id="rId31"/>
    <p:sldId id="102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B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15" autoAdjust="0"/>
    <p:restoredTop sz="85000"/>
  </p:normalViewPr>
  <p:slideViewPr>
    <p:cSldViewPr snapToGrid="0">
      <p:cViewPr varScale="1">
        <p:scale>
          <a:sx n="86" d="100"/>
          <a:sy n="86" d="100"/>
        </p:scale>
        <p:origin x="224" y="57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67547-E611-CB4A-8845-00B16638731E}" type="datetimeFigureOut">
              <a:rPr lang="en-US" smtClean="0"/>
              <a:t>3/16/22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3AEF1-1FCC-754D-92C7-DD4129B744A4}" type="slidenum">
              <a:rPr lang="en-US" smtClean="0"/>
              <a:t>‹#›</a:t>
            </a:fld>
            <a:endParaRPr lang="en-US"/>
          </a:p>
        </p:txBody>
      </p:sp>
    </p:spTree>
    <p:extLst>
      <p:ext uri="{BB962C8B-B14F-4D97-AF65-F5344CB8AC3E}">
        <p14:creationId xmlns:p14="http://schemas.microsoft.com/office/powerpoint/2010/main" val="163657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3AEF1-1FCC-754D-92C7-DD4129B744A4}" type="slidenum">
              <a:rPr lang="en-US" smtClean="0"/>
              <a:t>9</a:t>
            </a:fld>
            <a:endParaRPr lang="en-US"/>
          </a:p>
        </p:txBody>
      </p:sp>
    </p:spTree>
    <p:extLst>
      <p:ext uri="{BB962C8B-B14F-4D97-AF65-F5344CB8AC3E}">
        <p14:creationId xmlns:p14="http://schemas.microsoft.com/office/powerpoint/2010/main" val="60843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20</a:t>
            </a:fld>
            <a:endParaRPr lang="en-GB"/>
          </a:p>
        </p:txBody>
      </p:sp>
    </p:spTree>
    <p:extLst>
      <p:ext uri="{BB962C8B-B14F-4D97-AF65-F5344CB8AC3E}">
        <p14:creationId xmlns:p14="http://schemas.microsoft.com/office/powerpoint/2010/main" val="79392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21</a:t>
            </a:fld>
            <a:endParaRPr lang="en-GB"/>
          </a:p>
        </p:txBody>
      </p:sp>
    </p:spTree>
    <p:extLst>
      <p:ext uri="{BB962C8B-B14F-4D97-AF65-F5344CB8AC3E}">
        <p14:creationId xmlns:p14="http://schemas.microsoft.com/office/powerpoint/2010/main" val="249195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22</a:t>
            </a:fld>
            <a:endParaRPr lang="en-GB"/>
          </a:p>
        </p:txBody>
      </p:sp>
    </p:spTree>
    <p:extLst>
      <p:ext uri="{BB962C8B-B14F-4D97-AF65-F5344CB8AC3E}">
        <p14:creationId xmlns:p14="http://schemas.microsoft.com/office/powerpoint/2010/main" val="1664961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23</a:t>
            </a:fld>
            <a:endParaRPr lang="en-GB"/>
          </a:p>
        </p:txBody>
      </p:sp>
    </p:spTree>
    <p:extLst>
      <p:ext uri="{BB962C8B-B14F-4D97-AF65-F5344CB8AC3E}">
        <p14:creationId xmlns:p14="http://schemas.microsoft.com/office/powerpoint/2010/main" val="114893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Community-based </a:t>
            </a:r>
            <a:r>
              <a:rPr lang="en-GB" dirty="0"/>
              <a:t>Health Planning and Services</a:t>
            </a:r>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24</a:t>
            </a:fld>
            <a:endParaRPr lang="en-GB"/>
          </a:p>
        </p:txBody>
      </p:sp>
    </p:spTree>
    <p:extLst>
      <p:ext uri="{BB962C8B-B14F-4D97-AF65-F5344CB8AC3E}">
        <p14:creationId xmlns:p14="http://schemas.microsoft.com/office/powerpoint/2010/main" val="358196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FF0BA0-5BAF-44E9-9261-2D6DFB49943B}" type="slidenum">
              <a:rPr lang="en-GB" smtClean="0"/>
              <a:t>25</a:t>
            </a:fld>
            <a:endParaRPr lang="en-GB"/>
          </a:p>
        </p:txBody>
      </p:sp>
    </p:spTree>
    <p:extLst>
      <p:ext uri="{BB962C8B-B14F-4D97-AF65-F5344CB8AC3E}">
        <p14:creationId xmlns:p14="http://schemas.microsoft.com/office/powerpoint/2010/main" val="2974169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have collected information from a range of individuals in the formal and informal health sectors and the communities, as well as from the variety of stakeholders within Ghana involved in skin-health focused care provision. </a:t>
            </a:r>
          </a:p>
          <a:p>
            <a:endParaRPr lang="en-GB" sz="1200" b="1" dirty="0">
              <a:solidFill>
                <a:srgbClr val="00B050"/>
              </a:solidFill>
            </a:endParaRPr>
          </a:p>
          <a:p>
            <a:r>
              <a:rPr lang="en-GB" sz="1400" b="1" dirty="0">
                <a:solidFill>
                  <a:srgbClr val="00B050"/>
                </a:solidFill>
              </a:rPr>
              <a:t>Project activities</a:t>
            </a:r>
          </a:p>
          <a:p>
            <a:pPr algn="just">
              <a:spcAft>
                <a:spcPts val="1000"/>
              </a:spcAft>
            </a:pPr>
            <a:r>
              <a:rPr lang="en-GB" sz="1200" b="1" dirty="0">
                <a:solidFill>
                  <a:srgbClr val="FF6600"/>
                </a:solidFill>
              </a:rPr>
              <a:t>Focus group discussions – </a:t>
            </a:r>
            <a:r>
              <a:rPr lang="en-GB" sz="1200" dirty="0"/>
              <a:t>Discussions with different groups of community members exploring: knowledge and views on skin diseases; experiences of living with skin diseases; experiences of providing care or services</a:t>
            </a:r>
          </a:p>
          <a:p>
            <a:pPr algn="just">
              <a:spcAft>
                <a:spcPts val="1000"/>
              </a:spcAft>
            </a:pPr>
            <a:r>
              <a:rPr lang="en-GB" sz="1200" b="1" dirty="0">
                <a:solidFill>
                  <a:srgbClr val="FF6600"/>
                </a:solidFill>
              </a:rPr>
              <a:t>In-depth interviews – </a:t>
            </a:r>
            <a:r>
              <a:rPr lang="en-GB" sz="1200" dirty="0"/>
              <a:t>Interviews with local and national stakeholders delivering health, social or local care services related to these diseases, and with community members who have experience with these skin diseases </a:t>
            </a:r>
          </a:p>
          <a:p>
            <a:pPr algn="just">
              <a:spcAft>
                <a:spcPts val="1000"/>
              </a:spcAft>
            </a:pPr>
            <a:r>
              <a:rPr lang="en-GB" sz="1200" b="1" dirty="0">
                <a:solidFill>
                  <a:srgbClr val="FF6600"/>
                </a:solidFill>
              </a:rPr>
              <a:t>Participant observations </a:t>
            </a:r>
            <a:r>
              <a:rPr lang="en-GB" sz="1200" dirty="0">
                <a:solidFill>
                  <a:srgbClr val="FF6600"/>
                </a:solidFill>
              </a:rPr>
              <a:t>–</a:t>
            </a:r>
            <a:r>
              <a:rPr lang="en-GB" sz="1200" dirty="0"/>
              <a:t> In a small </a:t>
            </a:r>
            <a:r>
              <a:rPr lang="en-US" sz="1200" dirty="0"/>
              <a:t>number of health facilities, patients, </a:t>
            </a:r>
            <a:r>
              <a:rPr lang="en-US" sz="1200" dirty="0" err="1"/>
              <a:t>organisations</a:t>
            </a:r>
            <a:r>
              <a:rPr lang="en-US" sz="1200" dirty="0"/>
              <a:t> and members of the local care system were selected to follow more closely through </a:t>
            </a:r>
            <a:r>
              <a:rPr lang="en-GB" sz="1200" dirty="0"/>
              <a:t>in-person observations </a:t>
            </a:r>
          </a:p>
          <a:p>
            <a:pPr algn="just">
              <a:spcAft>
                <a:spcPts val="1000"/>
              </a:spcAft>
            </a:pPr>
            <a:r>
              <a:rPr lang="en-GB" sz="1200" b="1" dirty="0">
                <a:solidFill>
                  <a:srgbClr val="FF6600"/>
                </a:solidFill>
              </a:rPr>
              <a:t>Health system survey </a:t>
            </a:r>
            <a:r>
              <a:rPr lang="en-GB" sz="1200" dirty="0">
                <a:solidFill>
                  <a:srgbClr val="FF6600"/>
                </a:solidFill>
              </a:rPr>
              <a:t>– </a:t>
            </a:r>
            <a:r>
              <a:rPr lang="en-GB" sz="1200" dirty="0"/>
              <a:t>comprehensive service availability and readiness surveys (conducted at health posts and CHPS) and medicines surveys (conducted at pharmacies and drug sellers) supplement the interviews and observations conducted with the health and local care providers. </a:t>
            </a:r>
          </a:p>
          <a:p>
            <a:pPr algn="just">
              <a:spcAft>
                <a:spcPts val="1000"/>
              </a:spcAft>
            </a:pPr>
            <a:r>
              <a:rPr lang="en-GB" sz="1200" b="1" dirty="0">
                <a:solidFill>
                  <a:srgbClr val="FF6600"/>
                </a:solidFill>
              </a:rPr>
              <a:t>Routine health records review </a:t>
            </a:r>
            <a:r>
              <a:rPr lang="en-GB" sz="1200" dirty="0"/>
              <a:t>– assessment of routine reporting data on skin NTDs at both facility and district level. </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924943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27</a:t>
            </a:fld>
            <a:endParaRPr lang="en-GB"/>
          </a:p>
        </p:txBody>
      </p:sp>
    </p:spTree>
    <p:extLst>
      <p:ext uri="{BB962C8B-B14F-4D97-AF65-F5344CB8AC3E}">
        <p14:creationId xmlns:p14="http://schemas.microsoft.com/office/powerpoint/2010/main" val="120835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FF0BA0-5BAF-44E9-9261-2D6DFB49943B}" type="slidenum">
              <a:rPr lang="en-GB" smtClean="0"/>
              <a:t>28</a:t>
            </a:fld>
            <a:endParaRPr lang="en-GB"/>
          </a:p>
        </p:txBody>
      </p:sp>
    </p:spTree>
    <p:extLst>
      <p:ext uri="{BB962C8B-B14F-4D97-AF65-F5344CB8AC3E}">
        <p14:creationId xmlns:p14="http://schemas.microsoft.com/office/powerpoint/2010/main" val="3723747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29</a:t>
            </a:fld>
            <a:endParaRPr lang="en-GB"/>
          </a:p>
        </p:txBody>
      </p:sp>
    </p:spTree>
    <p:extLst>
      <p:ext uri="{BB962C8B-B14F-4D97-AF65-F5344CB8AC3E}">
        <p14:creationId xmlns:p14="http://schemas.microsoft.com/office/powerpoint/2010/main" val="380901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D6105-84A0-49C2-A8D9-AE1714A5E301}" type="slidenum">
              <a:rPr lang="en-GB" smtClean="0"/>
              <a:t>11</a:t>
            </a:fld>
            <a:endParaRPr lang="en-GB"/>
          </a:p>
        </p:txBody>
      </p:sp>
    </p:spTree>
    <p:extLst>
      <p:ext uri="{BB962C8B-B14F-4D97-AF65-F5344CB8AC3E}">
        <p14:creationId xmlns:p14="http://schemas.microsoft.com/office/powerpoint/2010/main" val="3280634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30</a:t>
            </a:fld>
            <a:endParaRPr lang="en-GB"/>
          </a:p>
        </p:txBody>
      </p:sp>
    </p:spTree>
    <p:extLst>
      <p:ext uri="{BB962C8B-B14F-4D97-AF65-F5344CB8AC3E}">
        <p14:creationId xmlns:p14="http://schemas.microsoft.com/office/powerpoint/2010/main" val="1542819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31</a:t>
            </a:fld>
            <a:endParaRPr lang="en-GB"/>
          </a:p>
        </p:txBody>
      </p:sp>
    </p:spTree>
    <p:extLst>
      <p:ext uri="{BB962C8B-B14F-4D97-AF65-F5344CB8AC3E}">
        <p14:creationId xmlns:p14="http://schemas.microsoft.com/office/powerpoint/2010/main" val="914445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D6105-84A0-49C2-A8D9-AE1714A5E301}" type="slidenum">
              <a:rPr lang="en-GB" smtClean="0"/>
              <a:t>12</a:t>
            </a:fld>
            <a:endParaRPr lang="en-GB"/>
          </a:p>
        </p:txBody>
      </p:sp>
    </p:spTree>
    <p:extLst>
      <p:ext uri="{BB962C8B-B14F-4D97-AF65-F5344CB8AC3E}">
        <p14:creationId xmlns:p14="http://schemas.microsoft.com/office/powerpoint/2010/main" val="296036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D6105-84A0-49C2-A8D9-AE1714A5E301}" type="slidenum">
              <a:rPr lang="en-GB" smtClean="0"/>
              <a:t>13</a:t>
            </a:fld>
            <a:endParaRPr lang="en-GB"/>
          </a:p>
        </p:txBody>
      </p:sp>
    </p:spTree>
    <p:extLst>
      <p:ext uri="{BB962C8B-B14F-4D97-AF65-F5344CB8AC3E}">
        <p14:creationId xmlns:p14="http://schemas.microsoft.com/office/powerpoint/2010/main" val="352525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D6105-84A0-49C2-A8D9-AE1714A5E301}" type="slidenum">
              <a:rPr lang="en-GB" smtClean="0"/>
              <a:t>14</a:t>
            </a:fld>
            <a:endParaRPr lang="en-GB"/>
          </a:p>
        </p:txBody>
      </p:sp>
    </p:spTree>
    <p:extLst>
      <p:ext uri="{BB962C8B-B14F-4D97-AF65-F5344CB8AC3E}">
        <p14:creationId xmlns:p14="http://schemas.microsoft.com/office/powerpoint/2010/main" val="2034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D6105-84A0-49C2-A8D9-AE1714A5E301}" type="slidenum">
              <a:rPr lang="en-GB" smtClean="0"/>
              <a:t>15</a:t>
            </a:fld>
            <a:endParaRPr lang="en-GB"/>
          </a:p>
        </p:txBody>
      </p:sp>
    </p:spTree>
    <p:extLst>
      <p:ext uri="{BB962C8B-B14F-4D97-AF65-F5344CB8AC3E}">
        <p14:creationId xmlns:p14="http://schemas.microsoft.com/office/powerpoint/2010/main" val="36324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D6105-84A0-49C2-A8D9-AE1714A5E301}" type="slidenum">
              <a:rPr lang="en-GB" smtClean="0"/>
              <a:t>16</a:t>
            </a:fld>
            <a:endParaRPr lang="en-GB"/>
          </a:p>
        </p:txBody>
      </p:sp>
    </p:spTree>
    <p:extLst>
      <p:ext uri="{BB962C8B-B14F-4D97-AF65-F5344CB8AC3E}">
        <p14:creationId xmlns:p14="http://schemas.microsoft.com/office/powerpoint/2010/main" val="765952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D6105-84A0-49C2-A8D9-AE1714A5E301}" type="slidenum">
              <a:rPr lang="en-GB" smtClean="0"/>
              <a:t>17</a:t>
            </a:fld>
            <a:endParaRPr lang="en-GB"/>
          </a:p>
        </p:txBody>
      </p:sp>
    </p:spTree>
    <p:extLst>
      <p:ext uri="{BB962C8B-B14F-4D97-AF65-F5344CB8AC3E}">
        <p14:creationId xmlns:p14="http://schemas.microsoft.com/office/powerpoint/2010/main" val="2491690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H" dirty="0"/>
          </a:p>
        </p:txBody>
      </p:sp>
      <p:sp>
        <p:nvSpPr>
          <p:cNvPr id="4" name="Slide Number Placeholder 3"/>
          <p:cNvSpPr>
            <a:spLocks noGrp="1"/>
          </p:cNvSpPr>
          <p:nvPr>
            <p:ph type="sldNum" sz="quarter" idx="5"/>
          </p:nvPr>
        </p:nvSpPr>
        <p:spPr/>
        <p:txBody>
          <a:bodyPr/>
          <a:lstStyle/>
          <a:p>
            <a:fld id="{86FF0BA0-5BAF-44E9-9261-2D6DFB49943B}" type="slidenum">
              <a:rPr lang="en-GB" smtClean="0"/>
              <a:t>19</a:t>
            </a:fld>
            <a:endParaRPr lang="en-GB"/>
          </a:p>
        </p:txBody>
      </p:sp>
    </p:spTree>
    <p:extLst>
      <p:ext uri="{BB962C8B-B14F-4D97-AF65-F5344CB8AC3E}">
        <p14:creationId xmlns:p14="http://schemas.microsoft.com/office/powerpoint/2010/main" val="21752144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F7AD2F-E6C9-489D-AE86-5CFD1A38AE65}" type="datetimeFigureOut">
              <a:rPr lang="en-GB" smtClean="0"/>
              <a:t>16/03/2022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ED27A8-AA16-476E-88B7-265981C7B643}" type="slidenum">
              <a:rPr lang="en-GB" smtClean="0"/>
              <a:t>‹#›</a:t>
            </a:fld>
            <a:endParaRPr lang="en-GB"/>
          </a:p>
        </p:txBody>
      </p:sp>
      <p:pic>
        <p:nvPicPr>
          <p:cNvPr id="7" name="Picture 6">
            <a:extLst>
              <a:ext uri="{FF2B5EF4-FFF2-40B4-BE49-F238E27FC236}">
                <a16:creationId xmlns:a16="http://schemas.microsoft.com/office/drawing/2014/main" id="{5CC58EA0-DF13-2B45-9082-752BE66EC928}"/>
              </a:ext>
            </a:extLst>
          </p:cNvPr>
          <p:cNvPicPr>
            <a:picLocks noChangeAspect="1"/>
          </p:cNvPicPr>
          <p:nvPr userDrawn="1"/>
        </p:nvPicPr>
        <p:blipFill>
          <a:blip r:embed="rId2"/>
          <a:stretch>
            <a:fillRect/>
          </a:stretch>
        </p:blipFill>
        <p:spPr>
          <a:xfrm>
            <a:off x="265587" y="5672636"/>
            <a:ext cx="1054699" cy="1079086"/>
          </a:xfrm>
          <a:prstGeom prst="rect">
            <a:avLst/>
          </a:prstGeom>
        </p:spPr>
      </p:pic>
      <p:pic>
        <p:nvPicPr>
          <p:cNvPr id="8" name="Picture 7">
            <a:extLst>
              <a:ext uri="{FF2B5EF4-FFF2-40B4-BE49-F238E27FC236}">
                <a16:creationId xmlns:a16="http://schemas.microsoft.com/office/drawing/2014/main" id="{BFD1A124-CB03-484B-9633-A43BC1D377A6}"/>
              </a:ext>
            </a:extLst>
          </p:cNvPr>
          <p:cNvPicPr>
            <a:picLocks noChangeAspect="1"/>
          </p:cNvPicPr>
          <p:nvPr userDrawn="1"/>
        </p:nvPicPr>
        <p:blipFill>
          <a:blip r:embed="rId3"/>
          <a:stretch>
            <a:fillRect/>
          </a:stretch>
        </p:blipFill>
        <p:spPr>
          <a:xfrm>
            <a:off x="2073747" y="5781724"/>
            <a:ext cx="1012024" cy="993734"/>
          </a:xfrm>
          <a:prstGeom prst="rect">
            <a:avLst/>
          </a:prstGeom>
        </p:spPr>
      </p:pic>
      <p:pic>
        <p:nvPicPr>
          <p:cNvPr id="9" name="Picture 8">
            <a:extLst>
              <a:ext uri="{FF2B5EF4-FFF2-40B4-BE49-F238E27FC236}">
                <a16:creationId xmlns:a16="http://schemas.microsoft.com/office/drawing/2014/main" id="{3FF8C7E6-0616-5E4F-8C53-ED04AFF459B2}"/>
              </a:ext>
            </a:extLst>
          </p:cNvPr>
          <p:cNvPicPr>
            <a:picLocks noChangeAspect="1"/>
          </p:cNvPicPr>
          <p:nvPr userDrawn="1"/>
        </p:nvPicPr>
        <p:blipFill>
          <a:blip r:embed="rId4"/>
          <a:stretch>
            <a:fillRect/>
          </a:stretch>
        </p:blipFill>
        <p:spPr>
          <a:xfrm>
            <a:off x="3707094" y="6006074"/>
            <a:ext cx="1707028" cy="615749"/>
          </a:xfrm>
          <a:prstGeom prst="rect">
            <a:avLst/>
          </a:prstGeom>
        </p:spPr>
      </p:pic>
      <p:pic>
        <p:nvPicPr>
          <p:cNvPr id="10" name="Picture 9">
            <a:extLst>
              <a:ext uri="{FF2B5EF4-FFF2-40B4-BE49-F238E27FC236}">
                <a16:creationId xmlns:a16="http://schemas.microsoft.com/office/drawing/2014/main" id="{CEA7DB68-EA83-0C44-B93E-80BAA1F9E351}"/>
              </a:ext>
            </a:extLst>
          </p:cNvPr>
          <p:cNvPicPr>
            <a:picLocks noChangeAspect="1"/>
          </p:cNvPicPr>
          <p:nvPr userDrawn="1"/>
        </p:nvPicPr>
        <p:blipFill>
          <a:blip r:embed="rId5"/>
          <a:stretch>
            <a:fillRect/>
          </a:stretch>
        </p:blipFill>
        <p:spPr>
          <a:xfrm>
            <a:off x="7296648" y="5896336"/>
            <a:ext cx="1505843" cy="725487"/>
          </a:xfrm>
          <a:prstGeom prst="rect">
            <a:avLst/>
          </a:prstGeom>
        </p:spPr>
      </p:pic>
      <p:pic>
        <p:nvPicPr>
          <p:cNvPr id="11" name="Picture 10">
            <a:extLst>
              <a:ext uri="{FF2B5EF4-FFF2-40B4-BE49-F238E27FC236}">
                <a16:creationId xmlns:a16="http://schemas.microsoft.com/office/drawing/2014/main" id="{AB5A7DC1-5E99-B04A-A56C-000DCA4EF2AB}"/>
              </a:ext>
            </a:extLst>
          </p:cNvPr>
          <p:cNvPicPr>
            <a:picLocks noChangeAspect="1"/>
          </p:cNvPicPr>
          <p:nvPr userDrawn="1"/>
        </p:nvPicPr>
        <p:blipFill>
          <a:blip r:embed="rId6"/>
          <a:stretch>
            <a:fillRect/>
          </a:stretch>
        </p:blipFill>
        <p:spPr>
          <a:xfrm>
            <a:off x="5982971" y="5915848"/>
            <a:ext cx="533692" cy="725487"/>
          </a:xfrm>
          <a:prstGeom prst="rect">
            <a:avLst/>
          </a:prstGeom>
        </p:spPr>
      </p:pic>
      <p:pic>
        <p:nvPicPr>
          <p:cNvPr id="12" name="Picture 11">
            <a:extLst>
              <a:ext uri="{FF2B5EF4-FFF2-40B4-BE49-F238E27FC236}">
                <a16:creationId xmlns:a16="http://schemas.microsoft.com/office/drawing/2014/main" id="{3CA95B0E-95C3-9F43-996A-776FB3F848A8}"/>
              </a:ext>
            </a:extLst>
          </p:cNvPr>
          <p:cNvPicPr>
            <a:picLocks noChangeAspect="1"/>
          </p:cNvPicPr>
          <p:nvPr userDrawn="1"/>
        </p:nvPicPr>
        <p:blipFill>
          <a:blip r:embed="rId7"/>
          <a:stretch>
            <a:fillRect/>
          </a:stretch>
        </p:blipFill>
        <p:spPr>
          <a:xfrm>
            <a:off x="9405857" y="6098960"/>
            <a:ext cx="2383743" cy="317019"/>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756591B1-C479-EC40-8ED7-58F6F2F1A31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spTree>
    <p:extLst>
      <p:ext uri="{BB962C8B-B14F-4D97-AF65-F5344CB8AC3E}">
        <p14:creationId xmlns:p14="http://schemas.microsoft.com/office/powerpoint/2010/main" val="3006060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F7AD2F-E6C9-489D-AE86-5CFD1A38AE65}" type="datetimeFigureOut">
              <a:rPr lang="en-GB" smtClean="0"/>
              <a:t>16/03/2022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397319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F7AD2F-E6C9-489D-AE86-5CFD1A38AE65}" type="datetimeFigureOut">
              <a:rPr lang="en-GB" smtClean="0"/>
              <a:t>16/03/2022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2138465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0488488" y="229538"/>
            <a:ext cx="1627773" cy="451143"/>
          </a:xfrm>
          <a:prstGeom prst="rect">
            <a:avLst/>
          </a:prstGeom>
        </p:spPr>
      </p:pic>
      <p:sp>
        <p:nvSpPr>
          <p:cNvPr id="13" name="Rectangle 12"/>
          <p:cNvSpPr/>
          <p:nvPr userDrawn="1"/>
        </p:nvSpPr>
        <p:spPr>
          <a:xfrm>
            <a:off x="10522767"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5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F7AD2F-E6C9-489D-AE86-5CFD1A38AE65}" type="datetimeFigureOut">
              <a:rPr lang="en-GB" smtClean="0"/>
              <a:t>16/03/2022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4246129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F7AD2F-E6C9-489D-AE86-5CFD1A38AE65}" type="datetimeFigureOut">
              <a:rPr lang="en-GB" smtClean="0"/>
              <a:t>16/03/2022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154479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4F7AD2F-E6C9-489D-AE86-5CFD1A38AE65}" type="datetimeFigureOut">
              <a:rPr lang="en-GB" smtClean="0"/>
              <a:t>16/03/2022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256848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4F7AD2F-E6C9-489D-AE86-5CFD1A38AE65}" type="datetimeFigureOut">
              <a:rPr lang="en-GB" smtClean="0"/>
              <a:t>16/03/2022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305858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F7AD2F-E6C9-489D-AE86-5CFD1A38AE65}" type="datetimeFigureOut">
              <a:rPr lang="en-GB" smtClean="0"/>
              <a:t>16/03/2022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19249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7AD2F-E6C9-489D-AE86-5CFD1A38AE65}" type="datetimeFigureOut">
              <a:rPr lang="en-GB" smtClean="0"/>
              <a:t>16/03/2022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862127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F7AD2F-E6C9-489D-AE86-5CFD1A38AE65}" type="datetimeFigureOut">
              <a:rPr lang="en-GB" smtClean="0"/>
              <a:t>16/03/2022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63037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F7AD2F-E6C9-489D-AE86-5CFD1A38AE65}" type="datetimeFigureOut">
              <a:rPr lang="en-GB" smtClean="0"/>
              <a:t>16/03/2022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ED27A8-AA16-476E-88B7-265981C7B643}" type="slidenum">
              <a:rPr lang="en-GB" smtClean="0"/>
              <a:t>‹#›</a:t>
            </a:fld>
            <a:endParaRPr lang="en-GB"/>
          </a:p>
        </p:txBody>
      </p:sp>
    </p:spTree>
    <p:extLst>
      <p:ext uri="{BB962C8B-B14F-4D97-AF65-F5344CB8AC3E}">
        <p14:creationId xmlns:p14="http://schemas.microsoft.com/office/powerpoint/2010/main" val="96734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7AD2F-E6C9-489D-AE86-5CFD1A38AE65}" type="datetimeFigureOut">
              <a:rPr lang="en-GB" smtClean="0"/>
              <a:t>16/03/2022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D27A8-AA16-476E-88B7-265981C7B643}" type="slidenum">
              <a:rPr lang="en-GB" smtClean="0"/>
              <a:t>‹#›</a:t>
            </a:fld>
            <a:endParaRPr lang="en-GB"/>
          </a:p>
        </p:txBody>
      </p:sp>
      <p:pic>
        <p:nvPicPr>
          <p:cNvPr id="7" name="Picture 6">
            <a:extLst>
              <a:ext uri="{FF2B5EF4-FFF2-40B4-BE49-F238E27FC236}">
                <a16:creationId xmlns:a16="http://schemas.microsoft.com/office/drawing/2014/main" id="{434BAC67-A9CE-7941-8CDA-E61187C1EE89}"/>
              </a:ext>
            </a:extLst>
          </p:cNvPr>
          <p:cNvPicPr>
            <a:picLocks noChangeAspect="1"/>
          </p:cNvPicPr>
          <p:nvPr userDrawn="1"/>
        </p:nvPicPr>
        <p:blipFill>
          <a:blip r:embed="rId14"/>
          <a:stretch>
            <a:fillRect/>
          </a:stretch>
        </p:blipFill>
        <p:spPr>
          <a:xfrm>
            <a:off x="265587" y="5672636"/>
            <a:ext cx="1054699" cy="1079086"/>
          </a:xfrm>
          <a:prstGeom prst="rect">
            <a:avLst/>
          </a:prstGeom>
        </p:spPr>
      </p:pic>
      <p:pic>
        <p:nvPicPr>
          <p:cNvPr id="8" name="Picture 7">
            <a:extLst>
              <a:ext uri="{FF2B5EF4-FFF2-40B4-BE49-F238E27FC236}">
                <a16:creationId xmlns:a16="http://schemas.microsoft.com/office/drawing/2014/main" id="{A89E768D-EEBB-C441-98B4-4D5E4D627641}"/>
              </a:ext>
            </a:extLst>
          </p:cNvPr>
          <p:cNvPicPr>
            <a:picLocks noChangeAspect="1"/>
          </p:cNvPicPr>
          <p:nvPr userDrawn="1"/>
        </p:nvPicPr>
        <p:blipFill>
          <a:blip r:embed="rId15"/>
          <a:stretch>
            <a:fillRect/>
          </a:stretch>
        </p:blipFill>
        <p:spPr>
          <a:xfrm>
            <a:off x="2073747" y="5781724"/>
            <a:ext cx="1012024" cy="993734"/>
          </a:xfrm>
          <a:prstGeom prst="rect">
            <a:avLst/>
          </a:prstGeom>
        </p:spPr>
      </p:pic>
      <p:pic>
        <p:nvPicPr>
          <p:cNvPr id="9" name="Picture 8">
            <a:extLst>
              <a:ext uri="{FF2B5EF4-FFF2-40B4-BE49-F238E27FC236}">
                <a16:creationId xmlns:a16="http://schemas.microsoft.com/office/drawing/2014/main" id="{3AB6084D-AA16-434A-84C4-21D3280D8C33}"/>
              </a:ext>
            </a:extLst>
          </p:cNvPr>
          <p:cNvPicPr>
            <a:picLocks noChangeAspect="1"/>
          </p:cNvPicPr>
          <p:nvPr userDrawn="1"/>
        </p:nvPicPr>
        <p:blipFill>
          <a:blip r:embed="rId16"/>
          <a:stretch>
            <a:fillRect/>
          </a:stretch>
        </p:blipFill>
        <p:spPr>
          <a:xfrm>
            <a:off x="3707094" y="6006074"/>
            <a:ext cx="1707028" cy="615749"/>
          </a:xfrm>
          <a:prstGeom prst="rect">
            <a:avLst/>
          </a:prstGeom>
        </p:spPr>
      </p:pic>
      <p:pic>
        <p:nvPicPr>
          <p:cNvPr id="10" name="Picture 9">
            <a:extLst>
              <a:ext uri="{FF2B5EF4-FFF2-40B4-BE49-F238E27FC236}">
                <a16:creationId xmlns:a16="http://schemas.microsoft.com/office/drawing/2014/main" id="{30892CE9-8A91-634A-8B14-E95894E8AC23}"/>
              </a:ext>
            </a:extLst>
          </p:cNvPr>
          <p:cNvPicPr>
            <a:picLocks noChangeAspect="1"/>
          </p:cNvPicPr>
          <p:nvPr userDrawn="1"/>
        </p:nvPicPr>
        <p:blipFill>
          <a:blip r:embed="rId17"/>
          <a:stretch>
            <a:fillRect/>
          </a:stretch>
        </p:blipFill>
        <p:spPr>
          <a:xfrm>
            <a:off x="7296648" y="5896336"/>
            <a:ext cx="1505843" cy="725487"/>
          </a:xfrm>
          <a:prstGeom prst="rect">
            <a:avLst/>
          </a:prstGeom>
        </p:spPr>
      </p:pic>
      <p:pic>
        <p:nvPicPr>
          <p:cNvPr id="11" name="Picture 10">
            <a:extLst>
              <a:ext uri="{FF2B5EF4-FFF2-40B4-BE49-F238E27FC236}">
                <a16:creationId xmlns:a16="http://schemas.microsoft.com/office/drawing/2014/main" id="{91710B9F-8D57-6646-8B58-03141970AE7D}"/>
              </a:ext>
            </a:extLst>
          </p:cNvPr>
          <p:cNvPicPr>
            <a:picLocks noChangeAspect="1"/>
          </p:cNvPicPr>
          <p:nvPr userDrawn="1"/>
        </p:nvPicPr>
        <p:blipFill>
          <a:blip r:embed="rId18"/>
          <a:stretch>
            <a:fillRect/>
          </a:stretch>
        </p:blipFill>
        <p:spPr>
          <a:xfrm>
            <a:off x="5982971" y="5915848"/>
            <a:ext cx="533692" cy="725487"/>
          </a:xfrm>
          <a:prstGeom prst="rect">
            <a:avLst/>
          </a:prstGeom>
        </p:spPr>
      </p:pic>
      <p:pic>
        <p:nvPicPr>
          <p:cNvPr id="12" name="Picture 11">
            <a:extLst>
              <a:ext uri="{FF2B5EF4-FFF2-40B4-BE49-F238E27FC236}">
                <a16:creationId xmlns:a16="http://schemas.microsoft.com/office/drawing/2014/main" id="{9ABB8209-DC06-934C-8D61-76E700BDD889}"/>
              </a:ext>
            </a:extLst>
          </p:cNvPr>
          <p:cNvPicPr>
            <a:picLocks noChangeAspect="1"/>
          </p:cNvPicPr>
          <p:nvPr userDrawn="1"/>
        </p:nvPicPr>
        <p:blipFill>
          <a:blip r:embed="rId19"/>
          <a:stretch>
            <a:fillRect/>
          </a:stretch>
        </p:blipFill>
        <p:spPr>
          <a:xfrm>
            <a:off x="9405857" y="6098960"/>
            <a:ext cx="2383743" cy="317019"/>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9216B4AF-A897-B343-8E79-08E3D814A5AE}"/>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spTree>
    <p:extLst>
      <p:ext uri="{BB962C8B-B14F-4D97-AF65-F5344CB8AC3E}">
        <p14:creationId xmlns:p14="http://schemas.microsoft.com/office/powerpoint/2010/main" val="612613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42.jpeg"/><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5.jpeg"/><Relationship Id="rId5" Type="http://schemas.openxmlformats.org/officeDocument/2006/relationships/image" Target="../media/image3.png"/><Relationship Id="rId10" Type="http://schemas.openxmlformats.org/officeDocument/2006/relationships/image" Target="../media/image44.jpeg"/><Relationship Id="rId4" Type="http://schemas.openxmlformats.org/officeDocument/2006/relationships/image" Target="../media/image2.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8.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49.png"/><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15.xml"/><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0.svg"/><Relationship Id="rId3" Type="http://schemas.openxmlformats.org/officeDocument/2006/relationships/image" Target="../media/image47.png"/><Relationship Id="rId7" Type="http://schemas.openxmlformats.org/officeDocument/2006/relationships/image" Target="../media/image4.png"/><Relationship Id="rId12"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8.svg"/><Relationship Id="rId5" Type="http://schemas.openxmlformats.org/officeDocument/2006/relationships/image" Target="../media/image2.png"/><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EA4EB-C80E-7E4E-BE67-2711CBBED080}"/>
              </a:ext>
            </a:extLst>
          </p:cNvPr>
          <p:cNvSpPr>
            <a:spLocks noGrp="1"/>
          </p:cNvSpPr>
          <p:nvPr>
            <p:ph type="ctrTitle"/>
          </p:nvPr>
        </p:nvSpPr>
        <p:spPr/>
        <p:txBody>
          <a:bodyPr>
            <a:normAutofit fontScale="90000"/>
          </a:bodyPr>
          <a:lstStyle/>
          <a:p>
            <a:r>
              <a:rPr lang="en-US" dirty="0"/>
              <a:t>Integrated Approaches to Neglected Tropical Diseases of the Skin</a:t>
            </a:r>
          </a:p>
        </p:txBody>
      </p:sp>
      <p:sp>
        <p:nvSpPr>
          <p:cNvPr id="5" name="Subtitle 4">
            <a:extLst>
              <a:ext uri="{FF2B5EF4-FFF2-40B4-BE49-F238E27FC236}">
                <a16:creationId xmlns:a16="http://schemas.microsoft.com/office/drawing/2014/main" id="{E9F6B505-C302-CF4E-BA43-2B8F376DD2C3}"/>
              </a:ext>
            </a:extLst>
          </p:cNvPr>
          <p:cNvSpPr>
            <a:spLocks noGrp="1"/>
          </p:cNvSpPr>
          <p:nvPr>
            <p:ph type="subTitle" idx="1"/>
          </p:nvPr>
        </p:nvSpPr>
        <p:spPr/>
        <p:txBody>
          <a:bodyPr>
            <a:normAutofit/>
          </a:bodyPr>
          <a:lstStyle/>
          <a:p>
            <a:r>
              <a:rPr lang="en-US" dirty="0"/>
              <a:t>Michael Marks</a:t>
            </a:r>
          </a:p>
          <a:p>
            <a:r>
              <a:rPr lang="en-US" dirty="0"/>
              <a:t>London School of Hygiene &amp; Tropical Medicine</a:t>
            </a:r>
          </a:p>
        </p:txBody>
      </p:sp>
    </p:spTree>
    <p:extLst>
      <p:ext uri="{BB962C8B-B14F-4D97-AF65-F5344CB8AC3E}">
        <p14:creationId xmlns:p14="http://schemas.microsoft.com/office/powerpoint/2010/main" val="1305708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FFCE74F6-28B1-CD45-97CA-5538E07F9E48}"/>
              </a:ext>
            </a:extLst>
          </p:cNvPr>
          <p:cNvCxnSpPr>
            <a:cxnSpLocks/>
          </p:cNvCxnSpPr>
          <p:nvPr/>
        </p:nvCxnSpPr>
        <p:spPr>
          <a:xfrm flipV="1">
            <a:off x="7707898" y="1963633"/>
            <a:ext cx="1232620" cy="156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8C135BE-BFDF-994E-A405-CFABC3A0EABA}"/>
              </a:ext>
            </a:extLst>
          </p:cNvPr>
          <p:cNvCxnSpPr>
            <a:cxnSpLocks/>
          </p:cNvCxnSpPr>
          <p:nvPr/>
        </p:nvCxnSpPr>
        <p:spPr>
          <a:xfrm flipH="1">
            <a:off x="2361633" y="3607023"/>
            <a:ext cx="12019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Down Arrow 17">
            <a:extLst>
              <a:ext uri="{FF2B5EF4-FFF2-40B4-BE49-F238E27FC236}">
                <a16:creationId xmlns:a16="http://schemas.microsoft.com/office/drawing/2014/main" id="{71908C49-3E5C-BE49-99E7-DB7EC79DDA9F}"/>
              </a:ext>
            </a:extLst>
          </p:cNvPr>
          <p:cNvSpPr/>
          <p:nvPr/>
        </p:nvSpPr>
        <p:spPr>
          <a:xfrm>
            <a:off x="5344301" y="0"/>
            <a:ext cx="825754" cy="498705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28F8A471-EE8D-4742-B957-3D95C0186146}"/>
              </a:ext>
            </a:extLst>
          </p:cNvPr>
          <p:cNvSpPr/>
          <p:nvPr/>
        </p:nvSpPr>
        <p:spPr>
          <a:xfrm>
            <a:off x="4380436" y="10391"/>
            <a:ext cx="1285983" cy="276332"/>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Arial" panose="020B0604020202020204" pitchFamily="34" charset="0"/>
                <a:cs typeface="Arial" panose="020B0604020202020204" pitchFamily="34" charset="0"/>
              </a:rPr>
              <a:t>Cluster 1</a:t>
            </a:r>
          </a:p>
        </p:txBody>
      </p:sp>
      <p:sp>
        <p:nvSpPr>
          <p:cNvPr id="68" name="Rectangle 67">
            <a:extLst>
              <a:ext uri="{FF2B5EF4-FFF2-40B4-BE49-F238E27FC236}">
                <a16:creationId xmlns:a16="http://schemas.microsoft.com/office/drawing/2014/main" id="{4AF99072-124F-F343-8B7D-4137F0BF275B}"/>
              </a:ext>
            </a:extLst>
          </p:cNvPr>
          <p:cNvSpPr/>
          <p:nvPr/>
        </p:nvSpPr>
        <p:spPr>
          <a:xfrm>
            <a:off x="5736394" y="10391"/>
            <a:ext cx="1285983" cy="276332"/>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Cluster 2</a:t>
            </a:r>
          </a:p>
        </p:txBody>
      </p:sp>
      <p:sp>
        <p:nvSpPr>
          <p:cNvPr id="69" name="Rectangle 68">
            <a:extLst>
              <a:ext uri="{FF2B5EF4-FFF2-40B4-BE49-F238E27FC236}">
                <a16:creationId xmlns:a16="http://schemas.microsoft.com/office/drawing/2014/main" id="{0317656A-0390-6A4D-B495-0C4C0CDE74E1}"/>
              </a:ext>
            </a:extLst>
          </p:cNvPr>
          <p:cNvSpPr/>
          <p:nvPr/>
        </p:nvSpPr>
        <p:spPr>
          <a:xfrm>
            <a:off x="4380436" y="336843"/>
            <a:ext cx="1285983" cy="276332"/>
          </a:xfrm>
          <a:prstGeom prst="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Arial" panose="020B0604020202020204" pitchFamily="34" charset="0"/>
                <a:cs typeface="Arial" panose="020B0604020202020204" pitchFamily="34" charset="0"/>
              </a:rPr>
              <a:t>Cluster 3</a:t>
            </a:r>
          </a:p>
        </p:txBody>
      </p:sp>
      <p:sp>
        <p:nvSpPr>
          <p:cNvPr id="70" name="Rectangle 69">
            <a:extLst>
              <a:ext uri="{FF2B5EF4-FFF2-40B4-BE49-F238E27FC236}">
                <a16:creationId xmlns:a16="http://schemas.microsoft.com/office/drawing/2014/main" id="{5831FD51-AF06-154D-A113-7ABCFCE65A69}"/>
              </a:ext>
            </a:extLst>
          </p:cNvPr>
          <p:cNvSpPr/>
          <p:nvPr/>
        </p:nvSpPr>
        <p:spPr>
          <a:xfrm>
            <a:off x="5736393" y="336843"/>
            <a:ext cx="1285983" cy="276332"/>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Arial" panose="020B0604020202020204" pitchFamily="34" charset="0"/>
                <a:cs typeface="Arial" panose="020B0604020202020204" pitchFamily="34" charset="0"/>
              </a:rPr>
              <a:t>Cluster 4</a:t>
            </a:r>
          </a:p>
        </p:txBody>
      </p:sp>
      <p:sp>
        <p:nvSpPr>
          <p:cNvPr id="73" name="Rectangle 72">
            <a:extLst>
              <a:ext uri="{FF2B5EF4-FFF2-40B4-BE49-F238E27FC236}">
                <a16:creationId xmlns:a16="http://schemas.microsoft.com/office/drawing/2014/main" id="{62E3237B-3569-4740-8393-2F249AAED454}"/>
              </a:ext>
            </a:extLst>
          </p:cNvPr>
          <p:cNvSpPr/>
          <p:nvPr/>
        </p:nvSpPr>
        <p:spPr>
          <a:xfrm>
            <a:off x="3455743" y="1495097"/>
            <a:ext cx="4603079" cy="845689"/>
          </a:xfrm>
          <a:prstGeom prst="rect">
            <a:avLst/>
          </a:prstGeom>
          <a:solidFill>
            <a:srgbClr val="156B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chemeClr val="bg1"/>
                </a:solidFill>
                <a:latin typeface="Arial" panose="020B0604020202020204" pitchFamily="34" charset="0"/>
                <a:cs typeface="Arial" panose="020B0604020202020204" pitchFamily="34" charset="0"/>
              </a:rPr>
              <a:t>Stage 1 Screening</a:t>
            </a:r>
          </a:p>
          <a:p>
            <a:pPr algn="ctr"/>
            <a:r>
              <a:rPr lang="en-GB" sz="1600" dirty="0">
                <a:solidFill>
                  <a:schemeClr val="bg1"/>
                </a:solidFill>
                <a:latin typeface="Arial" panose="020B0604020202020204" pitchFamily="34" charset="0"/>
                <a:cs typeface="Arial" panose="020B0604020202020204" pitchFamily="34" charset="0"/>
              </a:rPr>
              <a:t>CHW census and screening in every cluster</a:t>
            </a:r>
          </a:p>
          <a:p>
            <a:pPr algn="ctr"/>
            <a:r>
              <a:rPr lang="en-GB" sz="1600" dirty="0">
                <a:solidFill>
                  <a:schemeClr val="bg1"/>
                </a:solidFill>
                <a:latin typeface="Arial" panose="020B0604020202020204" pitchFamily="34" charset="0"/>
                <a:cs typeface="Arial" panose="020B0604020202020204" pitchFamily="34" charset="0"/>
              </a:rPr>
              <a:t>(92 CHWs)</a:t>
            </a:r>
          </a:p>
        </p:txBody>
      </p:sp>
      <p:sp>
        <p:nvSpPr>
          <p:cNvPr id="75" name="Rectangle 74">
            <a:extLst>
              <a:ext uri="{FF2B5EF4-FFF2-40B4-BE49-F238E27FC236}">
                <a16:creationId xmlns:a16="http://schemas.microsoft.com/office/drawing/2014/main" id="{882BC6A6-2A83-3849-88FA-94B19E5E16D5}"/>
              </a:ext>
            </a:extLst>
          </p:cNvPr>
          <p:cNvSpPr/>
          <p:nvPr/>
        </p:nvSpPr>
        <p:spPr>
          <a:xfrm>
            <a:off x="2853598" y="2561271"/>
            <a:ext cx="2945688" cy="422643"/>
          </a:xfrm>
          <a:prstGeom prst="rect">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rial" panose="020B0604020202020204" pitchFamily="34" charset="0"/>
                <a:cs typeface="Arial" panose="020B0604020202020204" pitchFamily="34" charset="0"/>
              </a:rPr>
              <a:t>QC survey</a:t>
            </a:r>
          </a:p>
        </p:txBody>
      </p:sp>
      <p:pic>
        <p:nvPicPr>
          <p:cNvPr id="76" name="Picture 75">
            <a:extLst>
              <a:ext uri="{FF2B5EF4-FFF2-40B4-BE49-F238E27FC236}">
                <a16:creationId xmlns:a16="http://schemas.microsoft.com/office/drawing/2014/main" id="{6F44BD93-C2E5-9948-8B9A-E1D4771AEC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220" t="7020" r="17062" b="9369"/>
          <a:stretch/>
        </p:blipFill>
        <p:spPr>
          <a:xfrm>
            <a:off x="9039945" y="1648759"/>
            <a:ext cx="1113227" cy="1736173"/>
          </a:xfrm>
          <a:prstGeom prst="rect">
            <a:avLst/>
          </a:prstGeom>
          <a:noFill/>
        </p:spPr>
      </p:pic>
      <p:pic>
        <p:nvPicPr>
          <p:cNvPr id="77" name="Picture 76">
            <a:extLst>
              <a:ext uri="{FF2B5EF4-FFF2-40B4-BE49-F238E27FC236}">
                <a16:creationId xmlns:a16="http://schemas.microsoft.com/office/drawing/2014/main" id="{FB360988-D899-4146-87B9-7C6CE9B13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003" y="1461087"/>
            <a:ext cx="415166" cy="360253"/>
          </a:xfrm>
          <a:prstGeom prst="rect">
            <a:avLst/>
          </a:prstGeom>
          <a:noFill/>
        </p:spPr>
      </p:pic>
      <p:pic>
        <p:nvPicPr>
          <p:cNvPr id="78" name="Picture 77">
            <a:extLst>
              <a:ext uri="{FF2B5EF4-FFF2-40B4-BE49-F238E27FC236}">
                <a16:creationId xmlns:a16="http://schemas.microsoft.com/office/drawing/2014/main" id="{F6BF3B4D-E189-8141-8F8E-0C053094E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793" y="1548164"/>
            <a:ext cx="415166" cy="360253"/>
          </a:xfrm>
          <a:prstGeom prst="rect">
            <a:avLst/>
          </a:prstGeom>
          <a:noFill/>
        </p:spPr>
      </p:pic>
      <p:pic>
        <p:nvPicPr>
          <p:cNvPr id="79" name="Picture 78">
            <a:extLst>
              <a:ext uri="{FF2B5EF4-FFF2-40B4-BE49-F238E27FC236}">
                <a16:creationId xmlns:a16="http://schemas.microsoft.com/office/drawing/2014/main" id="{E4BCD002-91B2-474D-BA8A-1551E623FD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4419" y="2607594"/>
            <a:ext cx="415166" cy="360253"/>
          </a:xfrm>
          <a:prstGeom prst="rect">
            <a:avLst/>
          </a:prstGeom>
          <a:noFill/>
        </p:spPr>
      </p:pic>
      <p:pic>
        <p:nvPicPr>
          <p:cNvPr id="80" name="Picture 79">
            <a:extLst>
              <a:ext uri="{FF2B5EF4-FFF2-40B4-BE49-F238E27FC236}">
                <a16:creationId xmlns:a16="http://schemas.microsoft.com/office/drawing/2014/main" id="{5BA13E06-7D2A-7042-82DB-D03F050763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9594" y="2165451"/>
            <a:ext cx="427155" cy="418242"/>
          </a:xfrm>
          <a:prstGeom prst="rect">
            <a:avLst/>
          </a:prstGeom>
          <a:noFill/>
        </p:spPr>
      </p:pic>
      <p:pic>
        <p:nvPicPr>
          <p:cNvPr id="81" name="Picture 80">
            <a:extLst>
              <a:ext uri="{FF2B5EF4-FFF2-40B4-BE49-F238E27FC236}">
                <a16:creationId xmlns:a16="http://schemas.microsoft.com/office/drawing/2014/main" id="{D9EB2011-3B41-1B4A-8A63-3BFBF6E6DE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57427" y="1819955"/>
            <a:ext cx="427155" cy="418242"/>
          </a:xfrm>
          <a:prstGeom prst="rect">
            <a:avLst/>
          </a:prstGeom>
          <a:noFill/>
        </p:spPr>
      </p:pic>
      <p:pic>
        <p:nvPicPr>
          <p:cNvPr id="82" name="Picture 81">
            <a:extLst>
              <a:ext uri="{FF2B5EF4-FFF2-40B4-BE49-F238E27FC236}">
                <a16:creationId xmlns:a16="http://schemas.microsoft.com/office/drawing/2014/main" id="{1D31DF42-CD08-C046-990E-C3280D7D9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135" y="2812727"/>
            <a:ext cx="415166" cy="360253"/>
          </a:xfrm>
          <a:prstGeom prst="rect">
            <a:avLst/>
          </a:prstGeom>
          <a:noFill/>
        </p:spPr>
      </p:pic>
      <p:pic>
        <p:nvPicPr>
          <p:cNvPr id="83" name="Picture 82">
            <a:extLst>
              <a:ext uri="{FF2B5EF4-FFF2-40B4-BE49-F238E27FC236}">
                <a16:creationId xmlns:a16="http://schemas.microsoft.com/office/drawing/2014/main" id="{E9415F29-0F6B-FB43-8377-E7245147DD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17655" y="2369478"/>
            <a:ext cx="427155" cy="418242"/>
          </a:xfrm>
          <a:prstGeom prst="rect">
            <a:avLst/>
          </a:prstGeom>
          <a:noFill/>
        </p:spPr>
      </p:pic>
      <p:pic>
        <p:nvPicPr>
          <p:cNvPr id="84" name="Picture 83">
            <a:extLst>
              <a:ext uri="{FF2B5EF4-FFF2-40B4-BE49-F238E27FC236}">
                <a16:creationId xmlns:a16="http://schemas.microsoft.com/office/drawing/2014/main" id="{ED0BA895-E377-A84E-99BE-9864E6133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793" y="1930584"/>
            <a:ext cx="415166" cy="360253"/>
          </a:xfrm>
          <a:prstGeom prst="rect">
            <a:avLst/>
          </a:prstGeom>
          <a:noFill/>
        </p:spPr>
      </p:pic>
      <p:pic>
        <p:nvPicPr>
          <p:cNvPr id="85" name="Picture 84">
            <a:extLst>
              <a:ext uri="{FF2B5EF4-FFF2-40B4-BE49-F238E27FC236}">
                <a16:creationId xmlns:a16="http://schemas.microsoft.com/office/drawing/2014/main" id="{E50D9E5A-CD74-F44F-A72D-46C15E0C9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89506" y="1317362"/>
            <a:ext cx="427155" cy="418242"/>
          </a:xfrm>
          <a:prstGeom prst="rect">
            <a:avLst/>
          </a:prstGeom>
          <a:noFill/>
        </p:spPr>
      </p:pic>
      <p:pic>
        <p:nvPicPr>
          <p:cNvPr id="86" name="Picture 4" descr="Image result for green tick icon">
            <a:extLst>
              <a:ext uri="{FF2B5EF4-FFF2-40B4-BE49-F238E27FC236}">
                <a16:creationId xmlns:a16="http://schemas.microsoft.com/office/drawing/2014/main" id="{A96455AE-3B87-0343-BB64-D44AFFF438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9307" y="1635609"/>
            <a:ext cx="186651" cy="160003"/>
          </a:xfrm>
          <a:prstGeom prst="rect">
            <a:avLst/>
          </a:prstGeom>
          <a:noFill/>
        </p:spPr>
      </p:pic>
      <p:pic>
        <p:nvPicPr>
          <p:cNvPr id="87" name="Picture 4" descr="Image result for green tick icon">
            <a:extLst>
              <a:ext uri="{FF2B5EF4-FFF2-40B4-BE49-F238E27FC236}">
                <a16:creationId xmlns:a16="http://schemas.microsoft.com/office/drawing/2014/main" id="{4A934327-EB35-244D-B264-39C115F73B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5145" y="1698696"/>
            <a:ext cx="186651" cy="160003"/>
          </a:xfrm>
          <a:prstGeom prst="rect">
            <a:avLst/>
          </a:prstGeom>
          <a:noFill/>
        </p:spPr>
      </p:pic>
      <p:pic>
        <p:nvPicPr>
          <p:cNvPr id="88" name="Picture 4" descr="Image result for green tick icon">
            <a:extLst>
              <a:ext uri="{FF2B5EF4-FFF2-40B4-BE49-F238E27FC236}">
                <a16:creationId xmlns:a16="http://schemas.microsoft.com/office/drawing/2014/main" id="{6ADEBBEB-2401-C04A-A4A9-94DFDFC0BC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2225" y="2095454"/>
            <a:ext cx="186651" cy="160003"/>
          </a:xfrm>
          <a:prstGeom prst="rect">
            <a:avLst/>
          </a:prstGeom>
          <a:noFill/>
        </p:spPr>
      </p:pic>
      <p:pic>
        <p:nvPicPr>
          <p:cNvPr id="89" name="Picture 4" descr="Image result for green tick icon">
            <a:extLst>
              <a:ext uri="{FF2B5EF4-FFF2-40B4-BE49-F238E27FC236}">
                <a16:creationId xmlns:a16="http://schemas.microsoft.com/office/drawing/2014/main" id="{D7678FB4-8FDF-0B4C-9F53-BC65398B78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0017" y="1767416"/>
            <a:ext cx="186651" cy="160003"/>
          </a:xfrm>
          <a:prstGeom prst="rect">
            <a:avLst/>
          </a:prstGeom>
          <a:noFill/>
        </p:spPr>
      </p:pic>
      <p:pic>
        <p:nvPicPr>
          <p:cNvPr id="90" name="Picture 4" descr="Image result for green tick icon">
            <a:extLst>
              <a:ext uri="{FF2B5EF4-FFF2-40B4-BE49-F238E27FC236}">
                <a16:creationId xmlns:a16="http://schemas.microsoft.com/office/drawing/2014/main" id="{1F8E0A42-99C0-C84A-BC5B-05E539BD06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4259" y="2164626"/>
            <a:ext cx="186651" cy="160003"/>
          </a:xfrm>
          <a:prstGeom prst="rect">
            <a:avLst/>
          </a:prstGeom>
          <a:noFill/>
        </p:spPr>
      </p:pic>
      <p:pic>
        <p:nvPicPr>
          <p:cNvPr id="91" name="Picture 4" descr="Image result for green tick icon">
            <a:extLst>
              <a:ext uri="{FF2B5EF4-FFF2-40B4-BE49-F238E27FC236}">
                <a16:creationId xmlns:a16="http://schemas.microsoft.com/office/drawing/2014/main" id="{EB83E735-7E19-3C44-90AF-163631FE37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7036" y="2445702"/>
            <a:ext cx="186651" cy="160003"/>
          </a:xfrm>
          <a:prstGeom prst="rect">
            <a:avLst/>
          </a:prstGeom>
          <a:noFill/>
        </p:spPr>
      </p:pic>
      <p:pic>
        <p:nvPicPr>
          <p:cNvPr id="92" name="Picture 4" descr="Image result for green tick icon">
            <a:extLst>
              <a:ext uri="{FF2B5EF4-FFF2-40B4-BE49-F238E27FC236}">
                <a16:creationId xmlns:a16="http://schemas.microsoft.com/office/drawing/2014/main" id="{D39814D9-3E1E-8244-B65F-81A40D99D4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5976" y="2659776"/>
            <a:ext cx="186651" cy="160003"/>
          </a:xfrm>
          <a:prstGeom prst="rect">
            <a:avLst/>
          </a:prstGeom>
          <a:noFill/>
        </p:spPr>
      </p:pic>
      <p:pic>
        <p:nvPicPr>
          <p:cNvPr id="93" name="Picture 4" descr="Image result for green tick icon">
            <a:extLst>
              <a:ext uri="{FF2B5EF4-FFF2-40B4-BE49-F238E27FC236}">
                <a16:creationId xmlns:a16="http://schemas.microsoft.com/office/drawing/2014/main" id="{112E59EE-AFD5-324A-9C49-CDB59B3E04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2795" y="2859156"/>
            <a:ext cx="186651" cy="160003"/>
          </a:xfrm>
          <a:prstGeom prst="rect">
            <a:avLst/>
          </a:prstGeom>
          <a:noFill/>
        </p:spPr>
      </p:pic>
      <p:pic>
        <p:nvPicPr>
          <p:cNvPr id="94" name="Picture 4" descr="Image result for green tick icon">
            <a:extLst>
              <a:ext uri="{FF2B5EF4-FFF2-40B4-BE49-F238E27FC236}">
                <a16:creationId xmlns:a16="http://schemas.microsoft.com/office/drawing/2014/main" id="{9DE84CF4-B5C2-DF4F-BC9C-95A36B6728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3585" y="3097665"/>
            <a:ext cx="186651" cy="160003"/>
          </a:xfrm>
          <a:prstGeom prst="rect">
            <a:avLst/>
          </a:prstGeom>
          <a:noFill/>
        </p:spPr>
      </p:pic>
      <p:pic>
        <p:nvPicPr>
          <p:cNvPr id="97" name="Picture 96">
            <a:extLst>
              <a:ext uri="{FF2B5EF4-FFF2-40B4-BE49-F238E27FC236}">
                <a16:creationId xmlns:a16="http://schemas.microsoft.com/office/drawing/2014/main" id="{FBA2A728-E36A-1547-B1B6-E0D24E749D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099" r="15755"/>
          <a:stretch/>
        </p:blipFill>
        <p:spPr>
          <a:xfrm>
            <a:off x="0" y="2788876"/>
            <a:ext cx="1893704" cy="1635108"/>
          </a:xfrm>
          <a:prstGeom prst="rect">
            <a:avLst/>
          </a:prstGeom>
        </p:spPr>
      </p:pic>
      <p:sp>
        <p:nvSpPr>
          <p:cNvPr id="99" name="Rectangle 98">
            <a:extLst>
              <a:ext uri="{FF2B5EF4-FFF2-40B4-BE49-F238E27FC236}">
                <a16:creationId xmlns:a16="http://schemas.microsoft.com/office/drawing/2014/main" id="{09A04B68-C7A9-B040-A13A-91616ED58D83}"/>
              </a:ext>
            </a:extLst>
          </p:cNvPr>
          <p:cNvSpPr/>
          <p:nvPr/>
        </p:nvSpPr>
        <p:spPr>
          <a:xfrm>
            <a:off x="3455637" y="3132361"/>
            <a:ext cx="4603079" cy="851815"/>
          </a:xfrm>
          <a:prstGeom prst="rect">
            <a:avLst/>
          </a:prstGeom>
          <a:solidFill>
            <a:srgbClr val="156B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chemeClr val="bg1"/>
                </a:solidFill>
                <a:latin typeface="Arial" panose="020B0604020202020204" pitchFamily="34" charset="0"/>
                <a:cs typeface="Arial" panose="020B0604020202020204" pitchFamily="34" charset="0"/>
              </a:rPr>
              <a:t>Stage 2 Verification</a:t>
            </a:r>
          </a:p>
          <a:p>
            <a:pPr algn="ctr"/>
            <a:r>
              <a:rPr lang="en-GB" sz="1600" dirty="0">
                <a:solidFill>
                  <a:schemeClr val="bg1"/>
                </a:solidFill>
                <a:latin typeface="Arial" panose="020B0604020202020204" pitchFamily="34" charset="0"/>
                <a:cs typeface="Arial" panose="020B0604020202020204" pitchFamily="34" charset="0"/>
              </a:rPr>
              <a:t>Mobile verification of all cases</a:t>
            </a:r>
          </a:p>
          <a:p>
            <a:pPr algn="ctr"/>
            <a:r>
              <a:rPr lang="en-GB" sz="1600" dirty="0">
                <a:solidFill>
                  <a:schemeClr val="bg1"/>
                </a:solidFill>
                <a:latin typeface="Arial" panose="020B0604020202020204" pitchFamily="34" charset="0"/>
                <a:cs typeface="Arial" panose="020B0604020202020204" pitchFamily="34" charset="0"/>
              </a:rPr>
              <a:t>(Trained physician assistants</a:t>
            </a:r>
            <a:r>
              <a:rPr lang="en-GB" sz="1600" b="1" dirty="0">
                <a:solidFill>
                  <a:schemeClr val="bg1"/>
                </a:solidFill>
                <a:latin typeface="Arial" panose="020B0604020202020204" pitchFamily="34" charset="0"/>
                <a:cs typeface="Arial" panose="020B0604020202020204" pitchFamily="34" charset="0"/>
              </a:rPr>
              <a:t>)</a:t>
            </a:r>
          </a:p>
        </p:txBody>
      </p:sp>
      <p:sp>
        <p:nvSpPr>
          <p:cNvPr id="44" name="Rectangle 43">
            <a:extLst>
              <a:ext uri="{FF2B5EF4-FFF2-40B4-BE49-F238E27FC236}">
                <a16:creationId xmlns:a16="http://schemas.microsoft.com/office/drawing/2014/main" id="{882BC6A6-2A83-3849-88FA-94B19E5E16D5}"/>
              </a:ext>
            </a:extLst>
          </p:cNvPr>
          <p:cNvSpPr/>
          <p:nvPr/>
        </p:nvSpPr>
        <p:spPr>
          <a:xfrm>
            <a:off x="5757176" y="4099908"/>
            <a:ext cx="2945688" cy="392009"/>
          </a:xfrm>
          <a:prstGeom prst="rect">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rial" panose="020B0604020202020204" pitchFamily="34" charset="0"/>
                <a:cs typeface="Arial" panose="020B0604020202020204" pitchFamily="34" charset="0"/>
              </a:rPr>
              <a:t>QC survey</a:t>
            </a:r>
          </a:p>
        </p:txBody>
      </p:sp>
      <p:sp>
        <p:nvSpPr>
          <p:cNvPr id="48" name="Rectangle 47">
            <a:extLst>
              <a:ext uri="{FF2B5EF4-FFF2-40B4-BE49-F238E27FC236}">
                <a16:creationId xmlns:a16="http://schemas.microsoft.com/office/drawing/2014/main" id="{09A04B68-C7A9-B040-A13A-91616ED58D83}"/>
              </a:ext>
            </a:extLst>
          </p:cNvPr>
          <p:cNvSpPr/>
          <p:nvPr/>
        </p:nvSpPr>
        <p:spPr>
          <a:xfrm>
            <a:off x="3455638" y="4997444"/>
            <a:ext cx="4603078" cy="872638"/>
          </a:xfrm>
          <a:prstGeom prst="rect">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Estimated sample size = 59,724</a:t>
            </a:r>
          </a:p>
        </p:txBody>
      </p:sp>
      <p:sp>
        <p:nvSpPr>
          <p:cNvPr id="47" name="Rectangle 46">
            <a:extLst>
              <a:ext uri="{FF2B5EF4-FFF2-40B4-BE49-F238E27FC236}">
                <a16:creationId xmlns:a16="http://schemas.microsoft.com/office/drawing/2014/main" id="{5831FD51-AF06-154D-A113-7ABCFCE65A69}"/>
              </a:ext>
            </a:extLst>
          </p:cNvPr>
          <p:cNvSpPr/>
          <p:nvPr/>
        </p:nvSpPr>
        <p:spPr>
          <a:xfrm>
            <a:off x="5736392" y="651638"/>
            <a:ext cx="1285983" cy="276332"/>
          </a:xfrm>
          <a:prstGeom prst="rect">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Cluster 92</a:t>
            </a:r>
          </a:p>
        </p:txBody>
      </p:sp>
      <p:sp>
        <p:nvSpPr>
          <p:cNvPr id="49" name="Rectangle 48">
            <a:extLst>
              <a:ext uri="{FF2B5EF4-FFF2-40B4-BE49-F238E27FC236}">
                <a16:creationId xmlns:a16="http://schemas.microsoft.com/office/drawing/2014/main" id="{5831FD51-AF06-154D-A113-7ABCFCE65A69}"/>
              </a:ext>
            </a:extLst>
          </p:cNvPr>
          <p:cNvSpPr/>
          <p:nvPr/>
        </p:nvSpPr>
        <p:spPr>
          <a:xfrm>
            <a:off x="4394995" y="649906"/>
            <a:ext cx="1285983" cy="27633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etc </a:t>
            </a:r>
            <a:r>
              <a:rPr lang="en-GB" sz="1200" b="1" dirty="0" err="1">
                <a:solidFill>
                  <a:schemeClr val="tx1"/>
                </a:solidFill>
                <a:latin typeface="Arial" panose="020B0604020202020204" pitchFamily="34" charset="0"/>
                <a:cs typeface="Arial" panose="020B0604020202020204" pitchFamily="34" charset="0"/>
              </a:rPr>
              <a:t>etc</a:t>
            </a:r>
            <a:r>
              <a:rPr lang="en-GB" sz="1200" b="1" dirty="0">
                <a:solidFill>
                  <a:schemeClr val="tx1"/>
                </a:solidFill>
                <a:latin typeface="Arial" panose="020B0604020202020204" pitchFamily="34" charset="0"/>
                <a:cs typeface="Arial" panose="020B0604020202020204" pitchFamily="34" charset="0"/>
              </a:rPr>
              <a:t>…</a:t>
            </a:r>
          </a:p>
        </p:txBody>
      </p:sp>
      <p:sp>
        <p:nvSpPr>
          <p:cNvPr id="38" name="Rectangle 37">
            <a:extLst>
              <a:ext uri="{FF2B5EF4-FFF2-40B4-BE49-F238E27FC236}">
                <a16:creationId xmlns:a16="http://schemas.microsoft.com/office/drawing/2014/main" id="{2804384A-8B9F-B14F-BA58-602D43FC59B6}"/>
              </a:ext>
            </a:extLst>
          </p:cNvPr>
          <p:cNvSpPr/>
          <p:nvPr/>
        </p:nvSpPr>
        <p:spPr>
          <a:xfrm>
            <a:off x="3198719" y="991813"/>
            <a:ext cx="5075346" cy="422643"/>
          </a:xfrm>
          <a:prstGeom prst="rect">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rial" panose="020B0604020202020204" pitchFamily="34" charset="0"/>
                <a:cs typeface="Arial" panose="020B0604020202020204" pitchFamily="34" charset="0"/>
              </a:rPr>
              <a:t>Community sensitisation in every cluster</a:t>
            </a:r>
          </a:p>
        </p:txBody>
      </p:sp>
    </p:spTree>
    <p:extLst>
      <p:ext uri="{BB962C8B-B14F-4D97-AF65-F5344CB8AC3E}">
        <p14:creationId xmlns:p14="http://schemas.microsoft.com/office/powerpoint/2010/main" val="2599838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25070"/>
            <a:ext cx="11861743" cy="769441"/>
          </a:xfrm>
          <a:prstGeom prst="rect">
            <a:avLst/>
          </a:prstGeom>
          <a:noFill/>
        </p:spPr>
        <p:txBody>
          <a:bodyPr wrap="square" rtlCol="0">
            <a:spAutoFit/>
          </a:bodyPr>
          <a:lstStyle/>
          <a:p>
            <a:r>
              <a:rPr lang="en-GB" sz="4400" dirty="0">
                <a:latin typeface="+mj-lt"/>
              </a:rPr>
              <a:t>Stage 0: Training mid-level health workers</a:t>
            </a:r>
          </a:p>
        </p:txBody>
      </p:sp>
      <p:sp>
        <p:nvSpPr>
          <p:cNvPr id="16" name="TextBox 15"/>
          <p:cNvSpPr txBox="1"/>
          <p:nvPr/>
        </p:nvSpPr>
        <p:spPr>
          <a:xfrm>
            <a:off x="243584" y="1118350"/>
            <a:ext cx="7692285" cy="4154984"/>
          </a:xfrm>
          <a:prstGeom prst="rect">
            <a:avLst/>
          </a:prstGeom>
          <a:noFill/>
        </p:spPr>
        <p:txBody>
          <a:bodyPr wrap="square" rtlCol="0">
            <a:spAutoFit/>
          </a:bodyPr>
          <a:lstStyle/>
          <a:p>
            <a:r>
              <a:rPr lang="en-GB" sz="2200" dirty="0">
                <a:latin typeface="Calibri" panose="020F0502020204030204" pitchFamily="34" charset="0"/>
                <a:cs typeface="Calibri" panose="020F0502020204030204" pitchFamily="34" charset="0"/>
              </a:rPr>
              <a:t>5-day clinical training programme developed for skin-NTD verifiers at national skin-NTD referral centre.</a:t>
            </a:r>
          </a:p>
          <a:p>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Recruited experienced health workers with physician assistant qualifications.</a:t>
            </a:r>
          </a:p>
          <a:p>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Step 1 </a:t>
            </a:r>
          </a:p>
          <a:p>
            <a:r>
              <a:rPr lang="en-GB" sz="2200" i="1" dirty="0">
                <a:solidFill>
                  <a:schemeClr val="accent1"/>
                </a:solidFill>
                <a:latin typeface="Calibri" panose="020F0502020204030204" pitchFamily="34" charset="0"/>
                <a:cs typeface="Calibri" panose="020F0502020204030204" pitchFamily="34" charset="0"/>
              </a:rPr>
              <a:t>Basic dermatology and common skin diseases.</a:t>
            </a:r>
          </a:p>
          <a:p>
            <a:r>
              <a:rPr lang="en-GB" sz="2200" dirty="0">
                <a:latin typeface="Calibri" panose="020F0502020204030204" pitchFamily="34" charset="0"/>
                <a:cs typeface="Calibri" panose="020F0502020204030204" pitchFamily="34" charset="0"/>
              </a:rPr>
              <a:t>Step 2</a:t>
            </a:r>
          </a:p>
          <a:p>
            <a:r>
              <a:rPr lang="en-GB" sz="2200" i="1" dirty="0">
                <a:solidFill>
                  <a:schemeClr val="accent1"/>
                </a:solidFill>
                <a:latin typeface="Calibri" panose="020F0502020204030204" pitchFamily="34" charset="0"/>
                <a:cs typeface="Calibri" panose="020F0502020204030204" pitchFamily="34" charset="0"/>
              </a:rPr>
              <a:t>Practical training in clinical diagnosis of skin-NTDs.</a:t>
            </a:r>
          </a:p>
          <a:p>
            <a:r>
              <a:rPr lang="en-GB" sz="2200" dirty="0">
                <a:latin typeface="Calibri" panose="020F0502020204030204" pitchFamily="34" charset="0"/>
                <a:cs typeface="Calibri" panose="020F0502020204030204" pitchFamily="34" charset="0"/>
              </a:rPr>
              <a:t>Step 3</a:t>
            </a:r>
          </a:p>
          <a:p>
            <a:r>
              <a:rPr lang="en-GB" sz="2200" i="1" dirty="0">
                <a:solidFill>
                  <a:schemeClr val="accent1"/>
                </a:solidFill>
                <a:latin typeface="Calibri" panose="020F0502020204030204" pitchFamily="34" charset="0"/>
                <a:cs typeface="Calibri" panose="020F0502020204030204" pitchFamily="34" charset="0"/>
              </a:rPr>
              <a:t>Case management.</a:t>
            </a:r>
          </a:p>
        </p:txBody>
      </p:sp>
      <p:pic>
        <p:nvPicPr>
          <p:cNvPr id="12" name="Picture 11">
            <a:extLst>
              <a:ext uri="{FF2B5EF4-FFF2-40B4-BE49-F238E27FC236}">
                <a16:creationId xmlns:a16="http://schemas.microsoft.com/office/drawing/2014/main" id="{BCC79601-2BBF-0849-91FA-52A5A2B41D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28"/>
          <a:stretch/>
        </p:blipFill>
        <p:spPr>
          <a:xfrm>
            <a:off x="8776689" y="1218600"/>
            <a:ext cx="3171726" cy="2249678"/>
          </a:xfrm>
          <a:prstGeom prst="rect">
            <a:avLst/>
          </a:prstGeom>
          <a:ln>
            <a:solidFill>
              <a:srgbClr val="156B6D"/>
            </a:solidFill>
          </a:ln>
          <a:effectLst/>
        </p:spPr>
      </p:pic>
      <p:pic>
        <p:nvPicPr>
          <p:cNvPr id="14" name="Picture 13">
            <a:extLst>
              <a:ext uri="{FF2B5EF4-FFF2-40B4-BE49-F238E27FC236}">
                <a16:creationId xmlns:a16="http://schemas.microsoft.com/office/drawing/2014/main" id="{E2F70F0B-A682-FA4B-8C7A-8C8C0B901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6689" y="3429000"/>
            <a:ext cx="3171727" cy="2378795"/>
          </a:xfrm>
          <a:prstGeom prst="rect">
            <a:avLst/>
          </a:prstGeom>
          <a:ln>
            <a:solidFill>
              <a:srgbClr val="156B6D"/>
            </a:solidFill>
          </a:ln>
          <a:effectLst/>
        </p:spPr>
      </p:pic>
    </p:spTree>
    <p:extLst>
      <p:ext uri="{BB962C8B-B14F-4D97-AF65-F5344CB8AC3E}">
        <p14:creationId xmlns:p14="http://schemas.microsoft.com/office/powerpoint/2010/main" val="230444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13BDB88-75AE-DF4F-9870-B3A27453E48B}"/>
              </a:ext>
            </a:extLst>
          </p:cNvPr>
          <p:cNvPicPr>
            <a:picLocks noChangeAspect="1"/>
          </p:cNvPicPr>
          <p:nvPr/>
        </p:nvPicPr>
        <p:blipFill>
          <a:blip r:embed="rId3"/>
          <a:stretch>
            <a:fillRect/>
          </a:stretch>
        </p:blipFill>
        <p:spPr>
          <a:xfrm>
            <a:off x="0" y="883321"/>
            <a:ext cx="6215450" cy="4627794"/>
          </a:xfrm>
          <a:prstGeom prst="rect">
            <a:avLst/>
          </a:prstGeom>
          <a:effectLst>
            <a:softEdge rad="0"/>
          </a:effectLst>
        </p:spPr>
      </p:pic>
      <p:sp>
        <p:nvSpPr>
          <p:cNvPr id="15" name="TextBox 14"/>
          <p:cNvSpPr txBox="1"/>
          <p:nvPr/>
        </p:nvSpPr>
        <p:spPr>
          <a:xfrm>
            <a:off x="243584" y="787713"/>
            <a:ext cx="8020900" cy="430887"/>
          </a:xfrm>
          <a:prstGeom prst="rect">
            <a:avLst/>
          </a:prstGeom>
          <a:noFill/>
        </p:spPr>
        <p:txBody>
          <a:bodyPr wrap="square" rtlCol="0">
            <a:spAutoFit/>
          </a:bodyPr>
          <a:lstStyle/>
          <a:p>
            <a:endParaRPr lang="en-GB" sz="2200">
              <a:solidFill>
                <a:srgbClr val="156B6D"/>
              </a:solidFill>
              <a:latin typeface="Arial Black" panose="020B0A04020102020204" pitchFamily="34" charset="0"/>
            </a:endParaRPr>
          </a:p>
        </p:txBody>
      </p:sp>
      <p:sp>
        <p:nvSpPr>
          <p:cNvPr id="4" name="Rectangle 3">
            <a:extLst>
              <a:ext uri="{FF2B5EF4-FFF2-40B4-BE49-F238E27FC236}">
                <a16:creationId xmlns:a16="http://schemas.microsoft.com/office/drawing/2014/main" id="{62E3237B-3569-4740-8393-2F249AAED454}"/>
              </a:ext>
            </a:extLst>
          </p:cNvPr>
          <p:cNvSpPr/>
          <p:nvPr/>
        </p:nvSpPr>
        <p:spPr>
          <a:xfrm>
            <a:off x="6376087" y="1282743"/>
            <a:ext cx="5221685" cy="42925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u="sng" dirty="0">
              <a:solidFill>
                <a:schemeClr val="tx1"/>
              </a:solidFill>
              <a:latin typeface="Arial" panose="020B0604020202020204" pitchFamily="34" charset="0"/>
              <a:cs typeface="Arial" panose="020B0604020202020204" pitchFamily="34" charset="0"/>
            </a:endParaRPr>
          </a:p>
          <a:p>
            <a:r>
              <a:rPr lang="en-GB" sz="2000" dirty="0">
                <a:solidFill>
                  <a:schemeClr val="tx1"/>
                </a:solidFill>
                <a:latin typeface="Arial" panose="020B0604020202020204" pitchFamily="34" charset="0"/>
                <a:cs typeface="Arial" panose="020B0604020202020204" pitchFamily="34" charset="0"/>
              </a:rPr>
              <a:t>92 community health workers randomly selected</a:t>
            </a:r>
          </a:p>
          <a:p>
            <a:endParaRPr lang="en-GB" sz="2000" dirty="0">
              <a:solidFill>
                <a:schemeClr val="tx1"/>
              </a:solidFill>
              <a:latin typeface="Arial" panose="020B0604020202020204" pitchFamily="34" charset="0"/>
              <a:cs typeface="Arial" panose="020B0604020202020204" pitchFamily="34" charset="0"/>
            </a:endParaRPr>
          </a:p>
          <a:p>
            <a:r>
              <a:rPr lang="en-GB" sz="2000" dirty="0">
                <a:solidFill>
                  <a:schemeClr val="tx1"/>
                </a:solidFill>
                <a:latin typeface="Arial" panose="020B0604020202020204" pitchFamily="34" charset="0"/>
                <a:cs typeface="Arial" panose="020B0604020202020204" pitchFamily="34" charset="0"/>
              </a:rPr>
              <a:t>Collect GPS and electronic data with $35 mobile phones (3-days training)</a:t>
            </a:r>
          </a:p>
          <a:p>
            <a:endParaRPr lang="en-GB" sz="2000" dirty="0">
              <a:solidFill>
                <a:schemeClr val="tx1"/>
              </a:solidFill>
              <a:latin typeface="Arial" panose="020B0604020202020204" pitchFamily="34" charset="0"/>
              <a:cs typeface="Arial" panose="020B0604020202020204" pitchFamily="34" charset="0"/>
            </a:endParaRPr>
          </a:p>
          <a:p>
            <a:r>
              <a:rPr lang="en-GB" sz="2000" dirty="0">
                <a:solidFill>
                  <a:schemeClr val="tx1"/>
                </a:solidFill>
                <a:latin typeface="Arial" panose="020B0604020202020204" pitchFamily="34" charset="0"/>
                <a:cs typeface="Arial" panose="020B0604020202020204" pitchFamily="34" charset="0"/>
              </a:rPr>
              <a:t>Complete full census of community </a:t>
            </a:r>
          </a:p>
          <a:p>
            <a:r>
              <a:rPr lang="en-GB" sz="2000" dirty="0">
                <a:solidFill>
                  <a:schemeClr val="tx1"/>
                </a:solidFill>
                <a:latin typeface="Arial" panose="020B0604020202020204" pitchFamily="34" charset="0"/>
                <a:cs typeface="Arial" panose="020B0604020202020204" pitchFamily="34" charset="0"/>
              </a:rPr>
              <a:t>(300-1700 people)</a:t>
            </a:r>
          </a:p>
          <a:p>
            <a:endParaRPr lang="en-GB" sz="2000" dirty="0">
              <a:solidFill>
                <a:schemeClr val="tx1"/>
              </a:solidFill>
              <a:latin typeface="Arial" panose="020B0604020202020204" pitchFamily="34" charset="0"/>
              <a:cs typeface="Arial" panose="020B0604020202020204" pitchFamily="34" charset="0"/>
            </a:endParaRPr>
          </a:p>
          <a:p>
            <a:r>
              <a:rPr lang="en-GB" sz="2000" dirty="0">
                <a:solidFill>
                  <a:schemeClr val="tx1"/>
                </a:solidFill>
                <a:latin typeface="Arial" panose="020B0604020202020204" pitchFamily="34" charset="0"/>
                <a:cs typeface="Arial" panose="020B0604020202020204" pitchFamily="34" charset="0"/>
              </a:rPr>
              <a:t>Show pictures of skin-NTDs to every household &amp; Generate case list of suspected skin-NTDs</a:t>
            </a:r>
          </a:p>
        </p:txBody>
      </p:sp>
      <p:sp>
        <p:nvSpPr>
          <p:cNvPr id="5" name="TextBox 4">
            <a:extLst>
              <a:ext uri="{FF2B5EF4-FFF2-40B4-BE49-F238E27FC236}">
                <a16:creationId xmlns:a16="http://schemas.microsoft.com/office/drawing/2014/main" id="{97D3DB68-9CED-FD43-B8A5-25EEB898E455}"/>
              </a:ext>
            </a:extLst>
          </p:cNvPr>
          <p:cNvSpPr txBox="1"/>
          <p:nvPr/>
        </p:nvSpPr>
        <p:spPr>
          <a:xfrm>
            <a:off x="0" y="113880"/>
            <a:ext cx="11861743" cy="769441"/>
          </a:xfrm>
          <a:prstGeom prst="rect">
            <a:avLst/>
          </a:prstGeom>
          <a:noFill/>
        </p:spPr>
        <p:txBody>
          <a:bodyPr wrap="square" rtlCol="0">
            <a:spAutoFit/>
          </a:bodyPr>
          <a:lstStyle/>
          <a:p>
            <a:r>
              <a:rPr lang="en-GB" sz="4400" dirty="0">
                <a:latin typeface="+mj-lt"/>
              </a:rPr>
              <a:t>Stage 1: Screening</a:t>
            </a:r>
          </a:p>
        </p:txBody>
      </p:sp>
    </p:spTree>
    <p:extLst>
      <p:ext uri="{BB962C8B-B14F-4D97-AF65-F5344CB8AC3E}">
        <p14:creationId xmlns:p14="http://schemas.microsoft.com/office/powerpoint/2010/main" val="323615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C81268-AE88-474D-A9DB-F97F5DF3E42B}"/>
              </a:ext>
            </a:extLst>
          </p:cNvPr>
          <p:cNvPicPr>
            <a:picLocks noChangeAspect="1"/>
          </p:cNvPicPr>
          <p:nvPr/>
        </p:nvPicPr>
        <p:blipFill>
          <a:blip r:embed="rId3"/>
          <a:stretch>
            <a:fillRect/>
          </a:stretch>
        </p:blipFill>
        <p:spPr>
          <a:xfrm>
            <a:off x="0" y="890761"/>
            <a:ext cx="6168000" cy="4626000"/>
          </a:xfrm>
          <a:prstGeom prst="rect">
            <a:avLst/>
          </a:prstGeom>
        </p:spPr>
      </p:pic>
      <p:sp>
        <p:nvSpPr>
          <p:cNvPr id="4" name="TextBox 3">
            <a:extLst>
              <a:ext uri="{FF2B5EF4-FFF2-40B4-BE49-F238E27FC236}">
                <a16:creationId xmlns:a16="http://schemas.microsoft.com/office/drawing/2014/main" id="{C3F7909B-8BCC-D34E-AF3F-1A79019224C1}"/>
              </a:ext>
            </a:extLst>
          </p:cNvPr>
          <p:cNvSpPr txBox="1"/>
          <p:nvPr/>
        </p:nvSpPr>
        <p:spPr>
          <a:xfrm>
            <a:off x="0" y="121320"/>
            <a:ext cx="11861743" cy="769441"/>
          </a:xfrm>
          <a:prstGeom prst="rect">
            <a:avLst/>
          </a:prstGeom>
          <a:noFill/>
        </p:spPr>
        <p:txBody>
          <a:bodyPr wrap="square" rtlCol="0">
            <a:spAutoFit/>
          </a:bodyPr>
          <a:lstStyle/>
          <a:p>
            <a:r>
              <a:rPr lang="en-GB" sz="4400" dirty="0">
                <a:latin typeface="+mj-lt"/>
              </a:rPr>
              <a:t>Stage 2: Case Verification</a:t>
            </a:r>
          </a:p>
        </p:txBody>
      </p:sp>
      <p:sp>
        <p:nvSpPr>
          <p:cNvPr id="5" name="Rectangle 4">
            <a:extLst>
              <a:ext uri="{FF2B5EF4-FFF2-40B4-BE49-F238E27FC236}">
                <a16:creationId xmlns:a16="http://schemas.microsoft.com/office/drawing/2014/main" id="{FAD9C9A5-51C8-E54D-A682-8B4DEC741637}"/>
              </a:ext>
            </a:extLst>
          </p:cNvPr>
          <p:cNvSpPr/>
          <p:nvPr/>
        </p:nvSpPr>
        <p:spPr>
          <a:xfrm>
            <a:off x="6376087" y="1282743"/>
            <a:ext cx="5221685" cy="42925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ysClr val="windowText" lastClr="000000"/>
                </a:solidFill>
                <a:latin typeface="Arial" panose="020B0604020202020204" pitchFamily="34" charset="0"/>
                <a:cs typeface="Arial" panose="020B0604020202020204" pitchFamily="34" charset="0"/>
              </a:rPr>
              <a:t>7 physician assistants trained to diagnose skin-NTDs</a:t>
            </a:r>
          </a:p>
          <a:p>
            <a:endParaRPr lang="en-GB" sz="2000" dirty="0">
              <a:solidFill>
                <a:sysClr val="windowText" lastClr="000000"/>
              </a:solidFill>
              <a:latin typeface="Arial" panose="020B0604020202020204" pitchFamily="34" charset="0"/>
              <a:cs typeface="Arial" panose="020B0604020202020204" pitchFamily="34" charset="0"/>
            </a:endParaRPr>
          </a:p>
          <a:p>
            <a:r>
              <a:rPr lang="en-GB" sz="2000" dirty="0">
                <a:solidFill>
                  <a:sysClr val="windowText" lastClr="000000"/>
                </a:solidFill>
                <a:latin typeface="Arial" panose="020B0604020202020204" pitchFamily="34" charset="0"/>
                <a:cs typeface="Arial" panose="020B0604020202020204" pitchFamily="34" charset="0"/>
              </a:rPr>
              <a:t>Verification team travel door-to-door to follow-up every suspected case</a:t>
            </a:r>
          </a:p>
          <a:p>
            <a:endParaRPr lang="en-GB" sz="2000" dirty="0">
              <a:solidFill>
                <a:sysClr val="windowText" lastClr="000000"/>
              </a:solidFill>
              <a:latin typeface="Arial" panose="020B0604020202020204" pitchFamily="34" charset="0"/>
              <a:cs typeface="Arial" panose="020B0604020202020204" pitchFamily="34" charset="0"/>
            </a:endParaRPr>
          </a:p>
          <a:p>
            <a:r>
              <a:rPr lang="en-GB" sz="2000" dirty="0">
                <a:solidFill>
                  <a:sysClr val="windowText" lastClr="000000"/>
                </a:solidFill>
                <a:latin typeface="Arial" panose="020B0604020202020204" pitchFamily="34" charset="0"/>
                <a:cs typeface="Arial" panose="020B0604020202020204" pitchFamily="34" charset="0"/>
              </a:rPr>
              <a:t>Diagnose skin-NTDs in patients’ home and collect samples.</a:t>
            </a:r>
          </a:p>
        </p:txBody>
      </p:sp>
    </p:spTree>
    <p:extLst>
      <p:ext uri="{BB962C8B-B14F-4D97-AF65-F5344CB8AC3E}">
        <p14:creationId xmlns:p14="http://schemas.microsoft.com/office/powerpoint/2010/main" val="4098373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D49405-3DBD-FC45-B5F6-93C37E1B3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436" y="1234028"/>
            <a:ext cx="4227536" cy="4558692"/>
          </a:xfrm>
          <a:prstGeom prst="rect">
            <a:avLst/>
          </a:prstGeom>
        </p:spPr>
      </p:pic>
      <p:sp>
        <p:nvSpPr>
          <p:cNvPr id="5" name="TextBox 4">
            <a:extLst>
              <a:ext uri="{FF2B5EF4-FFF2-40B4-BE49-F238E27FC236}">
                <a16:creationId xmlns:a16="http://schemas.microsoft.com/office/drawing/2014/main" id="{A4146D36-187C-BE4D-93D2-092B61FBB853}"/>
              </a:ext>
            </a:extLst>
          </p:cNvPr>
          <p:cNvSpPr txBox="1"/>
          <p:nvPr/>
        </p:nvSpPr>
        <p:spPr>
          <a:xfrm>
            <a:off x="0" y="121320"/>
            <a:ext cx="11861743" cy="769441"/>
          </a:xfrm>
          <a:prstGeom prst="rect">
            <a:avLst/>
          </a:prstGeom>
          <a:noFill/>
        </p:spPr>
        <p:txBody>
          <a:bodyPr wrap="square" rtlCol="0">
            <a:spAutoFit/>
          </a:bodyPr>
          <a:lstStyle/>
          <a:p>
            <a:r>
              <a:rPr lang="en-GB" sz="4400" dirty="0">
                <a:latin typeface="+mj-lt"/>
              </a:rPr>
              <a:t>Quality Control Stages</a:t>
            </a:r>
          </a:p>
        </p:txBody>
      </p:sp>
      <p:sp>
        <p:nvSpPr>
          <p:cNvPr id="6" name="Rectangle 5">
            <a:extLst>
              <a:ext uri="{FF2B5EF4-FFF2-40B4-BE49-F238E27FC236}">
                <a16:creationId xmlns:a16="http://schemas.microsoft.com/office/drawing/2014/main" id="{049A8914-6B8F-C145-BFE8-7C87ED22949D}"/>
              </a:ext>
            </a:extLst>
          </p:cNvPr>
          <p:cNvSpPr/>
          <p:nvPr/>
        </p:nvSpPr>
        <p:spPr>
          <a:xfrm>
            <a:off x="6376087" y="1282743"/>
            <a:ext cx="5221685" cy="42925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GB" b="1" u="sng" dirty="0">
                <a:solidFill>
                  <a:prstClr val="black"/>
                </a:solidFill>
                <a:latin typeface="Arial" panose="020B0604020202020204" pitchFamily="34" charset="0"/>
                <a:cs typeface="Arial" panose="020B0604020202020204" pitchFamily="34" charset="0"/>
              </a:rPr>
              <a:t>Stage 1 QC</a:t>
            </a:r>
          </a:p>
          <a:p>
            <a:pPr lvl="0"/>
            <a:r>
              <a:rPr lang="en-GB" dirty="0">
                <a:solidFill>
                  <a:prstClr val="black"/>
                </a:solidFill>
                <a:latin typeface="Arial" panose="020B0604020202020204" pitchFamily="34" charset="0"/>
                <a:cs typeface="Arial" panose="020B0604020202020204" pitchFamily="34" charset="0"/>
              </a:rPr>
              <a:t>Local health worker randomly visit 10% of households</a:t>
            </a:r>
          </a:p>
          <a:p>
            <a:pPr lvl="0"/>
            <a:r>
              <a:rPr lang="en-GB" dirty="0">
                <a:solidFill>
                  <a:prstClr val="black"/>
                </a:solidFill>
                <a:latin typeface="Arial" panose="020B0604020202020204" pitchFamily="34" charset="0"/>
                <a:cs typeface="Arial" panose="020B0604020202020204" pitchFamily="34" charset="0"/>
              </a:rPr>
              <a:t>(2-days training):</a:t>
            </a:r>
          </a:p>
          <a:p>
            <a:pPr marL="342900" lvl="0" indent="-342900">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Check CHW </a:t>
            </a:r>
            <a:r>
              <a:rPr lang="en-GB" u="sng" dirty="0">
                <a:solidFill>
                  <a:prstClr val="black"/>
                </a:solidFill>
                <a:latin typeface="Arial" panose="020B0604020202020204" pitchFamily="34" charset="0"/>
                <a:cs typeface="Arial" panose="020B0604020202020204" pitchFamily="34" charset="0"/>
              </a:rPr>
              <a:t>coverage</a:t>
            </a:r>
          </a:p>
          <a:p>
            <a:pPr marL="342900" lvl="0" indent="-342900">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Perform full skin examinations</a:t>
            </a:r>
          </a:p>
          <a:p>
            <a:pPr lvl="0"/>
            <a:endParaRPr lang="en-GB" b="1" dirty="0">
              <a:solidFill>
                <a:prstClr val="black"/>
              </a:solidFill>
              <a:latin typeface="Arial" panose="020B0604020202020204" pitchFamily="34" charset="0"/>
              <a:cs typeface="Arial" panose="020B0604020202020204" pitchFamily="34" charset="0"/>
            </a:endParaRPr>
          </a:p>
          <a:p>
            <a:pPr lvl="0"/>
            <a:r>
              <a:rPr lang="en-GB" b="1" u="sng" dirty="0">
                <a:solidFill>
                  <a:prstClr val="black"/>
                </a:solidFill>
                <a:latin typeface="Arial" panose="020B0604020202020204" pitchFamily="34" charset="0"/>
                <a:cs typeface="Arial" panose="020B0604020202020204" pitchFamily="34" charset="0"/>
              </a:rPr>
              <a:t>Stage 2 QC</a:t>
            </a:r>
          </a:p>
          <a:p>
            <a:pPr lvl="0"/>
            <a:r>
              <a:rPr lang="en-GB" dirty="0">
                <a:solidFill>
                  <a:prstClr val="black"/>
                </a:solidFill>
                <a:latin typeface="Arial" panose="020B0604020202020204" pitchFamily="34" charset="0"/>
                <a:cs typeface="Arial" panose="020B0604020202020204" pitchFamily="34" charset="0"/>
              </a:rPr>
              <a:t>National programme staff confirm clinical diagnoses in patients’ homes.</a:t>
            </a:r>
          </a:p>
          <a:p>
            <a:pPr lvl="0"/>
            <a:endParaRPr lang="en-GB" b="1" dirty="0">
              <a:solidFill>
                <a:prstClr val="black"/>
              </a:solidFill>
              <a:latin typeface="Arial" panose="020B0604020202020204" pitchFamily="34" charset="0"/>
              <a:cs typeface="Arial" panose="020B0604020202020204" pitchFamily="34" charset="0"/>
            </a:endParaRPr>
          </a:p>
          <a:p>
            <a:pPr lvl="0"/>
            <a:r>
              <a:rPr lang="en-GB" b="1" u="sng" dirty="0">
                <a:solidFill>
                  <a:prstClr val="black"/>
                </a:solidFill>
                <a:latin typeface="Arial" panose="020B0604020202020204" pitchFamily="34" charset="0"/>
                <a:cs typeface="Arial" panose="020B0604020202020204" pitchFamily="34" charset="0"/>
              </a:rPr>
              <a:t>Electronic data capture</a:t>
            </a:r>
            <a:r>
              <a:rPr lang="en-GB" b="1" dirty="0">
                <a:solidFill>
                  <a:prstClr val="black"/>
                </a:solidFill>
                <a:latin typeface="Arial" panose="020B0604020202020204" pitchFamily="34" charset="0"/>
                <a:cs typeface="Arial" panose="020B0604020202020204" pitchFamily="34" charset="0"/>
              </a:rPr>
              <a:t> </a:t>
            </a:r>
          </a:p>
          <a:p>
            <a:pPr lvl="0"/>
            <a:r>
              <a:rPr lang="en-GB" dirty="0">
                <a:solidFill>
                  <a:prstClr val="black"/>
                </a:solidFill>
                <a:latin typeface="Arial" panose="020B0604020202020204" pitchFamily="34" charset="0"/>
                <a:cs typeface="Arial" panose="020B0604020202020204" pitchFamily="34" charset="0"/>
              </a:rPr>
              <a:t>Electronic validation of data input and GPS.</a:t>
            </a:r>
          </a:p>
        </p:txBody>
      </p:sp>
    </p:spTree>
    <p:extLst>
      <p:ext uri="{BB962C8B-B14F-4D97-AF65-F5344CB8AC3E}">
        <p14:creationId xmlns:p14="http://schemas.microsoft.com/office/powerpoint/2010/main" val="3188248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43584" y="787713"/>
            <a:ext cx="8020900" cy="430887"/>
          </a:xfrm>
          <a:prstGeom prst="rect">
            <a:avLst/>
          </a:prstGeom>
          <a:noFill/>
        </p:spPr>
        <p:txBody>
          <a:bodyPr wrap="square" rtlCol="0">
            <a:spAutoFit/>
          </a:bodyPr>
          <a:lstStyle/>
          <a:p>
            <a:endParaRPr lang="en-GB" sz="2200">
              <a:solidFill>
                <a:srgbClr val="156B6D"/>
              </a:solidFill>
              <a:latin typeface="Arial Black" panose="020B0A04020102020204" pitchFamily="34" charset="0"/>
            </a:endParaRPr>
          </a:p>
        </p:txBody>
      </p:sp>
      <p:sp>
        <p:nvSpPr>
          <p:cNvPr id="5" name="TextBox 4">
            <a:extLst>
              <a:ext uri="{FF2B5EF4-FFF2-40B4-BE49-F238E27FC236}">
                <a16:creationId xmlns:a16="http://schemas.microsoft.com/office/drawing/2014/main" id="{97D3DB68-9CED-FD43-B8A5-25EEB898E455}"/>
              </a:ext>
            </a:extLst>
          </p:cNvPr>
          <p:cNvSpPr txBox="1"/>
          <p:nvPr/>
        </p:nvSpPr>
        <p:spPr>
          <a:xfrm>
            <a:off x="0" y="113880"/>
            <a:ext cx="11861743" cy="769441"/>
          </a:xfrm>
          <a:prstGeom prst="rect">
            <a:avLst/>
          </a:prstGeom>
          <a:noFill/>
        </p:spPr>
        <p:txBody>
          <a:bodyPr wrap="square" rtlCol="0">
            <a:spAutoFit/>
          </a:bodyPr>
          <a:lstStyle/>
          <a:p>
            <a:r>
              <a:rPr lang="en-GB" sz="4400" dirty="0">
                <a:latin typeface="+mj-lt"/>
              </a:rPr>
              <a:t>Stage 1: Screening Results</a:t>
            </a:r>
          </a:p>
        </p:txBody>
      </p:sp>
      <p:pic>
        <p:nvPicPr>
          <p:cNvPr id="6" name="Picture 5">
            <a:extLst>
              <a:ext uri="{FF2B5EF4-FFF2-40B4-BE49-F238E27FC236}">
                <a16:creationId xmlns:a16="http://schemas.microsoft.com/office/drawing/2014/main" id="{94A619D6-1B11-234F-A5F5-5964F1529F62}"/>
              </a:ext>
            </a:extLst>
          </p:cNvPr>
          <p:cNvPicPr>
            <a:picLocks noChangeAspect="1"/>
          </p:cNvPicPr>
          <p:nvPr/>
        </p:nvPicPr>
        <p:blipFill rotWithShape="1">
          <a:blip r:embed="rId3"/>
          <a:srcRect l="59354" t="19028"/>
          <a:stretch/>
        </p:blipFill>
        <p:spPr>
          <a:xfrm>
            <a:off x="7507209" y="1473979"/>
            <a:ext cx="2872121" cy="4361055"/>
          </a:xfrm>
          <a:prstGeom prst="rect">
            <a:avLst/>
          </a:prstGeom>
          <a:ln w="28575">
            <a:solidFill>
              <a:schemeClr val="tx1"/>
            </a:solidFill>
          </a:ln>
        </p:spPr>
      </p:pic>
      <p:sp>
        <p:nvSpPr>
          <p:cNvPr id="7" name="TextBox 6">
            <a:extLst>
              <a:ext uri="{FF2B5EF4-FFF2-40B4-BE49-F238E27FC236}">
                <a16:creationId xmlns:a16="http://schemas.microsoft.com/office/drawing/2014/main" id="{90CF6E1E-98F9-904A-99B6-6A9A8C0FE9CB}"/>
              </a:ext>
            </a:extLst>
          </p:cNvPr>
          <p:cNvSpPr txBox="1"/>
          <p:nvPr/>
        </p:nvSpPr>
        <p:spPr>
          <a:xfrm>
            <a:off x="250839" y="0"/>
            <a:ext cx="8175047" cy="5632311"/>
          </a:xfrm>
          <a:prstGeom prst="rect">
            <a:avLst/>
          </a:prstGeom>
          <a:noFill/>
        </p:spPr>
        <p:txBody>
          <a:bodyPr wrap="square" rtlCol="0">
            <a:spAutoFit/>
          </a:bodyPr>
          <a:lstStyle/>
          <a:p>
            <a:endParaRPr lang="en-GB" sz="3200" b="1" dirty="0">
              <a:solidFill>
                <a:srgbClr val="156B6D"/>
              </a:solidFill>
              <a:latin typeface="Arial" panose="020B0604020202020204" pitchFamily="34" charset="0"/>
              <a:cs typeface="Arial" panose="020B0604020202020204" pitchFamily="34" charset="0"/>
            </a:endParaRPr>
          </a:p>
          <a:p>
            <a:endParaRPr lang="en-GB" sz="3200" b="1" dirty="0">
              <a:solidFill>
                <a:srgbClr val="156B6D"/>
              </a:solidFill>
              <a:latin typeface="Arial" panose="020B0604020202020204" pitchFamily="34" charset="0"/>
              <a:cs typeface="Arial" panose="020B0604020202020204" pitchFamily="34" charset="0"/>
            </a:endParaRPr>
          </a:p>
          <a:p>
            <a:endParaRPr lang="en-GB" sz="3200" b="1" dirty="0">
              <a:solidFill>
                <a:srgbClr val="156B6D"/>
              </a:solidFill>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4 month duration </a:t>
            </a:r>
          </a:p>
          <a:p>
            <a:r>
              <a:rPr lang="en-GB" sz="3200" dirty="0">
                <a:latin typeface="Arial" panose="020B0604020202020204" pitchFamily="34" charset="0"/>
                <a:cs typeface="Arial" panose="020B0604020202020204" pitchFamily="34" charset="0"/>
              </a:rPr>
              <a:t>56,825 enumerated and screened</a:t>
            </a:r>
          </a:p>
          <a:p>
            <a:r>
              <a:rPr lang="en-GB" sz="3200" dirty="0">
                <a:latin typeface="Arial" panose="020B0604020202020204" pitchFamily="34" charset="0"/>
                <a:cs typeface="Arial" panose="020B0604020202020204" pitchFamily="34" charset="0"/>
              </a:rPr>
              <a:t>3,140 suspected cases referred</a:t>
            </a:r>
          </a:p>
          <a:p>
            <a:endParaRPr lang="en-GB" sz="3200" dirty="0">
              <a:latin typeface="Arial" panose="020B0604020202020204" pitchFamily="34" charset="0"/>
              <a:cs typeface="Arial" panose="020B0604020202020204" pitchFamily="34" charset="0"/>
            </a:endParaRPr>
          </a:p>
          <a:p>
            <a:r>
              <a:rPr lang="en-GB" sz="3200" u="sng" dirty="0">
                <a:latin typeface="Arial" panose="020B0604020202020204" pitchFamily="34" charset="0"/>
                <a:cs typeface="Arial" panose="020B0604020202020204" pitchFamily="34" charset="0"/>
              </a:rPr>
              <a:t>Quality control of CHW screening</a:t>
            </a:r>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High CHW community coverage rates</a:t>
            </a:r>
          </a:p>
          <a:p>
            <a:r>
              <a:rPr lang="en-GB" sz="2000" b="1" dirty="0">
                <a:solidFill>
                  <a:srgbClr val="0070C0"/>
                </a:solidFill>
                <a:latin typeface="Arial" panose="020B0604020202020204" pitchFamily="34" charset="0"/>
                <a:cs typeface="Arial" panose="020B0604020202020204" pitchFamily="34" charset="0"/>
              </a:rPr>
              <a:t>95% reported CHW visit during QC checks.</a:t>
            </a:r>
          </a:p>
          <a:p>
            <a:r>
              <a:rPr lang="en-GB" sz="2000" b="1" dirty="0">
                <a:solidFill>
                  <a:srgbClr val="0070C0"/>
                </a:solidFill>
                <a:latin typeface="Arial" panose="020B0604020202020204" pitchFamily="34" charset="0"/>
                <a:cs typeface="Arial" panose="020B0604020202020204" pitchFamily="34" charset="0"/>
              </a:rPr>
              <a:t>87% household ID re-capture rate during QC.</a:t>
            </a:r>
          </a:p>
        </p:txBody>
      </p:sp>
    </p:spTree>
    <p:extLst>
      <p:ext uri="{BB962C8B-B14F-4D97-AF65-F5344CB8AC3E}">
        <p14:creationId xmlns:p14="http://schemas.microsoft.com/office/powerpoint/2010/main" val="262884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43584" y="787713"/>
            <a:ext cx="8020900" cy="430887"/>
          </a:xfrm>
          <a:prstGeom prst="rect">
            <a:avLst/>
          </a:prstGeom>
          <a:noFill/>
        </p:spPr>
        <p:txBody>
          <a:bodyPr wrap="square" rtlCol="0">
            <a:spAutoFit/>
          </a:bodyPr>
          <a:lstStyle/>
          <a:p>
            <a:endParaRPr lang="en-GB" sz="2200">
              <a:solidFill>
                <a:srgbClr val="156B6D"/>
              </a:solidFill>
              <a:latin typeface="Arial Black" panose="020B0A04020102020204" pitchFamily="34" charset="0"/>
            </a:endParaRPr>
          </a:p>
        </p:txBody>
      </p:sp>
      <p:sp>
        <p:nvSpPr>
          <p:cNvPr id="5" name="TextBox 4">
            <a:extLst>
              <a:ext uri="{FF2B5EF4-FFF2-40B4-BE49-F238E27FC236}">
                <a16:creationId xmlns:a16="http://schemas.microsoft.com/office/drawing/2014/main" id="{97D3DB68-9CED-FD43-B8A5-25EEB898E455}"/>
              </a:ext>
            </a:extLst>
          </p:cNvPr>
          <p:cNvSpPr txBox="1"/>
          <p:nvPr/>
        </p:nvSpPr>
        <p:spPr>
          <a:xfrm>
            <a:off x="0" y="113880"/>
            <a:ext cx="11861743" cy="769441"/>
          </a:xfrm>
          <a:prstGeom prst="rect">
            <a:avLst/>
          </a:prstGeom>
          <a:noFill/>
        </p:spPr>
        <p:txBody>
          <a:bodyPr wrap="square" rtlCol="0">
            <a:spAutoFit/>
          </a:bodyPr>
          <a:lstStyle/>
          <a:p>
            <a:r>
              <a:rPr lang="en-GB" sz="4400" dirty="0">
                <a:latin typeface="+mj-lt"/>
              </a:rPr>
              <a:t>Stage 2: Verification Results</a:t>
            </a:r>
          </a:p>
        </p:txBody>
      </p:sp>
      <p:sp>
        <p:nvSpPr>
          <p:cNvPr id="8" name="TextBox 7">
            <a:extLst>
              <a:ext uri="{FF2B5EF4-FFF2-40B4-BE49-F238E27FC236}">
                <a16:creationId xmlns:a16="http://schemas.microsoft.com/office/drawing/2014/main" id="{5A508F43-F7EC-FA4F-A576-52385F62620D}"/>
              </a:ext>
            </a:extLst>
          </p:cNvPr>
          <p:cNvSpPr txBox="1"/>
          <p:nvPr/>
        </p:nvSpPr>
        <p:spPr>
          <a:xfrm>
            <a:off x="197832" y="4999693"/>
            <a:ext cx="6020197" cy="830997"/>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Routine data: New case detection rate </a:t>
            </a:r>
          </a:p>
          <a:p>
            <a:r>
              <a:rPr lang="en-GB" sz="2400" dirty="0">
                <a:latin typeface="Calibri" panose="020F0502020204030204" pitchFamily="34" charset="0"/>
                <a:cs typeface="Calibri" panose="020F0502020204030204" pitchFamily="34" charset="0"/>
              </a:rPr>
              <a:t>Maryland Jan-Dec 2017</a:t>
            </a:r>
          </a:p>
        </p:txBody>
      </p:sp>
      <p:sp>
        <p:nvSpPr>
          <p:cNvPr id="9" name="TextBox 8">
            <a:extLst>
              <a:ext uri="{FF2B5EF4-FFF2-40B4-BE49-F238E27FC236}">
                <a16:creationId xmlns:a16="http://schemas.microsoft.com/office/drawing/2014/main" id="{A725002D-BBAF-5B49-852D-830346D4DFCC}"/>
              </a:ext>
            </a:extLst>
          </p:cNvPr>
          <p:cNvSpPr txBox="1"/>
          <p:nvPr/>
        </p:nvSpPr>
        <p:spPr>
          <a:xfrm>
            <a:off x="6259359" y="4999692"/>
            <a:ext cx="6020197" cy="830997"/>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Survey cases: Previously </a:t>
            </a:r>
          </a:p>
          <a:p>
            <a:r>
              <a:rPr lang="en-GB" sz="2400" dirty="0">
                <a:latin typeface="Calibri" panose="020F0502020204030204" pitchFamily="34" charset="0"/>
                <a:cs typeface="Calibri" panose="020F0502020204030204" pitchFamily="34" charset="0"/>
              </a:rPr>
              <a:t>unknown to the health system</a:t>
            </a:r>
          </a:p>
        </p:txBody>
      </p:sp>
      <p:pic>
        <p:nvPicPr>
          <p:cNvPr id="10" name="Picture 9" descr="A screenshot of a video game&#10;&#10;Description automatically generated">
            <a:extLst>
              <a:ext uri="{FF2B5EF4-FFF2-40B4-BE49-F238E27FC236}">
                <a16:creationId xmlns:a16="http://schemas.microsoft.com/office/drawing/2014/main" id="{85CA35FD-24EE-264C-B72D-662D39CD97DC}"/>
              </a:ext>
            </a:extLst>
          </p:cNvPr>
          <p:cNvPicPr/>
          <p:nvPr/>
        </p:nvPicPr>
        <p:blipFill>
          <a:blip r:embed="rId3">
            <a:extLst>
              <a:ext uri="{28A0092B-C50C-407E-A947-70E740481C1C}">
                <a14:useLocalDpi xmlns:a14="http://schemas.microsoft.com/office/drawing/2010/main" val="0"/>
              </a:ext>
            </a:extLst>
          </a:blip>
          <a:stretch>
            <a:fillRect/>
          </a:stretch>
        </p:blipFill>
        <p:spPr>
          <a:xfrm>
            <a:off x="6218029" y="1218600"/>
            <a:ext cx="5727700" cy="3837305"/>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3D396003-784E-404F-B276-CF8F76A91C58}"/>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243584" y="1218600"/>
            <a:ext cx="5727700" cy="3834765"/>
          </a:xfrm>
          <a:prstGeom prst="rect">
            <a:avLst/>
          </a:prstGeom>
        </p:spPr>
      </p:pic>
    </p:spTree>
    <p:extLst>
      <p:ext uri="{BB962C8B-B14F-4D97-AF65-F5344CB8AC3E}">
        <p14:creationId xmlns:p14="http://schemas.microsoft.com/office/powerpoint/2010/main" val="3826394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43584" y="787713"/>
            <a:ext cx="8020900" cy="430887"/>
          </a:xfrm>
          <a:prstGeom prst="rect">
            <a:avLst/>
          </a:prstGeom>
          <a:noFill/>
        </p:spPr>
        <p:txBody>
          <a:bodyPr wrap="square" rtlCol="0">
            <a:spAutoFit/>
          </a:bodyPr>
          <a:lstStyle/>
          <a:p>
            <a:endParaRPr lang="en-GB" sz="2200">
              <a:solidFill>
                <a:srgbClr val="156B6D"/>
              </a:solidFill>
              <a:latin typeface="Arial Black" panose="020B0A04020102020204" pitchFamily="34" charset="0"/>
            </a:endParaRPr>
          </a:p>
        </p:txBody>
      </p:sp>
      <p:sp>
        <p:nvSpPr>
          <p:cNvPr id="5" name="TextBox 4">
            <a:extLst>
              <a:ext uri="{FF2B5EF4-FFF2-40B4-BE49-F238E27FC236}">
                <a16:creationId xmlns:a16="http://schemas.microsoft.com/office/drawing/2014/main" id="{97D3DB68-9CED-FD43-B8A5-25EEB898E455}"/>
              </a:ext>
            </a:extLst>
          </p:cNvPr>
          <p:cNvSpPr txBox="1"/>
          <p:nvPr/>
        </p:nvSpPr>
        <p:spPr>
          <a:xfrm>
            <a:off x="0" y="113880"/>
            <a:ext cx="11861743" cy="769441"/>
          </a:xfrm>
          <a:prstGeom prst="rect">
            <a:avLst/>
          </a:prstGeom>
          <a:noFill/>
        </p:spPr>
        <p:txBody>
          <a:bodyPr wrap="square" rtlCol="0">
            <a:spAutoFit/>
          </a:bodyPr>
          <a:lstStyle/>
          <a:p>
            <a:r>
              <a:rPr lang="en-GB" sz="4400" dirty="0">
                <a:latin typeface="+mj-lt"/>
              </a:rPr>
              <a:t>Stage 2: Verification Results</a:t>
            </a:r>
          </a:p>
        </p:txBody>
      </p:sp>
      <p:sp>
        <p:nvSpPr>
          <p:cNvPr id="7" name="TextBox 6">
            <a:extLst>
              <a:ext uri="{FF2B5EF4-FFF2-40B4-BE49-F238E27FC236}">
                <a16:creationId xmlns:a16="http://schemas.microsoft.com/office/drawing/2014/main" id="{B0E634FB-DFA3-3C49-85DF-27705C187307}"/>
              </a:ext>
            </a:extLst>
          </p:cNvPr>
          <p:cNvSpPr txBox="1"/>
          <p:nvPr/>
        </p:nvSpPr>
        <p:spPr>
          <a:xfrm>
            <a:off x="99588" y="1098437"/>
            <a:ext cx="12181312" cy="4524315"/>
          </a:xfrm>
          <a:prstGeom prst="rect">
            <a:avLst/>
          </a:prstGeom>
          <a:noFill/>
        </p:spPr>
        <p:txBody>
          <a:bodyPr wrap="square" rtlCol="0">
            <a:spAutoFit/>
          </a:bodyPr>
          <a:lstStyle/>
          <a:p>
            <a:endParaRPr lang="en-GB" sz="2400" b="1" dirty="0">
              <a:solidFill>
                <a:srgbClr val="156B6D"/>
              </a:solidFill>
              <a:latin typeface="Arial" panose="020B0604020202020204" pitchFamily="34" charset="0"/>
              <a:cs typeface="Arial" panose="020B0604020202020204" pitchFamily="34" charset="0"/>
            </a:endParaRPr>
          </a:p>
          <a:p>
            <a:endParaRPr lang="en-GB" sz="2400" b="1" dirty="0">
              <a:solidFill>
                <a:srgbClr val="156B6D"/>
              </a:solidFill>
              <a:latin typeface="Arial" panose="020B0604020202020204" pitchFamily="34" charset="0"/>
              <a:cs typeface="Arial" panose="020B0604020202020204" pitchFamily="34" charset="0"/>
            </a:endParaRPr>
          </a:p>
          <a:p>
            <a:endParaRPr lang="en-GB" sz="2400" b="1" dirty="0">
              <a:solidFill>
                <a:srgbClr val="156B6D"/>
              </a:solidFill>
              <a:latin typeface="Arial" panose="020B0604020202020204" pitchFamily="34" charset="0"/>
              <a:cs typeface="Arial" panose="020B0604020202020204" pitchFamily="34" charset="0"/>
            </a:endParaRPr>
          </a:p>
          <a:p>
            <a:endParaRPr lang="en-GB" sz="2400" b="1" dirty="0">
              <a:solidFill>
                <a:srgbClr val="156B6D"/>
              </a:solidFill>
              <a:latin typeface="Arial" panose="020B0604020202020204" pitchFamily="34" charset="0"/>
              <a:cs typeface="Arial" panose="020B0604020202020204" pitchFamily="34" charset="0"/>
            </a:endParaRPr>
          </a:p>
          <a:p>
            <a:endParaRPr lang="en-GB" sz="2400" b="1" dirty="0">
              <a:solidFill>
                <a:srgbClr val="156B6D"/>
              </a:solidFill>
              <a:latin typeface="Arial" panose="020B0604020202020204" pitchFamily="34" charset="0"/>
              <a:cs typeface="Arial" panose="020B0604020202020204" pitchFamily="34" charset="0"/>
            </a:endParaRPr>
          </a:p>
          <a:p>
            <a:endParaRPr lang="en-GB" sz="2400" b="1" dirty="0">
              <a:solidFill>
                <a:srgbClr val="156B6D"/>
              </a:solidFill>
              <a:latin typeface="Arial" panose="020B0604020202020204" pitchFamily="34" charset="0"/>
              <a:cs typeface="Arial" panose="020B0604020202020204" pitchFamily="34" charset="0"/>
            </a:endParaRPr>
          </a:p>
          <a:p>
            <a:endParaRPr lang="en-GB" sz="2400" b="1" dirty="0">
              <a:solidFill>
                <a:srgbClr val="156B6D"/>
              </a:solidFill>
              <a:latin typeface="Arial" panose="020B0604020202020204" pitchFamily="34" charset="0"/>
              <a:cs typeface="Arial" panose="020B0604020202020204" pitchFamily="34" charset="0"/>
            </a:endParaRPr>
          </a:p>
          <a:p>
            <a:r>
              <a:rPr lang="en-GB" sz="2400" b="1" dirty="0">
                <a:latin typeface="Calibri" panose="020F0502020204030204" pitchFamily="34" charset="0"/>
                <a:cs typeface="Calibri" panose="020F0502020204030204" pitchFamily="34" charset="0"/>
              </a:rPr>
              <a:t>&gt;85% of referrals diagnosed were not skin-NTDs.</a:t>
            </a:r>
          </a:p>
          <a:p>
            <a:endParaRPr lang="en-GB" sz="2400" dirty="0">
              <a:latin typeface="Arial" panose="020B0604020202020204" pitchFamily="34" charset="0"/>
              <a:cs typeface="Arial" panose="020B0604020202020204" pitchFamily="34" charset="0"/>
            </a:endParaRPr>
          </a:p>
          <a:p>
            <a:r>
              <a:rPr lang="en-GB" sz="2400" dirty="0">
                <a:latin typeface="Calibri" panose="020F0502020204030204" pitchFamily="34" charset="0"/>
                <a:cs typeface="Calibri" panose="020F0502020204030204" pitchFamily="34" charset="0"/>
              </a:rPr>
              <a:t>Implementation considerations: </a:t>
            </a:r>
          </a:p>
          <a:p>
            <a:pPr marL="342900" indent="-342900">
              <a:buFontTx/>
              <a:buChar char="-"/>
            </a:pPr>
            <a:r>
              <a:rPr lang="en-GB" sz="2400" dirty="0">
                <a:latin typeface="Calibri" panose="020F0502020204030204" pitchFamily="34" charset="0"/>
                <a:cs typeface="Calibri" panose="020F0502020204030204" pitchFamily="34" charset="0"/>
              </a:rPr>
              <a:t>Treatment provision (not cheap e.g. benzyl benzoate in Liberia is $4 per 100ml).</a:t>
            </a:r>
          </a:p>
          <a:p>
            <a:pPr marL="342900" indent="-342900">
              <a:buFontTx/>
              <a:buChar char="-"/>
            </a:pPr>
            <a:r>
              <a:rPr lang="en-GB" sz="2400" dirty="0">
                <a:latin typeface="Calibri" panose="020F0502020204030204" pitchFamily="34" charset="0"/>
                <a:cs typeface="Calibri" panose="020F0502020204030204" pitchFamily="34" charset="0"/>
              </a:rPr>
              <a:t>Implications of not treating ~90% of suspected cases.</a:t>
            </a:r>
          </a:p>
        </p:txBody>
      </p:sp>
      <p:graphicFrame>
        <p:nvGraphicFramePr>
          <p:cNvPr id="8" name="Table 7">
            <a:extLst>
              <a:ext uri="{FF2B5EF4-FFF2-40B4-BE49-F238E27FC236}">
                <a16:creationId xmlns:a16="http://schemas.microsoft.com/office/drawing/2014/main" id="{FD331578-EF08-3A47-A49E-2D807C97488F}"/>
              </a:ext>
            </a:extLst>
          </p:cNvPr>
          <p:cNvGraphicFramePr>
            <a:graphicFrameLocks noGrp="1"/>
          </p:cNvGraphicFramePr>
          <p:nvPr>
            <p:extLst>
              <p:ext uri="{D42A27DB-BD31-4B8C-83A1-F6EECF244321}">
                <p14:modId xmlns:p14="http://schemas.microsoft.com/office/powerpoint/2010/main" val="928256732"/>
              </p:ext>
            </p:extLst>
          </p:nvPr>
        </p:nvGraphicFramePr>
        <p:xfrm>
          <a:off x="49795" y="1417193"/>
          <a:ext cx="12092410" cy="2011807"/>
        </p:xfrm>
        <a:graphic>
          <a:graphicData uri="http://schemas.openxmlformats.org/drawingml/2006/table">
            <a:tbl>
              <a:tblPr firstRow="1" firstCol="1" bandRow="1">
                <a:tableStyleId>{5C22544A-7EE6-4342-B048-85BDC9FD1C3A}</a:tableStyleId>
              </a:tblPr>
              <a:tblGrid>
                <a:gridCol w="1321440">
                  <a:extLst>
                    <a:ext uri="{9D8B030D-6E8A-4147-A177-3AD203B41FA5}">
                      <a16:colId xmlns:a16="http://schemas.microsoft.com/office/drawing/2014/main" val="728060052"/>
                    </a:ext>
                  </a:extLst>
                </a:gridCol>
                <a:gridCol w="914400">
                  <a:extLst>
                    <a:ext uri="{9D8B030D-6E8A-4147-A177-3AD203B41FA5}">
                      <a16:colId xmlns:a16="http://schemas.microsoft.com/office/drawing/2014/main" val="883099514"/>
                    </a:ext>
                  </a:extLst>
                </a:gridCol>
                <a:gridCol w="1144453">
                  <a:extLst>
                    <a:ext uri="{9D8B030D-6E8A-4147-A177-3AD203B41FA5}">
                      <a16:colId xmlns:a16="http://schemas.microsoft.com/office/drawing/2014/main" val="1250536913"/>
                    </a:ext>
                  </a:extLst>
                </a:gridCol>
                <a:gridCol w="1368051">
                  <a:extLst>
                    <a:ext uri="{9D8B030D-6E8A-4147-A177-3AD203B41FA5}">
                      <a16:colId xmlns:a16="http://schemas.microsoft.com/office/drawing/2014/main" val="1229327992"/>
                    </a:ext>
                  </a:extLst>
                </a:gridCol>
                <a:gridCol w="1188402">
                  <a:extLst>
                    <a:ext uri="{9D8B030D-6E8A-4147-A177-3AD203B41FA5}">
                      <a16:colId xmlns:a16="http://schemas.microsoft.com/office/drawing/2014/main" val="1008380087"/>
                    </a:ext>
                  </a:extLst>
                </a:gridCol>
                <a:gridCol w="1538774">
                  <a:extLst>
                    <a:ext uri="{9D8B030D-6E8A-4147-A177-3AD203B41FA5}">
                      <a16:colId xmlns:a16="http://schemas.microsoft.com/office/drawing/2014/main" val="4081143535"/>
                    </a:ext>
                  </a:extLst>
                </a:gridCol>
                <a:gridCol w="1012798">
                  <a:extLst>
                    <a:ext uri="{9D8B030D-6E8A-4147-A177-3AD203B41FA5}">
                      <a16:colId xmlns:a16="http://schemas.microsoft.com/office/drawing/2014/main" val="306619276"/>
                    </a:ext>
                  </a:extLst>
                </a:gridCol>
                <a:gridCol w="1247651">
                  <a:extLst>
                    <a:ext uri="{9D8B030D-6E8A-4147-A177-3AD203B41FA5}">
                      <a16:colId xmlns:a16="http://schemas.microsoft.com/office/drawing/2014/main" val="2981158962"/>
                    </a:ext>
                  </a:extLst>
                </a:gridCol>
                <a:gridCol w="1183968">
                  <a:extLst>
                    <a:ext uri="{9D8B030D-6E8A-4147-A177-3AD203B41FA5}">
                      <a16:colId xmlns:a16="http://schemas.microsoft.com/office/drawing/2014/main" val="3938138545"/>
                    </a:ext>
                  </a:extLst>
                </a:gridCol>
                <a:gridCol w="1172473">
                  <a:extLst>
                    <a:ext uri="{9D8B030D-6E8A-4147-A177-3AD203B41FA5}">
                      <a16:colId xmlns:a16="http://schemas.microsoft.com/office/drawing/2014/main" val="92773479"/>
                    </a:ext>
                  </a:extLst>
                </a:gridCol>
              </a:tblGrid>
              <a:tr h="520849">
                <a:tc>
                  <a:txBody>
                    <a:bodyPr/>
                    <a:lstStyle/>
                    <a:p>
                      <a:pPr algn="ctr">
                        <a:lnSpc>
                          <a:spcPct val="107000"/>
                        </a:lnSpc>
                        <a:spcAft>
                          <a:spcPts val="0"/>
                        </a:spcAft>
                      </a:pP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Ulcers</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rgbClr val="FF0000"/>
                          </a:solidFill>
                          <a:effectLst/>
                          <a:latin typeface="Arial" panose="020B0604020202020204" pitchFamily="34" charset="0"/>
                          <a:cs typeface="Arial" panose="020B0604020202020204" pitchFamily="34" charset="0"/>
                        </a:rPr>
                        <a:t>Scabies</a:t>
                      </a:r>
                      <a:endParaRPr lang="en-GB" sz="18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Fungal Infection</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Scrotal</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Hernia</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Non</a:t>
                      </a:r>
                      <a:r>
                        <a:rPr lang="en-GB" sz="1800" b="1" baseline="0" dirty="0">
                          <a:solidFill>
                            <a:schemeClr val="tx1"/>
                          </a:solidFill>
                          <a:effectLst/>
                          <a:latin typeface="Arial" panose="020B0604020202020204" pitchFamily="34" charset="0"/>
                          <a:cs typeface="Arial" panose="020B0604020202020204" pitchFamily="34" charset="0"/>
                        </a:rPr>
                        <a:t>-LF h</a:t>
                      </a:r>
                      <a:r>
                        <a:rPr lang="en-GB" sz="1800" b="1" dirty="0">
                          <a:solidFill>
                            <a:schemeClr val="tx1"/>
                          </a:solidFill>
                          <a:effectLst/>
                          <a:latin typeface="Arial" panose="020B0604020202020204" pitchFamily="34" charset="0"/>
                          <a:cs typeface="Arial" panose="020B0604020202020204" pitchFamily="34" charset="0"/>
                        </a:rPr>
                        <a:t>ydrocele</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Hernia</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Oedema</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Unknown</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Nothing</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971279"/>
                  </a:ext>
                </a:extLst>
              </a:tr>
              <a:tr h="1319754">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Total cases</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 of all diagnoses</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65</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2.5%</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rgbClr val="FF0000"/>
                          </a:solidFill>
                          <a:effectLst/>
                          <a:latin typeface="Arial" panose="020B0604020202020204" pitchFamily="34" charset="0"/>
                          <a:cs typeface="Arial" panose="020B0604020202020204" pitchFamily="34" charset="0"/>
                        </a:rPr>
                        <a:t>316</a:t>
                      </a:r>
                    </a:p>
                    <a:p>
                      <a:pPr algn="ctr">
                        <a:lnSpc>
                          <a:spcPct val="107000"/>
                        </a:lnSpc>
                        <a:spcAft>
                          <a:spcPts val="0"/>
                        </a:spcAft>
                      </a:pPr>
                      <a:r>
                        <a:rPr lang="en-GB" sz="1800" b="1" dirty="0">
                          <a:solidFill>
                            <a:srgbClr val="FF0000"/>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rgbClr val="FF0000"/>
                          </a:solidFill>
                          <a:effectLst/>
                          <a:latin typeface="Arial" panose="020B0604020202020204" pitchFamily="34" charset="0"/>
                          <a:cs typeface="Arial" panose="020B0604020202020204" pitchFamily="34" charset="0"/>
                        </a:rPr>
                        <a:t>12.0%</a:t>
                      </a:r>
                      <a:endParaRPr lang="en-GB" sz="18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471</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17.9%</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279</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10.6%</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15</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0.6%</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217</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8.3%</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17</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0.6%</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58</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2.2%</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359</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a:t>
                      </a:r>
                    </a:p>
                    <a:p>
                      <a:pPr algn="ctr">
                        <a:lnSpc>
                          <a:spcPct val="107000"/>
                        </a:lnSpc>
                        <a:spcAft>
                          <a:spcPts val="0"/>
                        </a:spcAft>
                      </a:pPr>
                      <a:r>
                        <a:rPr lang="en-GB" sz="1800" b="1" dirty="0">
                          <a:solidFill>
                            <a:schemeClr val="tx1"/>
                          </a:solidFill>
                          <a:effectLst/>
                          <a:latin typeface="Arial" panose="020B0604020202020204" pitchFamily="34" charset="0"/>
                          <a:cs typeface="Arial" panose="020B0604020202020204" pitchFamily="34" charset="0"/>
                        </a:rPr>
                        <a:t>13.7%</a:t>
                      </a:r>
                      <a:endPar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719007"/>
                  </a:ext>
                </a:extLst>
              </a:tr>
            </a:tbl>
          </a:graphicData>
        </a:graphic>
      </p:graphicFrame>
    </p:spTree>
    <p:extLst>
      <p:ext uri="{BB962C8B-B14F-4D97-AF65-F5344CB8AC3E}">
        <p14:creationId xmlns:p14="http://schemas.microsoft.com/office/powerpoint/2010/main" val="1214771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E34D-5E59-4143-BC82-F38A6B1FCFC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0F77B34-5BB1-DB48-9B0A-33449FAA6F4D}"/>
              </a:ext>
            </a:extLst>
          </p:cNvPr>
          <p:cNvSpPr>
            <a:spLocks noGrp="1"/>
          </p:cNvSpPr>
          <p:nvPr>
            <p:ph idx="1"/>
          </p:nvPr>
        </p:nvSpPr>
        <p:spPr/>
        <p:txBody>
          <a:bodyPr/>
          <a:lstStyle/>
          <a:p>
            <a:pPr marL="514350" indent="-514350">
              <a:buFont typeface="+mj-lt"/>
              <a:buAutoNum type="arabicPeriod"/>
            </a:pPr>
            <a:r>
              <a:rPr lang="en-US" dirty="0">
                <a:solidFill>
                  <a:schemeClr val="bg2">
                    <a:lumMod val="90000"/>
                  </a:schemeClr>
                </a:solidFill>
              </a:rPr>
              <a:t>NTDs &amp; Skin-NTDs</a:t>
            </a:r>
          </a:p>
          <a:p>
            <a:pPr marL="514350" indent="-514350">
              <a:buFont typeface="+mj-lt"/>
              <a:buAutoNum type="arabicPeriod"/>
            </a:pPr>
            <a:endParaRPr lang="en-US" dirty="0"/>
          </a:p>
          <a:p>
            <a:pPr marL="514350" indent="-514350">
              <a:buFont typeface="+mj-lt"/>
              <a:buAutoNum type="arabicPeriod"/>
            </a:pPr>
            <a:r>
              <a:rPr lang="en-US" dirty="0">
                <a:solidFill>
                  <a:schemeClr val="bg2">
                    <a:lumMod val="90000"/>
                  </a:schemeClr>
                </a:solidFill>
              </a:rPr>
              <a:t>Liberia burden estimation survey</a:t>
            </a:r>
          </a:p>
          <a:p>
            <a:pPr marL="514350" indent="-514350">
              <a:buFont typeface="+mj-lt"/>
              <a:buAutoNum type="arabicPeriod"/>
            </a:pPr>
            <a:endParaRPr lang="en-US" dirty="0">
              <a:solidFill>
                <a:schemeClr val="bg2">
                  <a:lumMod val="90000"/>
                </a:schemeClr>
              </a:solidFill>
            </a:endParaRPr>
          </a:p>
          <a:p>
            <a:pPr marL="514350" indent="-514350">
              <a:buFont typeface="+mj-lt"/>
              <a:buAutoNum type="arabicPeriod"/>
            </a:pPr>
            <a:r>
              <a:rPr lang="en-US" dirty="0"/>
              <a:t>Integrated Skin NTD Studies in Ghana &amp; Ethiopia</a:t>
            </a:r>
          </a:p>
        </p:txBody>
      </p:sp>
    </p:spTree>
    <p:extLst>
      <p:ext uri="{BB962C8B-B14F-4D97-AF65-F5344CB8AC3E}">
        <p14:creationId xmlns:p14="http://schemas.microsoft.com/office/powerpoint/2010/main" val="2145725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C131753A-CD43-4E93-A297-29CD95D2B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06" y="1245311"/>
            <a:ext cx="6860151" cy="3105007"/>
          </a:xfrm>
          <a:prstGeom prst="rect">
            <a:avLst/>
          </a:prstGeom>
        </p:spPr>
      </p:pic>
      <p:pic>
        <p:nvPicPr>
          <p:cNvPr id="11" name="Picture 10">
            <a:extLst>
              <a:ext uri="{FF2B5EF4-FFF2-40B4-BE49-F238E27FC236}">
                <a16:creationId xmlns:a16="http://schemas.microsoft.com/office/drawing/2014/main" id="{49A62724-F35E-4BC1-9F6D-E24F6F5E919D}"/>
              </a:ext>
            </a:extLst>
          </p:cNvPr>
          <p:cNvPicPr>
            <a:picLocks noChangeAspect="1"/>
          </p:cNvPicPr>
          <p:nvPr/>
        </p:nvPicPr>
        <p:blipFill>
          <a:blip r:embed="rId4"/>
          <a:stretch>
            <a:fillRect/>
          </a:stretch>
        </p:blipFill>
        <p:spPr>
          <a:xfrm>
            <a:off x="265587" y="5672636"/>
            <a:ext cx="1054699" cy="1079086"/>
          </a:xfrm>
          <a:prstGeom prst="rect">
            <a:avLst/>
          </a:prstGeom>
        </p:spPr>
      </p:pic>
      <p:pic>
        <p:nvPicPr>
          <p:cNvPr id="12" name="Picture 11">
            <a:extLst>
              <a:ext uri="{FF2B5EF4-FFF2-40B4-BE49-F238E27FC236}">
                <a16:creationId xmlns:a16="http://schemas.microsoft.com/office/drawing/2014/main" id="{F98B653D-D277-4E6E-B5E9-4B6117FD76E4}"/>
              </a:ext>
            </a:extLst>
          </p:cNvPr>
          <p:cNvPicPr>
            <a:picLocks noChangeAspect="1"/>
          </p:cNvPicPr>
          <p:nvPr/>
        </p:nvPicPr>
        <p:blipFill>
          <a:blip r:embed="rId5"/>
          <a:stretch>
            <a:fillRect/>
          </a:stretch>
        </p:blipFill>
        <p:spPr>
          <a:xfrm>
            <a:off x="2073747" y="5781724"/>
            <a:ext cx="1012024" cy="993734"/>
          </a:xfrm>
          <a:prstGeom prst="rect">
            <a:avLst/>
          </a:prstGeom>
        </p:spPr>
      </p:pic>
      <p:pic>
        <p:nvPicPr>
          <p:cNvPr id="13" name="Picture 12">
            <a:extLst>
              <a:ext uri="{FF2B5EF4-FFF2-40B4-BE49-F238E27FC236}">
                <a16:creationId xmlns:a16="http://schemas.microsoft.com/office/drawing/2014/main" id="{9C44FA7A-44D5-40EB-B059-BB5BA1DB4AA4}"/>
              </a:ext>
            </a:extLst>
          </p:cNvPr>
          <p:cNvPicPr>
            <a:picLocks noChangeAspect="1"/>
          </p:cNvPicPr>
          <p:nvPr/>
        </p:nvPicPr>
        <p:blipFill>
          <a:blip r:embed="rId6"/>
          <a:stretch>
            <a:fillRect/>
          </a:stretch>
        </p:blipFill>
        <p:spPr>
          <a:xfrm>
            <a:off x="3707094" y="6006074"/>
            <a:ext cx="1707028" cy="615749"/>
          </a:xfrm>
          <a:prstGeom prst="rect">
            <a:avLst/>
          </a:prstGeom>
        </p:spPr>
      </p:pic>
      <p:pic>
        <p:nvPicPr>
          <p:cNvPr id="14" name="Picture 13">
            <a:extLst>
              <a:ext uri="{FF2B5EF4-FFF2-40B4-BE49-F238E27FC236}">
                <a16:creationId xmlns:a16="http://schemas.microsoft.com/office/drawing/2014/main" id="{53E0F739-B34E-463D-BAF0-6AFC2325FF33}"/>
              </a:ext>
            </a:extLst>
          </p:cNvPr>
          <p:cNvPicPr>
            <a:picLocks noChangeAspect="1"/>
          </p:cNvPicPr>
          <p:nvPr/>
        </p:nvPicPr>
        <p:blipFill>
          <a:blip r:embed="rId7"/>
          <a:stretch>
            <a:fillRect/>
          </a:stretch>
        </p:blipFill>
        <p:spPr>
          <a:xfrm>
            <a:off x="7296648" y="5896336"/>
            <a:ext cx="1505843" cy="725487"/>
          </a:xfrm>
          <a:prstGeom prst="rect">
            <a:avLst/>
          </a:prstGeom>
        </p:spPr>
      </p:pic>
      <p:pic>
        <p:nvPicPr>
          <p:cNvPr id="15" name="Picture 14">
            <a:extLst>
              <a:ext uri="{FF2B5EF4-FFF2-40B4-BE49-F238E27FC236}">
                <a16:creationId xmlns:a16="http://schemas.microsoft.com/office/drawing/2014/main" id="{D619694B-1D16-4D24-9948-E492312F6572}"/>
              </a:ext>
            </a:extLst>
          </p:cNvPr>
          <p:cNvPicPr>
            <a:picLocks noChangeAspect="1"/>
          </p:cNvPicPr>
          <p:nvPr/>
        </p:nvPicPr>
        <p:blipFill>
          <a:blip r:embed="rId8"/>
          <a:stretch>
            <a:fillRect/>
          </a:stretch>
        </p:blipFill>
        <p:spPr>
          <a:xfrm>
            <a:off x="5982971" y="5915848"/>
            <a:ext cx="533692" cy="725487"/>
          </a:xfrm>
          <a:prstGeom prst="rect">
            <a:avLst/>
          </a:prstGeom>
        </p:spPr>
      </p:pic>
      <p:pic>
        <p:nvPicPr>
          <p:cNvPr id="16" name="Picture 15">
            <a:extLst>
              <a:ext uri="{FF2B5EF4-FFF2-40B4-BE49-F238E27FC236}">
                <a16:creationId xmlns:a16="http://schemas.microsoft.com/office/drawing/2014/main" id="{2CE79420-50C7-474F-948A-74A95A05B3FC}"/>
              </a:ext>
            </a:extLst>
          </p:cNvPr>
          <p:cNvPicPr>
            <a:picLocks noChangeAspect="1"/>
          </p:cNvPicPr>
          <p:nvPr/>
        </p:nvPicPr>
        <p:blipFill>
          <a:blip r:embed="rId9"/>
          <a:stretch>
            <a:fillRect/>
          </a:stretch>
        </p:blipFill>
        <p:spPr>
          <a:xfrm>
            <a:off x="9405857" y="6098960"/>
            <a:ext cx="2383743" cy="317019"/>
          </a:xfrm>
          <a:prstGeom prst="rect">
            <a:avLst/>
          </a:prstGeom>
        </p:spPr>
      </p:pic>
    </p:spTree>
    <p:extLst>
      <p:ext uri="{BB962C8B-B14F-4D97-AF65-F5344CB8AC3E}">
        <p14:creationId xmlns:p14="http://schemas.microsoft.com/office/powerpoint/2010/main" val="1005114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18948F-E23F-4049-A950-A31434BC8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751" y="0"/>
            <a:ext cx="4318585" cy="5777256"/>
          </a:xfrm>
          <a:prstGeom prst="rect">
            <a:avLst/>
          </a:prstGeom>
        </p:spPr>
      </p:pic>
    </p:spTree>
    <p:extLst>
      <p:ext uri="{BB962C8B-B14F-4D97-AF65-F5344CB8AC3E}">
        <p14:creationId xmlns:p14="http://schemas.microsoft.com/office/powerpoint/2010/main" val="41690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A62724-F35E-4BC1-9F6D-E24F6F5E919D}"/>
              </a:ext>
            </a:extLst>
          </p:cNvPr>
          <p:cNvPicPr>
            <a:picLocks noChangeAspect="1"/>
          </p:cNvPicPr>
          <p:nvPr/>
        </p:nvPicPr>
        <p:blipFill>
          <a:blip r:embed="rId3"/>
          <a:stretch>
            <a:fillRect/>
          </a:stretch>
        </p:blipFill>
        <p:spPr>
          <a:xfrm>
            <a:off x="265587" y="5672636"/>
            <a:ext cx="1054699" cy="1079086"/>
          </a:xfrm>
          <a:prstGeom prst="rect">
            <a:avLst/>
          </a:prstGeom>
        </p:spPr>
      </p:pic>
      <p:pic>
        <p:nvPicPr>
          <p:cNvPr id="12" name="Picture 11">
            <a:extLst>
              <a:ext uri="{FF2B5EF4-FFF2-40B4-BE49-F238E27FC236}">
                <a16:creationId xmlns:a16="http://schemas.microsoft.com/office/drawing/2014/main" id="{F98B653D-D277-4E6E-B5E9-4B6117FD76E4}"/>
              </a:ext>
            </a:extLst>
          </p:cNvPr>
          <p:cNvPicPr>
            <a:picLocks noChangeAspect="1"/>
          </p:cNvPicPr>
          <p:nvPr/>
        </p:nvPicPr>
        <p:blipFill>
          <a:blip r:embed="rId4"/>
          <a:stretch>
            <a:fillRect/>
          </a:stretch>
        </p:blipFill>
        <p:spPr>
          <a:xfrm>
            <a:off x="2073747" y="5781724"/>
            <a:ext cx="1012024" cy="993734"/>
          </a:xfrm>
          <a:prstGeom prst="rect">
            <a:avLst/>
          </a:prstGeom>
        </p:spPr>
      </p:pic>
      <p:pic>
        <p:nvPicPr>
          <p:cNvPr id="13" name="Picture 12">
            <a:extLst>
              <a:ext uri="{FF2B5EF4-FFF2-40B4-BE49-F238E27FC236}">
                <a16:creationId xmlns:a16="http://schemas.microsoft.com/office/drawing/2014/main" id="{9C44FA7A-44D5-40EB-B059-BB5BA1DB4AA4}"/>
              </a:ext>
            </a:extLst>
          </p:cNvPr>
          <p:cNvPicPr>
            <a:picLocks noChangeAspect="1"/>
          </p:cNvPicPr>
          <p:nvPr/>
        </p:nvPicPr>
        <p:blipFill>
          <a:blip r:embed="rId5"/>
          <a:stretch>
            <a:fillRect/>
          </a:stretch>
        </p:blipFill>
        <p:spPr>
          <a:xfrm>
            <a:off x="3707094" y="6006074"/>
            <a:ext cx="1707028" cy="615749"/>
          </a:xfrm>
          <a:prstGeom prst="rect">
            <a:avLst/>
          </a:prstGeom>
        </p:spPr>
      </p:pic>
      <p:pic>
        <p:nvPicPr>
          <p:cNvPr id="14" name="Picture 13">
            <a:extLst>
              <a:ext uri="{FF2B5EF4-FFF2-40B4-BE49-F238E27FC236}">
                <a16:creationId xmlns:a16="http://schemas.microsoft.com/office/drawing/2014/main" id="{53E0F739-B34E-463D-BAF0-6AFC2325FF33}"/>
              </a:ext>
            </a:extLst>
          </p:cNvPr>
          <p:cNvPicPr>
            <a:picLocks noChangeAspect="1"/>
          </p:cNvPicPr>
          <p:nvPr/>
        </p:nvPicPr>
        <p:blipFill>
          <a:blip r:embed="rId6"/>
          <a:stretch>
            <a:fillRect/>
          </a:stretch>
        </p:blipFill>
        <p:spPr>
          <a:xfrm>
            <a:off x="7296648" y="5896336"/>
            <a:ext cx="1505843" cy="725487"/>
          </a:xfrm>
          <a:prstGeom prst="rect">
            <a:avLst/>
          </a:prstGeom>
        </p:spPr>
      </p:pic>
      <p:pic>
        <p:nvPicPr>
          <p:cNvPr id="15" name="Picture 14">
            <a:extLst>
              <a:ext uri="{FF2B5EF4-FFF2-40B4-BE49-F238E27FC236}">
                <a16:creationId xmlns:a16="http://schemas.microsoft.com/office/drawing/2014/main" id="{D619694B-1D16-4D24-9948-E492312F6572}"/>
              </a:ext>
            </a:extLst>
          </p:cNvPr>
          <p:cNvPicPr>
            <a:picLocks noChangeAspect="1"/>
          </p:cNvPicPr>
          <p:nvPr/>
        </p:nvPicPr>
        <p:blipFill>
          <a:blip r:embed="rId7"/>
          <a:stretch>
            <a:fillRect/>
          </a:stretch>
        </p:blipFill>
        <p:spPr>
          <a:xfrm>
            <a:off x="5982971" y="5915848"/>
            <a:ext cx="533692" cy="725487"/>
          </a:xfrm>
          <a:prstGeom prst="rect">
            <a:avLst/>
          </a:prstGeom>
        </p:spPr>
      </p:pic>
      <p:pic>
        <p:nvPicPr>
          <p:cNvPr id="16" name="Picture 15">
            <a:extLst>
              <a:ext uri="{FF2B5EF4-FFF2-40B4-BE49-F238E27FC236}">
                <a16:creationId xmlns:a16="http://schemas.microsoft.com/office/drawing/2014/main" id="{2CE79420-50C7-474F-948A-74A95A05B3FC}"/>
              </a:ext>
            </a:extLst>
          </p:cNvPr>
          <p:cNvPicPr>
            <a:picLocks noChangeAspect="1"/>
          </p:cNvPicPr>
          <p:nvPr/>
        </p:nvPicPr>
        <p:blipFill>
          <a:blip r:embed="rId8"/>
          <a:stretch>
            <a:fillRect/>
          </a:stretch>
        </p:blipFill>
        <p:spPr>
          <a:xfrm>
            <a:off x="9405857" y="6098960"/>
            <a:ext cx="2383743" cy="317019"/>
          </a:xfrm>
          <a:prstGeom prst="rect">
            <a:avLst/>
          </a:prstGeom>
        </p:spPr>
      </p:pic>
      <p:pic>
        <p:nvPicPr>
          <p:cNvPr id="9" name="Picture 8">
            <a:extLst>
              <a:ext uri="{FF2B5EF4-FFF2-40B4-BE49-F238E27FC236}">
                <a16:creationId xmlns:a16="http://schemas.microsoft.com/office/drawing/2014/main" id="{F67EE4DE-928F-4086-8388-ECFD163D717C}"/>
              </a:ext>
            </a:extLst>
          </p:cNvPr>
          <p:cNvPicPr>
            <a:picLocks noChangeAspect="1"/>
          </p:cNvPicPr>
          <p:nvPr/>
        </p:nvPicPr>
        <p:blipFill>
          <a:blip r:embed="rId9"/>
          <a:stretch>
            <a:fillRect/>
          </a:stretch>
        </p:blipFill>
        <p:spPr>
          <a:xfrm>
            <a:off x="8678771" y="1220680"/>
            <a:ext cx="3286767" cy="4820974"/>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43BFD475-9157-4201-9A81-3964A5F920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11333" y="-109346"/>
            <a:ext cx="3121138" cy="1412673"/>
          </a:xfrm>
          <a:prstGeom prst="rect">
            <a:avLst/>
          </a:prstGeom>
        </p:spPr>
      </p:pic>
      <p:cxnSp>
        <p:nvCxnSpPr>
          <p:cNvPr id="43" name="Straight Connector 42">
            <a:extLst>
              <a:ext uri="{FF2B5EF4-FFF2-40B4-BE49-F238E27FC236}">
                <a16:creationId xmlns:a16="http://schemas.microsoft.com/office/drawing/2014/main" id="{ABD54EF2-4E82-4D0F-B8CA-93295BB274FD}"/>
              </a:ext>
            </a:extLst>
          </p:cNvPr>
          <p:cNvCxnSpPr/>
          <p:nvPr/>
        </p:nvCxnSpPr>
        <p:spPr>
          <a:xfrm flipV="1">
            <a:off x="8049569" y="135836"/>
            <a:ext cx="0" cy="5645888"/>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B7975EB-5228-4747-9BCE-6C6EBB580429}"/>
              </a:ext>
            </a:extLst>
          </p:cNvPr>
          <p:cNvSpPr txBox="1"/>
          <p:nvPr/>
        </p:nvSpPr>
        <p:spPr>
          <a:xfrm>
            <a:off x="234337" y="1350823"/>
            <a:ext cx="7520324" cy="861774"/>
          </a:xfrm>
          <a:prstGeom prst="rect">
            <a:avLst/>
          </a:prstGeom>
          <a:noFill/>
        </p:spPr>
        <p:txBody>
          <a:bodyPr wrap="square">
            <a:spAutoFit/>
          </a:bodyPr>
          <a:lstStyle/>
          <a:p>
            <a:pPr algn="just"/>
            <a:r>
              <a:rPr lang="en-GB" sz="1800" b="1" dirty="0">
                <a:solidFill>
                  <a:srgbClr val="000000"/>
                </a:solidFill>
                <a:effectLst/>
                <a:latin typeface="Times New Roman" panose="02020603050405020304" pitchFamily="18" charset="0"/>
                <a:ea typeface="MS Mincho" panose="02020609040205080304" pitchFamily="49" charset="-128"/>
              </a:rPr>
              <a:t>AIM:</a:t>
            </a:r>
            <a:r>
              <a:rPr lang="en-GB" sz="1800" dirty="0">
                <a:solidFill>
                  <a:srgbClr val="000000"/>
                </a:solidFill>
                <a:effectLst/>
                <a:latin typeface="Times New Roman" panose="02020603050405020304" pitchFamily="18" charset="0"/>
                <a:ea typeface="MS Mincho" panose="02020609040205080304" pitchFamily="49" charset="-128"/>
              </a:rPr>
              <a:t> </a:t>
            </a:r>
            <a:r>
              <a:rPr lang="en-GB" sz="1600" i="1" dirty="0">
                <a:solidFill>
                  <a:srgbClr val="000000"/>
                </a:solidFill>
                <a:effectLst/>
                <a:latin typeface="Times New Roman" panose="02020603050405020304" pitchFamily="18" charset="0"/>
                <a:ea typeface="MS Mincho" panose="02020609040205080304" pitchFamily="49" charset="-128"/>
              </a:rPr>
              <a:t>I</a:t>
            </a:r>
            <a:r>
              <a:rPr lang="en-GB" sz="1600" i="1" dirty="0">
                <a:solidFill>
                  <a:srgbClr val="000000"/>
                </a:solidFill>
                <a:effectLst/>
                <a:latin typeface="Times New Roman" panose="02020603050405020304" pitchFamily="18" charset="0"/>
                <a:ea typeface="Arial" panose="020B0604020202020204" pitchFamily="34" charset="0"/>
              </a:rPr>
              <a:t>mprove outcomes for people with SSSDs by strengthening the care cascade through scalable strategies for earlier detection, improving management to reduce disability and counteracting stigma and discrimination</a:t>
            </a:r>
            <a:r>
              <a:rPr lang="en-GB" sz="1600" dirty="0">
                <a:solidFill>
                  <a:srgbClr val="000000"/>
                </a:solidFill>
                <a:effectLst/>
                <a:latin typeface="Times New Roman" panose="02020603050405020304" pitchFamily="18" charset="0"/>
                <a:ea typeface="Arial" panose="020B0604020202020204" pitchFamily="34" charset="0"/>
              </a:rPr>
              <a:t> </a:t>
            </a:r>
            <a:endParaRPr lang="en-GB" sz="1600" dirty="0">
              <a:effectLst/>
              <a:latin typeface="Arial" panose="020B0604020202020204" pitchFamily="34" charset="0"/>
              <a:ea typeface="Arial" panose="020B0604020202020204" pitchFamily="34" charset="0"/>
            </a:endParaRPr>
          </a:p>
        </p:txBody>
      </p:sp>
      <p:sp>
        <p:nvSpPr>
          <p:cNvPr id="47" name="Rectangle: Rounded Corners 46">
            <a:extLst>
              <a:ext uri="{FF2B5EF4-FFF2-40B4-BE49-F238E27FC236}">
                <a16:creationId xmlns:a16="http://schemas.microsoft.com/office/drawing/2014/main" id="{E3749B63-43D5-4BF7-8EA3-933B69AD905A}"/>
              </a:ext>
            </a:extLst>
          </p:cNvPr>
          <p:cNvSpPr/>
          <p:nvPr/>
        </p:nvSpPr>
        <p:spPr>
          <a:xfrm>
            <a:off x="2711333" y="2581556"/>
            <a:ext cx="2582562" cy="1756357"/>
          </a:xfrm>
          <a:prstGeom prst="roundRect">
            <a:avLst/>
          </a:prstGeom>
          <a:solidFill>
            <a:schemeClr val="bg1">
              <a:lumMod val="85000"/>
            </a:schemeClr>
          </a:solid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C5057D"/>
                </a:solidFill>
              </a:rPr>
              <a:t>Cross-SSSDs</a:t>
            </a:r>
            <a:r>
              <a:rPr lang="en-GB" sz="1600" b="1" dirty="0">
                <a:solidFill>
                  <a:schemeClr val="tx1"/>
                </a:solidFill>
              </a:rPr>
              <a:t>: Co-develop and evaluate tailored, integrated strategies </a:t>
            </a:r>
          </a:p>
          <a:p>
            <a:pPr algn="ctr"/>
            <a:r>
              <a:rPr lang="en-GB" sz="1600" dirty="0">
                <a:solidFill>
                  <a:schemeClr val="tx1"/>
                </a:solidFill>
              </a:rPr>
              <a:t>for early diagnosis, adherence support and stigma reduction</a:t>
            </a:r>
          </a:p>
        </p:txBody>
      </p:sp>
      <p:sp>
        <p:nvSpPr>
          <p:cNvPr id="48" name="Rectangle: Rounded Corners 47">
            <a:extLst>
              <a:ext uri="{FF2B5EF4-FFF2-40B4-BE49-F238E27FC236}">
                <a16:creationId xmlns:a16="http://schemas.microsoft.com/office/drawing/2014/main" id="{75C95239-8819-4635-986D-2ED4A7A3EEAD}"/>
              </a:ext>
            </a:extLst>
          </p:cNvPr>
          <p:cNvSpPr/>
          <p:nvPr/>
        </p:nvSpPr>
        <p:spPr>
          <a:xfrm>
            <a:off x="469515" y="2891169"/>
            <a:ext cx="2041137" cy="1756357"/>
          </a:xfrm>
          <a:prstGeom prst="roundRect">
            <a:avLst/>
          </a:prstGeom>
          <a:solidFill>
            <a:schemeClr val="bg1">
              <a:lumMod val="8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ED651D"/>
                </a:solidFill>
              </a:rPr>
              <a:t>BU: </a:t>
            </a:r>
            <a:r>
              <a:rPr lang="en-GB" sz="1600" dirty="0">
                <a:solidFill>
                  <a:schemeClr val="tx1"/>
                </a:solidFill>
              </a:rPr>
              <a:t>Evaluate the performance of </a:t>
            </a:r>
            <a:r>
              <a:rPr lang="en-GB" sz="1600" b="1" dirty="0">
                <a:solidFill>
                  <a:schemeClr val="tx1"/>
                </a:solidFill>
              </a:rPr>
              <a:t>strategies </a:t>
            </a:r>
            <a:r>
              <a:rPr lang="en-GB" sz="1600" dirty="0">
                <a:solidFill>
                  <a:schemeClr val="tx1"/>
                </a:solidFill>
              </a:rPr>
              <a:t>to improve healing</a:t>
            </a:r>
          </a:p>
        </p:txBody>
      </p:sp>
      <p:sp>
        <p:nvSpPr>
          <p:cNvPr id="49" name="Rectangle: Rounded Corners 48">
            <a:extLst>
              <a:ext uri="{FF2B5EF4-FFF2-40B4-BE49-F238E27FC236}">
                <a16:creationId xmlns:a16="http://schemas.microsoft.com/office/drawing/2014/main" id="{C3FE76BA-0B56-4339-92F7-4C04FC69028F}"/>
              </a:ext>
            </a:extLst>
          </p:cNvPr>
          <p:cNvSpPr/>
          <p:nvPr/>
        </p:nvSpPr>
        <p:spPr>
          <a:xfrm>
            <a:off x="5551402" y="2862524"/>
            <a:ext cx="2041137" cy="1756357"/>
          </a:xfrm>
          <a:prstGeom prst="roundRect">
            <a:avLst/>
          </a:prstGeom>
          <a:solidFill>
            <a:schemeClr val="bg1">
              <a:lumMod val="85000"/>
            </a:schemeClr>
          </a:solidFill>
          <a:ln>
            <a:solidFill>
              <a:srgbClr val="ED6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70C0"/>
                </a:solidFill>
              </a:rPr>
              <a:t>CL: </a:t>
            </a:r>
            <a:r>
              <a:rPr lang="en-GB" sz="1600" dirty="0">
                <a:solidFill>
                  <a:schemeClr val="tx1"/>
                </a:solidFill>
              </a:rPr>
              <a:t>Validate person-centred outcome measures to optimise care and inform evidence for treatment</a:t>
            </a:r>
          </a:p>
        </p:txBody>
      </p:sp>
      <p:sp>
        <p:nvSpPr>
          <p:cNvPr id="50" name="Rectangle: Rounded Corners 49">
            <a:extLst>
              <a:ext uri="{FF2B5EF4-FFF2-40B4-BE49-F238E27FC236}">
                <a16:creationId xmlns:a16="http://schemas.microsoft.com/office/drawing/2014/main" id="{B0E36B22-B4A0-49F0-9C90-D30CDF8A776E}"/>
              </a:ext>
            </a:extLst>
          </p:cNvPr>
          <p:cNvSpPr/>
          <p:nvPr/>
        </p:nvSpPr>
        <p:spPr>
          <a:xfrm>
            <a:off x="265586" y="2346155"/>
            <a:ext cx="7489067" cy="3135863"/>
          </a:xfrm>
          <a:prstGeom prst="roundRect">
            <a:avLst/>
          </a:prstGeom>
          <a:noFill/>
          <a:ln>
            <a:solidFill>
              <a:srgbClr val="C505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6DB3505C-BF2F-45A1-ADD7-5A61608D0970}"/>
              </a:ext>
            </a:extLst>
          </p:cNvPr>
          <p:cNvSpPr txBox="1"/>
          <p:nvPr/>
        </p:nvSpPr>
        <p:spPr>
          <a:xfrm>
            <a:off x="469515" y="2467148"/>
            <a:ext cx="806631" cy="369332"/>
          </a:xfrm>
          <a:prstGeom prst="rect">
            <a:avLst/>
          </a:prstGeom>
          <a:noFill/>
        </p:spPr>
        <p:txBody>
          <a:bodyPr wrap="none" rtlCol="0">
            <a:spAutoFit/>
          </a:bodyPr>
          <a:lstStyle/>
          <a:p>
            <a:r>
              <a:rPr lang="en-GB" b="1" dirty="0">
                <a:solidFill>
                  <a:srgbClr val="ED651D"/>
                </a:solidFill>
              </a:rPr>
              <a:t>Ghana</a:t>
            </a:r>
          </a:p>
        </p:txBody>
      </p:sp>
      <p:sp>
        <p:nvSpPr>
          <p:cNvPr id="54" name="TextBox 53">
            <a:extLst>
              <a:ext uri="{FF2B5EF4-FFF2-40B4-BE49-F238E27FC236}">
                <a16:creationId xmlns:a16="http://schemas.microsoft.com/office/drawing/2014/main" id="{F4912C0F-FC2E-42A1-9088-0D5B6AABB3F1}"/>
              </a:ext>
            </a:extLst>
          </p:cNvPr>
          <p:cNvSpPr txBox="1"/>
          <p:nvPr/>
        </p:nvSpPr>
        <p:spPr>
          <a:xfrm>
            <a:off x="6622593" y="2457354"/>
            <a:ext cx="969946" cy="369332"/>
          </a:xfrm>
          <a:prstGeom prst="rect">
            <a:avLst/>
          </a:prstGeom>
          <a:noFill/>
        </p:spPr>
        <p:txBody>
          <a:bodyPr wrap="none" rtlCol="0">
            <a:spAutoFit/>
          </a:bodyPr>
          <a:lstStyle/>
          <a:p>
            <a:r>
              <a:rPr lang="en-GB" b="1" dirty="0">
                <a:solidFill>
                  <a:srgbClr val="0070C0"/>
                </a:solidFill>
              </a:rPr>
              <a:t>Ethiopia</a:t>
            </a:r>
          </a:p>
        </p:txBody>
      </p:sp>
      <p:sp>
        <p:nvSpPr>
          <p:cNvPr id="55" name="Arrow: Left-Right 54">
            <a:extLst>
              <a:ext uri="{FF2B5EF4-FFF2-40B4-BE49-F238E27FC236}">
                <a16:creationId xmlns:a16="http://schemas.microsoft.com/office/drawing/2014/main" id="{E7161C78-4658-4AD7-BBBF-25F1BC709FDB}"/>
              </a:ext>
            </a:extLst>
          </p:cNvPr>
          <p:cNvSpPr/>
          <p:nvPr/>
        </p:nvSpPr>
        <p:spPr>
          <a:xfrm>
            <a:off x="592643" y="4666377"/>
            <a:ext cx="7035993" cy="815641"/>
          </a:xfrm>
          <a:prstGeom prst="leftRightArrow">
            <a:avLst>
              <a:gd name="adj1" fmla="val 67701"/>
              <a:gd name="adj2" fmla="val 138507"/>
            </a:avLst>
          </a:prstGeom>
          <a:solidFill>
            <a:srgbClr val="C5057D">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effectLst/>
                <a:ea typeface="Cambria" panose="02040503050406030204" pitchFamily="18" charset="0"/>
                <a:cs typeface="Arial" panose="020B0604020202020204" pitchFamily="34" charset="0"/>
              </a:rPr>
              <a:t>Promote inter-sectoral collaboration and build capacity </a:t>
            </a:r>
            <a:endParaRPr lang="en-GB" sz="1600" b="1" dirty="0"/>
          </a:p>
        </p:txBody>
      </p:sp>
    </p:spTree>
    <p:extLst>
      <p:ext uri="{BB962C8B-B14F-4D97-AF65-F5344CB8AC3E}">
        <p14:creationId xmlns:p14="http://schemas.microsoft.com/office/powerpoint/2010/main" val="1613098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A62724-F35E-4BC1-9F6D-E24F6F5E919D}"/>
              </a:ext>
            </a:extLst>
          </p:cNvPr>
          <p:cNvPicPr>
            <a:picLocks noChangeAspect="1"/>
          </p:cNvPicPr>
          <p:nvPr/>
        </p:nvPicPr>
        <p:blipFill>
          <a:blip r:embed="rId3"/>
          <a:stretch>
            <a:fillRect/>
          </a:stretch>
        </p:blipFill>
        <p:spPr>
          <a:xfrm>
            <a:off x="265587" y="5672636"/>
            <a:ext cx="1054699" cy="1079086"/>
          </a:xfrm>
          <a:prstGeom prst="rect">
            <a:avLst/>
          </a:prstGeom>
        </p:spPr>
      </p:pic>
      <p:pic>
        <p:nvPicPr>
          <p:cNvPr id="12" name="Picture 11">
            <a:extLst>
              <a:ext uri="{FF2B5EF4-FFF2-40B4-BE49-F238E27FC236}">
                <a16:creationId xmlns:a16="http://schemas.microsoft.com/office/drawing/2014/main" id="{F98B653D-D277-4E6E-B5E9-4B6117FD76E4}"/>
              </a:ext>
            </a:extLst>
          </p:cNvPr>
          <p:cNvPicPr>
            <a:picLocks noChangeAspect="1"/>
          </p:cNvPicPr>
          <p:nvPr/>
        </p:nvPicPr>
        <p:blipFill>
          <a:blip r:embed="rId4"/>
          <a:stretch>
            <a:fillRect/>
          </a:stretch>
        </p:blipFill>
        <p:spPr>
          <a:xfrm>
            <a:off x="2073747" y="5781724"/>
            <a:ext cx="1012024" cy="993734"/>
          </a:xfrm>
          <a:prstGeom prst="rect">
            <a:avLst/>
          </a:prstGeom>
        </p:spPr>
      </p:pic>
      <p:pic>
        <p:nvPicPr>
          <p:cNvPr id="13" name="Picture 12">
            <a:extLst>
              <a:ext uri="{FF2B5EF4-FFF2-40B4-BE49-F238E27FC236}">
                <a16:creationId xmlns:a16="http://schemas.microsoft.com/office/drawing/2014/main" id="{9C44FA7A-44D5-40EB-B059-BB5BA1DB4AA4}"/>
              </a:ext>
            </a:extLst>
          </p:cNvPr>
          <p:cNvPicPr>
            <a:picLocks noChangeAspect="1"/>
          </p:cNvPicPr>
          <p:nvPr/>
        </p:nvPicPr>
        <p:blipFill>
          <a:blip r:embed="rId5"/>
          <a:stretch>
            <a:fillRect/>
          </a:stretch>
        </p:blipFill>
        <p:spPr>
          <a:xfrm>
            <a:off x="3707094" y="6006074"/>
            <a:ext cx="1707028" cy="615749"/>
          </a:xfrm>
          <a:prstGeom prst="rect">
            <a:avLst/>
          </a:prstGeom>
        </p:spPr>
      </p:pic>
      <p:pic>
        <p:nvPicPr>
          <p:cNvPr id="14" name="Picture 13">
            <a:extLst>
              <a:ext uri="{FF2B5EF4-FFF2-40B4-BE49-F238E27FC236}">
                <a16:creationId xmlns:a16="http://schemas.microsoft.com/office/drawing/2014/main" id="{53E0F739-B34E-463D-BAF0-6AFC2325FF33}"/>
              </a:ext>
            </a:extLst>
          </p:cNvPr>
          <p:cNvPicPr>
            <a:picLocks noChangeAspect="1"/>
          </p:cNvPicPr>
          <p:nvPr/>
        </p:nvPicPr>
        <p:blipFill>
          <a:blip r:embed="rId6"/>
          <a:stretch>
            <a:fillRect/>
          </a:stretch>
        </p:blipFill>
        <p:spPr>
          <a:xfrm>
            <a:off x="7296648" y="5896336"/>
            <a:ext cx="1505843" cy="725487"/>
          </a:xfrm>
          <a:prstGeom prst="rect">
            <a:avLst/>
          </a:prstGeom>
        </p:spPr>
      </p:pic>
      <p:pic>
        <p:nvPicPr>
          <p:cNvPr id="15" name="Picture 14">
            <a:extLst>
              <a:ext uri="{FF2B5EF4-FFF2-40B4-BE49-F238E27FC236}">
                <a16:creationId xmlns:a16="http://schemas.microsoft.com/office/drawing/2014/main" id="{D619694B-1D16-4D24-9948-E492312F6572}"/>
              </a:ext>
            </a:extLst>
          </p:cNvPr>
          <p:cNvPicPr>
            <a:picLocks noChangeAspect="1"/>
          </p:cNvPicPr>
          <p:nvPr/>
        </p:nvPicPr>
        <p:blipFill>
          <a:blip r:embed="rId7"/>
          <a:stretch>
            <a:fillRect/>
          </a:stretch>
        </p:blipFill>
        <p:spPr>
          <a:xfrm>
            <a:off x="5982971" y="5915848"/>
            <a:ext cx="533692" cy="725487"/>
          </a:xfrm>
          <a:prstGeom prst="rect">
            <a:avLst/>
          </a:prstGeom>
        </p:spPr>
      </p:pic>
      <p:pic>
        <p:nvPicPr>
          <p:cNvPr id="16" name="Picture 15">
            <a:extLst>
              <a:ext uri="{FF2B5EF4-FFF2-40B4-BE49-F238E27FC236}">
                <a16:creationId xmlns:a16="http://schemas.microsoft.com/office/drawing/2014/main" id="{2CE79420-50C7-474F-948A-74A95A05B3FC}"/>
              </a:ext>
            </a:extLst>
          </p:cNvPr>
          <p:cNvPicPr>
            <a:picLocks noChangeAspect="1"/>
          </p:cNvPicPr>
          <p:nvPr/>
        </p:nvPicPr>
        <p:blipFill>
          <a:blip r:embed="rId8"/>
          <a:stretch>
            <a:fillRect/>
          </a:stretch>
        </p:blipFill>
        <p:spPr>
          <a:xfrm>
            <a:off x="9405857" y="6098960"/>
            <a:ext cx="2383743" cy="317019"/>
          </a:xfrm>
          <a:prstGeom prst="rect">
            <a:avLst/>
          </a:prstGeom>
        </p:spPr>
      </p:pic>
      <p:sp>
        <p:nvSpPr>
          <p:cNvPr id="17" name="Rectangle: Rounded Corners 16">
            <a:extLst>
              <a:ext uri="{FF2B5EF4-FFF2-40B4-BE49-F238E27FC236}">
                <a16:creationId xmlns:a16="http://schemas.microsoft.com/office/drawing/2014/main" id="{EBCC7BC1-DD1B-47D5-A394-5253AB7BE844}"/>
              </a:ext>
            </a:extLst>
          </p:cNvPr>
          <p:cNvSpPr/>
          <p:nvPr/>
        </p:nvSpPr>
        <p:spPr>
          <a:xfrm>
            <a:off x="2073747" y="809470"/>
            <a:ext cx="2740326" cy="1145575"/>
          </a:xfrm>
          <a:prstGeom prst="roundRect">
            <a:avLst/>
          </a:prstGeom>
          <a:solidFill>
            <a:schemeClr val="bg1">
              <a:lumMod val="85000"/>
            </a:schemeClr>
          </a:solid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C5057D"/>
                </a:solidFill>
              </a:rPr>
              <a:t>3. Cross-SSSDs</a:t>
            </a:r>
            <a:r>
              <a:rPr lang="en-GB" sz="1500" b="1" dirty="0">
                <a:solidFill>
                  <a:schemeClr val="tx1"/>
                </a:solidFill>
              </a:rPr>
              <a:t>: Co-develop and evaluate tailored, integrated strategies </a:t>
            </a:r>
            <a:r>
              <a:rPr lang="en-GB" sz="1500" dirty="0">
                <a:solidFill>
                  <a:schemeClr val="tx1"/>
                </a:solidFill>
              </a:rPr>
              <a:t>for early diagnosis, adherence support and stigma reduction</a:t>
            </a:r>
          </a:p>
        </p:txBody>
      </p:sp>
      <p:sp>
        <p:nvSpPr>
          <p:cNvPr id="19" name="Rectangle: Rounded Corners 18">
            <a:extLst>
              <a:ext uri="{FF2B5EF4-FFF2-40B4-BE49-F238E27FC236}">
                <a16:creationId xmlns:a16="http://schemas.microsoft.com/office/drawing/2014/main" id="{C24266CA-1A81-4008-970B-ADA2B36F3859}"/>
              </a:ext>
            </a:extLst>
          </p:cNvPr>
          <p:cNvSpPr/>
          <p:nvPr/>
        </p:nvSpPr>
        <p:spPr>
          <a:xfrm>
            <a:off x="417246" y="939213"/>
            <a:ext cx="1341868" cy="815641"/>
          </a:xfrm>
          <a:prstGeom prst="roundRect">
            <a:avLst/>
          </a:prstGeom>
          <a:solidFill>
            <a:schemeClr val="bg1">
              <a:lumMod val="8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ED651D"/>
                </a:solidFill>
              </a:rPr>
              <a:t>BU: </a:t>
            </a:r>
            <a:r>
              <a:rPr lang="en-GB" sz="1500" b="1" dirty="0">
                <a:solidFill>
                  <a:schemeClr val="tx1"/>
                </a:solidFill>
              </a:rPr>
              <a:t>Improving healing</a:t>
            </a:r>
          </a:p>
        </p:txBody>
      </p:sp>
      <p:sp>
        <p:nvSpPr>
          <p:cNvPr id="20" name="Rectangle: Rounded Corners 19">
            <a:extLst>
              <a:ext uri="{FF2B5EF4-FFF2-40B4-BE49-F238E27FC236}">
                <a16:creationId xmlns:a16="http://schemas.microsoft.com/office/drawing/2014/main" id="{46B19F33-FA62-403F-B732-54D3BDBD0809}"/>
              </a:ext>
            </a:extLst>
          </p:cNvPr>
          <p:cNvSpPr/>
          <p:nvPr/>
        </p:nvSpPr>
        <p:spPr>
          <a:xfrm>
            <a:off x="5056141" y="939214"/>
            <a:ext cx="1876203" cy="815640"/>
          </a:xfrm>
          <a:prstGeom prst="roundRect">
            <a:avLst/>
          </a:prstGeom>
          <a:solidFill>
            <a:schemeClr val="bg1">
              <a:lumMod val="85000"/>
            </a:schemeClr>
          </a:solidFill>
          <a:ln>
            <a:solidFill>
              <a:srgbClr val="ED6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0070C0"/>
                </a:solidFill>
              </a:rPr>
              <a:t>CL: </a:t>
            </a:r>
            <a:r>
              <a:rPr lang="en-GB" sz="1500" dirty="0">
                <a:solidFill>
                  <a:schemeClr val="tx1">
                    <a:lumMod val="50000"/>
                    <a:lumOff val="50000"/>
                  </a:schemeClr>
                </a:solidFill>
              </a:rPr>
              <a:t>Validate person-centred outcome measures</a:t>
            </a:r>
          </a:p>
        </p:txBody>
      </p:sp>
      <p:sp>
        <p:nvSpPr>
          <p:cNvPr id="21" name="Rectangle: Rounded Corners 20">
            <a:extLst>
              <a:ext uri="{FF2B5EF4-FFF2-40B4-BE49-F238E27FC236}">
                <a16:creationId xmlns:a16="http://schemas.microsoft.com/office/drawing/2014/main" id="{A38E7A00-3C1C-4AC4-9671-0BEDBC920907}"/>
              </a:ext>
            </a:extLst>
          </p:cNvPr>
          <p:cNvSpPr/>
          <p:nvPr/>
        </p:nvSpPr>
        <p:spPr>
          <a:xfrm>
            <a:off x="200297" y="97396"/>
            <a:ext cx="6883470" cy="1992726"/>
          </a:xfrm>
          <a:prstGeom prst="roundRect">
            <a:avLst/>
          </a:prstGeom>
          <a:noFill/>
          <a:ln>
            <a:solidFill>
              <a:srgbClr val="C505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D712CBD-B4A1-426E-990B-19CCD9C18566}"/>
              </a:ext>
            </a:extLst>
          </p:cNvPr>
          <p:cNvSpPr/>
          <p:nvPr/>
        </p:nvSpPr>
        <p:spPr>
          <a:xfrm>
            <a:off x="200297" y="614548"/>
            <a:ext cx="1813249" cy="1475574"/>
          </a:xfrm>
          <a:prstGeom prst="roundRect">
            <a:avLst/>
          </a:prstGeom>
          <a:noFill/>
          <a:ln>
            <a:solidFill>
              <a:srgbClr val="C505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F5B1D4A-9FE7-4B8A-B6AC-3FA285C9956E}"/>
              </a:ext>
            </a:extLst>
          </p:cNvPr>
          <p:cNvSpPr txBox="1"/>
          <p:nvPr/>
        </p:nvSpPr>
        <p:spPr>
          <a:xfrm>
            <a:off x="300777" y="640037"/>
            <a:ext cx="772969" cy="353943"/>
          </a:xfrm>
          <a:prstGeom prst="rect">
            <a:avLst/>
          </a:prstGeom>
          <a:noFill/>
        </p:spPr>
        <p:txBody>
          <a:bodyPr wrap="none" rtlCol="0">
            <a:spAutoFit/>
          </a:bodyPr>
          <a:lstStyle/>
          <a:p>
            <a:r>
              <a:rPr lang="en-GB" sz="1700" b="1" dirty="0">
                <a:solidFill>
                  <a:srgbClr val="ED651D"/>
                </a:solidFill>
              </a:rPr>
              <a:t>Ghana</a:t>
            </a:r>
          </a:p>
        </p:txBody>
      </p:sp>
      <p:sp>
        <p:nvSpPr>
          <p:cNvPr id="24" name="TextBox 23">
            <a:extLst>
              <a:ext uri="{FF2B5EF4-FFF2-40B4-BE49-F238E27FC236}">
                <a16:creationId xmlns:a16="http://schemas.microsoft.com/office/drawing/2014/main" id="{AA057C0B-B7F7-4EE4-B9A5-7247374F7ED0}"/>
              </a:ext>
            </a:extLst>
          </p:cNvPr>
          <p:cNvSpPr txBox="1"/>
          <p:nvPr/>
        </p:nvSpPr>
        <p:spPr>
          <a:xfrm>
            <a:off x="6156910" y="620629"/>
            <a:ext cx="926857" cy="353943"/>
          </a:xfrm>
          <a:prstGeom prst="rect">
            <a:avLst/>
          </a:prstGeom>
          <a:noFill/>
        </p:spPr>
        <p:txBody>
          <a:bodyPr wrap="none" rtlCol="0">
            <a:spAutoFit/>
          </a:bodyPr>
          <a:lstStyle/>
          <a:p>
            <a:r>
              <a:rPr lang="en-GB" sz="1700" b="1" dirty="0">
                <a:solidFill>
                  <a:srgbClr val="0070C0"/>
                </a:solidFill>
              </a:rPr>
              <a:t>Ethiopia</a:t>
            </a:r>
          </a:p>
        </p:txBody>
      </p:sp>
      <p:sp>
        <p:nvSpPr>
          <p:cNvPr id="25" name="Arrow: Left-Right 24">
            <a:extLst>
              <a:ext uri="{FF2B5EF4-FFF2-40B4-BE49-F238E27FC236}">
                <a16:creationId xmlns:a16="http://schemas.microsoft.com/office/drawing/2014/main" id="{308759E6-A1C7-4A16-854D-8E6B6DF54C5B}"/>
              </a:ext>
            </a:extLst>
          </p:cNvPr>
          <p:cNvSpPr/>
          <p:nvPr/>
        </p:nvSpPr>
        <p:spPr>
          <a:xfrm>
            <a:off x="265587" y="260911"/>
            <a:ext cx="6745439" cy="369332"/>
          </a:xfrm>
          <a:prstGeom prst="leftRightArrow">
            <a:avLst>
              <a:gd name="adj1" fmla="val 67701"/>
              <a:gd name="adj2" fmla="val 138507"/>
            </a:avLst>
          </a:prstGeom>
          <a:solidFill>
            <a:srgbClr val="C5057D">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lumMod val="50000"/>
                    <a:lumOff val="50000"/>
                  </a:schemeClr>
                </a:solidFill>
                <a:effectLst/>
                <a:ea typeface="Cambria" panose="02040503050406030204" pitchFamily="18" charset="0"/>
                <a:cs typeface="Arial" panose="020B0604020202020204" pitchFamily="34" charset="0"/>
              </a:rPr>
              <a:t>Promote inter-sectoral collaboration and build capacity </a:t>
            </a:r>
            <a:endParaRPr lang="en-GB" sz="1500" dirty="0">
              <a:solidFill>
                <a:schemeClr val="tx1">
                  <a:lumMod val="50000"/>
                  <a:lumOff val="50000"/>
                </a:schemeClr>
              </a:solidFill>
            </a:endParaRPr>
          </a:p>
        </p:txBody>
      </p:sp>
      <p:sp>
        <p:nvSpPr>
          <p:cNvPr id="26" name="TextBox 25">
            <a:extLst>
              <a:ext uri="{FF2B5EF4-FFF2-40B4-BE49-F238E27FC236}">
                <a16:creationId xmlns:a16="http://schemas.microsoft.com/office/drawing/2014/main" id="{B6047C66-05ED-444A-9ED9-A0858DFE4877}"/>
              </a:ext>
            </a:extLst>
          </p:cNvPr>
          <p:cNvSpPr txBox="1"/>
          <p:nvPr/>
        </p:nvSpPr>
        <p:spPr>
          <a:xfrm>
            <a:off x="420663" y="2607274"/>
            <a:ext cx="3817705" cy="2139047"/>
          </a:xfrm>
          <a:prstGeom prst="rect">
            <a:avLst/>
          </a:prstGeom>
          <a:noFill/>
        </p:spPr>
        <p:txBody>
          <a:bodyPr wrap="square">
            <a:spAutoFit/>
          </a:bodyPr>
          <a:lstStyle/>
          <a:p>
            <a:r>
              <a:rPr lang="en-GB" sz="1900" b="1" u="sng" dirty="0">
                <a:solidFill>
                  <a:srgbClr val="000000"/>
                </a:solidFill>
                <a:effectLst/>
                <a:latin typeface="Times New Roman" panose="02020603050405020304" pitchFamily="18" charset="0"/>
                <a:ea typeface="Arial" panose="020B0604020202020204" pitchFamily="34" charset="0"/>
              </a:rPr>
              <a:t>Aim</a:t>
            </a:r>
            <a:r>
              <a:rPr lang="en-GB" sz="1900" b="1" dirty="0">
                <a:solidFill>
                  <a:srgbClr val="000000"/>
                </a:solidFill>
                <a:effectLst/>
                <a:latin typeface="Times New Roman" panose="02020603050405020304" pitchFamily="18" charset="0"/>
                <a:ea typeface="Arial" panose="020B0604020202020204" pitchFamily="34" charset="0"/>
              </a:rPr>
              <a:t>: </a:t>
            </a:r>
            <a:r>
              <a:rPr lang="en-GB" sz="1900" i="1" dirty="0">
                <a:solidFill>
                  <a:srgbClr val="000000"/>
                </a:solidFill>
                <a:effectLst/>
                <a:latin typeface="Times New Roman" panose="02020603050405020304" pitchFamily="18" charset="0"/>
                <a:ea typeface="Arial" panose="020B0604020202020204" pitchFamily="34" charset="0"/>
              </a:rPr>
              <a:t>Shorten treatment duration and reduce time to wound healing in patients with Buruli ulcer</a:t>
            </a:r>
          </a:p>
          <a:p>
            <a:endParaRPr lang="en-GB" sz="1900" b="1" i="1" dirty="0">
              <a:solidFill>
                <a:srgbClr val="000000"/>
              </a:solidFill>
              <a:latin typeface="Times New Roman" panose="02020603050405020304" pitchFamily="18" charset="0"/>
              <a:ea typeface="Arial" panose="020B0604020202020204" pitchFamily="34" charset="0"/>
            </a:endParaRPr>
          </a:p>
          <a:p>
            <a:r>
              <a:rPr lang="en-GB" sz="1900" b="1" u="sng" dirty="0">
                <a:solidFill>
                  <a:srgbClr val="000000"/>
                </a:solidFill>
                <a:effectLst/>
                <a:latin typeface="Times New Roman" panose="02020603050405020304" pitchFamily="18" charset="0"/>
                <a:ea typeface="Arial" panose="020B0604020202020204" pitchFamily="34" charset="0"/>
              </a:rPr>
              <a:t>Design:</a:t>
            </a:r>
            <a:r>
              <a:rPr lang="en-GB" sz="1900" b="1" dirty="0">
                <a:solidFill>
                  <a:srgbClr val="000000"/>
                </a:solidFill>
                <a:effectLst/>
                <a:latin typeface="Times New Roman" panose="02020603050405020304" pitchFamily="18" charset="0"/>
                <a:ea typeface="Arial" panose="020B0604020202020204" pitchFamily="34" charset="0"/>
              </a:rPr>
              <a:t> </a:t>
            </a:r>
            <a:r>
              <a:rPr lang="en-GB" sz="1900" i="1" dirty="0">
                <a:solidFill>
                  <a:srgbClr val="000000"/>
                </a:solidFill>
                <a:effectLst/>
                <a:latin typeface="Times New Roman" panose="02020603050405020304" pitchFamily="18" charset="0"/>
                <a:ea typeface="Arial" panose="020B0604020202020204" pitchFamily="34" charset="0"/>
              </a:rPr>
              <a:t>Prospective individually randomised trial at 3 Buruli Ulcer treatment centres in Ghana</a:t>
            </a:r>
            <a:endParaRPr lang="en-GB" sz="1900" i="1" dirty="0">
              <a:effectLst/>
              <a:latin typeface="Arial" panose="020B0604020202020204" pitchFamily="34" charset="0"/>
              <a:ea typeface="Arial" panose="020B0604020202020204" pitchFamily="34" charset="0"/>
            </a:endParaRPr>
          </a:p>
        </p:txBody>
      </p:sp>
      <p:sp>
        <p:nvSpPr>
          <p:cNvPr id="9" name="Rectangle: Rounded Corners 8">
            <a:extLst>
              <a:ext uri="{FF2B5EF4-FFF2-40B4-BE49-F238E27FC236}">
                <a16:creationId xmlns:a16="http://schemas.microsoft.com/office/drawing/2014/main" id="{EC11961E-4260-4976-942E-A2CE6ECA8FDB}"/>
              </a:ext>
            </a:extLst>
          </p:cNvPr>
          <p:cNvSpPr/>
          <p:nvPr/>
        </p:nvSpPr>
        <p:spPr>
          <a:xfrm>
            <a:off x="200297" y="2278231"/>
            <a:ext cx="11038838" cy="3322312"/>
          </a:xfrm>
          <a:prstGeom prst="roundRect">
            <a:avLst/>
          </a:prstGeom>
          <a:no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338B2EE-2A19-4F1E-8004-2B42A7E0B665}"/>
              </a:ext>
            </a:extLst>
          </p:cNvPr>
          <p:cNvCxnSpPr>
            <a:cxnSpLocks/>
            <a:stCxn id="19" idx="2"/>
          </p:cNvCxnSpPr>
          <p:nvPr/>
        </p:nvCxnSpPr>
        <p:spPr>
          <a:xfrm flipH="1">
            <a:off x="687843" y="1754854"/>
            <a:ext cx="400337" cy="533171"/>
          </a:xfrm>
          <a:prstGeom prst="line">
            <a:avLst/>
          </a:prstGeom>
          <a:ln>
            <a:solidFill>
              <a:srgbClr val="C5057D"/>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48C39F6-0304-4753-8E6E-9C60CC0F6003}"/>
              </a:ext>
            </a:extLst>
          </p:cNvPr>
          <p:cNvCxnSpPr>
            <a:cxnSpLocks/>
            <a:stCxn id="19" idx="2"/>
          </p:cNvCxnSpPr>
          <p:nvPr/>
        </p:nvCxnSpPr>
        <p:spPr>
          <a:xfrm>
            <a:off x="1088180" y="1754854"/>
            <a:ext cx="9627941" cy="533171"/>
          </a:xfrm>
          <a:prstGeom prst="line">
            <a:avLst/>
          </a:prstGeom>
          <a:ln>
            <a:solidFill>
              <a:srgbClr val="C5057D"/>
            </a:solidFill>
          </a:ln>
        </p:spPr>
        <p:style>
          <a:lnRef idx="1">
            <a:schemeClr val="dk1"/>
          </a:lnRef>
          <a:fillRef idx="0">
            <a:schemeClr val="dk1"/>
          </a:fillRef>
          <a:effectRef idx="0">
            <a:schemeClr val="dk1"/>
          </a:effectRef>
          <a:fontRef idx="minor">
            <a:schemeClr val="tx1"/>
          </a:fontRef>
        </p:style>
      </p:cxnSp>
      <p:pic>
        <p:nvPicPr>
          <p:cNvPr id="58" name="Picture 57" descr="A picture containing shape&#10;&#10;Description automatically generated">
            <a:extLst>
              <a:ext uri="{FF2B5EF4-FFF2-40B4-BE49-F238E27FC236}">
                <a16:creationId xmlns:a16="http://schemas.microsoft.com/office/drawing/2014/main" id="{CD7BB674-D58C-4751-809A-1238A38CC4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pic>
        <p:nvPicPr>
          <p:cNvPr id="5" name="Picture 4">
            <a:extLst>
              <a:ext uri="{FF2B5EF4-FFF2-40B4-BE49-F238E27FC236}">
                <a16:creationId xmlns:a16="http://schemas.microsoft.com/office/drawing/2014/main" id="{37C78913-8797-044E-9625-C938F2C29F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16421" y="97396"/>
            <a:ext cx="2476866" cy="1857649"/>
          </a:xfrm>
          <a:prstGeom prst="rect">
            <a:avLst/>
          </a:prstGeom>
        </p:spPr>
      </p:pic>
      <p:pic>
        <p:nvPicPr>
          <p:cNvPr id="6" name="Picture 5">
            <a:extLst>
              <a:ext uri="{FF2B5EF4-FFF2-40B4-BE49-F238E27FC236}">
                <a16:creationId xmlns:a16="http://schemas.microsoft.com/office/drawing/2014/main" id="{C00FB352-F02F-744D-99C7-CEFF87B57B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3538" y="2519235"/>
            <a:ext cx="6571674" cy="2764711"/>
          </a:xfrm>
          <a:prstGeom prst="rect">
            <a:avLst/>
          </a:prstGeom>
        </p:spPr>
      </p:pic>
    </p:spTree>
    <p:extLst>
      <p:ext uri="{BB962C8B-B14F-4D97-AF65-F5344CB8AC3E}">
        <p14:creationId xmlns:p14="http://schemas.microsoft.com/office/powerpoint/2010/main" val="3378012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A62724-F35E-4BC1-9F6D-E24F6F5E919D}"/>
              </a:ext>
            </a:extLst>
          </p:cNvPr>
          <p:cNvPicPr>
            <a:picLocks noChangeAspect="1"/>
          </p:cNvPicPr>
          <p:nvPr/>
        </p:nvPicPr>
        <p:blipFill>
          <a:blip r:embed="rId3"/>
          <a:stretch>
            <a:fillRect/>
          </a:stretch>
        </p:blipFill>
        <p:spPr>
          <a:xfrm>
            <a:off x="265587" y="5672636"/>
            <a:ext cx="1054699" cy="1079086"/>
          </a:xfrm>
          <a:prstGeom prst="rect">
            <a:avLst/>
          </a:prstGeom>
        </p:spPr>
      </p:pic>
      <p:pic>
        <p:nvPicPr>
          <p:cNvPr id="12" name="Picture 11">
            <a:extLst>
              <a:ext uri="{FF2B5EF4-FFF2-40B4-BE49-F238E27FC236}">
                <a16:creationId xmlns:a16="http://schemas.microsoft.com/office/drawing/2014/main" id="{F98B653D-D277-4E6E-B5E9-4B6117FD76E4}"/>
              </a:ext>
            </a:extLst>
          </p:cNvPr>
          <p:cNvPicPr>
            <a:picLocks noChangeAspect="1"/>
          </p:cNvPicPr>
          <p:nvPr/>
        </p:nvPicPr>
        <p:blipFill>
          <a:blip r:embed="rId4"/>
          <a:stretch>
            <a:fillRect/>
          </a:stretch>
        </p:blipFill>
        <p:spPr>
          <a:xfrm>
            <a:off x="2073747" y="5781724"/>
            <a:ext cx="1012024" cy="993734"/>
          </a:xfrm>
          <a:prstGeom prst="rect">
            <a:avLst/>
          </a:prstGeom>
        </p:spPr>
      </p:pic>
      <p:pic>
        <p:nvPicPr>
          <p:cNvPr id="13" name="Picture 12">
            <a:extLst>
              <a:ext uri="{FF2B5EF4-FFF2-40B4-BE49-F238E27FC236}">
                <a16:creationId xmlns:a16="http://schemas.microsoft.com/office/drawing/2014/main" id="{9C44FA7A-44D5-40EB-B059-BB5BA1DB4AA4}"/>
              </a:ext>
            </a:extLst>
          </p:cNvPr>
          <p:cNvPicPr>
            <a:picLocks noChangeAspect="1"/>
          </p:cNvPicPr>
          <p:nvPr/>
        </p:nvPicPr>
        <p:blipFill>
          <a:blip r:embed="rId5"/>
          <a:stretch>
            <a:fillRect/>
          </a:stretch>
        </p:blipFill>
        <p:spPr>
          <a:xfrm>
            <a:off x="3707094" y="6006074"/>
            <a:ext cx="1707028" cy="615749"/>
          </a:xfrm>
          <a:prstGeom prst="rect">
            <a:avLst/>
          </a:prstGeom>
        </p:spPr>
      </p:pic>
      <p:pic>
        <p:nvPicPr>
          <p:cNvPr id="14" name="Picture 13">
            <a:extLst>
              <a:ext uri="{FF2B5EF4-FFF2-40B4-BE49-F238E27FC236}">
                <a16:creationId xmlns:a16="http://schemas.microsoft.com/office/drawing/2014/main" id="{53E0F739-B34E-463D-BAF0-6AFC2325FF33}"/>
              </a:ext>
            </a:extLst>
          </p:cNvPr>
          <p:cNvPicPr>
            <a:picLocks noChangeAspect="1"/>
          </p:cNvPicPr>
          <p:nvPr/>
        </p:nvPicPr>
        <p:blipFill>
          <a:blip r:embed="rId6"/>
          <a:stretch>
            <a:fillRect/>
          </a:stretch>
        </p:blipFill>
        <p:spPr>
          <a:xfrm>
            <a:off x="7296648" y="5896336"/>
            <a:ext cx="1505843" cy="725487"/>
          </a:xfrm>
          <a:prstGeom prst="rect">
            <a:avLst/>
          </a:prstGeom>
        </p:spPr>
      </p:pic>
      <p:pic>
        <p:nvPicPr>
          <p:cNvPr id="15" name="Picture 14">
            <a:extLst>
              <a:ext uri="{FF2B5EF4-FFF2-40B4-BE49-F238E27FC236}">
                <a16:creationId xmlns:a16="http://schemas.microsoft.com/office/drawing/2014/main" id="{D619694B-1D16-4D24-9948-E492312F6572}"/>
              </a:ext>
            </a:extLst>
          </p:cNvPr>
          <p:cNvPicPr>
            <a:picLocks noChangeAspect="1"/>
          </p:cNvPicPr>
          <p:nvPr/>
        </p:nvPicPr>
        <p:blipFill>
          <a:blip r:embed="rId7"/>
          <a:stretch>
            <a:fillRect/>
          </a:stretch>
        </p:blipFill>
        <p:spPr>
          <a:xfrm>
            <a:off x="5982971" y="5915848"/>
            <a:ext cx="533692" cy="725487"/>
          </a:xfrm>
          <a:prstGeom prst="rect">
            <a:avLst/>
          </a:prstGeom>
        </p:spPr>
      </p:pic>
      <p:pic>
        <p:nvPicPr>
          <p:cNvPr id="16" name="Picture 15">
            <a:extLst>
              <a:ext uri="{FF2B5EF4-FFF2-40B4-BE49-F238E27FC236}">
                <a16:creationId xmlns:a16="http://schemas.microsoft.com/office/drawing/2014/main" id="{2CE79420-50C7-474F-948A-74A95A05B3FC}"/>
              </a:ext>
            </a:extLst>
          </p:cNvPr>
          <p:cNvPicPr>
            <a:picLocks noChangeAspect="1"/>
          </p:cNvPicPr>
          <p:nvPr/>
        </p:nvPicPr>
        <p:blipFill>
          <a:blip r:embed="rId8"/>
          <a:stretch>
            <a:fillRect/>
          </a:stretch>
        </p:blipFill>
        <p:spPr>
          <a:xfrm>
            <a:off x="9405857" y="6098960"/>
            <a:ext cx="2383743" cy="317019"/>
          </a:xfrm>
          <a:prstGeom prst="rect">
            <a:avLst/>
          </a:prstGeom>
        </p:spPr>
      </p:pic>
      <p:sp>
        <p:nvSpPr>
          <p:cNvPr id="17" name="Rectangle: Rounded Corners 16">
            <a:extLst>
              <a:ext uri="{FF2B5EF4-FFF2-40B4-BE49-F238E27FC236}">
                <a16:creationId xmlns:a16="http://schemas.microsoft.com/office/drawing/2014/main" id="{EBCC7BC1-DD1B-47D5-A394-5253AB7BE844}"/>
              </a:ext>
            </a:extLst>
          </p:cNvPr>
          <p:cNvSpPr/>
          <p:nvPr/>
        </p:nvSpPr>
        <p:spPr>
          <a:xfrm>
            <a:off x="2073747" y="809470"/>
            <a:ext cx="2740326" cy="1145575"/>
          </a:xfrm>
          <a:prstGeom prst="roundRect">
            <a:avLst/>
          </a:prstGeom>
          <a:solidFill>
            <a:schemeClr val="bg1">
              <a:lumMod val="85000"/>
            </a:schemeClr>
          </a:solid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C5057D"/>
                </a:solidFill>
              </a:rPr>
              <a:t>3. Cross-SSSDs</a:t>
            </a:r>
            <a:r>
              <a:rPr lang="en-GB" sz="1500" b="1" dirty="0">
                <a:solidFill>
                  <a:schemeClr val="tx1"/>
                </a:solidFill>
              </a:rPr>
              <a:t>: </a:t>
            </a:r>
            <a:r>
              <a:rPr lang="en-GB" sz="1500" dirty="0">
                <a:solidFill>
                  <a:schemeClr val="tx1">
                    <a:lumMod val="50000"/>
                    <a:lumOff val="50000"/>
                  </a:schemeClr>
                </a:solidFill>
              </a:rPr>
              <a:t>Co-develop and evaluate tailored, integrated strategies for early diagnosis, adherence support and stigma reduction</a:t>
            </a:r>
          </a:p>
        </p:txBody>
      </p:sp>
      <p:sp>
        <p:nvSpPr>
          <p:cNvPr id="19" name="Rectangle: Rounded Corners 18">
            <a:extLst>
              <a:ext uri="{FF2B5EF4-FFF2-40B4-BE49-F238E27FC236}">
                <a16:creationId xmlns:a16="http://schemas.microsoft.com/office/drawing/2014/main" id="{C24266CA-1A81-4008-970B-ADA2B36F3859}"/>
              </a:ext>
            </a:extLst>
          </p:cNvPr>
          <p:cNvSpPr/>
          <p:nvPr/>
        </p:nvSpPr>
        <p:spPr>
          <a:xfrm>
            <a:off x="417246" y="939213"/>
            <a:ext cx="1341868" cy="815641"/>
          </a:xfrm>
          <a:prstGeom prst="roundRect">
            <a:avLst/>
          </a:prstGeom>
          <a:solidFill>
            <a:schemeClr val="bg1">
              <a:lumMod val="8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ED651D"/>
                </a:solidFill>
              </a:rPr>
              <a:t>BU: </a:t>
            </a:r>
            <a:r>
              <a:rPr lang="en-GB" sz="1500" b="1" dirty="0">
                <a:solidFill>
                  <a:schemeClr val="tx1"/>
                </a:solidFill>
              </a:rPr>
              <a:t>Improving healing</a:t>
            </a:r>
          </a:p>
        </p:txBody>
      </p:sp>
      <p:sp>
        <p:nvSpPr>
          <p:cNvPr id="20" name="Rectangle: Rounded Corners 19">
            <a:extLst>
              <a:ext uri="{FF2B5EF4-FFF2-40B4-BE49-F238E27FC236}">
                <a16:creationId xmlns:a16="http://schemas.microsoft.com/office/drawing/2014/main" id="{46B19F33-FA62-403F-B732-54D3BDBD0809}"/>
              </a:ext>
            </a:extLst>
          </p:cNvPr>
          <p:cNvSpPr/>
          <p:nvPr/>
        </p:nvSpPr>
        <p:spPr>
          <a:xfrm>
            <a:off x="5056141" y="939214"/>
            <a:ext cx="1876203" cy="815640"/>
          </a:xfrm>
          <a:prstGeom prst="roundRect">
            <a:avLst/>
          </a:prstGeom>
          <a:solidFill>
            <a:schemeClr val="bg1">
              <a:lumMod val="85000"/>
            </a:schemeClr>
          </a:solidFill>
          <a:ln>
            <a:solidFill>
              <a:srgbClr val="ED6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0070C0"/>
                </a:solidFill>
              </a:rPr>
              <a:t>CL: </a:t>
            </a:r>
            <a:r>
              <a:rPr lang="en-GB" sz="1500" b="1" dirty="0">
                <a:solidFill>
                  <a:schemeClr val="tx1"/>
                </a:solidFill>
              </a:rPr>
              <a:t>Validate person-centred outcome measures</a:t>
            </a:r>
          </a:p>
        </p:txBody>
      </p:sp>
      <p:sp>
        <p:nvSpPr>
          <p:cNvPr id="21" name="Rectangle: Rounded Corners 20">
            <a:extLst>
              <a:ext uri="{FF2B5EF4-FFF2-40B4-BE49-F238E27FC236}">
                <a16:creationId xmlns:a16="http://schemas.microsoft.com/office/drawing/2014/main" id="{A38E7A00-3C1C-4AC4-9671-0BEDBC920907}"/>
              </a:ext>
            </a:extLst>
          </p:cNvPr>
          <p:cNvSpPr/>
          <p:nvPr/>
        </p:nvSpPr>
        <p:spPr>
          <a:xfrm>
            <a:off x="200297" y="97396"/>
            <a:ext cx="6883470" cy="1992726"/>
          </a:xfrm>
          <a:prstGeom prst="roundRect">
            <a:avLst/>
          </a:prstGeom>
          <a:noFill/>
          <a:ln>
            <a:solidFill>
              <a:srgbClr val="C505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D712CBD-B4A1-426E-990B-19CCD9C18566}"/>
              </a:ext>
            </a:extLst>
          </p:cNvPr>
          <p:cNvSpPr/>
          <p:nvPr/>
        </p:nvSpPr>
        <p:spPr>
          <a:xfrm>
            <a:off x="4917989" y="599892"/>
            <a:ext cx="2152633" cy="1475574"/>
          </a:xfrm>
          <a:prstGeom prst="roundRect">
            <a:avLst/>
          </a:prstGeom>
          <a:noFill/>
          <a:ln>
            <a:solidFill>
              <a:srgbClr val="C505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F5B1D4A-9FE7-4B8A-B6AC-3FA285C9956E}"/>
              </a:ext>
            </a:extLst>
          </p:cNvPr>
          <p:cNvSpPr txBox="1"/>
          <p:nvPr/>
        </p:nvSpPr>
        <p:spPr>
          <a:xfrm>
            <a:off x="300777" y="640037"/>
            <a:ext cx="772969" cy="353943"/>
          </a:xfrm>
          <a:prstGeom prst="rect">
            <a:avLst/>
          </a:prstGeom>
          <a:noFill/>
        </p:spPr>
        <p:txBody>
          <a:bodyPr wrap="none" rtlCol="0">
            <a:spAutoFit/>
          </a:bodyPr>
          <a:lstStyle/>
          <a:p>
            <a:r>
              <a:rPr lang="en-GB" sz="1700" b="1" dirty="0">
                <a:solidFill>
                  <a:srgbClr val="ED651D"/>
                </a:solidFill>
              </a:rPr>
              <a:t>Ghana</a:t>
            </a:r>
          </a:p>
        </p:txBody>
      </p:sp>
      <p:sp>
        <p:nvSpPr>
          <p:cNvPr id="24" name="TextBox 23">
            <a:extLst>
              <a:ext uri="{FF2B5EF4-FFF2-40B4-BE49-F238E27FC236}">
                <a16:creationId xmlns:a16="http://schemas.microsoft.com/office/drawing/2014/main" id="{AA057C0B-B7F7-4EE4-B9A5-7247374F7ED0}"/>
              </a:ext>
            </a:extLst>
          </p:cNvPr>
          <p:cNvSpPr txBox="1"/>
          <p:nvPr/>
        </p:nvSpPr>
        <p:spPr>
          <a:xfrm>
            <a:off x="6156910" y="620629"/>
            <a:ext cx="926857" cy="353943"/>
          </a:xfrm>
          <a:prstGeom prst="rect">
            <a:avLst/>
          </a:prstGeom>
          <a:noFill/>
        </p:spPr>
        <p:txBody>
          <a:bodyPr wrap="none" rtlCol="0">
            <a:spAutoFit/>
          </a:bodyPr>
          <a:lstStyle/>
          <a:p>
            <a:r>
              <a:rPr lang="en-GB" sz="1700" b="1" dirty="0">
                <a:solidFill>
                  <a:srgbClr val="0070C0"/>
                </a:solidFill>
              </a:rPr>
              <a:t>Ethiopia</a:t>
            </a:r>
          </a:p>
        </p:txBody>
      </p:sp>
      <p:sp>
        <p:nvSpPr>
          <p:cNvPr id="25" name="Arrow: Left-Right 24">
            <a:extLst>
              <a:ext uri="{FF2B5EF4-FFF2-40B4-BE49-F238E27FC236}">
                <a16:creationId xmlns:a16="http://schemas.microsoft.com/office/drawing/2014/main" id="{308759E6-A1C7-4A16-854D-8E6B6DF54C5B}"/>
              </a:ext>
            </a:extLst>
          </p:cNvPr>
          <p:cNvSpPr/>
          <p:nvPr/>
        </p:nvSpPr>
        <p:spPr>
          <a:xfrm>
            <a:off x="265587" y="260911"/>
            <a:ext cx="6745439" cy="369332"/>
          </a:xfrm>
          <a:prstGeom prst="leftRightArrow">
            <a:avLst>
              <a:gd name="adj1" fmla="val 67701"/>
              <a:gd name="adj2" fmla="val 138507"/>
            </a:avLst>
          </a:prstGeom>
          <a:solidFill>
            <a:srgbClr val="C5057D">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lumMod val="50000"/>
                    <a:lumOff val="50000"/>
                  </a:schemeClr>
                </a:solidFill>
                <a:effectLst/>
                <a:ea typeface="Cambria" panose="02040503050406030204" pitchFamily="18" charset="0"/>
                <a:cs typeface="Arial" panose="020B0604020202020204" pitchFamily="34" charset="0"/>
              </a:rPr>
              <a:t>Promote inter-sectoral collaboration and build capacity </a:t>
            </a:r>
            <a:endParaRPr lang="en-GB" sz="1500" dirty="0">
              <a:solidFill>
                <a:schemeClr val="tx1">
                  <a:lumMod val="50000"/>
                  <a:lumOff val="50000"/>
                </a:schemeClr>
              </a:solidFill>
            </a:endParaRPr>
          </a:p>
        </p:txBody>
      </p:sp>
      <p:sp>
        <p:nvSpPr>
          <p:cNvPr id="26" name="TextBox 25">
            <a:extLst>
              <a:ext uri="{FF2B5EF4-FFF2-40B4-BE49-F238E27FC236}">
                <a16:creationId xmlns:a16="http://schemas.microsoft.com/office/drawing/2014/main" id="{B6047C66-05ED-444A-9ED9-A0858DFE4877}"/>
              </a:ext>
            </a:extLst>
          </p:cNvPr>
          <p:cNvSpPr txBox="1"/>
          <p:nvPr/>
        </p:nvSpPr>
        <p:spPr>
          <a:xfrm>
            <a:off x="420664" y="2607274"/>
            <a:ext cx="4393410" cy="1846659"/>
          </a:xfrm>
          <a:prstGeom prst="rect">
            <a:avLst/>
          </a:prstGeom>
          <a:noFill/>
        </p:spPr>
        <p:txBody>
          <a:bodyPr wrap="square">
            <a:spAutoFit/>
          </a:bodyPr>
          <a:lstStyle/>
          <a:p>
            <a:r>
              <a:rPr lang="en-GB" sz="1900" b="1" u="sng" dirty="0">
                <a:solidFill>
                  <a:srgbClr val="000000"/>
                </a:solidFill>
                <a:effectLst/>
                <a:latin typeface="Times New Roman" panose="02020603050405020304" pitchFamily="18" charset="0"/>
                <a:ea typeface="Arial" panose="020B0604020202020204" pitchFamily="34" charset="0"/>
              </a:rPr>
              <a:t>Aim</a:t>
            </a:r>
            <a:r>
              <a:rPr lang="en-GB" sz="1900" b="1" dirty="0">
                <a:solidFill>
                  <a:srgbClr val="000000"/>
                </a:solidFill>
                <a:effectLst/>
                <a:latin typeface="Times New Roman" panose="02020603050405020304" pitchFamily="18" charset="0"/>
                <a:ea typeface="Arial" panose="020B0604020202020204" pitchFamily="34" charset="0"/>
              </a:rPr>
              <a:t>: </a:t>
            </a:r>
            <a:r>
              <a:rPr lang="en-GB" sz="1900" i="1" dirty="0">
                <a:solidFill>
                  <a:srgbClr val="000000"/>
                </a:solidFill>
                <a:effectLst/>
                <a:latin typeface="Times New Roman" panose="02020603050405020304" pitchFamily="18" charset="0"/>
                <a:ea typeface="Arial" panose="020B0604020202020204" pitchFamily="34" charset="0"/>
              </a:rPr>
              <a:t>Validate patient centred clinical outcomes for CL caused by L. aethiopica and identify </a:t>
            </a:r>
            <a:r>
              <a:rPr lang="en-GB" sz="1900" i="1" dirty="0">
                <a:solidFill>
                  <a:srgbClr val="000000"/>
                </a:solidFill>
                <a:latin typeface="Times New Roman" panose="02020603050405020304" pitchFamily="18" charset="0"/>
                <a:ea typeface="Arial" panose="020B0604020202020204" pitchFamily="34" charset="0"/>
              </a:rPr>
              <a:t>clinical predictors of outcome</a:t>
            </a:r>
          </a:p>
          <a:p>
            <a:endParaRPr lang="en-GB" sz="1900" b="1" i="1" dirty="0">
              <a:solidFill>
                <a:srgbClr val="000000"/>
              </a:solidFill>
              <a:effectLst/>
              <a:latin typeface="Times New Roman" panose="02020603050405020304" pitchFamily="18" charset="0"/>
              <a:ea typeface="Arial" panose="020B0604020202020204" pitchFamily="34" charset="0"/>
            </a:endParaRPr>
          </a:p>
          <a:p>
            <a:r>
              <a:rPr lang="en-GB" sz="1900" b="1" u="sng" dirty="0">
                <a:solidFill>
                  <a:srgbClr val="000000"/>
                </a:solidFill>
                <a:latin typeface="Times New Roman" panose="02020603050405020304" pitchFamily="18" charset="0"/>
                <a:ea typeface="Arial" panose="020B0604020202020204" pitchFamily="34" charset="0"/>
              </a:rPr>
              <a:t>Design:</a:t>
            </a:r>
            <a:r>
              <a:rPr lang="en-GB" sz="1900" b="1" dirty="0">
                <a:solidFill>
                  <a:srgbClr val="000000"/>
                </a:solidFill>
                <a:latin typeface="Times New Roman" panose="02020603050405020304" pitchFamily="18" charset="0"/>
                <a:ea typeface="Arial" panose="020B0604020202020204" pitchFamily="34" charset="0"/>
              </a:rPr>
              <a:t> </a:t>
            </a:r>
            <a:r>
              <a:rPr lang="en-GB" sz="1900" i="1" dirty="0">
                <a:solidFill>
                  <a:srgbClr val="000000"/>
                </a:solidFill>
                <a:latin typeface="Times New Roman" panose="02020603050405020304" pitchFamily="18" charset="0"/>
                <a:ea typeface="Arial" panose="020B0604020202020204" pitchFamily="34" charset="0"/>
              </a:rPr>
              <a:t>Prospective cohort study at two CL treatment centres in Ethiopia</a:t>
            </a:r>
            <a:endParaRPr lang="en-GB" sz="1900" i="1" dirty="0">
              <a:effectLst/>
              <a:latin typeface="Arial" panose="020B0604020202020204" pitchFamily="34" charset="0"/>
              <a:ea typeface="Arial" panose="020B0604020202020204" pitchFamily="34" charset="0"/>
            </a:endParaRPr>
          </a:p>
        </p:txBody>
      </p:sp>
      <p:sp>
        <p:nvSpPr>
          <p:cNvPr id="9" name="Rectangle: Rounded Corners 8">
            <a:extLst>
              <a:ext uri="{FF2B5EF4-FFF2-40B4-BE49-F238E27FC236}">
                <a16:creationId xmlns:a16="http://schemas.microsoft.com/office/drawing/2014/main" id="{EC11961E-4260-4976-942E-A2CE6ECA8FDB}"/>
              </a:ext>
            </a:extLst>
          </p:cNvPr>
          <p:cNvSpPr/>
          <p:nvPr/>
        </p:nvSpPr>
        <p:spPr>
          <a:xfrm>
            <a:off x="200297" y="2278231"/>
            <a:ext cx="11038838" cy="3322312"/>
          </a:xfrm>
          <a:prstGeom prst="roundRect">
            <a:avLst/>
          </a:prstGeom>
          <a:no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338B2EE-2A19-4F1E-8004-2B42A7E0B665}"/>
              </a:ext>
            </a:extLst>
          </p:cNvPr>
          <p:cNvCxnSpPr>
            <a:cxnSpLocks/>
          </p:cNvCxnSpPr>
          <p:nvPr/>
        </p:nvCxnSpPr>
        <p:spPr>
          <a:xfrm flipH="1">
            <a:off x="687843" y="1754854"/>
            <a:ext cx="5408157" cy="533171"/>
          </a:xfrm>
          <a:prstGeom prst="line">
            <a:avLst/>
          </a:prstGeom>
          <a:ln>
            <a:solidFill>
              <a:srgbClr val="C5057D"/>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48C39F6-0304-4753-8E6E-9C60CC0F6003}"/>
              </a:ext>
            </a:extLst>
          </p:cNvPr>
          <p:cNvCxnSpPr>
            <a:cxnSpLocks/>
          </p:cNvCxnSpPr>
          <p:nvPr/>
        </p:nvCxnSpPr>
        <p:spPr>
          <a:xfrm>
            <a:off x="6932344" y="1754854"/>
            <a:ext cx="3783777" cy="533171"/>
          </a:xfrm>
          <a:prstGeom prst="line">
            <a:avLst/>
          </a:prstGeom>
          <a:ln>
            <a:solidFill>
              <a:srgbClr val="C5057D"/>
            </a:solidFill>
          </a:ln>
        </p:spPr>
        <p:style>
          <a:lnRef idx="1">
            <a:schemeClr val="dk1"/>
          </a:lnRef>
          <a:fillRef idx="0">
            <a:schemeClr val="dk1"/>
          </a:fillRef>
          <a:effectRef idx="0">
            <a:schemeClr val="dk1"/>
          </a:effectRef>
          <a:fontRef idx="minor">
            <a:schemeClr val="tx1"/>
          </a:fontRef>
        </p:style>
      </p:cxnSp>
      <p:pic>
        <p:nvPicPr>
          <p:cNvPr id="58" name="Picture 57" descr="A picture containing shape&#10;&#10;Description automatically generated">
            <a:extLst>
              <a:ext uri="{FF2B5EF4-FFF2-40B4-BE49-F238E27FC236}">
                <a16:creationId xmlns:a16="http://schemas.microsoft.com/office/drawing/2014/main" id="{CD7BB674-D58C-4751-809A-1238A38CC4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pic>
        <p:nvPicPr>
          <p:cNvPr id="7" name="Picture 6">
            <a:extLst>
              <a:ext uri="{FF2B5EF4-FFF2-40B4-BE49-F238E27FC236}">
                <a16:creationId xmlns:a16="http://schemas.microsoft.com/office/drawing/2014/main" id="{C5287EB7-73E4-8943-8D7B-17F30D4BAF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8774" y="87261"/>
            <a:ext cx="1146320" cy="1528426"/>
          </a:xfrm>
          <a:prstGeom prst="rect">
            <a:avLst/>
          </a:prstGeom>
        </p:spPr>
      </p:pic>
      <p:pic>
        <p:nvPicPr>
          <p:cNvPr id="10" name="Picture 9">
            <a:extLst>
              <a:ext uri="{FF2B5EF4-FFF2-40B4-BE49-F238E27FC236}">
                <a16:creationId xmlns:a16="http://schemas.microsoft.com/office/drawing/2014/main" id="{B1B0FEAC-C06E-7740-8A4C-C00314646B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20408" y="87261"/>
            <a:ext cx="1147500" cy="1530000"/>
          </a:xfrm>
          <a:prstGeom prst="rect">
            <a:avLst/>
          </a:prstGeom>
        </p:spPr>
      </p:pic>
      <p:pic>
        <p:nvPicPr>
          <p:cNvPr id="3" name="Picture 2">
            <a:extLst>
              <a:ext uri="{FF2B5EF4-FFF2-40B4-BE49-F238E27FC236}">
                <a16:creationId xmlns:a16="http://schemas.microsoft.com/office/drawing/2014/main" id="{35BB4C76-9BF4-864B-A819-51B059B035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95299" y="2537255"/>
            <a:ext cx="6341466" cy="2936286"/>
          </a:xfrm>
          <a:prstGeom prst="rect">
            <a:avLst/>
          </a:prstGeom>
        </p:spPr>
      </p:pic>
    </p:spTree>
    <p:extLst>
      <p:ext uri="{BB962C8B-B14F-4D97-AF65-F5344CB8AC3E}">
        <p14:creationId xmlns:p14="http://schemas.microsoft.com/office/powerpoint/2010/main" val="3259402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A62724-F35E-4BC1-9F6D-E24F6F5E919D}"/>
              </a:ext>
            </a:extLst>
          </p:cNvPr>
          <p:cNvPicPr>
            <a:picLocks noChangeAspect="1"/>
          </p:cNvPicPr>
          <p:nvPr/>
        </p:nvPicPr>
        <p:blipFill>
          <a:blip r:embed="rId3"/>
          <a:stretch>
            <a:fillRect/>
          </a:stretch>
        </p:blipFill>
        <p:spPr>
          <a:xfrm>
            <a:off x="265587" y="5672636"/>
            <a:ext cx="1054699" cy="1079086"/>
          </a:xfrm>
          <a:prstGeom prst="rect">
            <a:avLst/>
          </a:prstGeom>
        </p:spPr>
      </p:pic>
      <p:pic>
        <p:nvPicPr>
          <p:cNvPr id="12" name="Picture 11">
            <a:extLst>
              <a:ext uri="{FF2B5EF4-FFF2-40B4-BE49-F238E27FC236}">
                <a16:creationId xmlns:a16="http://schemas.microsoft.com/office/drawing/2014/main" id="{F98B653D-D277-4E6E-B5E9-4B6117FD76E4}"/>
              </a:ext>
            </a:extLst>
          </p:cNvPr>
          <p:cNvPicPr>
            <a:picLocks noChangeAspect="1"/>
          </p:cNvPicPr>
          <p:nvPr/>
        </p:nvPicPr>
        <p:blipFill>
          <a:blip r:embed="rId4"/>
          <a:stretch>
            <a:fillRect/>
          </a:stretch>
        </p:blipFill>
        <p:spPr>
          <a:xfrm>
            <a:off x="2073747" y="5781724"/>
            <a:ext cx="1012024" cy="993734"/>
          </a:xfrm>
          <a:prstGeom prst="rect">
            <a:avLst/>
          </a:prstGeom>
        </p:spPr>
      </p:pic>
      <p:pic>
        <p:nvPicPr>
          <p:cNvPr id="13" name="Picture 12">
            <a:extLst>
              <a:ext uri="{FF2B5EF4-FFF2-40B4-BE49-F238E27FC236}">
                <a16:creationId xmlns:a16="http://schemas.microsoft.com/office/drawing/2014/main" id="{9C44FA7A-44D5-40EB-B059-BB5BA1DB4AA4}"/>
              </a:ext>
            </a:extLst>
          </p:cNvPr>
          <p:cNvPicPr>
            <a:picLocks noChangeAspect="1"/>
          </p:cNvPicPr>
          <p:nvPr/>
        </p:nvPicPr>
        <p:blipFill>
          <a:blip r:embed="rId5"/>
          <a:stretch>
            <a:fillRect/>
          </a:stretch>
        </p:blipFill>
        <p:spPr>
          <a:xfrm>
            <a:off x="3707094" y="6006074"/>
            <a:ext cx="1707028" cy="615749"/>
          </a:xfrm>
          <a:prstGeom prst="rect">
            <a:avLst/>
          </a:prstGeom>
        </p:spPr>
      </p:pic>
      <p:pic>
        <p:nvPicPr>
          <p:cNvPr id="14" name="Picture 13">
            <a:extLst>
              <a:ext uri="{FF2B5EF4-FFF2-40B4-BE49-F238E27FC236}">
                <a16:creationId xmlns:a16="http://schemas.microsoft.com/office/drawing/2014/main" id="{53E0F739-B34E-463D-BAF0-6AFC2325FF33}"/>
              </a:ext>
            </a:extLst>
          </p:cNvPr>
          <p:cNvPicPr>
            <a:picLocks noChangeAspect="1"/>
          </p:cNvPicPr>
          <p:nvPr/>
        </p:nvPicPr>
        <p:blipFill>
          <a:blip r:embed="rId6"/>
          <a:stretch>
            <a:fillRect/>
          </a:stretch>
        </p:blipFill>
        <p:spPr>
          <a:xfrm>
            <a:off x="7296648" y="5896336"/>
            <a:ext cx="1505843" cy="725487"/>
          </a:xfrm>
          <a:prstGeom prst="rect">
            <a:avLst/>
          </a:prstGeom>
        </p:spPr>
      </p:pic>
      <p:pic>
        <p:nvPicPr>
          <p:cNvPr id="15" name="Picture 14">
            <a:extLst>
              <a:ext uri="{FF2B5EF4-FFF2-40B4-BE49-F238E27FC236}">
                <a16:creationId xmlns:a16="http://schemas.microsoft.com/office/drawing/2014/main" id="{D619694B-1D16-4D24-9948-E492312F6572}"/>
              </a:ext>
            </a:extLst>
          </p:cNvPr>
          <p:cNvPicPr>
            <a:picLocks noChangeAspect="1"/>
          </p:cNvPicPr>
          <p:nvPr/>
        </p:nvPicPr>
        <p:blipFill>
          <a:blip r:embed="rId7"/>
          <a:stretch>
            <a:fillRect/>
          </a:stretch>
        </p:blipFill>
        <p:spPr>
          <a:xfrm>
            <a:off x="5982971" y="5915848"/>
            <a:ext cx="533692" cy="725487"/>
          </a:xfrm>
          <a:prstGeom prst="rect">
            <a:avLst/>
          </a:prstGeom>
        </p:spPr>
      </p:pic>
      <p:pic>
        <p:nvPicPr>
          <p:cNvPr id="16" name="Picture 15">
            <a:extLst>
              <a:ext uri="{FF2B5EF4-FFF2-40B4-BE49-F238E27FC236}">
                <a16:creationId xmlns:a16="http://schemas.microsoft.com/office/drawing/2014/main" id="{2CE79420-50C7-474F-948A-74A95A05B3FC}"/>
              </a:ext>
            </a:extLst>
          </p:cNvPr>
          <p:cNvPicPr>
            <a:picLocks noChangeAspect="1"/>
          </p:cNvPicPr>
          <p:nvPr/>
        </p:nvPicPr>
        <p:blipFill>
          <a:blip r:embed="rId8"/>
          <a:stretch>
            <a:fillRect/>
          </a:stretch>
        </p:blipFill>
        <p:spPr>
          <a:xfrm>
            <a:off x="9405857" y="6098960"/>
            <a:ext cx="2383743" cy="317019"/>
          </a:xfrm>
          <a:prstGeom prst="rect">
            <a:avLst/>
          </a:prstGeom>
        </p:spPr>
      </p:pic>
      <p:sp>
        <p:nvSpPr>
          <p:cNvPr id="17" name="Rectangle: Rounded Corners 16">
            <a:extLst>
              <a:ext uri="{FF2B5EF4-FFF2-40B4-BE49-F238E27FC236}">
                <a16:creationId xmlns:a16="http://schemas.microsoft.com/office/drawing/2014/main" id="{EBCC7BC1-DD1B-47D5-A394-5253AB7BE844}"/>
              </a:ext>
            </a:extLst>
          </p:cNvPr>
          <p:cNvSpPr/>
          <p:nvPr/>
        </p:nvSpPr>
        <p:spPr>
          <a:xfrm>
            <a:off x="2013546" y="652578"/>
            <a:ext cx="2800527" cy="1302467"/>
          </a:xfrm>
          <a:prstGeom prst="roundRect">
            <a:avLst/>
          </a:prstGeom>
          <a:solidFill>
            <a:schemeClr val="bg1">
              <a:lumMod val="85000"/>
            </a:schemeClr>
          </a:solid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C5057D"/>
                </a:solidFill>
              </a:rPr>
              <a:t>3. Cross-SSSDs</a:t>
            </a:r>
            <a:r>
              <a:rPr lang="en-GB" sz="1500" b="1" dirty="0">
                <a:solidFill>
                  <a:schemeClr val="tx1"/>
                </a:solidFill>
              </a:rPr>
              <a:t>: Co-develop and evaluate tailored, integrated strategies </a:t>
            </a:r>
            <a:r>
              <a:rPr lang="en-GB" sz="1500" dirty="0">
                <a:solidFill>
                  <a:schemeClr val="tx1"/>
                </a:solidFill>
              </a:rPr>
              <a:t>for early diagnosis, adherence support and stigma reduction</a:t>
            </a:r>
          </a:p>
        </p:txBody>
      </p:sp>
      <p:sp>
        <p:nvSpPr>
          <p:cNvPr id="19" name="Rectangle: Rounded Corners 18">
            <a:extLst>
              <a:ext uri="{FF2B5EF4-FFF2-40B4-BE49-F238E27FC236}">
                <a16:creationId xmlns:a16="http://schemas.microsoft.com/office/drawing/2014/main" id="{C24266CA-1A81-4008-970B-ADA2B36F3859}"/>
              </a:ext>
            </a:extLst>
          </p:cNvPr>
          <p:cNvSpPr/>
          <p:nvPr/>
        </p:nvSpPr>
        <p:spPr>
          <a:xfrm>
            <a:off x="417246" y="939213"/>
            <a:ext cx="1341868" cy="815641"/>
          </a:xfrm>
          <a:prstGeom prst="roundRect">
            <a:avLst/>
          </a:prstGeom>
          <a:solidFill>
            <a:schemeClr val="bg1">
              <a:lumMod val="8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ED651D"/>
                </a:solidFill>
              </a:rPr>
              <a:t>BU: </a:t>
            </a:r>
            <a:r>
              <a:rPr lang="en-GB" sz="1500" dirty="0">
                <a:solidFill>
                  <a:schemeClr val="tx1">
                    <a:lumMod val="50000"/>
                    <a:lumOff val="50000"/>
                  </a:schemeClr>
                </a:solidFill>
              </a:rPr>
              <a:t>Improving healing</a:t>
            </a:r>
          </a:p>
        </p:txBody>
      </p:sp>
      <p:sp>
        <p:nvSpPr>
          <p:cNvPr id="20" name="Rectangle: Rounded Corners 19">
            <a:extLst>
              <a:ext uri="{FF2B5EF4-FFF2-40B4-BE49-F238E27FC236}">
                <a16:creationId xmlns:a16="http://schemas.microsoft.com/office/drawing/2014/main" id="{46B19F33-FA62-403F-B732-54D3BDBD0809}"/>
              </a:ext>
            </a:extLst>
          </p:cNvPr>
          <p:cNvSpPr/>
          <p:nvPr/>
        </p:nvSpPr>
        <p:spPr>
          <a:xfrm>
            <a:off x="5056141" y="939214"/>
            <a:ext cx="1876203" cy="815640"/>
          </a:xfrm>
          <a:prstGeom prst="roundRect">
            <a:avLst/>
          </a:prstGeom>
          <a:solidFill>
            <a:schemeClr val="bg1">
              <a:lumMod val="85000"/>
            </a:schemeClr>
          </a:solidFill>
          <a:ln>
            <a:solidFill>
              <a:srgbClr val="ED6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0070C0"/>
                </a:solidFill>
              </a:rPr>
              <a:t>CL: </a:t>
            </a:r>
            <a:r>
              <a:rPr lang="en-GB" sz="1500" dirty="0">
                <a:solidFill>
                  <a:schemeClr val="tx1">
                    <a:lumMod val="50000"/>
                    <a:lumOff val="50000"/>
                  </a:schemeClr>
                </a:solidFill>
              </a:rPr>
              <a:t>Validate person-centred outcome measures</a:t>
            </a:r>
          </a:p>
        </p:txBody>
      </p:sp>
      <p:sp>
        <p:nvSpPr>
          <p:cNvPr id="21" name="Rectangle: Rounded Corners 20">
            <a:extLst>
              <a:ext uri="{FF2B5EF4-FFF2-40B4-BE49-F238E27FC236}">
                <a16:creationId xmlns:a16="http://schemas.microsoft.com/office/drawing/2014/main" id="{A38E7A00-3C1C-4AC4-9671-0BEDBC920907}"/>
              </a:ext>
            </a:extLst>
          </p:cNvPr>
          <p:cNvSpPr/>
          <p:nvPr/>
        </p:nvSpPr>
        <p:spPr>
          <a:xfrm>
            <a:off x="200297" y="116072"/>
            <a:ext cx="4759259" cy="1992726"/>
          </a:xfrm>
          <a:prstGeom prst="roundRect">
            <a:avLst/>
          </a:prstGeom>
          <a:noFill/>
          <a:ln>
            <a:solidFill>
              <a:srgbClr val="C505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D712CBD-B4A1-426E-990B-19CCD9C18566}"/>
              </a:ext>
            </a:extLst>
          </p:cNvPr>
          <p:cNvSpPr/>
          <p:nvPr/>
        </p:nvSpPr>
        <p:spPr>
          <a:xfrm>
            <a:off x="1868013" y="106278"/>
            <a:ext cx="5233853" cy="1992726"/>
          </a:xfrm>
          <a:prstGeom prst="roundRect">
            <a:avLst/>
          </a:prstGeom>
          <a:noFill/>
          <a:ln>
            <a:solidFill>
              <a:srgbClr val="C505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F5B1D4A-9FE7-4B8A-B6AC-3FA285C9956E}"/>
              </a:ext>
            </a:extLst>
          </p:cNvPr>
          <p:cNvSpPr txBox="1"/>
          <p:nvPr/>
        </p:nvSpPr>
        <p:spPr>
          <a:xfrm>
            <a:off x="300777" y="640037"/>
            <a:ext cx="772969" cy="353943"/>
          </a:xfrm>
          <a:prstGeom prst="rect">
            <a:avLst/>
          </a:prstGeom>
          <a:noFill/>
        </p:spPr>
        <p:txBody>
          <a:bodyPr wrap="none" rtlCol="0">
            <a:spAutoFit/>
          </a:bodyPr>
          <a:lstStyle/>
          <a:p>
            <a:r>
              <a:rPr lang="en-GB" sz="1700" b="1" dirty="0">
                <a:solidFill>
                  <a:srgbClr val="ED651D"/>
                </a:solidFill>
              </a:rPr>
              <a:t>Ghana</a:t>
            </a:r>
          </a:p>
        </p:txBody>
      </p:sp>
      <p:sp>
        <p:nvSpPr>
          <p:cNvPr id="24" name="TextBox 23">
            <a:extLst>
              <a:ext uri="{FF2B5EF4-FFF2-40B4-BE49-F238E27FC236}">
                <a16:creationId xmlns:a16="http://schemas.microsoft.com/office/drawing/2014/main" id="{AA057C0B-B7F7-4EE4-B9A5-7247374F7ED0}"/>
              </a:ext>
            </a:extLst>
          </p:cNvPr>
          <p:cNvSpPr txBox="1"/>
          <p:nvPr/>
        </p:nvSpPr>
        <p:spPr>
          <a:xfrm>
            <a:off x="6156910" y="620629"/>
            <a:ext cx="926857" cy="353943"/>
          </a:xfrm>
          <a:prstGeom prst="rect">
            <a:avLst/>
          </a:prstGeom>
          <a:noFill/>
        </p:spPr>
        <p:txBody>
          <a:bodyPr wrap="none" rtlCol="0">
            <a:spAutoFit/>
          </a:bodyPr>
          <a:lstStyle/>
          <a:p>
            <a:r>
              <a:rPr lang="en-GB" sz="1700" b="1" dirty="0">
                <a:solidFill>
                  <a:srgbClr val="0070C0"/>
                </a:solidFill>
              </a:rPr>
              <a:t>Ethiopia</a:t>
            </a:r>
          </a:p>
        </p:txBody>
      </p:sp>
      <p:sp>
        <p:nvSpPr>
          <p:cNvPr id="25" name="Arrow: Left-Right 24">
            <a:extLst>
              <a:ext uri="{FF2B5EF4-FFF2-40B4-BE49-F238E27FC236}">
                <a16:creationId xmlns:a16="http://schemas.microsoft.com/office/drawing/2014/main" id="{308759E6-A1C7-4A16-854D-8E6B6DF54C5B}"/>
              </a:ext>
            </a:extLst>
          </p:cNvPr>
          <p:cNvSpPr/>
          <p:nvPr/>
        </p:nvSpPr>
        <p:spPr>
          <a:xfrm>
            <a:off x="265587" y="260911"/>
            <a:ext cx="6745439" cy="369332"/>
          </a:xfrm>
          <a:prstGeom prst="leftRightArrow">
            <a:avLst>
              <a:gd name="adj1" fmla="val 67701"/>
              <a:gd name="adj2" fmla="val 138507"/>
            </a:avLst>
          </a:prstGeom>
          <a:solidFill>
            <a:srgbClr val="C5057D">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lumMod val="50000"/>
                    <a:lumOff val="50000"/>
                  </a:schemeClr>
                </a:solidFill>
                <a:effectLst/>
                <a:ea typeface="Cambria" panose="02040503050406030204" pitchFamily="18" charset="0"/>
                <a:cs typeface="Arial" panose="020B0604020202020204" pitchFamily="34" charset="0"/>
              </a:rPr>
              <a:t>Promote inter-sectoral collaboration and build capacity </a:t>
            </a:r>
            <a:endParaRPr lang="en-GB" sz="1500" dirty="0">
              <a:solidFill>
                <a:schemeClr val="tx1">
                  <a:lumMod val="50000"/>
                  <a:lumOff val="50000"/>
                </a:schemeClr>
              </a:solidFill>
            </a:endParaRPr>
          </a:p>
        </p:txBody>
      </p:sp>
      <p:sp>
        <p:nvSpPr>
          <p:cNvPr id="26" name="TextBox 25">
            <a:extLst>
              <a:ext uri="{FF2B5EF4-FFF2-40B4-BE49-F238E27FC236}">
                <a16:creationId xmlns:a16="http://schemas.microsoft.com/office/drawing/2014/main" id="{B6047C66-05ED-444A-9ED9-A0858DFE4877}"/>
              </a:ext>
            </a:extLst>
          </p:cNvPr>
          <p:cNvSpPr txBox="1"/>
          <p:nvPr/>
        </p:nvSpPr>
        <p:spPr>
          <a:xfrm>
            <a:off x="420663" y="2607274"/>
            <a:ext cx="4993459" cy="1846659"/>
          </a:xfrm>
          <a:prstGeom prst="rect">
            <a:avLst/>
          </a:prstGeom>
          <a:noFill/>
        </p:spPr>
        <p:txBody>
          <a:bodyPr wrap="square">
            <a:spAutoFit/>
          </a:bodyPr>
          <a:lstStyle/>
          <a:p>
            <a:r>
              <a:rPr lang="en-GB" sz="1900" b="1" u="sng" dirty="0">
                <a:solidFill>
                  <a:srgbClr val="000000"/>
                </a:solidFill>
                <a:effectLst/>
                <a:latin typeface="Times New Roman" panose="02020603050405020304" pitchFamily="18" charset="0"/>
                <a:ea typeface="Arial" panose="020B0604020202020204" pitchFamily="34" charset="0"/>
              </a:rPr>
              <a:t>Aim</a:t>
            </a:r>
            <a:r>
              <a:rPr lang="en-GB" sz="1900" b="1" dirty="0">
                <a:solidFill>
                  <a:srgbClr val="000000"/>
                </a:solidFill>
                <a:effectLst/>
                <a:latin typeface="Times New Roman" panose="02020603050405020304" pitchFamily="18" charset="0"/>
                <a:ea typeface="Arial" panose="020B0604020202020204" pitchFamily="34" charset="0"/>
              </a:rPr>
              <a:t>: </a:t>
            </a:r>
            <a:r>
              <a:rPr lang="en-GB" sz="1900" i="1" dirty="0">
                <a:solidFill>
                  <a:srgbClr val="000000"/>
                </a:solidFill>
                <a:effectLst/>
                <a:latin typeface="Times New Roman" panose="02020603050405020304" pitchFamily="18" charset="0"/>
                <a:ea typeface="Arial" panose="020B0604020202020204" pitchFamily="34" charset="0"/>
              </a:rPr>
              <a:t>develop, pilot and evaluate the feasibility, cost-effectiveness and impact of comprehensive integrated SSSD interventions on the number of people with SSSDs who are diagnosed, linked to the health system and complete treatment in Ethiopia and Ghana. </a:t>
            </a:r>
            <a:endParaRPr lang="en-GB" sz="1900" i="1" dirty="0">
              <a:effectLst/>
              <a:latin typeface="Arial" panose="020B0604020202020204" pitchFamily="34" charset="0"/>
              <a:ea typeface="Arial" panose="020B0604020202020204" pitchFamily="34" charset="0"/>
            </a:endParaRPr>
          </a:p>
        </p:txBody>
      </p:sp>
      <p:sp>
        <p:nvSpPr>
          <p:cNvPr id="9" name="Rectangle: Rounded Corners 8">
            <a:extLst>
              <a:ext uri="{FF2B5EF4-FFF2-40B4-BE49-F238E27FC236}">
                <a16:creationId xmlns:a16="http://schemas.microsoft.com/office/drawing/2014/main" id="{EC11961E-4260-4976-942E-A2CE6ECA8FDB}"/>
              </a:ext>
            </a:extLst>
          </p:cNvPr>
          <p:cNvSpPr/>
          <p:nvPr/>
        </p:nvSpPr>
        <p:spPr>
          <a:xfrm>
            <a:off x="200297" y="2278231"/>
            <a:ext cx="11038838" cy="3322312"/>
          </a:xfrm>
          <a:prstGeom prst="roundRect">
            <a:avLst/>
          </a:prstGeom>
          <a:no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338B2EE-2A19-4F1E-8004-2B42A7E0B665}"/>
              </a:ext>
            </a:extLst>
          </p:cNvPr>
          <p:cNvCxnSpPr>
            <a:cxnSpLocks/>
          </p:cNvCxnSpPr>
          <p:nvPr/>
        </p:nvCxnSpPr>
        <p:spPr>
          <a:xfrm flipH="1">
            <a:off x="687843" y="1808440"/>
            <a:ext cx="1325703" cy="479585"/>
          </a:xfrm>
          <a:prstGeom prst="line">
            <a:avLst/>
          </a:prstGeom>
          <a:ln>
            <a:solidFill>
              <a:srgbClr val="C5057D"/>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48C39F6-0304-4753-8E6E-9C60CC0F6003}"/>
              </a:ext>
            </a:extLst>
          </p:cNvPr>
          <p:cNvCxnSpPr>
            <a:cxnSpLocks/>
          </p:cNvCxnSpPr>
          <p:nvPr/>
        </p:nvCxnSpPr>
        <p:spPr>
          <a:xfrm>
            <a:off x="4832282" y="1779755"/>
            <a:ext cx="5883839" cy="508270"/>
          </a:xfrm>
          <a:prstGeom prst="line">
            <a:avLst/>
          </a:prstGeom>
          <a:ln>
            <a:solidFill>
              <a:srgbClr val="C5057D"/>
            </a:solidFill>
          </a:ln>
        </p:spPr>
        <p:style>
          <a:lnRef idx="1">
            <a:schemeClr val="dk1"/>
          </a:lnRef>
          <a:fillRef idx="0">
            <a:schemeClr val="dk1"/>
          </a:fillRef>
          <a:effectRef idx="0">
            <a:schemeClr val="dk1"/>
          </a:effectRef>
          <a:fontRef idx="minor">
            <a:schemeClr val="tx1"/>
          </a:fontRef>
        </p:style>
      </p:cxnSp>
      <p:pic>
        <p:nvPicPr>
          <p:cNvPr id="45" name="Picture 44">
            <a:extLst>
              <a:ext uri="{FF2B5EF4-FFF2-40B4-BE49-F238E27FC236}">
                <a16:creationId xmlns:a16="http://schemas.microsoft.com/office/drawing/2014/main" id="{CF8B4FC6-47EC-4BD6-98B5-6A7D1E3B6FF2}"/>
              </a:ext>
            </a:extLst>
          </p:cNvPr>
          <p:cNvPicPr>
            <a:picLocks noChangeAspect="1"/>
          </p:cNvPicPr>
          <p:nvPr/>
        </p:nvPicPr>
        <p:blipFill>
          <a:blip r:embed="rId9"/>
          <a:stretch>
            <a:fillRect/>
          </a:stretch>
        </p:blipFill>
        <p:spPr>
          <a:xfrm>
            <a:off x="6167556" y="2664322"/>
            <a:ext cx="4632513" cy="2805606"/>
          </a:xfrm>
          <a:prstGeom prst="rect">
            <a:avLst/>
          </a:prstGeom>
        </p:spPr>
      </p:pic>
      <p:sp>
        <p:nvSpPr>
          <p:cNvPr id="54" name="Rectangle: Rounded Corners 53">
            <a:extLst>
              <a:ext uri="{FF2B5EF4-FFF2-40B4-BE49-F238E27FC236}">
                <a16:creationId xmlns:a16="http://schemas.microsoft.com/office/drawing/2014/main" id="{755DB69B-EEBE-4DBB-8CB7-6BAF00026506}"/>
              </a:ext>
            </a:extLst>
          </p:cNvPr>
          <p:cNvSpPr/>
          <p:nvPr/>
        </p:nvSpPr>
        <p:spPr>
          <a:xfrm>
            <a:off x="6167556" y="2674115"/>
            <a:ext cx="4632513" cy="613615"/>
          </a:xfrm>
          <a:prstGeom prst="roundRect">
            <a:avLst/>
          </a:prstGeom>
          <a:noFill/>
          <a:ln w="28575">
            <a:solidFill>
              <a:srgbClr val="ED6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Picture 57" descr="A picture containing shape&#10;&#10;Description automatically generated">
            <a:extLst>
              <a:ext uri="{FF2B5EF4-FFF2-40B4-BE49-F238E27FC236}">
                <a16:creationId xmlns:a16="http://schemas.microsoft.com/office/drawing/2014/main" id="{CD7BB674-D58C-4751-809A-1238A38CC4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spTree>
    <p:extLst>
      <p:ext uri="{BB962C8B-B14F-4D97-AF65-F5344CB8AC3E}">
        <p14:creationId xmlns:p14="http://schemas.microsoft.com/office/powerpoint/2010/main" val="121572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71F94B4-D47E-4D69-B556-761DB7361223}"/>
              </a:ext>
            </a:extLst>
          </p:cNvPr>
          <p:cNvPicPr>
            <a:picLocks noChangeAspect="1"/>
          </p:cNvPicPr>
          <p:nvPr/>
        </p:nvPicPr>
        <p:blipFill>
          <a:blip r:embed="rId3"/>
          <a:stretch>
            <a:fillRect/>
          </a:stretch>
        </p:blipFill>
        <p:spPr>
          <a:xfrm>
            <a:off x="8140099" y="1909363"/>
            <a:ext cx="3212253" cy="3762332"/>
          </a:xfrm>
          <a:prstGeom prst="rect">
            <a:avLst/>
          </a:prstGeom>
        </p:spPr>
      </p:pic>
      <p:pic>
        <p:nvPicPr>
          <p:cNvPr id="3" name="Picture 2">
            <a:extLst>
              <a:ext uri="{FF2B5EF4-FFF2-40B4-BE49-F238E27FC236}">
                <a16:creationId xmlns:a16="http://schemas.microsoft.com/office/drawing/2014/main" id="{AC647070-8F56-43EE-8667-4D80251FC1DD}"/>
              </a:ext>
            </a:extLst>
          </p:cNvPr>
          <p:cNvPicPr>
            <a:picLocks noChangeAspect="1"/>
          </p:cNvPicPr>
          <p:nvPr/>
        </p:nvPicPr>
        <p:blipFill>
          <a:blip r:embed="rId4"/>
          <a:stretch>
            <a:fillRect/>
          </a:stretch>
        </p:blipFill>
        <p:spPr>
          <a:xfrm>
            <a:off x="169788" y="1910305"/>
            <a:ext cx="4833257" cy="3762331"/>
          </a:xfrm>
          <a:prstGeom prst="rect">
            <a:avLst/>
          </a:prstGeom>
        </p:spPr>
      </p:pic>
      <p:pic>
        <p:nvPicPr>
          <p:cNvPr id="11" name="Picture 10">
            <a:extLst>
              <a:ext uri="{FF2B5EF4-FFF2-40B4-BE49-F238E27FC236}">
                <a16:creationId xmlns:a16="http://schemas.microsoft.com/office/drawing/2014/main" id="{49A62724-F35E-4BC1-9F6D-E24F6F5E919D}"/>
              </a:ext>
            </a:extLst>
          </p:cNvPr>
          <p:cNvPicPr>
            <a:picLocks noChangeAspect="1"/>
          </p:cNvPicPr>
          <p:nvPr/>
        </p:nvPicPr>
        <p:blipFill>
          <a:blip r:embed="rId5"/>
          <a:stretch>
            <a:fillRect/>
          </a:stretch>
        </p:blipFill>
        <p:spPr>
          <a:xfrm>
            <a:off x="265587" y="5672636"/>
            <a:ext cx="1054699" cy="1079086"/>
          </a:xfrm>
          <a:prstGeom prst="rect">
            <a:avLst/>
          </a:prstGeom>
        </p:spPr>
      </p:pic>
      <p:sp>
        <p:nvSpPr>
          <p:cNvPr id="9" name="Rectangle: Rounded Corners 8">
            <a:extLst>
              <a:ext uri="{FF2B5EF4-FFF2-40B4-BE49-F238E27FC236}">
                <a16:creationId xmlns:a16="http://schemas.microsoft.com/office/drawing/2014/main" id="{EC11961E-4260-4976-942E-A2CE6ECA8FDB}"/>
              </a:ext>
            </a:extLst>
          </p:cNvPr>
          <p:cNvSpPr/>
          <p:nvPr/>
        </p:nvSpPr>
        <p:spPr>
          <a:xfrm>
            <a:off x="200297" y="348344"/>
            <a:ext cx="11038838" cy="5324292"/>
          </a:xfrm>
          <a:prstGeom prst="roundRect">
            <a:avLst/>
          </a:prstGeom>
          <a:no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77161B8-E07E-4711-A1BD-60A16B6DF703}"/>
              </a:ext>
            </a:extLst>
          </p:cNvPr>
          <p:cNvSpPr/>
          <p:nvPr/>
        </p:nvSpPr>
        <p:spPr>
          <a:xfrm>
            <a:off x="9699257" y="124644"/>
            <a:ext cx="2292446" cy="107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F98B653D-D277-4E6E-B5E9-4B6117FD76E4}"/>
              </a:ext>
            </a:extLst>
          </p:cNvPr>
          <p:cNvPicPr>
            <a:picLocks noChangeAspect="1"/>
          </p:cNvPicPr>
          <p:nvPr/>
        </p:nvPicPr>
        <p:blipFill>
          <a:blip r:embed="rId6"/>
          <a:stretch>
            <a:fillRect/>
          </a:stretch>
        </p:blipFill>
        <p:spPr>
          <a:xfrm>
            <a:off x="2073747" y="5781724"/>
            <a:ext cx="1012024" cy="993734"/>
          </a:xfrm>
          <a:prstGeom prst="rect">
            <a:avLst/>
          </a:prstGeom>
        </p:spPr>
      </p:pic>
      <p:pic>
        <p:nvPicPr>
          <p:cNvPr id="13" name="Picture 12">
            <a:extLst>
              <a:ext uri="{FF2B5EF4-FFF2-40B4-BE49-F238E27FC236}">
                <a16:creationId xmlns:a16="http://schemas.microsoft.com/office/drawing/2014/main" id="{9C44FA7A-44D5-40EB-B059-BB5BA1DB4AA4}"/>
              </a:ext>
            </a:extLst>
          </p:cNvPr>
          <p:cNvPicPr>
            <a:picLocks noChangeAspect="1"/>
          </p:cNvPicPr>
          <p:nvPr/>
        </p:nvPicPr>
        <p:blipFill>
          <a:blip r:embed="rId7"/>
          <a:stretch>
            <a:fillRect/>
          </a:stretch>
        </p:blipFill>
        <p:spPr>
          <a:xfrm>
            <a:off x="3707094" y="6006074"/>
            <a:ext cx="1707028" cy="615749"/>
          </a:xfrm>
          <a:prstGeom prst="rect">
            <a:avLst/>
          </a:prstGeom>
        </p:spPr>
      </p:pic>
      <p:pic>
        <p:nvPicPr>
          <p:cNvPr id="14" name="Picture 13">
            <a:extLst>
              <a:ext uri="{FF2B5EF4-FFF2-40B4-BE49-F238E27FC236}">
                <a16:creationId xmlns:a16="http://schemas.microsoft.com/office/drawing/2014/main" id="{53E0F739-B34E-463D-BAF0-6AFC2325FF33}"/>
              </a:ext>
            </a:extLst>
          </p:cNvPr>
          <p:cNvPicPr>
            <a:picLocks noChangeAspect="1"/>
          </p:cNvPicPr>
          <p:nvPr/>
        </p:nvPicPr>
        <p:blipFill>
          <a:blip r:embed="rId8"/>
          <a:stretch>
            <a:fillRect/>
          </a:stretch>
        </p:blipFill>
        <p:spPr>
          <a:xfrm>
            <a:off x="7296648" y="5896336"/>
            <a:ext cx="1505843" cy="725487"/>
          </a:xfrm>
          <a:prstGeom prst="rect">
            <a:avLst/>
          </a:prstGeom>
        </p:spPr>
      </p:pic>
      <p:pic>
        <p:nvPicPr>
          <p:cNvPr id="15" name="Picture 14">
            <a:extLst>
              <a:ext uri="{FF2B5EF4-FFF2-40B4-BE49-F238E27FC236}">
                <a16:creationId xmlns:a16="http://schemas.microsoft.com/office/drawing/2014/main" id="{D619694B-1D16-4D24-9948-E492312F6572}"/>
              </a:ext>
            </a:extLst>
          </p:cNvPr>
          <p:cNvPicPr>
            <a:picLocks noChangeAspect="1"/>
          </p:cNvPicPr>
          <p:nvPr/>
        </p:nvPicPr>
        <p:blipFill>
          <a:blip r:embed="rId9"/>
          <a:stretch>
            <a:fillRect/>
          </a:stretch>
        </p:blipFill>
        <p:spPr>
          <a:xfrm>
            <a:off x="5982971" y="5915848"/>
            <a:ext cx="533692" cy="725487"/>
          </a:xfrm>
          <a:prstGeom prst="rect">
            <a:avLst/>
          </a:prstGeom>
        </p:spPr>
      </p:pic>
      <p:pic>
        <p:nvPicPr>
          <p:cNvPr id="16" name="Picture 15">
            <a:extLst>
              <a:ext uri="{FF2B5EF4-FFF2-40B4-BE49-F238E27FC236}">
                <a16:creationId xmlns:a16="http://schemas.microsoft.com/office/drawing/2014/main" id="{2CE79420-50C7-474F-948A-74A95A05B3FC}"/>
              </a:ext>
            </a:extLst>
          </p:cNvPr>
          <p:cNvPicPr>
            <a:picLocks noChangeAspect="1"/>
          </p:cNvPicPr>
          <p:nvPr/>
        </p:nvPicPr>
        <p:blipFill>
          <a:blip r:embed="rId10"/>
          <a:stretch>
            <a:fillRect/>
          </a:stretch>
        </p:blipFill>
        <p:spPr>
          <a:xfrm>
            <a:off x="9405857" y="6098960"/>
            <a:ext cx="2383743" cy="317019"/>
          </a:xfrm>
          <a:prstGeom prst="rect">
            <a:avLst/>
          </a:prstGeom>
        </p:spPr>
      </p:pic>
      <p:sp>
        <p:nvSpPr>
          <p:cNvPr id="26" name="TextBox 25">
            <a:extLst>
              <a:ext uri="{FF2B5EF4-FFF2-40B4-BE49-F238E27FC236}">
                <a16:creationId xmlns:a16="http://schemas.microsoft.com/office/drawing/2014/main" id="{B6047C66-05ED-444A-9ED9-A0858DFE4877}"/>
              </a:ext>
            </a:extLst>
          </p:cNvPr>
          <p:cNvSpPr txBox="1"/>
          <p:nvPr/>
        </p:nvSpPr>
        <p:spPr>
          <a:xfrm>
            <a:off x="530850" y="467539"/>
            <a:ext cx="7678308" cy="1154162"/>
          </a:xfrm>
          <a:prstGeom prst="rect">
            <a:avLst/>
          </a:prstGeom>
          <a:noFill/>
        </p:spPr>
        <p:txBody>
          <a:bodyPr wrap="square">
            <a:spAutoFit/>
          </a:bodyPr>
          <a:lstStyle/>
          <a:p>
            <a:r>
              <a:rPr lang="en-GB" sz="2300" b="1" i="1" dirty="0">
                <a:solidFill>
                  <a:srgbClr val="C5057D"/>
                </a:solidFill>
                <a:latin typeface="Times New Roman" panose="02020603050405020304" pitchFamily="18" charset="0"/>
                <a:cs typeface="Times New Roman" panose="02020603050405020304" pitchFamily="18" charset="0"/>
              </a:rPr>
              <a:t>Cross-SSSDs</a:t>
            </a:r>
            <a:r>
              <a:rPr lang="en-GB" sz="2300" b="1" i="1" dirty="0">
                <a:latin typeface="Times New Roman" panose="02020603050405020304" pitchFamily="18" charset="0"/>
                <a:cs typeface="Times New Roman" panose="02020603050405020304" pitchFamily="18" charset="0"/>
              </a:rPr>
              <a:t>: Co-develop and evaluate tailored, integrated strategies </a:t>
            </a:r>
            <a:r>
              <a:rPr lang="en-GB" sz="2300" i="1" dirty="0">
                <a:latin typeface="Times New Roman" panose="02020603050405020304" pitchFamily="18" charset="0"/>
                <a:cs typeface="Times New Roman" panose="02020603050405020304" pitchFamily="18" charset="0"/>
              </a:rPr>
              <a:t>for early diagnosis, adherence support and stigma reduction</a:t>
            </a:r>
            <a:endParaRPr lang="en-GB" sz="2300" i="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58" name="Picture 57" descr="A picture containing shape&#10;&#10;Description automatically generated">
            <a:extLst>
              <a:ext uri="{FF2B5EF4-FFF2-40B4-BE49-F238E27FC236}">
                <a16:creationId xmlns:a16="http://schemas.microsoft.com/office/drawing/2014/main" id="{CD7BB674-D58C-4751-809A-1238A38CC4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sp>
        <p:nvSpPr>
          <p:cNvPr id="5" name="TextBox 4">
            <a:extLst>
              <a:ext uri="{FF2B5EF4-FFF2-40B4-BE49-F238E27FC236}">
                <a16:creationId xmlns:a16="http://schemas.microsoft.com/office/drawing/2014/main" id="{763E8976-7887-4D20-928A-2D29CD4F9542}"/>
              </a:ext>
            </a:extLst>
          </p:cNvPr>
          <p:cNvSpPr txBox="1"/>
          <p:nvPr/>
        </p:nvSpPr>
        <p:spPr>
          <a:xfrm>
            <a:off x="3484461" y="1622642"/>
            <a:ext cx="2898361" cy="1954381"/>
          </a:xfrm>
          <a:prstGeom prst="rect">
            <a:avLst/>
          </a:prstGeom>
          <a:noFill/>
          <a:ln>
            <a:solidFill>
              <a:srgbClr val="ED651D"/>
            </a:solidFill>
          </a:ln>
        </p:spPr>
        <p:txBody>
          <a:bodyPr wrap="square" rtlCol="0">
            <a:spAutoFit/>
          </a:bodyPr>
          <a:lstStyle/>
          <a:p>
            <a:r>
              <a:rPr lang="en-GB" sz="1600" b="1" dirty="0">
                <a:solidFill>
                  <a:srgbClr val="ED651D"/>
                </a:solidFill>
              </a:rPr>
              <a:t>Kalu </a:t>
            </a:r>
            <a:r>
              <a:rPr lang="en-GB" sz="1500" b="1" dirty="0"/>
              <a:t>(South </a:t>
            </a:r>
            <a:r>
              <a:rPr lang="en-GB" sz="1500" b="1" dirty="0" err="1"/>
              <a:t>Wollo</a:t>
            </a:r>
            <a:r>
              <a:rPr lang="en-GB" sz="1500" b="1" dirty="0"/>
              <a:t> Zone, Amhara)</a:t>
            </a:r>
          </a:p>
          <a:p>
            <a:r>
              <a:rPr lang="en-GB" sz="1500" b="1" cap="small" dirty="0"/>
              <a:t>Population: </a:t>
            </a:r>
            <a:r>
              <a:rPr lang="en-GB" sz="1500" dirty="0"/>
              <a:t>~200,000</a:t>
            </a:r>
          </a:p>
          <a:p>
            <a:r>
              <a:rPr lang="en-GB" sz="1500" b="1" cap="small" dirty="0"/>
              <a:t>Environment: </a:t>
            </a:r>
            <a:r>
              <a:rPr lang="en-GB" sz="1500" dirty="0"/>
              <a:t>lowland and highland zones, varying from subhumid to semiarid</a:t>
            </a:r>
          </a:p>
          <a:p>
            <a:r>
              <a:rPr lang="en-GB" sz="1500" b="1" cap="small" dirty="0"/>
              <a:t>Livelihoods</a:t>
            </a:r>
            <a:r>
              <a:rPr lang="en-GB" sz="1500" b="1" dirty="0"/>
              <a:t>: </a:t>
            </a:r>
            <a:r>
              <a:rPr lang="en-GB" sz="1500" dirty="0"/>
              <a:t>mixed farming </a:t>
            </a:r>
          </a:p>
          <a:p>
            <a:r>
              <a:rPr lang="en-GB" sz="1500" b="1" cap="small" dirty="0"/>
              <a:t>9 health facilities, 33 health posts</a:t>
            </a:r>
          </a:p>
          <a:p>
            <a:r>
              <a:rPr lang="en-GB" sz="1500" b="1" cap="small" dirty="0"/>
              <a:t>Endemic SSSDs</a:t>
            </a:r>
            <a:r>
              <a:rPr lang="en-GB" sz="1500" dirty="0"/>
              <a:t>: CL, leprosy</a:t>
            </a:r>
            <a:endParaRPr lang="en-GB" dirty="0"/>
          </a:p>
        </p:txBody>
      </p:sp>
      <p:sp>
        <p:nvSpPr>
          <p:cNvPr id="10" name="Oval 9">
            <a:extLst>
              <a:ext uri="{FF2B5EF4-FFF2-40B4-BE49-F238E27FC236}">
                <a16:creationId xmlns:a16="http://schemas.microsoft.com/office/drawing/2014/main" id="{E3BDF1DE-B2E2-4DCE-B314-69189E9F512C}"/>
              </a:ext>
            </a:extLst>
          </p:cNvPr>
          <p:cNvSpPr/>
          <p:nvPr/>
        </p:nvSpPr>
        <p:spPr>
          <a:xfrm>
            <a:off x="2256022" y="3064477"/>
            <a:ext cx="296092" cy="278674"/>
          </a:xfrm>
          <a:prstGeom prst="ellipse">
            <a:avLst/>
          </a:prstGeom>
          <a:noFill/>
          <a:ln w="19050">
            <a:solidFill>
              <a:srgbClr val="ED6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5A2AE0AC-35C4-4D97-AF7E-558BC7F38D18}"/>
              </a:ext>
            </a:extLst>
          </p:cNvPr>
          <p:cNvSpPr txBox="1"/>
          <p:nvPr/>
        </p:nvSpPr>
        <p:spPr>
          <a:xfrm>
            <a:off x="4979941" y="4002690"/>
            <a:ext cx="3702510" cy="1492716"/>
          </a:xfrm>
          <a:prstGeom prst="rect">
            <a:avLst/>
          </a:prstGeom>
          <a:noFill/>
          <a:ln>
            <a:solidFill>
              <a:srgbClr val="ED651D"/>
            </a:solidFill>
          </a:ln>
        </p:spPr>
        <p:txBody>
          <a:bodyPr wrap="square" rtlCol="0">
            <a:spAutoFit/>
          </a:bodyPr>
          <a:lstStyle/>
          <a:p>
            <a:pPr algn="r"/>
            <a:r>
              <a:rPr lang="en-GB" sz="1600" b="1" dirty="0" err="1">
                <a:solidFill>
                  <a:srgbClr val="ED651D"/>
                </a:solidFill>
              </a:rPr>
              <a:t>Atwima</a:t>
            </a:r>
            <a:r>
              <a:rPr lang="en-GB" sz="1600" b="1" dirty="0">
                <a:solidFill>
                  <a:srgbClr val="ED651D"/>
                </a:solidFill>
              </a:rPr>
              <a:t> </a:t>
            </a:r>
            <a:r>
              <a:rPr lang="en-GB" sz="1600" b="1" dirty="0" err="1">
                <a:solidFill>
                  <a:srgbClr val="ED651D"/>
                </a:solidFill>
              </a:rPr>
              <a:t>Mponua</a:t>
            </a:r>
            <a:r>
              <a:rPr lang="en-GB" sz="1600" b="1" dirty="0">
                <a:solidFill>
                  <a:srgbClr val="ED651D"/>
                </a:solidFill>
              </a:rPr>
              <a:t> </a:t>
            </a:r>
            <a:r>
              <a:rPr lang="en-GB" sz="1500" b="1" dirty="0"/>
              <a:t>(Ashanti Region)</a:t>
            </a:r>
          </a:p>
          <a:p>
            <a:pPr algn="r"/>
            <a:r>
              <a:rPr lang="en-GB" sz="1500" b="1" cap="small" dirty="0"/>
              <a:t>Population: </a:t>
            </a:r>
            <a:r>
              <a:rPr lang="en-GB" sz="1500" dirty="0"/>
              <a:t>~170,000</a:t>
            </a:r>
          </a:p>
          <a:p>
            <a:pPr algn="r"/>
            <a:r>
              <a:rPr lang="en-GB" sz="1500" b="1" cap="small" dirty="0"/>
              <a:t>Environment: </a:t>
            </a:r>
            <a:r>
              <a:rPr lang="en-GB" sz="1500" dirty="0"/>
              <a:t>wet semi-equatorial forest</a:t>
            </a:r>
          </a:p>
          <a:p>
            <a:pPr algn="r"/>
            <a:r>
              <a:rPr lang="en-GB" sz="1500" b="1" cap="small" dirty="0"/>
              <a:t>Livelihoods</a:t>
            </a:r>
            <a:r>
              <a:rPr lang="en-GB" sz="1500" b="1" dirty="0"/>
              <a:t>: </a:t>
            </a:r>
            <a:r>
              <a:rPr lang="en-GB" sz="1500" dirty="0"/>
              <a:t>agriculture, forestry, fishing</a:t>
            </a:r>
          </a:p>
          <a:p>
            <a:pPr algn="r"/>
            <a:r>
              <a:rPr lang="en-GB" sz="1500" b="1" cap="small" dirty="0"/>
              <a:t>10 health centres, 6 CHPS</a:t>
            </a:r>
          </a:p>
          <a:p>
            <a:pPr algn="r"/>
            <a:r>
              <a:rPr lang="en-GB" sz="1500" b="1" cap="small" dirty="0"/>
              <a:t>Endemic SSSDs</a:t>
            </a:r>
            <a:r>
              <a:rPr lang="en-GB" sz="1500" dirty="0"/>
              <a:t>: BU, yaws, leprosy</a:t>
            </a:r>
            <a:endParaRPr lang="en-GB" dirty="0"/>
          </a:p>
        </p:txBody>
      </p:sp>
      <p:sp>
        <p:nvSpPr>
          <p:cNvPr id="38" name="Oval 37">
            <a:extLst>
              <a:ext uri="{FF2B5EF4-FFF2-40B4-BE49-F238E27FC236}">
                <a16:creationId xmlns:a16="http://schemas.microsoft.com/office/drawing/2014/main" id="{5D59CD83-30E7-4840-B498-7E466BAF2CC7}"/>
              </a:ext>
            </a:extLst>
          </p:cNvPr>
          <p:cNvSpPr/>
          <p:nvPr/>
        </p:nvSpPr>
        <p:spPr>
          <a:xfrm>
            <a:off x="9089418" y="4357702"/>
            <a:ext cx="464485" cy="362346"/>
          </a:xfrm>
          <a:prstGeom prst="ellipse">
            <a:avLst/>
          </a:prstGeom>
          <a:noFill/>
          <a:ln w="19050">
            <a:solidFill>
              <a:srgbClr val="ED6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9E8570FD-8ABD-41E3-8169-025CD7BC8B1F}"/>
              </a:ext>
            </a:extLst>
          </p:cNvPr>
          <p:cNvSpPr txBox="1"/>
          <p:nvPr/>
        </p:nvSpPr>
        <p:spPr>
          <a:xfrm>
            <a:off x="6760322" y="2145368"/>
            <a:ext cx="1820097" cy="1569660"/>
          </a:xfrm>
          <a:prstGeom prst="rect">
            <a:avLst/>
          </a:prstGeom>
          <a:noFill/>
        </p:spPr>
        <p:txBody>
          <a:bodyPr wrap="square" rtlCol="0">
            <a:spAutoFit/>
          </a:bodyPr>
          <a:lstStyle/>
          <a:p>
            <a:pPr algn="ctr"/>
            <a:r>
              <a:rPr lang="en-GB" sz="1600" dirty="0">
                <a:solidFill>
                  <a:srgbClr val="0070C0"/>
                </a:solidFill>
                <a:latin typeface="Segoe Print" panose="02000600000000000000" pitchFamily="2" charset="0"/>
              </a:rPr>
              <a:t>Neither setting has experience of formal health interventions for SSSDs</a:t>
            </a:r>
          </a:p>
        </p:txBody>
      </p:sp>
    </p:spTree>
    <p:extLst>
      <p:ext uri="{BB962C8B-B14F-4D97-AF65-F5344CB8AC3E}">
        <p14:creationId xmlns:p14="http://schemas.microsoft.com/office/powerpoint/2010/main" val="381668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37" grpId="0" animBg="1"/>
      <p:bldP spid="38" grpId="0"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shape&#10;&#10;Description automatically generated">
            <a:extLst>
              <a:ext uri="{FF2B5EF4-FFF2-40B4-BE49-F238E27FC236}">
                <a16:creationId xmlns:a16="http://schemas.microsoft.com/office/drawing/2014/main" id="{EB0F49F8-F949-4DF1-AF98-3A6BA184A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sp>
        <p:nvSpPr>
          <p:cNvPr id="31" name="Title 1">
            <a:extLst>
              <a:ext uri="{FF2B5EF4-FFF2-40B4-BE49-F238E27FC236}">
                <a16:creationId xmlns:a16="http://schemas.microsoft.com/office/drawing/2014/main" id="{DC6ED2CF-DC36-4C11-939E-5B1B3559723E}"/>
              </a:ext>
            </a:extLst>
          </p:cNvPr>
          <p:cNvSpPr txBox="1">
            <a:spLocks/>
          </p:cNvSpPr>
          <p:nvPr/>
        </p:nvSpPr>
        <p:spPr>
          <a:xfrm>
            <a:off x="844686" y="569072"/>
            <a:ext cx="8722825" cy="7808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i="1" dirty="0"/>
              <a:t>What are we aiming for? </a:t>
            </a:r>
          </a:p>
          <a:p>
            <a:pPr algn="l"/>
            <a:r>
              <a:rPr lang="en-GB" sz="4000" b="1" i="1" dirty="0"/>
              <a:t>High level outcomes</a:t>
            </a:r>
            <a:endParaRPr lang="en-GB" sz="4000" b="1" dirty="0"/>
          </a:p>
        </p:txBody>
      </p:sp>
      <p:cxnSp>
        <p:nvCxnSpPr>
          <p:cNvPr id="6" name="Straight Connector 5">
            <a:extLst>
              <a:ext uri="{FF2B5EF4-FFF2-40B4-BE49-F238E27FC236}">
                <a16:creationId xmlns:a16="http://schemas.microsoft.com/office/drawing/2014/main" id="{5FCD10B6-D85B-4C19-BAD6-BCFEE750A506}"/>
              </a:ext>
            </a:extLst>
          </p:cNvPr>
          <p:cNvCxnSpPr/>
          <p:nvPr/>
        </p:nvCxnSpPr>
        <p:spPr>
          <a:xfrm>
            <a:off x="4560608" y="1395190"/>
            <a:ext cx="3346775" cy="0"/>
          </a:xfrm>
          <a:prstGeom prst="line">
            <a:avLst/>
          </a:prstGeom>
          <a:ln>
            <a:solidFill>
              <a:srgbClr val="C5057D"/>
            </a:solidFill>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66446272-B086-4195-A746-E5AF79D6601A}"/>
              </a:ext>
            </a:extLst>
          </p:cNvPr>
          <p:cNvSpPr/>
          <p:nvPr/>
        </p:nvSpPr>
        <p:spPr>
          <a:xfrm>
            <a:off x="770851" y="4240987"/>
            <a:ext cx="10583501" cy="1221823"/>
          </a:xfrm>
          <a:custGeom>
            <a:avLst/>
            <a:gdLst>
              <a:gd name="connsiteX0" fmla="*/ 0 w 10583501"/>
              <a:gd name="connsiteY0" fmla="*/ 0 h 1221823"/>
              <a:gd name="connsiteX1" fmla="*/ 316872 w 10583501"/>
              <a:gd name="connsiteY1" fmla="*/ 144855 h 1221823"/>
              <a:gd name="connsiteX2" fmla="*/ 615636 w 10583501"/>
              <a:gd name="connsiteY2" fmla="*/ 90534 h 1221823"/>
              <a:gd name="connsiteX3" fmla="*/ 950614 w 10583501"/>
              <a:gd name="connsiteY3" fmla="*/ 108641 h 1221823"/>
              <a:gd name="connsiteX4" fmla="*/ 1195058 w 10583501"/>
              <a:gd name="connsiteY4" fmla="*/ 407406 h 1221823"/>
              <a:gd name="connsiteX5" fmla="*/ 1484769 w 10583501"/>
              <a:gd name="connsiteY5" fmla="*/ 751437 h 1221823"/>
              <a:gd name="connsiteX6" fmla="*/ 1819747 w 10583501"/>
              <a:gd name="connsiteY6" fmla="*/ 1077362 h 1221823"/>
              <a:gd name="connsiteX7" fmla="*/ 2362955 w 10583501"/>
              <a:gd name="connsiteY7" fmla="*/ 959667 h 1221823"/>
              <a:gd name="connsiteX8" fmla="*/ 3286408 w 10583501"/>
              <a:gd name="connsiteY8" fmla="*/ 416459 h 1221823"/>
              <a:gd name="connsiteX9" fmla="*/ 4237022 w 10583501"/>
              <a:gd name="connsiteY9" fmla="*/ 9053 h 1221823"/>
              <a:gd name="connsiteX10" fmla="*/ 5368705 w 10583501"/>
              <a:gd name="connsiteY10" fmla="*/ 624689 h 1221823"/>
              <a:gd name="connsiteX11" fmla="*/ 5848539 w 10583501"/>
              <a:gd name="connsiteY11" fmla="*/ 887239 h 1221823"/>
              <a:gd name="connsiteX12" fmla="*/ 6409854 w 10583501"/>
              <a:gd name="connsiteY12" fmla="*/ 968720 h 1221823"/>
              <a:gd name="connsiteX13" fmla="*/ 7387628 w 10583501"/>
              <a:gd name="connsiteY13" fmla="*/ 724277 h 1221823"/>
              <a:gd name="connsiteX14" fmla="*/ 8193386 w 10583501"/>
              <a:gd name="connsiteY14" fmla="*/ 380245 h 1221823"/>
              <a:gd name="connsiteX15" fmla="*/ 8637006 w 10583501"/>
              <a:gd name="connsiteY15" fmla="*/ 334978 h 1221823"/>
              <a:gd name="connsiteX16" fmla="*/ 9008198 w 10583501"/>
              <a:gd name="connsiteY16" fmla="*/ 434566 h 1221823"/>
              <a:gd name="connsiteX17" fmla="*/ 9180214 w 10583501"/>
              <a:gd name="connsiteY17" fmla="*/ 742384 h 1221823"/>
              <a:gd name="connsiteX18" fmla="*/ 9406551 w 10583501"/>
              <a:gd name="connsiteY18" fmla="*/ 1140736 h 1221823"/>
              <a:gd name="connsiteX19" fmla="*/ 9750583 w 10583501"/>
              <a:gd name="connsiteY19" fmla="*/ 1213164 h 1221823"/>
              <a:gd name="connsiteX20" fmla="*/ 10203256 w 10583501"/>
              <a:gd name="connsiteY20" fmla="*/ 1013988 h 1221823"/>
              <a:gd name="connsiteX21" fmla="*/ 10583501 w 10583501"/>
              <a:gd name="connsiteY21" fmla="*/ 832918 h 12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83501" h="1221823">
                <a:moveTo>
                  <a:pt x="0" y="0"/>
                </a:moveTo>
                <a:cubicBezTo>
                  <a:pt x="107133" y="64883"/>
                  <a:pt x="214266" y="129766"/>
                  <a:pt x="316872" y="144855"/>
                </a:cubicBezTo>
                <a:cubicBezTo>
                  <a:pt x="419478" y="159944"/>
                  <a:pt x="510012" y="96570"/>
                  <a:pt x="615636" y="90534"/>
                </a:cubicBezTo>
                <a:cubicBezTo>
                  <a:pt x="721260" y="84498"/>
                  <a:pt x="854044" y="55829"/>
                  <a:pt x="950614" y="108641"/>
                </a:cubicBezTo>
                <a:cubicBezTo>
                  <a:pt x="1047184" y="161453"/>
                  <a:pt x="1106032" y="300273"/>
                  <a:pt x="1195058" y="407406"/>
                </a:cubicBezTo>
                <a:cubicBezTo>
                  <a:pt x="1284084" y="514539"/>
                  <a:pt x="1380654" y="639778"/>
                  <a:pt x="1484769" y="751437"/>
                </a:cubicBezTo>
                <a:cubicBezTo>
                  <a:pt x="1588884" y="863096"/>
                  <a:pt x="1673383" y="1042657"/>
                  <a:pt x="1819747" y="1077362"/>
                </a:cubicBezTo>
                <a:cubicBezTo>
                  <a:pt x="1966111" y="1112067"/>
                  <a:pt x="2118512" y="1069817"/>
                  <a:pt x="2362955" y="959667"/>
                </a:cubicBezTo>
                <a:cubicBezTo>
                  <a:pt x="2607398" y="849517"/>
                  <a:pt x="2974064" y="574895"/>
                  <a:pt x="3286408" y="416459"/>
                </a:cubicBezTo>
                <a:cubicBezTo>
                  <a:pt x="3598752" y="258023"/>
                  <a:pt x="3889973" y="-25652"/>
                  <a:pt x="4237022" y="9053"/>
                </a:cubicBezTo>
                <a:cubicBezTo>
                  <a:pt x="4584071" y="43758"/>
                  <a:pt x="5368705" y="624689"/>
                  <a:pt x="5368705" y="624689"/>
                </a:cubicBezTo>
                <a:cubicBezTo>
                  <a:pt x="5637291" y="771053"/>
                  <a:pt x="5675014" y="829901"/>
                  <a:pt x="5848539" y="887239"/>
                </a:cubicBezTo>
                <a:cubicBezTo>
                  <a:pt x="6022064" y="944578"/>
                  <a:pt x="6153339" y="995880"/>
                  <a:pt x="6409854" y="968720"/>
                </a:cubicBezTo>
                <a:cubicBezTo>
                  <a:pt x="6666369" y="941560"/>
                  <a:pt x="7090373" y="822356"/>
                  <a:pt x="7387628" y="724277"/>
                </a:cubicBezTo>
                <a:cubicBezTo>
                  <a:pt x="7684883" y="626198"/>
                  <a:pt x="7985156" y="445128"/>
                  <a:pt x="8193386" y="380245"/>
                </a:cubicBezTo>
                <a:cubicBezTo>
                  <a:pt x="8401616" y="315362"/>
                  <a:pt x="8501204" y="325925"/>
                  <a:pt x="8637006" y="334978"/>
                </a:cubicBezTo>
                <a:cubicBezTo>
                  <a:pt x="8772808" y="344032"/>
                  <a:pt x="8917663" y="366665"/>
                  <a:pt x="9008198" y="434566"/>
                </a:cubicBezTo>
                <a:cubicBezTo>
                  <a:pt x="9098733" y="502467"/>
                  <a:pt x="9113822" y="624689"/>
                  <a:pt x="9180214" y="742384"/>
                </a:cubicBezTo>
                <a:cubicBezTo>
                  <a:pt x="9246606" y="860079"/>
                  <a:pt x="9311490" y="1062273"/>
                  <a:pt x="9406551" y="1140736"/>
                </a:cubicBezTo>
                <a:cubicBezTo>
                  <a:pt x="9501612" y="1219199"/>
                  <a:pt x="9617799" y="1234289"/>
                  <a:pt x="9750583" y="1213164"/>
                </a:cubicBezTo>
                <a:cubicBezTo>
                  <a:pt x="9883367" y="1192039"/>
                  <a:pt x="10064436" y="1077362"/>
                  <a:pt x="10203256" y="1013988"/>
                </a:cubicBezTo>
                <a:cubicBezTo>
                  <a:pt x="10342076" y="950614"/>
                  <a:pt x="10462788" y="891766"/>
                  <a:pt x="10583501" y="832918"/>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Chevron 7">
            <a:extLst>
              <a:ext uri="{FF2B5EF4-FFF2-40B4-BE49-F238E27FC236}">
                <a16:creationId xmlns:a16="http://schemas.microsoft.com/office/drawing/2014/main" id="{1BEF5D4D-C4EF-49F6-BAA4-917B92DCF1D3}"/>
              </a:ext>
            </a:extLst>
          </p:cNvPr>
          <p:cNvSpPr/>
          <p:nvPr/>
        </p:nvSpPr>
        <p:spPr>
          <a:xfrm rot="20005962">
            <a:off x="2856670" y="5052022"/>
            <a:ext cx="491569" cy="395358"/>
          </a:xfrm>
          <a:prstGeom prst="chevron">
            <a:avLst>
              <a:gd name="adj" fmla="val 43368"/>
            </a:avLst>
          </a:prstGeom>
          <a:solidFill>
            <a:schemeClr val="tx1">
              <a:lumMod val="50000"/>
              <a:lumOff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Arrow: Chevron 21">
            <a:extLst>
              <a:ext uri="{FF2B5EF4-FFF2-40B4-BE49-F238E27FC236}">
                <a16:creationId xmlns:a16="http://schemas.microsoft.com/office/drawing/2014/main" id="{109B3ECA-0501-4AAC-A558-E2B77AF76C15}"/>
              </a:ext>
            </a:extLst>
          </p:cNvPr>
          <p:cNvSpPr/>
          <p:nvPr/>
        </p:nvSpPr>
        <p:spPr>
          <a:xfrm rot="21259196">
            <a:off x="6835308" y="5087183"/>
            <a:ext cx="491569" cy="395358"/>
          </a:xfrm>
          <a:prstGeom prst="chevron">
            <a:avLst>
              <a:gd name="adj" fmla="val 43368"/>
            </a:avLst>
          </a:prstGeom>
          <a:solidFill>
            <a:schemeClr val="tx1">
              <a:lumMod val="50000"/>
              <a:lumOff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Graphic 9" descr="Flag outline">
            <a:extLst>
              <a:ext uri="{FF2B5EF4-FFF2-40B4-BE49-F238E27FC236}">
                <a16:creationId xmlns:a16="http://schemas.microsoft.com/office/drawing/2014/main" id="{557CDA77-01FC-4533-BE97-99D472E775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112" y="3486503"/>
            <a:ext cx="914400" cy="914400"/>
          </a:xfrm>
          <a:prstGeom prst="rect">
            <a:avLst/>
          </a:prstGeom>
        </p:spPr>
      </p:pic>
      <p:pic>
        <p:nvPicPr>
          <p:cNvPr id="25" name="Graphic 24" descr="Medical with solid fill">
            <a:extLst>
              <a:ext uri="{FF2B5EF4-FFF2-40B4-BE49-F238E27FC236}">
                <a16:creationId xmlns:a16="http://schemas.microsoft.com/office/drawing/2014/main" id="{BE7AA423-1D89-40DE-BC62-07BDA298FF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24468" y="3807641"/>
            <a:ext cx="768303" cy="768303"/>
          </a:xfrm>
          <a:prstGeom prst="rect">
            <a:avLst/>
          </a:prstGeom>
        </p:spPr>
      </p:pic>
      <p:pic>
        <p:nvPicPr>
          <p:cNvPr id="27" name="Graphic 26" descr="Users with solid fill">
            <a:extLst>
              <a:ext uri="{FF2B5EF4-FFF2-40B4-BE49-F238E27FC236}">
                <a16:creationId xmlns:a16="http://schemas.microsoft.com/office/drawing/2014/main" id="{E6776655-7856-4A71-A793-A2942B215B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2370" y="4410571"/>
            <a:ext cx="616489" cy="616489"/>
          </a:xfrm>
          <a:prstGeom prst="rect">
            <a:avLst/>
          </a:prstGeom>
        </p:spPr>
      </p:pic>
      <p:pic>
        <p:nvPicPr>
          <p:cNvPr id="30" name="Graphic 29" descr="Microscope with solid fill">
            <a:extLst>
              <a:ext uri="{FF2B5EF4-FFF2-40B4-BE49-F238E27FC236}">
                <a16:creationId xmlns:a16="http://schemas.microsoft.com/office/drawing/2014/main" id="{27F31E98-0949-4425-96B3-3C2BDAEE82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28123" y="3884924"/>
            <a:ext cx="662780" cy="662780"/>
          </a:xfrm>
          <a:prstGeom prst="rect">
            <a:avLst/>
          </a:prstGeom>
        </p:spPr>
      </p:pic>
      <p:pic>
        <p:nvPicPr>
          <p:cNvPr id="34" name="Graphic 33" descr="Medicine with solid fill">
            <a:extLst>
              <a:ext uri="{FF2B5EF4-FFF2-40B4-BE49-F238E27FC236}">
                <a16:creationId xmlns:a16="http://schemas.microsoft.com/office/drawing/2014/main" id="{BB64A3C0-5580-4D25-81DC-C84ABDA727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04349" y="4851898"/>
            <a:ext cx="672548" cy="672548"/>
          </a:xfrm>
          <a:prstGeom prst="rect">
            <a:avLst/>
          </a:prstGeom>
        </p:spPr>
      </p:pic>
      <p:pic>
        <p:nvPicPr>
          <p:cNvPr id="40" name="Graphic 39" descr="Care with solid fill">
            <a:extLst>
              <a:ext uri="{FF2B5EF4-FFF2-40B4-BE49-F238E27FC236}">
                <a16:creationId xmlns:a16="http://schemas.microsoft.com/office/drawing/2014/main" id="{2BD3B6D9-7C95-4709-BF5B-4FBD051D395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22523" y="4053733"/>
            <a:ext cx="903133" cy="903133"/>
          </a:xfrm>
          <a:prstGeom prst="rect">
            <a:avLst/>
          </a:prstGeom>
        </p:spPr>
      </p:pic>
      <p:pic>
        <p:nvPicPr>
          <p:cNvPr id="44" name="Graphic 43" descr="Homeopathy with solid fill">
            <a:extLst>
              <a:ext uri="{FF2B5EF4-FFF2-40B4-BE49-F238E27FC236}">
                <a16:creationId xmlns:a16="http://schemas.microsoft.com/office/drawing/2014/main" id="{19DA7BD1-B2E9-489C-B9F5-8FCBF72C855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83444" y="4252975"/>
            <a:ext cx="616489" cy="616489"/>
          </a:xfrm>
          <a:prstGeom prst="rect">
            <a:avLst/>
          </a:prstGeom>
        </p:spPr>
      </p:pic>
      <p:pic>
        <p:nvPicPr>
          <p:cNvPr id="48" name="Graphic 47" descr="Stars with solid fill">
            <a:extLst>
              <a:ext uri="{FF2B5EF4-FFF2-40B4-BE49-F238E27FC236}">
                <a16:creationId xmlns:a16="http://schemas.microsoft.com/office/drawing/2014/main" id="{57BA66A7-B8D7-4C5D-A315-BB9CA225CEE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70177" y="4361228"/>
            <a:ext cx="1221823" cy="1221823"/>
          </a:xfrm>
          <a:prstGeom prst="rect">
            <a:avLst/>
          </a:prstGeom>
        </p:spPr>
      </p:pic>
      <p:sp>
        <p:nvSpPr>
          <p:cNvPr id="49" name="Rectangle 48">
            <a:extLst>
              <a:ext uri="{FF2B5EF4-FFF2-40B4-BE49-F238E27FC236}">
                <a16:creationId xmlns:a16="http://schemas.microsoft.com/office/drawing/2014/main" id="{6BBB729D-8C5F-4421-BAA0-FEC775846D35}"/>
              </a:ext>
            </a:extLst>
          </p:cNvPr>
          <p:cNvSpPr/>
          <p:nvPr/>
        </p:nvSpPr>
        <p:spPr>
          <a:xfrm>
            <a:off x="774215" y="1558268"/>
            <a:ext cx="3599004" cy="439499"/>
          </a:xfrm>
          <a:prstGeom prst="rect">
            <a:avLst/>
          </a:prstGeom>
          <a:solidFill>
            <a:srgbClr val="EC6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Pre-diagnosis*</a:t>
            </a:r>
          </a:p>
        </p:txBody>
      </p:sp>
      <p:sp>
        <p:nvSpPr>
          <p:cNvPr id="50" name="Rectangle 49">
            <a:extLst>
              <a:ext uri="{FF2B5EF4-FFF2-40B4-BE49-F238E27FC236}">
                <a16:creationId xmlns:a16="http://schemas.microsoft.com/office/drawing/2014/main" id="{229BA721-8EB9-46DA-BEDD-FF2E834B10A8}"/>
              </a:ext>
            </a:extLst>
          </p:cNvPr>
          <p:cNvSpPr/>
          <p:nvPr/>
        </p:nvSpPr>
        <p:spPr>
          <a:xfrm>
            <a:off x="4299460" y="1560426"/>
            <a:ext cx="3607923" cy="439499"/>
          </a:xfrm>
          <a:prstGeom prst="rect">
            <a:avLst/>
          </a:prstGeom>
          <a:solidFill>
            <a:srgbClr val="069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Formal diagnosis</a:t>
            </a:r>
          </a:p>
        </p:txBody>
      </p:sp>
      <p:sp>
        <p:nvSpPr>
          <p:cNvPr id="51" name="Rectangle 50">
            <a:extLst>
              <a:ext uri="{FF2B5EF4-FFF2-40B4-BE49-F238E27FC236}">
                <a16:creationId xmlns:a16="http://schemas.microsoft.com/office/drawing/2014/main" id="{9301BD83-F7CF-4631-AABB-98ED136143D9}"/>
              </a:ext>
            </a:extLst>
          </p:cNvPr>
          <p:cNvSpPr/>
          <p:nvPr/>
        </p:nvSpPr>
        <p:spPr>
          <a:xfrm>
            <a:off x="7818783" y="1563119"/>
            <a:ext cx="3588026" cy="439499"/>
          </a:xfrm>
          <a:prstGeom prst="rect">
            <a:avLst/>
          </a:prstGeom>
          <a:solidFill>
            <a:srgbClr val="71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Treatment and support</a:t>
            </a:r>
          </a:p>
        </p:txBody>
      </p:sp>
      <p:sp>
        <p:nvSpPr>
          <p:cNvPr id="52" name="Freeform: Shape 51">
            <a:extLst>
              <a:ext uri="{FF2B5EF4-FFF2-40B4-BE49-F238E27FC236}">
                <a16:creationId xmlns:a16="http://schemas.microsoft.com/office/drawing/2014/main" id="{DAAF42BC-AEAB-459B-AA2A-19AC6010AE1E}"/>
              </a:ext>
            </a:extLst>
          </p:cNvPr>
          <p:cNvSpPr/>
          <p:nvPr/>
        </p:nvSpPr>
        <p:spPr>
          <a:xfrm>
            <a:off x="764689" y="4314611"/>
            <a:ext cx="10583501" cy="1221823"/>
          </a:xfrm>
          <a:custGeom>
            <a:avLst/>
            <a:gdLst>
              <a:gd name="connsiteX0" fmla="*/ 0 w 10583501"/>
              <a:gd name="connsiteY0" fmla="*/ 0 h 1221823"/>
              <a:gd name="connsiteX1" fmla="*/ 316872 w 10583501"/>
              <a:gd name="connsiteY1" fmla="*/ 144855 h 1221823"/>
              <a:gd name="connsiteX2" fmla="*/ 615636 w 10583501"/>
              <a:gd name="connsiteY2" fmla="*/ 90534 h 1221823"/>
              <a:gd name="connsiteX3" fmla="*/ 950614 w 10583501"/>
              <a:gd name="connsiteY3" fmla="*/ 108641 h 1221823"/>
              <a:gd name="connsiteX4" fmla="*/ 1195058 w 10583501"/>
              <a:gd name="connsiteY4" fmla="*/ 407406 h 1221823"/>
              <a:gd name="connsiteX5" fmla="*/ 1484769 w 10583501"/>
              <a:gd name="connsiteY5" fmla="*/ 751437 h 1221823"/>
              <a:gd name="connsiteX6" fmla="*/ 1819747 w 10583501"/>
              <a:gd name="connsiteY6" fmla="*/ 1077362 h 1221823"/>
              <a:gd name="connsiteX7" fmla="*/ 2362955 w 10583501"/>
              <a:gd name="connsiteY7" fmla="*/ 959667 h 1221823"/>
              <a:gd name="connsiteX8" fmla="*/ 3286408 w 10583501"/>
              <a:gd name="connsiteY8" fmla="*/ 416459 h 1221823"/>
              <a:gd name="connsiteX9" fmla="*/ 4237022 w 10583501"/>
              <a:gd name="connsiteY9" fmla="*/ 9053 h 1221823"/>
              <a:gd name="connsiteX10" fmla="*/ 5368705 w 10583501"/>
              <a:gd name="connsiteY10" fmla="*/ 624689 h 1221823"/>
              <a:gd name="connsiteX11" fmla="*/ 5848539 w 10583501"/>
              <a:gd name="connsiteY11" fmla="*/ 887239 h 1221823"/>
              <a:gd name="connsiteX12" fmla="*/ 6409854 w 10583501"/>
              <a:gd name="connsiteY12" fmla="*/ 968720 h 1221823"/>
              <a:gd name="connsiteX13" fmla="*/ 7387628 w 10583501"/>
              <a:gd name="connsiteY13" fmla="*/ 724277 h 1221823"/>
              <a:gd name="connsiteX14" fmla="*/ 8193386 w 10583501"/>
              <a:gd name="connsiteY14" fmla="*/ 380245 h 1221823"/>
              <a:gd name="connsiteX15" fmla="*/ 8637006 w 10583501"/>
              <a:gd name="connsiteY15" fmla="*/ 334978 h 1221823"/>
              <a:gd name="connsiteX16" fmla="*/ 9008198 w 10583501"/>
              <a:gd name="connsiteY16" fmla="*/ 434566 h 1221823"/>
              <a:gd name="connsiteX17" fmla="*/ 9180214 w 10583501"/>
              <a:gd name="connsiteY17" fmla="*/ 742384 h 1221823"/>
              <a:gd name="connsiteX18" fmla="*/ 9406551 w 10583501"/>
              <a:gd name="connsiteY18" fmla="*/ 1140736 h 1221823"/>
              <a:gd name="connsiteX19" fmla="*/ 9750583 w 10583501"/>
              <a:gd name="connsiteY19" fmla="*/ 1213164 h 1221823"/>
              <a:gd name="connsiteX20" fmla="*/ 10203256 w 10583501"/>
              <a:gd name="connsiteY20" fmla="*/ 1013988 h 1221823"/>
              <a:gd name="connsiteX21" fmla="*/ 10583501 w 10583501"/>
              <a:gd name="connsiteY21" fmla="*/ 832918 h 12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83501" h="1221823">
                <a:moveTo>
                  <a:pt x="0" y="0"/>
                </a:moveTo>
                <a:cubicBezTo>
                  <a:pt x="107133" y="64883"/>
                  <a:pt x="214266" y="129766"/>
                  <a:pt x="316872" y="144855"/>
                </a:cubicBezTo>
                <a:cubicBezTo>
                  <a:pt x="419478" y="159944"/>
                  <a:pt x="510012" y="96570"/>
                  <a:pt x="615636" y="90534"/>
                </a:cubicBezTo>
                <a:cubicBezTo>
                  <a:pt x="721260" y="84498"/>
                  <a:pt x="854044" y="55829"/>
                  <a:pt x="950614" y="108641"/>
                </a:cubicBezTo>
                <a:cubicBezTo>
                  <a:pt x="1047184" y="161453"/>
                  <a:pt x="1106032" y="300273"/>
                  <a:pt x="1195058" y="407406"/>
                </a:cubicBezTo>
                <a:cubicBezTo>
                  <a:pt x="1284084" y="514539"/>
                  <a:pt x="1380654" y="639778"/>
                  <a:pt x="1484769" y="751437"/>
                </a:cubicBezTo>
                <a:cubicBezTo>
                  <a:pt x="1588884" y="863096"/>
                  <a:pt x="1673383" y="1042657"/>
                  <a:pt x="1819747" y="1077362"/>
                </a:cubicBezTo>
                <a:cubicBezTo>
                  <a:pt x="1966111" y="1112067"/>
                  <a:pt x="2118512" y="1069817"/>
                  <a:pt x="2362955" y="959667"/>
                </a:cubicBezTo>
                <a:cubicBezTo>
                  <a:pt x="2607398" y="849517"/>
                  <a:pt x="2974064" y="574895"/>
                  <a:pt x="3286408" y="416459"/>
                </a:cubicBezTo>
                <a:cubicBezTo>
                  <a:pt x="3598752" y="258023"/>
                  <a:pt x="3889973" y="-25652"/>
                  <a:pt x="4237022" y="9053"/>
                </a:cubicBezTo>
                <a:cubicBezTo>
                  <a:pt x="4584071" y="43758"/>
                  <a:pt x="5368705" y="624689"/>
                  <a:pt x="5368705" y="624689"/>
                </a:cubicBezTo>
                <a:cubicBezTo>
                  <a:pt x="5637291" y="771053"/>
                  <a:pt x="5675014" y="829901"/>
                  <a:pt x="5848539" y="887239"/>
                </a:cubicBezTo>
                <a:cubicBezTo>
                  <a:pt x="6022064" y="944578"/>
                  <a:pt x="6153339" y="995880"/>
                  <a:pt x="6409854" y="968720"/>
                </a:cubicBezTo>
                <a:cubicBezTo>
                  <a:pt x="6666369" y="941560"/>
                  <a:pt x="7090373" y="822356"/>
                  <a:pt x="7387628" y="724277"/>
                </a:cubicBezTo>
                <a:cubicBezTo>
                  <a:pt x="7684883" y="626198"/>
                  <a:pt x="7985156" y="445128"/>
                  <a:pt x="8193386" y="380245"/>
                </a:cubicBezTo>
                <a:cubicBezTo>
                  <a:pt x="8401616" y="315362"/>
                  <a:pt x="8501204" y="325925"/>
                  <a:pt x="8637006" y="334978"/>
                </a:cubicBezTo>
                <a:cubicBezTo>
                  <a:pt x="8772808" y="344032"/>
                  <a:pt x="8917663" y="366665"/>
                  <a:pt x="9008198" y="434566"/>
                </a:cubicBezTo>
                <a:cubicBezTo>
                  <a:pt x="9098733" y="502467"/>
                  <a:pt x="9113822" y="624689"/>
                  <a:pt x="9180214" y="742384"/>
                </a:cubicBezTo>
                <a:cubicBezTo>
                  <a:pt x="9246606" y="860079"/>
                  <a:pt x="9311490" y="1062273"/>
                  <a:pt x="9406551" y="1140736"/>
                </a:cubicBezTo>
                <a:cubicBezTo>
                  <a:pt x="9501612" y="1219199"/>
                  <a:pt x="9617799" y="1234289"/>
                  <a:pt x="9750583" y="1213164"/>
                </a:cubicBezTo>
                <a:cubicBezTo>
                  <a:pt x="9883367" y="1192039"/>
                  <a:pt x="10064436" y="1077362"/>
                  <a:pt x="10203256" y="1013988"/>
                </a:cubicBezTo>
                <a:cubicBezTo>
                  <a:pt x="10342076" y="950614"/>
                  <a:pt x="10462788" y="891766"/>
                  <a:pt x="10583501" y="832918"/>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AF894236-6F7B-4181-A4C8-44BF71D27B55}"/>
              </a:ext>
            </a:extLst>
          </p:cNvPr>
          <p:cNvSpPr txBox="1"/>
          <p:nvPr/>
        </p:nvSpPr>
        <p:spPr>
          <a:xfrm>
            <a:off x="785191" y="1997767"/>
            <a:ext cx="3514269" cy="923330"/>
          </a:xfrm>
          <a:prstGeom prst="rect">
            <a:avLst/>
          </a:prstGeom>
          <a:noFill/>
          <a:ln w="19050">
            <a:solidFill>
              <a:srgbClr val="EC6420"/>
            </a:solidFill>
          </a:ln>
        </p:spPr>
        <p:txBody>
          <a:bodyPr wrap="square" rtlCol="0">
            <a:spAutoFit/>
          </a:bodyPr>
          <a:lstStyle/>
          <a:p>
            <a:pPr algn="ctr"/>
            <a:r>
              <a:rPr lang="en-GB" dirty="0"/>
              <a:t>More people seeking early care for skin conditions from an appropriate person</a:t>
            </a:r>
          </a:p>
        </p:txBody>
      </p:sp>
      <p:sp>
        <p:nvSpPr>
          <p:cNvPr id="54" name="TextBox 53">
            <a:extLst>
              <a:ext uri="{FF2B5EF4-FFF2-40B4-BE49-F238E27FC236}">
                <a16:creationId xmlns:a16="http://schemas.microsoft.com/office/drawing/2014/main" id="{8D785F35-61E3-4843-8EDD-6E871CE541E0}"/>
              </a:ext>
            </a:extLst>
          </p:cNvPr>
          <p:cNvSpPr txBox="1"/>
          <p:nvPr/>
        </p:nvSpPr>
        <p:spPr>
          <a:xfrm>
            <a:off x="4308254" y="1997676"/>
            <a:ext cx="3514269" cy="923330"/>
          </a:xfrm>
          <a:prstGeom prst="rect">
            <a:avLst/>
          </a:prstGeom>
          <a:noFill/>
          <a:ln w="19050">
            <a:solidFill>
              <a:srgbClr val="0696BB"/>
            </a:solidFill>
          </a:ln>
        </p:spPr>
        <p:txBody>
          <a:bodyPr wrap="square" rtlCol="0">
            <a:spAutoFit/>
          </a:bodyPr>
          <a:lstStyle/>
          <a:p>
            <a:pPr algn="ctr"/>
            <a:r>
              <a:rPr lang="en-GB" dirty="0"/>
              <a:t>Timely and accurate diagnosis received by individual following initial contact with health facility</a:t>
            </a:r>
          </a:p>
        </p:txBody>
      </p:sp>
      <p:sp>
        <p:nvSpPr>
          <p:cNvPr id="55" name="TextBox 54">
            <a:extLst>
              <a:ext uri="{FF2B5EF4-FFF2-40B4-BE49-F238E27FC236}">
                <a16:creationId xmlns:a16="http://schemas.microsoft.com/office/drawing/2014/main" id="{D6AA80C0-8000-4A1C-9C79-1197ABA443CE}"/>
              </a:ext>
            </a:extLst>
          </p:cNvPr>
          <p:cNvSpPr txBox="1"/>
          <p:nvPr/>
        </p:nvSpPr>
        <p:spPr>
          <a:xfrm>
            <a:off x="7818782" y="2000636"/>
            <a:ext cx="3580497" cy="923330"/>
          </a:xfrm>
          <a:prstGeom prst="rect">
            <a:avLst/>
          </a:prstGeom>
          <a:noFill/>
          <a:ln w="19050">
            <a:solidFill>
              <a:srgbClr val="713B90"/>
            </a:solidFill>
          </a:ln>
        </p:spPr>
        <p:txBody>
          <a:bodyPr wrap="square" rtlCol="0">
            <a:spAutoFit/>
          </a:bodyPr>
          <a:lstStyle/>
          <a:p>
            <a:pPr algn="ctr"/>
            <a:r>
              <a:rPr lang="en-GB" dirty="0"/>
              <a:t>Individuals complete effective treatment (regaining normal function)</a:t>
            </a:r>
            <a:endParaRPr lang="en-GB" b="1" dirty="0"/>
          </a:p>
        </p:txBody>
      </p:sp>
      <p:sp>
        <p:nvSpPr>
          <p:cNvPr id="56" name="Rectangle 55">
            <a:extLst>
              <a:ext uri="{FF2B5EF4-FFF2-40B4-BE49-F238E27FC236}">
                <a16:creationId xmlns:a16="http://schemas.microsoft.com/office/drawing/2014/main" id="{D9672B43-FDD5-40FE-AF0E-84F93006DDA4}"/>
              </a:ext>
            </a:extLst>
          </p:cNvPr>
          <p:cNvSpPr/>
          <p:nvPr/>
        </p:nvSpPr>
        <p:spPr>
          <a:xfrm>
            <a:off x="774214" y="2921006"/>
            <a:ext cx="10625066" cy="380691"/>
          </a:xfrm>
          <a:prstGeom prst="rect">
            <a:avLst/>
          </a:prstGeom>
          <a:noFill/>
          <a:ln w="19050">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 All without incurring catastrophic expenditure !</a:t>
            </a:r>
          </a:p>
        </p:txBody>
      </p:sp>
      <p:sp>
        <p:nvSpPr>
          <p:cNvPr id="57" name="TextBox 56">
            <a:extLst>
              <a:ext uri="{FF2B5EF4-FFF2-40B4-BE49-F238E27FC236}">
                <a16:creationId xmlns:a16="http://schemas.microsoft.com/office/drawing/2014/main" id="{1A3FBBE5-7986-4FD3-8B26-00CB925C23DA}"/>
              </a:ext>
            </a:extLst>
          </p:cNvPr>
          <p:cNvSpPr txBox="1"/>
          <p:nvPr/>
        </p:nvSpPr>
        <p:spPr>
          <a:xfrm rot="20745445">
            <a:off x="864778" y="3529041"/>
            <a:ext cx="1399797" cy="584775"/>
          </a:xfrm>
          <a:prstGeom prst="rect">
            <a:avLst/>
          </a:prstGeom>
          <a:noFill/>
        </p:spPr>
        <p:txBody>
          <a:bodyPr wrap="square" rtlCol="0">
            <a:spAutoFit/>
          </a:bodyPr>
          <a:lstStyle/>
          <a:p>
            <a:pPr algn="ctr"/>
            <a:r>
              <a:rPr lang="en-GB" sz="1600" dirty="0">
                <a:latin typeface="Segoe Print" panose="02000600000000000000" pitchFamily="2" charset="0"/>
              </a:rPr>
              <a:t>Initial symptoms</a:t>
            </a:r>
          </a:p>
        </p:txBody>
      </p:sp>
    </p:spTree>
    <p:extLst>
      <p:ext uri="{BB962C8B-B14F-4D97-AF65-F5344CB8AC3E}">
        <p14:creationId xmlns:p14="http://schemas.microsoft.com/office/powerpoint/2010/main" val="164958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3" grpId="0" animBg="1"/>
      <p:bldP spid="54" grpId="0" animBg="1"/>
      <p:bldP spid="55"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12E292-7137-4989-921F-2F2704705878}"/>
              </a:ext>
            </a:extLst>
          </p:cNvPr>
          <p:cNvGrpSpPr/>
          <p:nvPr/>
        </p:nvGrpSpPr>
        <p:grpSpPr>
          <a:xfrm>
            <a:off x="3727704" y="1060704"/>
            <a:ext cx="4736592" cy="4736592"/>
            <a:chOff x="5692775" y="1570038"/>
            <a:chExt cx="3959225" cy="3836988"/>
          </a:xfrm>
        </p:grpSpPr>
        <p:sp>
          <p:nvSpPr>
            <p:cNvPr id="5" name="Freeform 367">
              <a:extLst>
                <a:ext uri="{FF2B5EF4-FFF2-40B4-BE49-F238E27FC236}">
                  <a16:creationId xmlns:a16="http://schemas.microsoft.com/office/drawing/2014/main" id="{7D0F04F5-1450-447F-84DA-D40DF76C5557}"/>
                </a:ext>
              </a:extLst>
            </p:cNvPr>
            <p:cNvSpPr>
              <a:spLocks noEditPoints="1"/>
            </p:cNvSpPr>
            <p:nvPr/>
          </p:nvSpPr>
          <p:spPr bwMode="auto">
            <a:xfrm>
              <a:off x="6237288" y="1651001"/>
              <a:ext cx="1333500" cy="2071688"/>
            </a:xfrm>
            <a:custGeom>
              <a:avLst/>
              <a:gdLst>
                <a:gd name="T0" fmla="*/ 1736 w 3244"/>
                <a:gd name="T1" fmla="*/ 3169 h 5041"/>
                <a:gd name="T2" fmla="*/ 1646 w 3244"/>
                <a:gd name="T3" fmla="*/ 3896 h 5041"/>
                <a:gd name="T4" fmla="*/ 1666 w 3244"/>
                <a:gd name="T5" fmla="*/ 4240 h 5041"/>
                <a:gd name="T6" fmla="*/ 1424 w 3244"/>
                <a:gd name="T7" fmla="*/ 3302 h 5041"/>
                <a:gd name="T8" fmla="*/ 1426 w 3244"/>
                <a:gd name="T9" fmla="*/ 3209 h 5041"/>
                <a:gd name="T10" fmla="*/ 1434 w 3244"/>
                <a:gd name="T11" fmla="*/ 3040 h 5041"/>
                <a:gd name="T12" fmla="*/ 1271 w 3244"/>
                <a:gd name="T13" fmla="*/ 2999 h 5041"/>
                <a:gd name="T14" fmla="*/ 206 w 3244"/>
                <a:gd name="T15" fmla="*/ 1625 h 5041"/>
                <a:gd name="T16" fmla="*/ 1624 w 3244"/>
                <a:gd name="T17" fmla="*/ 207 h 5041"/>
                <a:gd name="T18" fmla="*/ 2983 w 3244"/>
                <a:gd name="T19" fmla="*/ 1220 h 5041"/>
                <a:gd name="T20" fmla="*/ 2989 w 3244"/>
                <a:gd name="T21" fmla="*/ 1240 h 5041"/>
                <a:gd name="T22" fmla="*/ 3003 w 3244"/>
                <a:gd name="T23" fmla="*/ 1291 h 5041"/>
                <a:gd name="T24" fmla="*/ 3003 w 3244"/>
                <a:gd name="T25" fmla="*/ 1294 h 5041"/>
                <a:gd name="T26" fmla="*/ 3024 w 3244"/>
                <a:gd name="T27" fmla="*/ 1399 h 5041"/>
                <a:gd name="T28" fmla="*/ 1736 w 3244"/>
                <a:gd name="T29" fmla="*/ 3169 h 5041"/>
                <a:gd name="T30" fmla="*/ 3244 w 3244"/>
                <a:gd name="T31" fmla="*/ 1508 h 5041"/>
                <a:gd name="T32" fmla="*/ 3203 w 3244"/>
                <a:gd name="T33" fmla="*/ 1243 h 5041"/>
                <a:gd name="T34" fmla="*/ 3203 w 3244"/>
                <a:gd name="T35" fmla="*/ 1243 h 5041"/>
                <a:gd name="T36" fmla="*/ 3203 w 3244"/>
                <a:gd name="T37" fmla="*/ 1242 h 5041"/>
                <a:gd name="T38" fmla="*/ 3187 w 3244"/>
                <a:gd name="T39" fmla="*/ 1181 h 5041"/>
                <a:gd name="T40" fmla="*/ 3185 w 3244"/>
                <a:gd name="T41" fmla="*/ 1173 h 5041"/>
                <a:gd name="T42" fmla="*/ 3181 w 3244"/>
                <a:gd name="T43" fmla="*/ 1161 h 5041"/>
                <a:gd name="T44" fmla="*/ 3181 w 3244"/>
                <a:gd name="T45" fmla="*/ 1161 h 5041"/>
                <a:gd name="T46" fmla="*/ 1624 w 3244"/>
                <a:gd name="T47" fmla="*/ 0 h 5041"/>
                <a:gd name="T48" fmla="*/ 0 w 3244"/>
                <a:gd name="T49" fmla="*/ 1625 h 5041"/>
                <a:gd name="T50" fmla="*/ 1219 w 3244"/>
                <a:gd name="T51" fmla="*/ 3199 h 5041"/>
                <a:gd name="T52" fmla="*/ 1217 w 3244"/>
                <a:gd name="T53" fmla="*/ 3302 h 5041"/>
                <a:gd name="T54" fmla="*/ 2102 w 3244"/>
                <a:gd name="T55" fmla="*/ 5041 h 5041"/>
                <a:gd name="T56" fmla="*/ 1852 w 3244"/>
                <a:gd name="T57" fmla="*/ 3896 h 5041"/>
                <a:gd name="T58" fmla="*/ 1937 w 3244"/>
                <a:gd name="T59" fmla="*/ 3219 h 5041"/>
                <a:gd name="T60" fmla="*/ 3244 w 3244"/>
                <a:gd name="T61" fmla="*/ 1508 h 5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44" h="5041">
                  <a:moveTo>
                    <a:pt x="1736" y="3169"/>
                  </a:moveTo>
                  <a:cubicBezTo>
                    <a:pt x="1676" y="3405"/>
                    <a:pt x="1646" y="3650"/>
                    <a:pt x="1646" y="3896"/>
                  </a:cubicBezTo>
                  <a:cubicBezTo>
                    <a:pt x="1646" y="4011"/>
                    <a:pt x="1652" y="4126"/>
                    <a:pt x="1666" y="4240"/>
                  </a:cubicBezTo>
                  <a:cubicBezTo>
                    <a:pt x="1509" y="3956"/>
                    <a:pt x="1424" y="3634"/>
                    <a:pt x="1424" y="3302"/>
                  </a:cubicBezTo>
                  <a:cubicBezTo>
                    <a:pt x="1424" y="3272"/>
                    <a:pt x="1424" y="3240"/>
                    <a:pt x="1426" y="3209"/>
                  </a:cubicBezTo>
                  <a:lnTo>
                    <a:pt x="1434" y="3040"/>
                  </a:lnTo>
                  <a:lnTo>
                    <a:pt x="1271" y="2999"/>
                  </a:lnTo>
                  <a:cubicBezTo>
                    <a:pt x="644" y="2838"/>
                    <a:pt x="206" y="2273"/>
                    <a:pt x="206" y="1625"/>
                  </a:cubicBezTo>
                  <a:cubicBezTo>
                    <a:pt x="206" y="843"/>
                    <a:pt x="842" y="207"/>
                    <a:pt x="1624" y="207"/>
                  </a:cubicBezTo>
                  <a:cubicBezTo>
                    <a:pt x="2247" y="207"/>
                    <a:pt x="2806" y="623"/>
                    <a:pt x="2983" y="1220"/>
                  </a:cubicBezTo>
                  <a:lnTo>
                    <a:pt x="2989" y="1240"/>
                  </a:lnTo>
                  <a:cubicBezTo>
                    <a:pt x="2994" y="1257"/>
                    <a:pt x="2999" y="1274"/>
                    <a:pt x="3003" y="1291"/>
                  </a:cubicBezTo>
                  <a:lnTo>
                    <a:pt x="3003" y="1294"/>
                  </a:lnTo>
                  <a:cubicBezTo>
                    <a:pt x="3012" y="1329"/>
                    <a:pt x="3019" y="1364"/>
                    <a:pt x="3024" y="1399"/>
                  </a:cubicBezTo>
                  <a:cubicBezTo>
                    <a:pt x="2387" y="1801"/>
                    <a:pt x="1921" y="2439"/>
                    <a:pt x="1736" y="3169"/>
                  </a:cubicBezTo>
                  <a:close/>
                  <a:moveTo>
                    <a:pt x="3244" y="1508"/>
                  </a:moveTo>
                  <a:cubicBezTo>
                    <a:pt x="3238" y="1417"/>
                    <a:pt x="3224" y="1329"/>
                    <a:pt x="3203" y="1243"/>
                  </a:cubicBezTo>
                  <a:lnTo>
                    <a:pt x="3203" y="1243"/>
                  </a:lnTo>
                  <a:lnTo>
                    <a:pt x="3203" y="1242"/>
                  </a:lnTo>
                  <a:cubicBezTo>
                    <a:pt x="3198" y="1222"/>
                    <a:pt x="3193" y="1201"/>
                    <a:pt x="3187" y="1181"/>
                  </a:cubicBezTo>
                  <a:cubicBezTo>
                    <a:pt x="3186" y="1178"/>
                    <a:pt x="3186" y="1176"/>
                    <a:pt x="3185" y="1173"/>
                  </a:cubicBezTo>
                  <a:cubicBezTo>
                    <a:pt x="3184" y="1169"/>
                    <a:pt x="3183" y="1165"/>
                    <a:pt x="3181" y="1161"/>
                  </a:cubicBezTo>
                  <a:lnTo>
                    <a:pt x="3181" y="1161"/>
                  </a:lnTo>
                  <a:cubicBezTo>
                    <a:pt x="2981" y="490"/>
                    <a:pt x="2360" y="0"/>
                    <a:pt x="1624" y="0"/>
                  </a:cubicBezTo>
                  <a:cubicBezTo>
                    <a:pt x="727" y="0"/>
                    <a:pt x="0" y="728"/>
                    <a:pt x="0" y="1625"/>
                  </a:cubicBezTo>
                  <a:cubicBezTo>
                    <a:pt x="0" y="2382"/>
                    <a:pt x="518" y="3019"/>
                    <a:pt x="1219" y="3199"/>
                  </a:cubicBezTo>
                  <a:cubicBezTo>
                    <a:pt x="1218" y="3233"/>
                    <a:pt x="1217" y="3268"/>
                    <a:pt x="1217" y="3302"/>
                  </a:cubicBezTo>
                  <a:cubicBezTo>
                    <a:pt x="1217" y="4017"/>
                    <a:pt x="1566" y="4650"/>
                    <a:pt x="2102" y="5041"/>
                  </a:cubicBezTo>
                  <a:cubicBezTo>
                    <a:pt x="1942" y="4692"/>
                    <a:pt x="1852" y="4304"/>
                    <a:pt x="1852" y="3896"/>
                  </a:cubicBezTo>
                  <a:cubicBezTo>
                    <a:pt x="1852" y="3662"/>
                    <a:pt x="1882" y="3436"/>
                    <a:pt x="1937" y="3219"/>
                  </a:cubicBezTo>
                  <a:cubicBezTo>
                    <a:pt x="2122" y="2487"/>
                    <a:pt x="2603" y="1872"/>
                    <a:pt x="3244" y="1508"/>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368">
              <a:extLst>
                <a:ext uri="{FF2B5EF4-FFF2-40B4-BE49-F238E27FC236}">
                  <a16:creationId xmlns:a16="http://schemas.microsoft.com/office/drawing/2014/main" id="{CF1309F2-F414-4703-AA93-A58F704DAD01}"/>
                </a:ext>
              </a:extLst>
            </p:cNvPr>
            <p:cNvSpPr>
              <a:spLocks noEditPoints="1"/>
            </p:cNvSpPr>
            <p:nvPr/>
          </p:nvSpPr>
          <p:spPr bwMode="auto">
            <a:xfrm>
              <a:off x="5692775" y="3073401"/>
              <a:ext cx="2146300" cy="1408113"/>
            </a:xfrm>
            <a:custGeom>
              <a:avLst/>
              <a:gdLst>
                <a:gd name="T0" fmla="*/ 3956 w 5219"/>
                <a:gd name="T1" fmla="*/ 2447 h 3421"/>
                <a:gd name="T2" fmla="*/ 3356 w 5219"/>
                <a:gd name="T3" fmla="*/ 2351 h 3421"/>
                <a:gd name="T4" fmla="*/ 3267 w 5219"/>
                <a:gd name="T5" fmla="*/ 2320 h 3421"/>
                <a:gd name="T6" fmla="*/ 3110 w 5219"/>
                <a:gd name="T7" fmla="*/ 2260 h 3421"/>
                <a:gd name="T8" fmla="*/ 3019 w 5219"/>
                <a:gd name="T9" fmla="*/ 2402 h 3421"/>
                <a:gd name="T10" fmla="*/ 1823 w 5219"/>
                <a:gd name="T11" fmla="*/ 3060 h 3421"/>
                <a:gd name="T12" fmla="*/ 1384 w 5219"/>
                <a:gd name="T13" fmla="*/ 2990 h 3421"/>
                <a:gd name="T14" fmla="*/ 473 w 5219"/>
                <a:gd name="T15" fmla="*/ 1203 h 3421"/>
                <a:gd name="T16" fmla="*/ 1822 w 5219"/>
                <a:gd name="T17" fmla="*/ 224 h 3421"/>
                <a:gd name="T18" fmla="*/ 1857 w 5219"/>
                <a:gd name="T19" fmla="*/ 224 h 3421"/>
                <a:gd name="T20" fmla="*/ 1877 w 5219"/>
                <a:gd name="T21" fmla="*/ 225 h 3421"/>
                <a:gd name="T22" fmla="*/ 1930 w 5219"/>
                <a:gd name="T23" fmla="*/ 228 h 3421"/>
                <a:gd name="T24" fmla="*/ 1934 w 5219"/>
                <a:gd name="T25" fmla="*/ 228 h 3421"/>
                <a:gd name="T26" fmla="*/ 2040 w 5219"/>
                <a:gd name="T27" fmla="*/ 240 h 3421"/>
                <a:gd name="T28" fmla="*/ 3325 w 5219"/>
                <a:gd name="T29" fmla="*/ 2012 h 3421"/>
                <a:gd name="T30" fmla="*/ 3988 w 5219"/>
                <a:gd name="T31" fmla="*/ 2323 h 3421"/>
                <a:gd name="T32" fmla="*/ 4324 w 5219"/>
                <a:gd name="T33" fmla="*/ 2411 h 3421"/>
                <a:gd name="T34" fmla="*/ 3956 w 5219"/>
                <a:gd name="T35" fmla="*/ 2447 h 3421"/>
                <a:gd name="T36" fmla="*/ 4052 w 5219"/>
                <a:gd name="T37" fmla="*/ 2126 h 3421"/>
                <a:gd name="T38" fmla="*/ 3435 w 5219"/>
                <a:gd name="T39" fmla="*/ 1837 h 3421"/>
                <a:gd name="T40" fmla="*/ 2212 w 5219"/>
                <a:gd name="T41" fmla="*/ 65 h 3421"/>
                <a:gd name="T42" fmla="*/ 1946 w 5219"/>
                <a:gd name="T43" fmla="*/ 22 h 3421"/>
                <a:gd name="T44" fmla="*/ 1946 w 5219"/>
                <a:gd name="T45" fmla="*/ 22 h 3421"/>
                <a:gd name="T46" fmla="*/ 1883 w 5219"/>
                <a:gd name="T47" fmla="*/ 18 h 3421"/>
                <a:gd name="T48" fmla="*/ 1875 w 5219"/>
                <a:gd name="T49" fmla="*/ 18 h 3421"/>
                <a:gd name="T50" fmla="*/ 1862 w 5219"/>
                <a:gd name="T51" fmla="*/ 17 h 3421"/>
                <a:gd name="T52" fmla="*/ 1862 w 5219"/>
                <a:gd name="T53" fmla="*/ 18 h 3421"/>
                <a:gd name="T54" fmla="*/ 277 w 5219"/>
                <a:gd name="T55" fmla="*/ 1139 h 3421"/>
                <a:gd name="T56" fmla="*/ 1320 w 5219"/>
                <a:gd name="T57" fmla="*/ 3187 h 3421"/>
                <a:gd name="T58" fmla="*/ 3194 w 5219"/>
                <a:gd name="T59" fmla="*/ 2513 h 3421"/>
                <a:gd name="T60" fmla="*/ 3292 w 5219"/>
                <a:gd name="T61" fmla="*/ 2547 h 3421"/>
                <a:gd name="T62" fmla="*/ 5219 w 5219"/>
                <a:gd name="T63" fmla="*/ 2242 h 3421"/>
                <a:gd name="T64" fmla="*/ 4052 w 5219"/>
                <a:gd name="T65" fmla="*/ 2126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19" h="3421">
                  <a:moveTo>
                    <a:pt x="3956" y="2447"/>
                  </a:moveTo>
                  <a:cubicBezTo>
                    <a:pt x="3753" y="2447"/>
                    <a:pt x="3551" y="2414"/>
                    <a:pt x="3356" y="2351"/>
                  </a:cubicBezTo>
                  <a:cubicBezTo>
                    <a:pt x="3327" y="2342"/>
                    <a:pt x="3297" y="2331"/>
                    <a:pt x="3267" y="2320"/>
                  </a:cubicBezTo>
                  <a:lnTo>
                    <a:pt x="3110" y="2260"/>
                  </a:lnTo>
                  <a:lnTo>
                    <a:pt x="3019" y="2402"/>
                  </a:lnTo>
                  <a:cubicBezTo>
                    <a:pt x="2762" y="2808"/>
                    <a:pt x="2303" y="3060"/>
                    <a:pt x="1823" y="3060"/>
                  </a:cubicBezTo>
                  <a:cubicBezTo>
                    <a:pt x="1674" y="3060"/>
                    <a:pt x="1527" y="3037"/>
                    <a:pt x="1384" y="2990"/>
                  </a:cubicBezTo>
                  <a:cubicBezTo>
                    <a:pt x="640" y="2749"/>
                    <a:pt x="232" y="1947"/>
                    <a:pt x="473" y="1203"/>
                  </a:cubicBezTo>
                  <a:cubicBezTo>
                    <a:pt x="664" y="617"/>
                    <a:pt x="1206" y="224"/>
                    <a:pt x="1822" y="224"/>
                  </a:cubicBezTo>
                  <a:cubicBezTo>
                    <a:pt x="1833" y="224"/>
                    <a:pt x="1845" y="224"/>
                    <a:pt x="1857" y="224"/>
                  </a:cubicBezTo>
                  <a:lnTo>
                    <a:pt x="1877" y="225"/>
                  </a:lnTo>
                  <a:cubicBezTo>
                    <a:pt x="1895" y="225"/>
                    <a:pt x="1913" y="226"/>
                    <a:pt x="1930" y="228"/>
                  </a:cubicBezTo>
                  <a:lnTo>
                    <a:pt x="1934" y="228"/>
                  </a:lnTo>
                  <a:cubicBezTo>
                    <a:pt x="1970" y="231"/>
                    <a:pt x="2005" y="235"/>
                    <a:pt x="2040" y="240"/>
                  </a:cubicBezTo>
                  <a:cubicBezTo>
                    <a:pt x="2226" y="970"/>
                    <a:pt x="2688" y="1611"/>
                    <a:pt x="3325" y="2012"/>
                  </a:cubicBezTo>
                  <a:cubicBezTo>
                    <a:pt x="3532" y="2142"/>
                    <a:pt x="3755" y="2247"/>
                    <a:pt x="3988" y="2323"/>
                  </a:cubicBezTo>
                  <a:cubicBezTo>
                    <a:pt x="4099" y="2359"/>
                    <a:pt x="4211" y="2388"/>
                    <a:pt x="4324" y="2411"/>
                  </a:cubicBezTo>
                  <a:cubicBezTo>
                    <a:pt x="4203" y="2434"/>
                    <a:pt x="4080" y="2447"/>
                    <a:pt x="3956" y="2447"/>
                  </a:cubicBezTo>
                  <a:close/>
                  <a:moveTo>
                    <a:pt x="4052" y="2126"/>
                  </a:moveTo>
                  <a:cubicBezTo>
                    <a:pt x="3830" y="2054"/>
                    <a:pt x="3624" y="1956"/>
                    <a:pt x="3435" y="1837"/>
                  </a:cubicBezTo>
                  <a:cubicBezTo>
                    <a:pt x="2796" y="1434"/>
                    <a:pt x="2359" y="787"/>
                    <a:pt x="2212" y="65"/>
                  </a:cubicBezTo>
                  <a:cubicBezTo>
                    <a:pt x="2123" y="43"/>
                    <a:pt x="2035" y="29"/>
                    <a:pt x="1946" y="22"/>
                  </a:cubicBezTo>
                  <a:lnTo>
                    <a:pt x="1946" y="22"/>
                  </a:lnTo>
                  <a:cubicBezTo>
                    <a:pt x="1925" y="20"/>
                    <a:pt x="1904" y="19"/>
                    <a:pt x="1883" y="18"/>
                  </a:cubicBezTo>
                  <a:cubicBezTo>
                    <a:pt x="1880" y="18"/>
                    <a:pt x="1877" y="18"/>
                    <a:pt x="1875" y="18"/>
                  </a:cubicBezTo>
                  <a:cubicBezTo>
                    <a:pt x="1870" y="18"/>
                    <a:pt x="1866" y="17"/>
                    <a:pt x="1862" y="17"/>
                  </a:cubicBezTo>
                  <a:lnTo>
                    <a:pt x="1862" y="18"/>
                  </a:lnTo>
                  <a:cubicBezTo>
                    <a:pt x="1162" y="0"/>
                    <a:pt x="504" y="440"/>
                    <a:pt x="277" y="1139"/>
                  </a:cubicBezTo>
                  <a:cubicBezTo>
                    <a:pt x="0" y="1993"/>
                    <a:pt x="467" y="2909"/>
                    <a:pt x="1320" y="3187"/>
                  </a:cubicBezTo>
                  <a:cubicBezTo>
                    <a:pt x="2041" y="3421"/>
                    <a:pt x="2806" y="3124"/>
                    <a:pt x="3194" y="2513"/>
                  </a:cubicBezTo>
                  <a:cubicBezTo>
                    <a:pt x="3226" y="2525"/>
                    <a:pt x="3259" y="2537"/>
                    <a:pt x="3292" y="2547"/>
                  </a:cubicBezTo>
                  <a:cubicBezTo>
                    <a:pt x="3971" y="2768"/>
                    <a:pt x="4681" y="2632"/>
                    <a:pt x="5219" y="2242"/>
                  </a:cubicBezTo>
                  <a:cubicBezTo>
                    <a:pt x="4838" y="2287"/>
                    <a:pt x="4441" y="2253"/>
                    <a:pt x="4052" y="2126"/>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369">
              <a:extLst>
                <a:ext uri="{FF2B5EF4-FFF2-40B4-BE49-F238E27FC236}">
                  <a16:creationId xmlns:a16="http://schemas.microsoft.com/office/drawing/2014/main" id="{6D58E0F4-A075-4727-8621-0539363EC360}"/>
                </a:ext>
              </a:extLst>
            </p:cNvPr>
            <p:cNvSpPr>
              <a:spLocks noEditPoints="1"/>
            </p:cNvSpPr>
            <p:nvPr/>
          </p:nvSpPr>
          <p:spPr bwMode="auto">
            <a:xfrm>
              <a:off x="6943725" y="3398838"/>
              <a:ext cx="1476375" cy="2008188"/>
            </a:xfrm>
            <a:custGeom>
              <a:avLst/>
              <a:gdLst>
                <a:gd name="T0" fmla="*/ 2912 w 3591"/>
                <a:gd name="T1" fmla="*/ 3878 h 4886"/>
                <a:gd name="T2" fmla="*/ 1764 w 3591"/>
                <a:gd name="T3" fmla="*/ 4463 h 4886"/>
                <a:gd name="T4" fmla="*/ 931 w 3591"/>
                <a:gd name="T5" fmla="*/ 4192 h 4886"/>
                <a:gd name="T6" fmla="*/ 428 w 3591"/>
                <a:gd name="T7" fmla="*/ 2573 h 4886"/>
                <a:gd name="T8" fmla="*/ 435 w 3591"/>
                <a:gd name="T9" fmla="*/ 2552 h 4886"/>
                <a:gd name="T10" fmla="*/ 454 w 3591"/>
                <a:gd name="T11" fmla="*/ 2505 h 4886"/>
                <a:gd name="T12" fmla="*/ 457 w 3591"/>
                <a:gd name="T13" fmla="*/ 2497 h 4886"/>
                <a:gd name="T14" fmla="*/ 500 w 3591"/>
                <a:gd name="T15" fmla="*/ 2404 h 4886"/>
                <a:gd name="T16" fmla="*/ 694 w 3591"/>
                <a:gd name="T17" fmla="*/ 2410 h 4886"/>
                <a:gd name="T18" fmla="*/ 2582 w 3591"/>
                <a:gd name="T19" fmla="*/ 1730 h 4886"/>
                <a:gd name="T20" fmla="*/ 3082 w 3591"/>
                <a:gd name="T21" fmla="*/ 1195 h 4886"/>
                <a:gd name="T22" fmla="*/ 3269 w 3591"/>
                <a:gd name="T23" fmla="*/ 905 h 4886"/>
                <a:gd name="T24" fmla="*/ 2914 w 3591"/>
                <a:gd name="T25" fmla="*/ 1805 h 4886"/>
                <a:gd name="T26" fmla="*/ 2857 w 3591"/>
                <a:gd name="T27" fmla="*/ 1880 h 4886"/>
                <a:gd name="T28" fmla="*/ 2751 w 3591"/>
                <a:gd name="T29" fmla="*/ 2011 h 4886"/>
                <a:gd name="T30" fmla="*/ 2859 w 3591"/>
                <a:gd name="T31" fmla="*/ 2141 h 4886"/>
                <a:gd name="T32" fmla="*/ 2912 w 3591"/>
                <a:gd name="T33" fmla="*/ 3878 h 4886"/>
                <a:gd name="T34" fmla="*/ 3081 w 3591"/>
                <a:gd name="T35" fmla="*/ 1927 h 4886"/>
                <a:gd name="T36" fmla="*/ 3386 w 3591"/>
                <a:gd name="T37" fmla="*/ 0 h 4886"/>
                <a:gd name="T38" fmla="*/ 2915 w 3591"/>
                <a:gd name="T39" fmla="*/ 1073 h 4886"/>
                <a:gd name="T40" fmla="*/ 2450 w 3591"/>
                <a:gd name="T41" fmla="*/ 1571 h 4886"/>
                <a:gd name="T42" fmla="*/ 386 w 3591"/>
                <a:gd name="T43" fmla="*/ 2186 h 4886"/>
                <a:gd name="T44" fmla="*/ 263 w 3591"/>
                <a:gd name="T45" fmla="*/ 2426 h 4886"/>
                <a:gd name="T46" fmla="*/ 263 w 3591"/>
                <a:gd name="T47" fmla="*/ 2425 h 4886"/>
                <a:gd name="T48" fmla="*/ 263 w 3591"/>
                <a:gd name="T49" fmla="*/ 2426 h 4886"/>
                <a:gd name="T50" fmla="*/ 240 w 3591"/>
                <a:gd name="T51" fmla="*/ 2485 h 4886"/>
                <a:gd name="T52" fmla="*/ 237 w 3591"/>
                <a:gd name="T53" fmla="*/ 2493 h 4886"/>
                <a:gd name="T54" fmla="*/ 233 w 3591"/>
                <a:gd name="T55" fmla="*/ 2504 h 4886"/>
                <a:gd name="T56" fmla="*/ 233 w 3591"/>
                <a:gd name="T57" fmla="*/ 2505 h 4886"/>
                <a:gd name="T58" fmla="*/ 810 w 3591"/>
                <a:gd name="T59" fmla="*/ 4359 h 4886"/>
                <a:gd name="T60" fmla="*/ 3079 w 3591"/>
                <a:gd name="T61" fmla="*/ 3999 h 4886"/>
                <a:gd name="T62" fmla="*/ 3018 w 3591"/>
                <a:gd name="T63" fmla="*/ 2009 h 4886"/>
                <a:gd name="T64" fmla="*/ 3081 w 3591"/>
                <a:gd name="T65" fmla="*/ 1927 h 4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91" h="4886">
                  <a:moveTo>
                    <a:pt x="2912" y="3878"/>
                  </a:moveTo>
                  <a:cubicBezTo>
                    <a:pt x="2646" y="4244"/>
                    <a:pt x="2217" y="4463"/>
                    <a:pt x="1764" y="4463"/>
                  </a:cubicBezTo>
                  <a:cubicBezTo>
                    <a:pt x="1463" y="4463"/>
                    <a:pt x="1175" y="4369"/>
                    <a:pt x="931" y="4192"/>
                  </a:cubicBezTo>
                  <a:cubicBezTo>
                    <a:pt x="428" y="3826"/>
                    <a:pt x="221" y="3160"/>
                    <a:pt x="428" y="2573"/>
                  </a:cubicBezTo>
                  <a:lnTo>
                    <a:pt x="435" y="2552"/>
                  </a:lnTo>
                  <a:cubicBezTo>
                    <a:pt x="441" y="2537"/>
                    <a:pt x="447" y="2521"/>
                    <a:pt x="454" y="2505"/>
                  </a:cubicBezTo>
                  <a:lnTo>
                    <a:pt x="457" y="2497"/>
                  </a:lnTo>
                  <a:cubicBezTo>
                    <a:pt x="470" y="2466"/>
                    <a:pt x="484" y="2435"/>
                    <a:pt x="500" y="2404"/>
                  </a:cubicBezTo>
                  <a:cubicBezTo>
                    <a:pt x="565" y="2408"/>
                    <a:pt x="630" y="2410"/>
                    <a:pt x="694" y="2410"/>
                  </a:cubicBezTo>
                  <a:cubicBezTo>
                    <a:pt x="1384" y="2410"/>
                    <a:pt x="2054" y="2169"/>
                    <a:pt x="2582" y="1730"/>
                  </a:cubicBezTo>
                  <a:cubicBezTo>
                    <a:pt x="2770" y="1573"/>
                    <a:pt x="2938" y="1393"/>
                    <a:pt x="3082" y="1195"/>
                  </a:cubicBezTo>
                  <a:cubicBezTo>
                    <a:pt x="3150" y="1101"/>
                    <a:pt x="3213" y="1004"/>
                    <a:pt x="3269" y="905"/>
                  </a:cubicBezTo>
                  <a:cubicBezTo>
                    <a:pt x="3228" y="1226"/>
                    <a:pt x="3108" y="1537"/>
                    <a:pt x="2914" y="1805"/>
                  </a:cubicBezTo>
                  <a:cubicBezTo>
                    <a:pt x="2896" y="1830"/>
                    <a:pt x="2877" y="1855"/>
                    <a:pt x="2857" y="1880"/>
                  </a:cubicBezTo>
                  <a:lnTo>
                    <a:pt x="2751" y="2011"/>
                  </a:lnTo>
                  <a:lnTo>
                    <a:pt x="2859" y="2141"/>
                  </a:lnTo>
                  <a:cubicBezTo>
                    <a:pt x="3271" y="2639"/>
                    <a:pt x="3293" y="3354"/>
                    <a:pt x="2912" y="3878"/>
                  </a:cubicBezTo>
                  <a:close/>
                  <a:moveTo>
                    <a:pt x="3081" y="1927"/>
                  </a:moveTo>
                  <a:cubicBezTo>
                    <a:pt x="3501" y="1348"/>
                    <a:pt x="3591" y="631"/>
                    <a:pt x="3386" y="0"/>
                  </a:cubicBezTo>
                  <a:cubicBezTo>
                    <a:pt x="3311" y="376"/>
                    <a:pt x="3156" y="743"/>
                    <a:pt x="2915" y="1073"/>
                  </a:cubicBezTo>
                  <a:cubicBezTo>
                    <a:pt x="2778" y="1262"/>
                    <a:pt x="2621" y="1428"/>
                    <a:pt x="2450" y="1571"/>
                  </a:cubicBezTo>
                  <a:cubicBezTo>
                    <a:pt x="1869" y="2054"/>
                    <a:pt x="1119" y="2269"/>
                    <a:pt x="386" y="2186"/>
                  </a:cubicBezTo>
                  <a:cubicBezTo>
                    <a:pt x="338" y="2264"/>
                    <a:pt x="297" y="2344"/>
                    <a:pt x="263" y="2426"/>
                  </a:cubicBezTo>
                  <a:lnTo>
                    <a:pt x="263" y="2425"/>
                  </a:lnTo>
                  <a:lnTo>
                    <a:pt x="263" y="2426"/>
                  </a:lnTo>
                  <a:cubicBezTo>
                    <a:pt x="255" y="2445"/>
                    <a:pt x="247" y="2465"/>
                    <a:pt x="240" y="2485"/>
                  </a:cubicBezTo>
                  <a:cubicBezTo>
                    <a:pt x="239" y="2487"/>
                    <a:pt x="238" y="2490"/>
                    <a:pt x="237" y="2493"/>
                  </a:cubicBezTo>
                  <a:cubicBezTo>
                    <a:pt x="235" y="2497"/>
                    <a:pt x="234" y="2500"/>
                    <a:pt x="233" y="2504"/>
                  </a:cubicBezTo>
                  <a:lnTo>
                    <a:pt x="233" y="2505"/>
                  </a:lnTo>
                  <a:cubicBezTo>
                    <a:pt x="0" y="3165"/>
                    <a:pt x="215" y="3926"/>
                    <a:pt x="810" y="4359"/>
                  </a:cubicBezTo>
                  <a:cubicBezTo>
                    <a:pt x="1536" y="4886"/>
                    <a:pt x="2552" y="4725"/>
                    <a:pt x="3079" y="3999"/>
                  </a:cubicBezTo>
                  <a:cubicBezTo>
                    <a:pt x="3525" y="3386"/>
                    <a:pt x="3479" y="2567"/>
                    <a:pt x="3018" y="2009"/>
                  </a:cubicBezTo>
                  <a:cubicBezTo>
                    <a:pt x="3039" y="1982"/>
                    <a:pt x="3060" y="1955"/>
                    <a:pt x="3081" y="1927"/>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370">
              <a:extLst>
                <a:ext uri="{FF2B5EF4-FFF2-40B4-BE49-F238E27FC236}">
                  <a16:creationId xmlns:a16="http://schemas.microsoft.com/office/drawing/2014/main" id="{E12CA16A-D473-4831-A2D5-E31C2AF9E566}"/>
                </a:ext>
              </a:extLst>
            </p:cNvPr>
            <p:cNvSpPr>
              <a:spLocks noEditPoints="1"/>
            </p:cNvSpPr>
            <p:nvPr/>
          </p:nvSpPr>
          <p:spPr bwMode="auto">
            <a:xfrm>
              <a:off x="7908925" y="2752726"/>
              <a:ext cx="1743075" cy="1738313"/>
            </a:xfrm>
            <a:custGeom>
              <a:avLst/>
              <a:gdLst>
                <a:gd name="T0" fmla="*/ 3229 w 4237"/>
                <a:gd name="T1" fmla="*/ 3630 h 4229"/>
                <a:gd name="T2" fmla="*/ 2397 w 4237"/>
                <a:gd name="T3" fmla="*/ 3900 h 4229"/>
                <a:gd name="T4" fmla="*/ 1534 w 4237"/>
                <a:gd name="T5" fmla="*/ 3609 h 4229"/>
                <a:gd name="T6" fmla="*/ 1516 w 4237"/>
                <a:gd name="T7" fmla="*/ 3595 h 4229"/>
                <a:gd name="T8" fmla="*/ 1482 w 4237"/>
                <a:gd name="T9" fmla="*/ 3567 h 4229"/>
                <a:gd name="T10" fmla="*/ 1397 w 4237"/>
                <a:gd name="T11" fmla="*/ 3484 h 4229"/>
                <a:gd name="T12" fmla="*/ 1397 w 4237"/>
                <a:gd name="T13" fmla="*/ 1299 h 4229"/>
                <a:gd name="T14" fmla="*/ 1043 w 4237"/>
                <a:gd name="T15" fmla="*/ 658 h 4229"/>
                <a:gd name="T16" fmla="*/ 825 w 4237"/>
                <a:gd name="T17" fmla="*/ 391 h 4229"/>
                <a:gd name="T18" fmla="*/ 1572 w 4237"/>
                <a:gd name="T19" fmla="*/ 1007 h 4229"/>
                <a:gd name="T20" fmla="*/ 1625 w 4237"/>
                <a:gd name="T21" fmla="*/ 1085 h 4229"/>
                <a:gd name="T22" fmla="*/ 1717 w 4237"/>
                <a:gd name="T23" fmla="*/ 1225 h 4229"/>
                <a:gd name="T24" fmla="*/ 1874 w 4237"/>
                <a:gd name="T25" fmla="*/ 1163 h 4229"/>
                <a:gd name="T26" fmla="*/ 2394 w 4237"/>
                <a:gd name="T27" fmla="*/ 1064 h 4229"/>
                <a:gd name="T28" fmla="*/ 3542 w 4237"/>
                <a:gd name="T29" fmla="*/ 1649 h 4229"/>
                <a:gd name="T30" fmla="*/ 3229 w 4237"/>
                <a:gd name="T31" fmla="*/ 3630 h 4229"/>
                <a:gd name="T32" fmla="*/ 3710 w 4237"/>
                <a:gd name="T33" fmla="*/ 1527 h 4229"/>
                <a:gd name="T34" fmla="*/ 1798 w 4237"/>
                <a:gd name="T35" fmla="*/ 971 h 4229"/>
                <a:gd name="T36" fmla="*/ 1739 w 4237"/>
                <a:gd name="T37" fmla="*/ 886 h 4229"/>
                <a:gd name="T38" fmla="*/ 0 w 4237"/>
                <a:gd name="T39" fmla="*/ 0 h 4229"/>
                <a:gd name="T40" fmla="*/ 876 w 4237"/>
                <a:gd name="T41" fmla="*/ 779 h 4229"/>
                <a:gd name="T42" fmla="*/ 1205 w 4237"/>
                <a:gd name="T43" fmla="*/ 1376 h 4229"/>
                <a:gd name="T44" fmla="*/ 1153 w 4237"/>
                <a:gd name="T45" fmla="*/ 3529 h 4229"/>
                <a:gd name="T46" fmla="*/ 1342 w 4237"/>
                <a:gd name="T47" fmla="*/ 3720 h 4229"/>
                <a:gd name="T48" fmla="*/ 1342 w 4237"/>
                <a:gd name="T49" fmla="*/ 3720 h 4229"/>
                <a:gd name="T50" fmla="*/ 1342 w 4237"/>
                <a:gd name="T51" fmla="*/ 3720 h 4229"/>
                <a:gd name="T52" fmla="*/ 1392 w 4237"/>
                <a:gd name="T53" fmla="*/ 3760 h 4229"/>
                <a:gd name="T54" fmla="*/ 1398 w 4237"/>
                <a:gd name="T55" fmla="*/ 3765 h 4229"/>
                <a:gd name="T56" fmla="*/ 1408 w 4237"/>
                <a:gd name="T57" fmla="*/ 3773 h 4229"/>
                <a:gd name="T58" fmla="*/ 1408 w 4237"/>
                <a:gd name="T59" fmla="*/ 3773 h 4229"/>
                <a:gd name="T60" fmla="*/ 3350 w 4237"/>
                <a:gd name="T61" fmla="*/ 3797 h 4229"/>
                <a:gd name="T62" fmla="*/ 3710 w 4237"/>
                <a:gd name="T63" fmla="*/ 1527 h 4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7" h="4229">
                  <a:moveTo>
                    <a:pt x="3229" y="3630"/>
                  </a:moveTo>
                  <a:cubicBezTo>
                    <a:pt x="2985" y="3807"/>
                    <a:pt x="2697" y="3900"/>
                    <a:pt x="2397" y="3900"/>
                  </a:cubicBezTo>
                  <a:cubicBezTo>
                    <a:pt x="2086" y="3900"/>
                    <a:pt x="1780" y="3797"/>
                    <a:pt x="1534" y="3609"/>
                  </a:cubicBezTo>
                  <a:lnTo>
                    <a:pt x="1516" y="3595"/>
                  </a:lnTo>
                  <a:cubicBezTo>
                    <a:pt x="1505" y="3586"/>
                    <a:pt x="1493" y="3577"/>
                    <a:pt x="1482" y="3567"/>
                  </a:cubicBezTo>
                  <a:lnTo>
                    <a:pt x="1397" y="3484"/>
                  </a:lnTo>
                  <a:cubicBezTo>
                    <a:pt x="1674" y="2785"/>
                    <a:pt x="1676" y="1997"/>
                    <a:pt x="1397" y="1299"/>
                  </a:cubicBezTo>
                  <a:cubicBezTo>
                    <a:pt x="1307" y="1073"/>
                    <a:pt x="1188" y="857"/>
                    <a:pt x="1043" y="658"/>
                  </a:cubicBezTo>
                  <a:cubicBezTo>
                    <a:pt x="975" y="564"/>
                    <a:pt x="902" y="475"/>
                    <a:pt x="825" y="391"/>
                  </a:cubicBezTo>
                  <a:cubicBezTo>
                    <a:pt x="1118" y="529"/>
                    <a:pt x="1377" y="739"/>
                    <a:pt x="1572" y="1007"/>
                  </a:cubicBezTo>
                  <a:cubicBezTo>
                    <a:pt x="1589" y="1031"/>
                    <a:pt x="1607" y="1057"/>
                    <a:pt x="1625" y="1085"/>
                  </a:cubicBezTo>
                  <a:lnTo>
                    <a:pt x="1717" y="1225"/>
                  </a:lnTo>
                  <a:lnTo>
                    <a:pt x="1874" y="1163"/>
                  </a:lnTo>
                  <a:cubicBezTo>
                    <a:pt x="2040" y="1097"/>
                    <a:pt x="2215" y="1064"/>
                    <a:pt x="2394" y="1064"/>
                  </a:cubicBezTo>
                  <a:cubicBezTo>
                    <a:pt x="2847" y="1064"/>
                    <a:pt x="3276" y="1283"/>
                    <a:pt x="3542" y="1649"/>
                  </a:cubicBezTo>
                  <a:cubicBezTo>
                    <a:pt x="4002" y="2281"/>
                    <a:pt x="3861" y="3170"/>
                    <a:pt x="3229" y="3630"/>
                  </a:cubicBezTo>
                  <a:close/>
                  <a:moveTo>
                    <a:pt x="3710" y="1527"/>
                  </a:moveTo>
                  <a:cubicBezTo>
                    <a:pt x="3264" y="915"/>
                    <a:pt x="2471" y="705"/>
                    <a:pt x="1798" y="971"/>
                  </a:cubicBezTo>
                  <a:cubicBezTo>
                    <a:pt x="1779" y="942"/>
                    <a:pt x="1759" y="914"/>
                    <a:pt x="1739" y="886"/>
                  </a:cubicBezTo>
                  <a:cubicBezTo>
                    <a:pt x="1319" y="308"/>
                    <a:pt x="664" y="1"/>
                    <a:pt x="0" y="0"/>
                  </a:cubicBezTo>
                  <a:cubicBezTo>
                    <a:pt x="335" y="188"/>
                    <a:pt x="636" y="449"/>
                    <a:pt x="876" y="779"/>
                  </a:cubicBezTo>
                  <a:cubicBezTo>
                    <a:pt x="1013" y="968"/>
                    <a:pt x="1123" y="1169"/>
                    <a:pt x="1205" y="1376"/>
                  </a:cubicBezTo>
                  <a:cubicBezTo>
                    <a:pt x="1486" y="2078"/>
                    <a:pt x="1458" y="2858"/>
                    <a:pt x="1153" y="3529"/>
                  </a:cubicBezTo>
                  <a:cubicBezTo>
                    <a:pt x="1212" y="3599"/>
                    <a:pt x="1275" y="3662"/>
                    <a:pt x="1342" y="3720"/>
                  </a:cubicBezTo>
                  <a:lnTo>
                    <a:pt x="1342" y="3720"/>
                  </a:lnTo>
                  <a:lnTo>
                    <a:pt x="1342" y="3720"/>
                  </a:lnTo>
                  <a:cubicBezTo>
                    <a:pt x="1359" y="3734"/>
                    <a:pt x="1375" y="3747"/>
                    <a:pt x="1392" y="3760"/>
                  </a:cubicBezTo>
                  <a:cubicBezTo>
                    <a:pt x="1394" y="3762"/>
                    <a:pt x="1396" y="3764"/>
                    <a:pt x="1398" y="3765"/>
                  </a:cubicBezTo>
                  <a:cubicBezTo>
                    <a:pt x="1402" y="3768"/>
                    <a:pt x="1405" y="3770"/>
                    <a:pt x="1408" y="3773"/>
                  </a:cubicBezTo>
                  <a:lnTo>
                    <a:pt x="1408" y="3773"/>
                  </a:lnTo>
                  <a:cubicBezTo>
                    <a:pt x="1964" y="4198"/>
                    <a:pt x="2755" y="4229"/>
                    <a:pt x="3350" y="3797"/>
                  </a:cubicBezTo>
                  <a:cubicBezTo>
                    <a:pt x="4076" y="3269"/>
                    <a:pt x="4237" y="2253"/>
                    <a:pt x="3710" y="1527"/>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71">
              <a:extLst>
                <a:ext uri="{FF2B5EF4-FFF2-40B4-BE49-F238E27FC236}">
                  <a16:creationId xmlns:a16="http://schemas.microsoft.com/office/drawing/2014/main" id="{D835CFE6-4C90-4EB4-8C07-95552ED3741B}"/>
                </a:ext>
              </a:extLst>
            </p:cNvPr>
            <p:cNvSpPr>
              <a:spLocks noEditPoints="1"/>
            </p:cNvSpPr>
            <p:nvPr/>
          </p:nvSpPr>
          <p:spPr bwMode="auto">
            <a:xfrm>
              <a:off x="7153275" y="1570038"/>
              <a:ext cx="2005013" cy="1370013"/>
            </a:xfrm>
            <a:custGeom>
              <a:avLst/>
              <a:gdLst>
                <a:gd name="T0" fmla="*/ 3907 w 4874"/>
                <a:gd name="T1" fmla="*/ 2989 h 3333"/>
                <a:gd name="T2" fmla="*/ 3888 w 4874"/>
                <a:gd name="T3" fmla="*/ 3002 h 3333"/>
                <a:gd name="T4" fmla="*/ 3852 w 4874"/>
                <a:gd name="T5" fmla="*/ 3026 h 3333"/>
                <a:gd name="T6" fmla="*/ 3831 w 4874"/>
                <a:gd name="T7" fmla="*/ 3036 h 3333"/>
                <a:gd name="T8" fmla="*/ 3826 w 4874"/>
                <a:gd name="T9" fmla="*/ 3042 h 3333"/>
                <a:gd name="T10" fmla="*/ 3749 w 4874"/>
                <a:gd name="T11" fmla="*/ 3084 h 3333"/>
                <a:gd name="T12" fmla="*/ 1860 w 4874"/>
                <a:gd name="T13" fmla="*/ 2399 h 3333"/>
                <a:gd name="T14" fmla="*/ 1668 w 4874"/>
                <a:gd name="T15" fmla="*/ 2406 h 3333"/>
                <a:gd name="T16" fmla="*/ 948 w 4874"/>
                <a:gd name="T17" fmla="*/ 2544 h 3333"/>
                <a:gd name="T18" fmla="*/ 627 w 4874"/>
                <a:gd name="T19" fmla="*/ 2669 h 3333"/>
                <a:gd name="T20" fmla="*/ 1444 w 4874"/>
                <a:gd name="T21" fmla="*/ 2150 h 3333"/>
                <a:gd name="T22" fmla="*/ 1534 w 4874"/>
                <a:gd name="T23" fmla="*/ 2123 h 3333"/>
                <a:gd name="T24" fmla="*/ 1696 w 4874"/>
                <a:gd name="T25" fmla="*/ 2079 h 3333"/>
                <a:gd name="T26" fmla="*/ 1686 w 4874"/>
                <a:gd name="T27" fmla="*/ 1911 h 3333"/>
                <a:gd name="T28" fmla="*/ 2663 w 4874"/>
                <a:gd name="T29" fmla="*/ 474 h 3333"/>
                <a:gd name="T30" fmla="*/ 3102 w 4874"/>
                <a:gd name="T31" fmla="*/ 404 h 3333"/>
                <a:gd name="T32" fmla="*/ 4450 w 4874"/>
                <a:gd name="T33" fmla="*/ 1384 h 3333"/>
                <a:gd name="T34" fmla="*/ 3907 w 4874"/>
                <a:gd name="T35" fmla="*/ 2989 h 3333"/>
                <a:gd name="T36" fmla="*/ 4647 w 4874"/>
                <a:gd name="T37" fmla="*/ 1320 h 3333"/>
                <a:gd name="T38" fmla="*/ 2599 w 4874"/>
                <a:gd name="T39" fmla="*/ 277 h 3333"/>
                <a:gd name="T40" fmla="*/ 1479 w 4874"/>
                <a:gd name="T41" fmla="*/ 1924 h 3333"/>
                <a:gd name="T42" fmla="*/ 1380 w 4874"/>
                <a:gd name="T43" fmla="*/ 1953 h 3333"/>
                <a:gd name="T44" fmla="*/ 0 w 4874"/>
                <a:gd name="T45" fmla="*/ 3333 h 3333"/>
                <a:gd name="T46" fmla="*/ 1012 w 4874"/>
                <a:gd name="T47" fmla="*/ 2741 h 3333"/>
                <a:gd name="T48" fmla="*/ 1681 w 4874"/>
                <a:gd name="T49" fmla="*/ 2612 h 3333"/>
                <a:gd name="T50" fmla="*/ 3713 w 4874"/>
                <a:gd name="T51" fmla="*/ 3327 h 3333"/>
                <a:gd name="T52" fmla="*/ 3953 w 4874"/>
                <a:gd name="T53" fmla="*/ 3206 h 3333"/>
                <a:gd name="T54" fmla="*/ 3953 w 4874"/>
                <a:gd name="T55" fmla="*/ 3206 h 3333"/>
                <a:gd name="T56" fmla="*/ 3953 w 4874"/>
                <a:gd name="T57" fmla="*/ 3206 h 3333"/>
                <a:gd name="T58" fmla="*/ 4006 w 4874"/>
                <a:gd name="T59" fmla="*/ 3172 h 3333"/>
                <a:gd name="T60" fmla="*/ 4013 w 4874"/>
                <a:gd name="T61" fmla="*/ 3167 h 3333"/>
                <a:gd name="T62" fmla="*/ 4024 w 4874"/>
                <a:gd name="T63" fmla="*/ 3160 h 3333"/>
                <a:gd name="T64" fmla="*/ 4024 w 4874"/>
                <a:gd name="T65" fmla="*/ 3160 h 3333"/>
                <a:gd name="T66" fmla="*/ 4647 w 4874"/>
                <a:gd name="T67" fmla="*/ 1320 h 3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74" h="3333">
                  <a:moveTo>
                    <a:pt x="3907" y="2989"/>
                  </a:moveTo>
                  <a:lnTo>
                    <a:pt x="3888" y="3002"/>
                  </a:lnTo>
                  <a:cubicBezTo>
                    <a:pt x="3876" y="3010"/>
                    <a:pt x="3864" y="3018"/>
                    <a:pt x="3852" y="3026"/>
                  </a:cubicBezTo>
                  <a:lnTo>
                    <a:pt x="3831" y="3036"/>
                  </a:lnTo>
                  <a:lnTo>
                    <a:pt x="3826" y="3042"/>
                  </a:lnTo>
                  <a:cubicBezTo>
                    <a:pt x="3800" y="3056"/>
                    <a:pt x="3775" y="3071"/>
                    <a:pt x="3749" y="3084"/>
                  </a:cubicBezTo>
                  <a:cubicBezTo>
                    <a:pt x="3218" y="2642"/>
                    <a:pt x="2552" y="2399"/>
                    <a:pt x="1860" y="2399"/>
                  </a:cubicBezTo>
                  <a:cubicBezTo>
                    <a:pt x="1796" y="2399"/>
                    <a:pt x="1732" y="2402"/>
                    <a:pt x="1668" y="2406"/>
                  </a:cubicBezTo>
                  <a:cubicBezTo>
                    <a:pt x="1424" y="2422"/>
                    <a:pt x="1182" y="2468"/>
                    <a:pt x="948" y="2544"/>
                  </a:cubicBezTo>
                  <a:cubicBezTo>
                    <a:pt x="838" y="2580"/>
                    <a:pt x="731" y="2622"/>
                    <a:pt x="627" y="2669"/>
                  </a:cubicBezTo>
                  <a:cubicBezTo>
                    <a:pt x="849" y="2433"/>
                    <a:pt x="1129" y="2252"/>
                    <a:pt x="1444" y="2150"/>
                  </a:cubicBezTo>
                  <a:cubicBezTo>
                    <a:pt x="1473" y="2140"/>
                    <a:pt x="1503" y="2131"/>
                    <a:pt x="1534" y="2123"/>
                  </a:cubicBezTo>
                  <a:lnTo>
                    <a:pt x="1696" y="2079"/>
                  </a:lnTo>
                  <a:lnTo>
                    <a:pt x="1686" y="1911"/>
                  </a:lnTo>
                  <a:cubicBezTo>
                    <a:pt x="1645" y="1265"/>
                    <a:pt x="2047" y="674"/>
                    <a:pt x="2663" y="474"/>
                  </a:cubicBezTo>
                  <a:cubicBezTo>
                    <a:pt x="2806" y="427"/>
                    <a:pt x="2953" y="404"/>
                    <a:pt x="3102" y="404"/>
                  </a:cubicBezTo>
                  <a:cubicBezTo>
                    <a:pt x="3718" y="404"/>
                    <a:pt x="4260" y="798"/>
                    <a:pt x="4450" y="1384"/>
                  </a:cubicBezTo>
                  <a:cubicBezTo>
                    <a:pt x="4642" y="1976"/>
                    <a:pt x="4419" y="2636"/>
                    <a:pt x="3907" y="2989"/>
                  </a:cubicBezTo>
                  <a:close/>
                  <a:moveTo>
                    <a:pt x="4647" y="1320"/>
                  </a:moveTo>
                  <a:cubicBezTo>
                    <a:pt x="4369" y="467"/>
                    <a:pt x="3453" y="0"/>
                    <a:pt x="2599" y="277"/>
                  </a:cubicBezTo>
                  <a:cubicBezTo>
                    <a:pt x="1879" y="511"/>
                    <a:pt x="1434" y="1201"/>
                    <a:pt x="1479" y="1924"/>
                  </a:cubicBezTo>
                  <a:cubicBezTo>
                    <a:pt x="1446" y="1933"/>
                    <a:pt x="1413" y="1943"/>
                    <a:pt x="1380" y="1953"/>
                  </a:cubicBezTo>
                  <a:cubicBezTo>
                    <a:pt x="700" y="2174"/>
                    <a:pt x="206" y="2702"/>
                    <a:pt x="0" y="3333"/>
                  </a:cubicBezTo>
                  <a:cubicBezTo>
                    <a:pt x="282" y="3072"/>
                    <a:pt x="623" y="2867"/>
                    <a:pt x="1012" y="2741"/>
                  </a:cubicBezTo>
                  <a:cubicBezTo>
                    <a:pt x="1234" y="2669"/>
                    <a:pt x="1459" y="2627"/>
                    <a:pt x="1681" y="2612"/>
                  </a:cubicBezTo>
                  <a:cubicBezTo>
                    <a:pt x="2435" y="2562"/>
                    <a:pt x="3169" y="2829"/>
                    <a:pt x="3713" y="3327"/>
                  </a:cubicBezTo>
                  <a:cubicBezTo>
                    <a:pt x="3797" y="3293"/>
                    <a:pt x="3878" y="3252"/>
                    <a:pt x="3953" y="3206"/>
                  </a:cubicBezTo>
                  <a:lnTo>
                    <a:pt x="3953" y="3206"/>
                  </a:lnTo>
                  <a:lnTo>
                    <a:pt x="3953" y="3206"/>
                  </a:lnTo>
                  <a:cubicBezTo>
                    <a:pt x="3971" y="3195"/>
                    <a:pt x="3989" y="3183"/>
                    <a:pt x="4006" y="3172"/>
                  </a:cubicBezTo>
                  <a:cubicBezTo>
                    <a:pt x="4009" y="3170"/>
                    <a:pt x="4011" y="3168"/>
                    <a:pt x="4013" y="3167"/>
                  </a:cubicBezTo>
                  <a:cubicBezTo>
                    <a:pt x="4017" y="3164"/>
                    <a:pt x="4020" y="3162"/>
                    <a:pt x="4024" y="3160"/>
                  </a:cubicBezTo>
                  <a:lnTo>
                    <a:pt x="4024" y="3160"/>
                  </a:lnTo>
                  <a:cubicBezTo>
                    <a:pt x="4600" y="2762"/>
                    <a:pt x="4874" y="2020"/>
                    <a:pt x="4647" y="132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Oval 12">
            <a:extLst>
              <a:ext uri="{FF2B5EF4-FFF2-40B4-BE49-F238E27FC236}">
                <a16:creationId xmlns:a16="http://schemas.microsoft.com/office/drawing/2014/main" id="{119F6E78-A121-49B8-B9D4-B76635C8281B}"/>
              </a:ext>
            </a:extLst>
          </p:cNvPr>
          <p:cNvSpPr/>
          <p:nvPr/>
        </p:nvSpPr>
        <p:spPr>
          <a:xfrm>
            <a:off x="5340569" y="2548651"/>
            <a:ext cx="1536377" cy="1437883"/>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dirty="0">
                <a:solidFill>
                  <a:schemeClr val="tx1"/>
                </a:solidFill>
              </a:rPr>
              <a:t>Mixed</a:t>
            </a:r>
          </a:p>
          <a:p>
            <a:pPr algn="ctr"/>
            <a:r>
              <a:rPr lang="en-US" sz="1900" dirty="0">
                <a:solidFill>
                  <a:schemeClr val="tx1"/>
                </a:solidFill>
              </a:rPr>
              <a:t>Methods</a:t>
            </a:r>
          </a:p>
        </p:txBody>
      </p:sp>
      <p:grpSp>
        <p:nvGrpSpPr>
          <p:cNvPr id="14" name="Group 13">
            <a:extLst>
              <a:ext uri="{FF2B5EF4-FFF2-40B4-BE49-F238E27FC236}">
                <a16:creationId xmlns:a16="http://schemas.microsoft.com/office/drawing/2014/main" id="{FCF40E8F-228E-4A0E-9986-60D878DEFB1F}"/>
              </a:ext>
            </a:extLst>
          </p:cNvPr>
          <p:cNvGrpSpPr/>
          <p:nvPr/>
        </p:nvGrpSpPr>
        <p:grpSpPr>
          <a:xfrm>
            <a:off x="941821" y="1011984"/>
            <a:ext cx="3487487" cy="1726632"/>
            <a:chOff x="407369" y="1624415"/>
            <a:chExt cx="2879314" cy="1726632"/>
          </a:xfrm>
        </p:grpSpPr>
        <p:sp>
          <p:nvSpPr>
            <p:cNvPr id="15" name="Rectangle 14">
              <a:extLst>
                <a:ext uri="{FF2B5EF4-FFF2-40B4-BE49-F238E27FC236}">
                  <a16:creationId xmlns:a16="http://schemas.microsoft.com/office/drawing/2014/main" id="{5AB395F2-C5D2-4018-B207-97C57EFE6BD1}"/>
                </a:ext>
              </a:extLst>
            </p:cNvPr>
            <p:cNvSpPr/>
            <p:nvPr/>
          </p:nvSpPr>
          <p:spPr>
            <a:xfrm>
              <a:off x="407369" y="1624415"/>
              <a:ext cx="2285924" cy="707886"/>
            </a:xfrm>
            <a:prstGeom prst="rect">
              <a:avLst/>
            </a:prstGeom>
          </p:spPr>
          <p:txBody>
            <a:bodyPr wrap="square" anchor="b">
              <a:spAutoFit/>
            </a:bodyPr>
            <a:lstStyle/>
            <a:p>
              <a:r>
                <a:rPr lang="da-DK" sz="2000" b="1" dirty="0">
                  <a:solidFill>
                    <a:schemeClr val="accent6"/>
                  </a:solidFill>
                </a:rPr>
                <a:t>Health records review</a:t>
              </a:r>
              <a:endParaRPr lang="en-US" sz="2000" b="1" dirty="0">
                <a:solidFill>
                  <a:schemeClr val="accent6"/>
                </a:solidFill>
              </a:endParaRPr>
            </a:p>
          </p:txBody>
        </p:sp>
        <p:sp>
          <p:nvSpPr>
            <p:cNvPr id="16" name="Rectangle 15">
              <a:extLst>
                <a:ext uri="{FF2B5EF4-FFF2-40B4-BE49-F238E27FC236}">
                  <a16:creationId xmlns:a16="http://schemas.microsoft.com/office/drawing/2014/main" id="{2434F6DB-1730-4548-8630-40DAFC342DA5}"/>
                </a:ext>
              </a:extLst>
            </p:cNvPr>
            <p:cNvSpPr/>
            <p:nvPr/>
          </p:nvSpPr>
          <p:spPr>
            <a:xfrm>
              <a:off x="407369" y="2273829"/>
              <a:ext cx="2879314" cy="1077218"/>
            </a:xfrm>
            <a:prstGeom prst="rect">
              <a:avLst/>
            </a:prstGeom>
          </p:spPr>
          <p:txBody>
            <a:bodyPr wrap="square">
              <a:spAutoFit/>
            </a:bodyPr>
            <a:lstStyle/>
            <a:p>
              <a:r>
                <a:rPr lang="en-GB" sz="1600" dirty="0"/>
                <a:t>Assessment of routine reporting data on skin NTDs at both facility and district level. </a:t>
              </a:r>
              <a:endParaRPr lang="en-US" sz="1600" dirty="0"/>
            </a:p>
          </p:txBody>
        </p:sp>
      </p:grpSp>
      <p:grpSp>
        <p:nvGrpSpPr>
          <p:cNvPr id="17" name="Group 16">
            <a:extLst>
              <a:ext uri="{FF2B5EF4-FFF2-40B4-BE49-F238E27FC236}">
                <a16:creationId xmlns:a16="http://schemas.microsoft.com/office/drawing/2014/main" id="{CBDB80C7-00E8-4D7C-9283-4C634D5172BC}"/>
              </a:ext>
            </a:extLst>
          </p:cNvPr>
          <p:cNvGrpSpPr/>
          <p:nvPr/>
        </p:nvGrpSpPr>
        <p:grpSpPr>
          <a:xfrm>
            <a:off x="186776" y="2398176"/>
            <a:ext cx="3359994" cy="1965858"/>
            <a:chOff x="407369" y="1631410"/>
            <a:chExt cx="2879314" cy="1965858"/>
          </a:xfrm>
        </p:grpSpPr>
        <p:sp>
          <p:nvSpPr>
            <p:cNvPr id="18" name="Rectangle 17">
              <a:extLst>
                <a:ext uri="{FF2B5EF4-FFF2-40B4-BE49-F238E27FC236}">
                  <a16:creationId xmlns:a16="http://schemas.microsoft.com/office/drawing/2014/main" id="{F48B5A9D-026D-4890-8840-310CAF58D96D}"/>
                </a:ext>
              </a:extLst>
            </p:cNvPr>
            <p:cNvSpPr/>
            <p:nvPr/>
          </p:nvSpPr>
          <p:spPr>
            <a:xfrm>
              <a:off x="407369" y="1631410"/>
              <a:ext cx="2141313" cy="707886"/>
            </a:xfrm>
            <a:prstGeom prst="rect">
              <a:avLst/>
            </a:prstGeom>
          </p:spPr>
          <p:txBody>
            <a:bodyPr wrap="square" anchor="b">
              <a:spAutoFit/>
            </a:bodyPr>
            <a:lstStyle/>
            <a:p>
              <a:r>
                <a:rPr lang="da-DK" sz="2000" b="1" dirty="0">
                  <a:solidFill>
                    <a:schemeClr val="accent5"/>
                  </a:solidFill>
                </a:rPr>
                <a:t>Health systems review</a:t>
              </a:r>
              <a:endParaRPr lang="en-US" sz="2000" b="1" dirty="0">
                <a:solidFill>
                  <a:schemeClr val="accent5"/>
                </a:solidFill>
              </a:endParaRPr>
            </a:p>
          </p:txBody>
        </p:sp>
        <p:sp>
          <p:nvSpPr>
            <p:cNvPr id="19" name="Rectangle 18">
              <a:extLst>
                <a:ext uri="{FF2B5EF4-FFF2-40B4-BE49-F238E27FC236}">
                  <a16:creationId xmlns:a16="http://schemas.microsoft.com/office/drawing/2014/main" id="{20BBD4C3-D64A-4301-A0AB-FDA3A0523158}"/>
                </a:ext>
              </a:extLst>
            </p:cNvPr>
            <p:cNvSpPr/>
            <p:nvPr/>
          </p:nvSpPr>
          <p:spPr>
            <a:xfrm>
              <a:off x="407369" y="2273829"/>
              <a:ext cx="2879314" cy="1323439"/>
            </a:xfrm>
            <a:prstGeom prst="rect">
              <a:avLst/>
            </a:prstGeom>
          </p:spPr>
          <p:txBody>
            <a:bodyPr wrap="square">
              <a:spAutoFit/>
            </a:bodyPr>
            <a:lstStyle/>
            <a:p>
              <a:r>
                <a:rPr lang="en-GB" sz="1600" dirty="0"/>
                <a:t>Service availability and readiness surveys (conducted at health centres, posts and CHPS) and medicines surveys (conducted at pharmacies and drug sellers) </a:t>
              </a:r>
              <a:endParaRPr lang="en-US" sz="1600" dirty="0"/>
            </a:p>
          </p:txBody>
        </p:sp>
      </p:grpSp>
      <p:grpSp>
        <p:nvGrpSpPr>
          <p:cNvPr id="20" name="Group 19">
            <a:extLst>
              <a:ext uri="{FF2B5EF4-FFF2-40B4-BE49-F238E27FC236}">
                <a16:creationId xmlns:a16="http://schemas.microsoft.com/office/drawing/2014/main" id="{539BF7F4-AA16-44F2-8D4E-0A5036B34144}"/>
              </a:ext>
            </a:extLst>
          </p:cNvPr>
          <p:cNvGrpSpPr/>
          <p:nvPr/>
        </p:nvGrpSpPr>
        <p:grpSpPr>
          <a:xfrm>
            <a:off x="1244305" y="4255373"/>
            <a:ext cx="3756976" cy="1651087"/>
            <a:chOff x="407368" y="1946181"/>
            <a:chExt cx="2879315" cy="1651087"/>
          </a:xfrm>
        </p:grpSpPr>
        <p:sp>
          <p:nvSpPr>
            <p:cNvPr id="21" name="Rectangle 20">
              <a:extLst>
                <a:ext uri="{FF2B5EF4-FFF2-40B4-BE49-F238E27FC236}">
                  <a16:creationId xmlns:a16="http://schemas.microsoft.com/office/drawing/2014/main" id="{921C3236-2381-4FC4-AFFC-98A2A22D09F3}"/>
                </a:ext>
              </a:extLst>
            </p:cNvPr>
            <p:cNvSpPr/>
            <p:nvPr/>
          </p:nvSpPr>
          <p:spPr>
            <a:xfrm>
              <a:off x="407368" y="1946181"/>
              <a:ext cx="2879314" cy="400110"/>
            </a:xfrm>
            <a:prstGeom prst="rect">
              <a:avLst/>
            </a:prstGeom>
          </p:spPr>
          <p:txBody>
            <a:bodyPr wrap="square" anchor="b">
              <a:spAutoFit/>
            </a:bodyPr>
            <a:lstStyle/>
            <a:p>
              <a:r>
                <a:rPr lang="da-DK" sz="2000" b="1" dirty="0">
                  <a:solidFill>
                    <a:schemeClr val="accent4"/>
                  </a:solidFill>
                </a:rPr>
                <a:t>Observations</a:t>
              </a:r>
              <a:endParaRPr lang="en-US" sz="2000" b="1" dirty="0">
                <a:solidFill>
                  <a:schemeClr val="accent4"/>
                </a:solidFill>
              </a:endParaRPr>
            </a:p>
          </p:txBody>
        </p:sp>
        <p:sp>
          <p:nvSpPr>
            <p:cNvPr id="22" name="Rectangle 21">
              <a:extLst>
                <a:ext uri="{FF2B5EF4-FFF2-40B4-BE49-F238E27FC236}">
                  <a16:creationId xmlns:a16="http://schemas.microsoft.com/office/drawing/2014/main" id="{A1271A6E-5BB6-4B9D-8C17-7C59A2A31294}"/>
                </a:ext>
              </a:extLst>
            </p:cNvPr>
            <p:cNvSpPr/>
            <p:nvPr/>
          </p:nvSpPr>
          <p:spPr>
            <a:xfrm>
              <a:off x="407369" y="2273829"/>
              <a:ext cx="2879314" cy="1323439"/>
            </a:xfrm>
            <a:prstGeom prst="rect">
              <a:avLst/>
            </a:prstGeom>
          </p:spPr>
          <p:txBody>
            <a:bodyPr wrap="square">
              <a:spAutoFit/>
            </a:bodyPr>
            <a:lstStyle/>
            <a:p>
              <a:r>
                <a:rPr lang="en-GB" sz="1600" dirty="0"/>
                <a:t>In a small </a:t>
              </a:r>
              <a:r>
                <a:rPr lang="en-US" sz="1600" dirty="0"/>
                <a:t>number of health facilities, patients, </a:t>
              </a:r>
              <a:r>
                <a:rPr lang="en-US" sz="1600" dirty="0" err="1"/>
                <a:t>organisations</a:t>
              </a:r>
              <a:r>
                <a:rPr lang="en-US" sz="1600" dirty="0"/>
                <a:t> and members of the local care system were selected to follow more closely through </a:t>
              </a:r>
              <a:r>
                <a:rPr lang="en-GB" sz="1600" dirty="0"/>
                <a:t>in-person observations </a:t>
              </a:r>
              <a:endParaRPr lang="en-US" sz="1600" dirty="0"/>
            </a:p>
          </p:txBody>
        </p:sp>
      </p:grpSp>
      <p:pic>
        <p:nvPicPr>
          <p:cNvPr id="23" name="Graphic 22" descr="Magnifying glass">
            <a:extLst>
              <a:ext uri="{FF2B5EF4-FFF2-40B4-BE49-F238E27FC236}">
                <a16:creationId xmlns:a16="http://schemas.microsoft.com/office/drawing/2014/main" id="{4715810A-C5DB-46B7-A909-EFABC86E49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101" y="4142728"/>
            <a:ext cx="512064" cy="512064"/>
          </a:xfrm>
          <a:prstGeom prst="rect">
            <a:avLst/>
          </a:prstGeom>
        </p:spPr>
      </p:pic>
      <p:grpSp>
        <p:nvGrpSpPr>
          <p:cNvPr id="24" name="Group 23">
            <a:extLst>
              <a:ext uri="{FF2B5EF4-FFF2-40B4-BE49-F238E27FC236}">
                <a16:creationId xmlns:a16="http://schemas.microsoft.com/office/drawing/2014/main" id="{E0DAA659-C5B9-4A94-9DDA-563835DF3BB7}"/>
              </a:ext>
            </a:extLst>
          </p:cNvPr>
          <p:cNvGrpSpPr/>
          <p:nvPr/>
        </p:nvGrpSpPr>
        <p:grpSpPr>
          <a:xfrm>
            <a:off x="9029176" y="1874020"/>
            <a:ext cx="3162823" cy="1904303"/>
            <a:chOff x="407368" y="1939186"/>
            <a:chExt cx="3060020" cy="1904303"/>
          </a:xfrm>
        </p:grpSpPr>
        <p:sp>
          <p:nvSpPr>
            <p:cNvPr id="25" name="Rectangle 24">
              <a:extLst>
                <a:ext uri="{FF2B5EF4-FFF2-40B4-BE49-F238E27FC236}">
                  <a16:creationId xmlns:a16="http://schemas.microsoft.com/office/drawing/2014/main" id="{B3E75860-00C1-462F-BF11-8656B6C6AB93}"/>
                </a:ext>
              </a:extLst>
            </p:cNvPr>
            <p:cNvSpPr/>
            <p:nvPr/>
          </p:nvSpPr>
          <p:spPr>
            <a:xfrm>
              <a:off x="407368" y="1939186"/>
              <a:ext cx="2879314" cy="400110"/>
            </a:xfrm>
            <a:prstGeom prst="rect">
              <a:avLst/>
            </a:prstGeom>
          </p:spPr>
          <p:txBody>
            <a:bodyPr wrap="square" anchor="b">
              <a:spAutoFit/>
            </a:bodyPr>
            <a:lstStyle/>
            <a:p>
              <a:pPr algn="r"/>
              <a:r>
                <a:rPr lang="da-DK" sz="2000" b="1" dirty="0">
                  <a:solidFill>
                    <a:schemeClr val="accent1"/>
                  </a:solidFill>
                </a:rPr>
                <a:t>In depth interviews</a:t>
              </a:r>
              <a:endParaRPr lang="en-US" sz="2000" b="1" dirty="0">
                <a:solidFill>
                  <a:schemeClr val="accent1"/>
                </a:solidFill>
              </a:endParaRPr>
            </a:p>
          </p:txBody>
        </p:sp>
        <p:sp>
          <p:nvSpPr>
            <p:cNvPr id="26" name="Rectangle 25">
              <a:extLst>
                <a:ext uri="{FF2B5EF4-FFF2-40B4-BE49-F238E27FC236}">
                  <a16:creationId xmlns:a16="http://schemas.microsoft.com/office/drawing/2014/main" id="{3C0994CA-96DB-4681-A157-A9103784B4C0}"/>
                </a:ext>
              </a:extLst>
            </p:cNvPr>
            <p:cNvSpPr/>
            <p:nvPr/>
          </p:nvSpPr>
          <p:spPr>
            <a:xfrm>
              <a:off x="407368" y="2273829"/>
              <a:ext cx="3060020" cy="1569660"/>
            </a:xfrm>
            <a:prstGeom prst="rect">
              <a:avLst/>
            </a:prstGeom>
          </p:spPr>
          <p:txBody>
            <a:bodyPr wrap="square">
              <a:spAutoFit/>
            </a:bodyPr>
            <a:lstStyle/>
            <a:p>
              <a:r>
                <a:rPr lang="en-GB" sz="1600" dirty="0"/>
                <a:t>With stakeholders (local&amp; national) delivering health, social or local care services related to these diseases, and with community members who have experience with these skin diseases</a:t>
              </a:r>
              <a:endParaRPr lang="en-US" sz="1600" dirty="0"/>
            </a:p>
          </p:txBody>
        </p:sp>
      </p:grpSp>
      <p:grpSp>
        <p:nvGrpSpPr>
          <p:cNvPr id="27" name="Group 26">
            <a:extLst>
              <a:ext uri="{FF2B5EF4-FFF2-40B4-BE49-F238E27FC236}">
                <a16:creationId xmlns:a16="http://schemas.microsoft.com/office/drawing/2014/main" id="{8A48FFA7-51B5-4109-8568-F8FE04755461}"/>
              </a:ext>
            </a:extLst>
          </p:cNvPr>
          <p:cNvGrpSpPr/>
          <p:nvPr/>
        </p:nvGrpSpPr>
        <p:grpSpPr>
          <a:xfrm>
            <a:off x="8633739" y="4102100"/>
            <a:ext cx="3214175" cy="1904303"/>
            <a:chOff x="405946" y="1847098"/>
            <a:chExt cx="2879314" cy="1904303"/>
          </a:xfrm>
        </p:grpSpPr>
        <p:sp>
          <p:nvSpPr>
            <p:cNvPr id="28" name="Rectangle 27">
              <a:extLst>
                <a:ext uri="{FF2B5EF4-FFF2-40B4-BE49-F238E27FC236}">
                  <a16:creationId xmlns:a16="http://schemas.microsoft.com/office/drawing/2014/main" id="{AE7E014B-3FB2-423F-965C-F08BBB30D269}"/>
                </a:ext>
              </a:extLst>
            </p:cNvPr>
            <p:cNvSpPr/>
            <p:nvPr/>
          </p:nvSpPr>
          <p:spPr>
            <a:xfrm>
              <a:off x="549593" y="1847098"/>
              <a:ext cx="2735665" cy="400110"/>
            </a:xfrm>
            <a:prstGeom prst="rect">
              <a:avLst/>
            </a:prstGeom>
          </p:spPr>
          <p:txBody>
            <a:bodyPr wrap="square" anchor="b">
              <a:spAutoFit/>
            </a:bodyPr>
            <a:lstStyle/>
            <a:p>
              <a:pPr algn="r"/>
              <a:r>
                <a:rPr lang="da-DK" sz="2000" b="1" dirty="0">
                  <a:solidFill>
                    <a:schemeClr val="accent3"/>
                  </a:solidFill>
                </a:rPr>
                <a:t>Focus group discussions</a:t>
              </a:r>
              <a:endParaRPr lang="en-US" sz="2000" b="1" dirty="0">
                <a:solidFill>
                  <a:schemeClr val="accent3"/>
                </a:solidFill>
              </a:endParaRPr>
            </a:p>
          </p:txBody>
        </p:sp>
        <p:sp>
          <p:nvSpPr>
            <p:cNvPr id="29" name="Rectangle 28">
              <a:extLst>
                <a:ext uri="{FF2B5EF4-FFF2-40B4-BE49-F238E27FC236}">
                  <a16:creationId xmlns:a16="http://schemas.microsoft.com/office/drawing/2014/main" id="{58D8C163-4297-463E-A35F-886D546E7236}"/>
                </a:ext>
              </a:extLst>
            </p:cNvPr>
            <p:cNvSpPr/>
            <p:nvPr/>
          </p:nvSpPr>
          <p:spPr>
            <a:xfrm>
              <a:off x="405946" y="2181741"/>
              <a:ext cx="2879314" cy="1569660"/>
            </a:xfrm>
            <a:prstGeom prst="rect">
              <a:avLst/>
            </a:prstGeom>
          </p:spPr>
          <p:txBody>
            <a:bodyPr wrap="square">
              <a:spAutoFit/>
            </a:bodyPr>
            <a:lstStyle/>
            <a:p>
              <a:r>
                <a:rPr lang="en-GB" sz="1600" dirty="0"/>
                <a:t>With different groups of community members exploring: knowledge and views on skin diseases; experiences of living with skin diseases; experiences of providing care or services</a:t>
              </a:r>
              <a:endParaRPr lang="en-US" sz="1600" dirty="0"/>
            </a:p>
          </p:txBody>
        </p:sp>
      </p:grpSp>
      <p:pic>
        <p:nvPicPr>
          <p:cNvPr id="32" name="Gráfico 35" descr="Books">
            <a:extLst>
              <a:ext uri="{FF2B5EF4-FFF2-40B4-BE49-F238E27FC236}">
                <a16:creationId xmlns:a16="http://schemas.microsoft.com/office/drawing/2014/main" id="{964AAE77-A626-4C6C-AC3F-1E306374F1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82402" y="992625"/>
            <a:ext cx="512064" cy="512064"/>
          </a:xfrm>
          <a:prstGeom prst="rect">
            <a:avLst/>
          </a:prstGeom>
        </p:spPr>
      </p:pic>
      <p:pic>
        <p:nvPicPr>
          <p:cNvPr id="33" name="Graphic 32" descr="Bar chart">
            <a:extLst>
              <a:ext uri="{FF2B5EF4-FFF2-40B4-BE49-F238E27FC236}">
                <a16:creationId xmlns:a16="http://schemas.microsoft.com/office/drawing/2014/main" id="{FFE1B99E-4A30-479B-8E83-F07493ACDD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50759" y="2582434"/>
            <a:ext cx="512064" cy="512064"/>
          </a:xfrm>
          <a:prstGeom prst="rect">
            <a:avLst/>
          </a:prstGeom>
        </p:spPr>
      </p:pic>
      <p:pic>
        <p:nvPicPr>
          <p:cNvPr id="34" name="Graphic 33" descr="Magnifying glass">
            <a:extLst>
              <a:ext uri="{FF2B5EF4-FFF2-40B4-BE49-F238E27FC236}">
                <a16:creationId xmlns:a16="http://schemas.microsoft.com/office/drawing/2014/main" id="{FA931912-C709-4B21-ABF2-FEDD58C962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1036" y="4519189"/>
            <a:ext cx="844969" cy="844969"/>
          </a:xfrm>
          <a:prstGeom prst="rect">
            <a:avLst/>
          </a:prstGeom>
        </p:spPr>
      </p:pic>
      <p:pic>
        <p:nvPicPr>
          <p:cNvPr id="35" name="Graphic 34" descr="Boardroom with solid fill">
            <a:extLst>
              <a:ext uri="{FF2B5EF4-FFF2-40B4-BE49-F238E27FC236}">
                <a16:creationId xmlns:a16="http://schemas.microsoft.com/office/drawing/2014/main" id="{47F563AE-50B6-4279-B43A-9940E953AB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625876" y="1457908"/>
            <a:ext cx="844969" cy="844969"/>
          </a:xfrm>
          <a:prstGeom prst="rect">
            <a:avLst/>
          </a:prstGeom>
        </p:spPr>
      </p:pic>
      <p:pic>
        <p:nvPicPr>
          <p:cNvPr id="36" name="Graphic 35" descr="Target Audience">
            <a:extLst>
              <a:ext uri="{FF2B5EF4-FFF2-40B4-BE49-F238E27FC236}">
                <a16:creationId xmlns:a16="http://schemas.microsoft.com/office/drawing/2014/main" id="{A6252BB8-EEBC-4A08-9CD0-0C73CD0BA19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95393" y="3325127"/>
            <a:ext cx="844969" cy="844969"/>
          </a:xfrm>
          <a:prstGeom prst="rect">
            <a:avLst/>
          </a:prstGeom>
        </p:spPr>
      </p:pic>
      <p:pic>
        <p:nvPicPr>
          <p:cNvPr id="38" name="Graphic 37" descr="Bar chart">
            <a:extLst>
              <a:ext uri="{FF2B5EF4-FFF2-40B4-BE49-F238E27FC236}">
                <a16:creationId xmlns:a16="http://schemas.microsoft.com/office/drawing/2014/main" id="{957A22A8-6961-40E3-B462-39FFFD0138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11652" y="3366446"/>
            <a:ext cx="844969" cy="844969"/>
          </a:xfrm>
          <a:prstGeom prst="rect">
            <a:avLst/>
          </a:prstGeom>
        </p:spPr>
      </p:pic>
      <p:sp>
        <p:nvSpPr>
          <p:cNvPr id="42" name="Title 1">
            <a:extLst>
              <a:ext uri="{FF2B5EF4-FFF2-40B4-BE49-F238E27FC236}">
                <a16:creationId xmlns:a16="http://schemas.microsoft.com/office/drawing/2014/main" id="{2E122DDD-F540-4895-A5CB-F2B515232416}"/>
              </a:ext>
            </a:extLst>
          </p:cNvPr>
          <p:cNvSpPr txBox="1">
            <a:spLocks/>
          </p:cNvSpPr>
          <p:nvPr/>
        </p:nvSpPr>
        <p:spPr>
          <a:xfrm>
            <a:off x="-56434" y="-11483"/>
            <a:ext cx="8722825" cy="10790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b="1" dirty="0"/>
              <a:t>Integrated case-finding and management: </a:t>
            </a:r>
          </a:p>
          <a:p>
            <a:pPr algn="l"/>
            <a:r>
              <a:rPr lang="en-GB" sz="4000" dirty="0"/>
              <a:t>Formative Research Overview</a:t>
            </a:r>
          </a:p>
        </p:txBody>
      </p:sp>
      <p:sp>
        <p:nvSpPr>
          <p:cNvPr id="44" name="Rectangle 43">
            <a:extLst>
              <a:ext uri="{FF2B5EF4-FFF2-40B4-BE49-F238E27FC236}">
                <a16:creationId xmlns:a16="http://schemas.microsoft.com/office/drawing/2014/main" id="{4159FD13-837C-442A-8243-B6028CD6AA5B}"/>
              </a:ext>
            </a:extLst>
          </p:cNvPr>
          <p:cNvSpPr/>
          <p:nvPr/>
        </p:nvSpPr>
        <p:spPr>
          <a:xfrm>
            <a:off x="10531011" y="195209"/>
            <a:ext cx="1530850" cy="57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shape&#10;&#10;Description automatically generated">
            <a:extLst>
              <a:ext uri="{FF2B5EF4-FFF2-40B4-BE49-F238E27FC236}">
                <a16:creationId xmlns:a16="http://schemas.microsoft.com/office/drawing/2014/main" id="{A9959D91-E7AC-4659-A3ED-9FC2AB98A2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pic>
        <p:nvPicPr>
          <p:cNvPr id="47" name="Graphic 46" descr="Target Audience">
            <a:extLst>
              <a:ext uri="{FF2B5EF4-FFF2-40B4-BE49-F238E27FC236}">
                <a16:creationId xmlns:a16="http://schemas.microsoft.com/office/drawing/2014/main" id="{25677237-BABD-47AE-830A-2C4FABA591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66391" y="4063149"/>
            <a:ext cx="506637" cy="506637"/>
          </a:xfrm>
          <a:prstGeom prst="rect">
            <a:avLst/>
          </a:prstGeom>
        </p:spPr>
      </p:pic>
      <p:pic>
        <p:nvPicPr>
          <p:cNvPr id="48" name="Graphic 47" descr="Boardroom with solid fill">
            <a:extLst>
              <a:ext uri="{FF2B5EF4-FFF2-40B4-BE49-F238E27FC236}">
                <a16:creationId xmlns:a16="http://schemas.microsoft.com/office/drawing/2014/main" id="{451B10D5-B743-438F-81D1-9F0FDB2551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111416" y="1737392"/>
            <a:ext cx="614614" cy="614614"/>
          </a:xfrm>
          <a:prstGeom prst="rect">
            <a:avLst/>
          </a:prstGeom>
        </p:spPr>
      </p:pic>
      <p:pic>
        <p:nvPicPr>
          <p:cNvPr id="49" name="Gráfico 35" descr="Books">
            <a:extLst>
              <a:ext uri="{FF2B5EF4-FFF2-40B4-BE49-F238E27FC236}">
                <a16:creationId xmlns:a16="http://schemas.microsoft.com/office/drawing/2014/main" id="{78492F6C-D6DA-44DC-A589-1385674904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34237" y="1489219"/>
            <a:ext cx="672396" cy="672396"/>
          </a:xfrm>
          <a:prstGeom prst="rect">
            <a:avLst/>
          </a:prstGeom>
        </p:spPr>
      </p:pic>
    </p:spTree>
    <p:extLst>
      <p:ext uri="{BB962C8B-B14F-4D97-AF65-F5344CB8AC3E}">
        <p14:creationId xmlns:p14="http://schemas.microsoft.com/office/powerpoint/2010/main" val="236072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shape&#10;&#10;Description automatically generated">
            <a:extLst>
              <a:ext uri="{FF2B5EF4-FFF2-40B4-BE49-F238E27FC236}">
                <a16:creationId xmlns:a16="http://schemas.microsoft.com/office/drawing/2014/main" id="{EB0F49F8-F949-4DF1-AF98-3A6BA184A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sp>
        <p:nvSpPr>
          <p:cNvPr id="33" name="Content Placeholder 2">
            <a:extLst>
              <a:ext uri="{FF2B5EF4-FFF2-40B4-BE49-F238E27FC236}">
                <a16:creationId xmlns:a16="http://schemas.microsoft.com/office/drawing/2014/main" id="{B7282BC8-FB9B-46A7-8DC5-BB86C15A1870}"/>
              </a:ext>
            </a:extLst>
          </p:cNvPr>
          <p:cNvSpPr txBox="1">
            <a:spLocks/>
          </p:cNvSpPr>
          <p:nvPr/>
        </p:nvSpPr>
        <p:spPr>
          <a:xfrm>
            <a:off x="838200" y="1923471"/>
            <a:ext cx="10515600" cy="4079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GB" sz="2000" dirty="0">
              <a:ea typeface="Calibri" panose="020F0502020204030204" pitchFamily="34" charset="0"/>
              <a:cs typeface="Times New Roman" panose="02020603050405020304" pitchFamily="18" charset="0"/>
            </a:endParaRPr>
          </a:p>
          <a:p>
            <a:pPr algn="l">
              <a:lnSpc>
                <a:spcPct val="100000"/>
              </a:lnSpc>
            </a:pPr>
            <a:r>
              <a:rPr lang="en-GB" sz="2000" dirty="0">
                <a:ea typeface="Calibri" panose="020F0502020204030204" pitchFamily="34" charset="0"/>
                <a:cs typeface="Times New Roman" panose="02020603050405020304" pitchFamily="18" charset="0"/>
              </a:rPr>
              <a:t>We </a:t>
            </a:r>
            <a:r>
              <a:rPr lang="en-GB" sz="2000" u="sng" dirty="0">
                <a:ea typeface="Calibri" panose="020F0502020204030204" pitchFamily="34" charset="0"/>
                <a:cs typeface="Times New Roman" panose="02020603050405020304" pitchFamily="18" charset="0"/>
              </a:rPr>
              <a:t>didn’t</a:t>
            </a:r>
            <a:r>
              <a:rPr lang="en-GB" sz="2000" dirty="0">
                <a:ea typeface="Calibri" panose="020F0502020204030204" pitchFamily="34" charset="0"/>
                <a:cs typeface="Times New Roman" panose="02020603050405020304" pitchFamily="18" charset="0"/>
              </a:rPr>
              <a:t> see any evidence for……..</a:t>
            </a:r>
          </a:p>
          <a:p>
            <a:pPr algn="l">
              <a:lnSpc>
                <a:spcPct val="100000"/>
              </a:lnSpc>
            </a:pPr>
            <a:endParaRPr lang="en-GB" sz="2000" dirty="0">
              <a:ea typeface="Calibri" panose="020F0502020204030204" pitchFamily="34" charset="0"/>
              <a:cs typeface="Times New Roman" panose="02020603050405020304" pitchFamily="18" charset="0"/>
            </a:endParaRPr>
          </a:p>
          <a:p>
            <a:pPr marL="457200" indent="-457200" algn="l">
              <a:lnSpc>
                <a:spcPct val="100000"/>
              </a:lnSpc>
              <a:buAutoNum type="arabicPeriod"/>
            </a:pPr>
            <a:r>
              <a:rPr lang="en-GB" sz="2000" dirty="0">
                <a:ea typeface="Calibri" panose="020F0502020204030204" pitchFamily="34" charset="0"/>
                <a:cs typeface="Times New Roman" panose="02020603050405020304" pitchFamily="18" charset="0"/>
              </a:rPr>
              <a:t>Substantial stigma impacting upon people’s choice to seek care</a:t>
            </a:r>
          </a:p>
          <a:p>
            <a:pPr marL="457200" indent="-457200" algn="l">
              <a:lnSpc>
                <a:spcPct val="100000"/>
              </a:lnSpc>
              <a:buAutoNum type="arabicPeriod"/>
            </a:pPr>
            <a:r>
              <a:rPr lang="en-GB" sz="2000" dirty="0">
                <a:ea typeface="Calibri" panose="020F0502020204030204" pitchFamily="34" charset="0"/>
                <a:cs typeface="Times New Roman" panose="02020603050405020304" pitchFamily="18" charset="0"/>
              </a:rPr>
              <a:t>Firmly held causal beliefs strongly dictating people’s choice of care</a:t>
            </a:r>
          </a:p>
          <a:p>
            <a:pPr marL="457200" indent="-457200" algn="l">
              <a:lnSpc>
                <a:spcPct val="100000"/>
              </a:lnSpc>
              <a:buAutoNum type="arabicPeriod"/>
            </a:pPr>
            <a:r>
              <a:rPr lang="en-GB" sz="2000" dirty="0">
                <a:ea typeface="Calibri" panose="020F0502020204030204" pitchFamily="34" charset="0"/>
                <a:cs typeface="Times New Roman" panose="02020603050405020304" pitchFamily="18" charset="0"/>
              </a:rPr>
              <a:t>Strongly held beliefs that allopathic medicine was ineffective for treating these conditions</a:t>
            </a:r>
          </a:p>
          <a:p>
            <a:pPr marL="457200" indent="-457200" algn="l">
              <a:lnSpc>
                <a:spcPct val="100000"/>
              </a:lnSpc>
              <a:buAutoNum type="arabicPeriod"/>
            </a:pPr>
            <a:r>
              <a:rPr lang="en-GB" sz="2000" dirty="0">
                <a:ea typeface="Calibri" panose="020F0502020204030204" pitchFamily="34" charset="0"/>
                <a:cs typeface="Times New Roman" panose="02020603050405020304" pitchFamily="18" charset="0"/>
              </a:rPr>
              <a:t>No knowledge or understanding of these skin NTDs within communities</a:t>
            </a:r>
          </a:p>
          <a:p>
            <a:pPr marL="457200" indent="-457200" algn="l">
              <a:lnSpc>
                <a:spcPct val="100000"/>
              </a:lnSpc>
              <a:buAutoNum type="arabicPeriod"/>
            </a:pPr>
            <a:r>
              <a:rPr lang="en-GB" sz="2000" dirty="0">
                <a:ea typeface="Calibri" panose="020F0502020204030204" pitchFamily="34" charset="0"/>
                <a:cs typeface="Times New Roman" panose="02020603050405020304" pitchFamily="18" charset="0"/>
              </a:rPr>
              <a:t>Limited faith in existing diagnostics</a:t>
            </a:r>
          </a:p>
        </p:txBody>
      </p:sp>
      <p:cxnSp>
        <p:nvCxnSpPr>
          <p:cNvPr id="6" name="Straight Connector 5">
            <a:extLst>
              <a:ext uri="{FF2B5EF4-FFF2-40B4-BE49-F238E27FC236}">
                <a16:creationId xmlns:a16="http://schemas.microsoft.com/office/drawing/2014/main" id="{5FCD10B6-D85B-4C19-BAD6-BCFEE750A506}"/>
              </a:ext>
            </a:extLst>
          </p:cNvPr>
          <p:cNvCxnSpPr/>
          <p:nvPr/>
        </p:nvCxnSpPr>
        <p:spPr>
          <a:xfrm>
            <a:off x="4560608" y="1513621"/>
            <a:ext cx="3346775" cy="0"/>
          </a:xfrm>
          <a:prstGeom prst="line">
            <a:avLst/>
          </a:prstGeom>
          <a:ln>
            <a:solidFill>
              <a:srgbClr val="C5057D"/>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1FE0D245-327C-423F-98BB-1BD2E08EE017}"/>
              </a:ext>
            </a:extLst>
          </p:cNvPr>
          <p:cNvSpPr txBox="1">
            <a:spLocks/>
          </p:cNvSpPr>
          <p:nvPr/>
        </p:nvSpPr>
        <p:spPr>
          <a:xfrm>
            <a:off x="838200" y="309225"/>
            <a:ext cx="9324975" cy="9284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t>Problems we </a:t>
            </a:r>
            <a:r>
              <a:rPr lang="en-GB" sz="4000" u="sng" dirty="0"/>
              <a:t>didn’t</a:t>
            </a:r>
            <a:r>
              <a:rPr lang="en-GB" sz="4000" dirty="0"/>
              <a:t> see</a:t>
            </a:r>
          </a:p>
        </p:txBody>
      </p:sp>
    </p:spTree>
    <p:extLst>
      <p:ext uri="{BB962C8B-B14F-4D97-AF65-F5344CB8AC3E}">
        <p14:creationId xmlns:p14="http://schemas.microsoft.com/office/powerpoint/2010/main" val="717900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shape&#10;&#10;Description automatically generated">
            <a:extLst>
              <a:ext uri="{FF2B5EF4-FFF2-40B4-BE49-F238E27FC236}">
                <a16:creationId xmlns:a16="http://schemas.microsoft.com/office/drawing/2014/main" id="{EB0F49F8-F949-4DF1-AF98-3A6BA184A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cxnSp>
        <p:nvCxnSpPr>
          <p:cNvPr id="6" name="Straight Connector 5">
            <a:extLst>
              <a:ext uri="{FF2B5EF4-FFF2-40B4-BE49-F238E27FC236}">
                <a16:creationId xmlns:a16="http://schemas.microsoft.com/office/drawing/2014/main" id="{5FCD10B6-D85B-4C19-BAD6-BCFEE750A506}"/>
              </a:ext>
            </a:extLst>
          </p:cNvPr>
          <p:cNvCxnSpPr/>
          <p:nvPr/>
        </p:nvCxnSpPr>
        <p:spPr>
          <a:xfrm>
            <a:off x="4560608" y="1395190"/>
            <a:ext cx="3346775" cy="0"/>
          </a:xfrm>
          <a:prstGeom prst="line">
            <a:avLst/>
          </a:prstGeom>
          <a:ln>
            <a:solidFill>
              <a:srgbClr val="C5057D"/>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BBB729D-8C5F-4421-BAA0-FEC775846D35}"/>
              </a:ext>
            </a:extLst>
          </p:cNvPr>
          <p:cNvSpPr/>
          <p:nvPr/>
        </p:nvSpPr>
        <p:spPr>
          <a:xfrm>
            <a:off x="774215" y="1558268"/>
            <a:ext cx="3599004" cy="439499"/>
          </a:xfrm>
          <a:prstGeom prst="rect">
            <a:avLst/>
          </a:prstGeom>
          <a:solidFill>
            <a:srgbClr val="EC6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Pre-diagnosis*</a:t>
            </a:r>
          </a:p>
        </p:txBody>
      </p:sp>
      <p:sp>
        <p:nvSpPr>
          <p:cNvPr id="50" name="Rectangle 49">
            <a:extLst>
              <a:ext uri="{FF2B5EF4-FFF2-40B4-BE49-F238E27FC236}">
                <a16:creationId xmlns:a16="http://schemas.microsoft.com/office/drawing/2014/main" id="{229BA721-8EB9-46DA-BEDD-FF2E834B10A8}"/>
              </a:ext>
            </a:extLst>
          </p:cNvPr>
          <p:cNvSpPr/>
          <p:nvPr/>
        </p:nvSpPr>
        <p:spPr>
          <a:xfrm>
            <a:off x="4299460" y="1560426"/>
            <a:ext cx="3607923" cy="439499"/>
          </a:xfrm>
          <a:prstGeom prst="rect">
            <a:avLst/>
          </a:prstGeom>
          <a:solidFill>
            <a:srgbClr val="069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Formal diagnosis</a:t>
            </a:r>
          </a:p>
        </p:txBody>
      </p:sp>
      <p:sp>
        <p:nvSpPr>
          <p:cNvPr id="51" name="Rectangle 50">
            <a:extLst>
              <a:ext uri="{FF2B5EF4-FFF2-40B4-BE49-F238E27FC236}">
                <a16:creationId xmlns:a16="http://schemas.microsoft.com/office/drawing/2014/main" id="{9301BD83-F7CF-4631-AABB-98ED136143D9}"/>
              </a:ext>
            </a:extLst>
          </p:cNvPr>
          <p:cNvSpPr/>
          <p:nvPr/>
        </p:nvSpPr>
        <p:spPr>
          <a:xfrm>
            <a:off x="7818783" y="1563119"/>
            <a:ext cx="3588026" cy="439499"/>
          </a:xfrm>
          <a:prstGeom prst="rect">
            <a:avLst/>
          </a:prstGeom>
          <a:solidFill>
            <a:srgbClr val="71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Treatment and support</a:t>
            </a:r>
          </a:p>
        </p:txBody>
      </p:sp>
      <p:sp>
        <p:nvSpPr>
          <p:cNvPr id="53" name="TextBox 52">
            <a:extLst>
              <a:ext uri="{FF2B5EF4-FFF2-40B4-BE49-F238E27FC236}">
                <a16:creationId xmlns:a16="http://schemas.microsoft.com/office/drawing/2014/main" id="{AF894236-6F7B-4181-A4C8-44BF71D27B55}"/>
              </a:ext>
            </a:extLst>
          </p:cNvPr>
          <p:cNvSpPr txBox="1"/>
          <p:nvPr/>
        </p:nvSpPr>
        <p:spPr>
          <a:xfrm>
            <a:off x="785191" y="1997767"/>
            <a:ext cx="3514269" cy="923330"/>
          </a:xfrm>
          <a:prstGeom prst="rect">
            <a:avLst/>
          </a:prstGeom>
          <a:noFill/>
          <a:ln w="19050">
            <a:solidFill>
              <a:srgbClr val="EC6420"/>
            </a:solidFill>
          </a:ln>
        </p:spPr>
        <p:txBody>
          <a:bodyPr wrap="square" rtlCol="0">
            <a:spAutoFit/>
          </a:bodyPr>
          <a:lstStyle/>
          <a:p>
            <a:pPr algn="ctr"/>
            <a:r>
              <a:rPr lang="en-GB" dirty="0"/>
              <a:t>More people seeking early care for skin conditions from an appropriate person</a:t>
            </a:r>
          </a:p>
        </p:txBody>
      </p:sp>
      <p:sp>
        <p:nvSpPr>
          <p:cNvPr id="54" name="TextBox 53">
            <a:extLst>
              <a:ext uri="{FF2B5EF4-FFF2-40B4-BE49-F238E27FC236}">
                <a16:creationId xmlns:a16="http://schemas.microsoft.com/office/drawing/2014/main" id="{8D785F35-61E3-4843-8EDD-6E871CE541E0}"/>
              </a:ext>
            </a:extLst>
          </p:cNvPr>
          <p:cNvSpPr txBox="1"/>
          <p:nvPr/>
        </p:nvSpPr>
        <p:spPr>
          <a:xfrm>
            <a:off x="4308254" y="1997676"/>
            <a:ext cx="3514269" cy="923330"/>
          </a:xfrm>
          <a:prstGeom prst="rect">
            <a:avLst/>
          </a:prstGeom>
          <a:noFill/>
          <a:ln w="19050">
            <a:solidFill>
              <a:srgbClr val="0696BB"/>
            </a:solidFill>
          </a:ln>
        </p:spPr>
        <p:txBody>
          <a:bodyPr wrap="square" rtlCol="0">
            <a:spAutoFit/>
          </a:bodyPr>
          <a:lstStyle/>
          <a:p>
            <a:pPr algn="ctr"/>
            <a:r>
              <a:rPr lang="en-GB" dirty="0"/>
              <a:t>Timely and accurate diagnosis received by individual following initial contact with health facility</a:t>
            </a:r>
          </a:p>
        </p:txBody>
      </p:sp>
      <p:sp>
        <p:nvSpPr>
          <p:cNvPr id="55" name="TextBox 54">
            <a:extLst>
              <a:ext uri="{FF2B5EF4-FFF2-40B4-BE49-F238E27FC236}">
                <a16:creationId xmlns:a16="http://schemas.microsoft.com/office/drawing/2014/main" id="{D6AA80C0-8000-4A1C-9C79-1197ABA443CE}"/>
              </a:ext>
            </a:extLst>
          </p:cNvPr>
          <p:cNvSpPr txBox="1"/>
          <p:nvPr/>
        </p:nvSpPr>
        <p:spPr>
          <a:xfrm>
            <a:off x="7818782" y="2000636"/>
            <a:ext cx="3580497" cy="923330"/>
          </a:xfrm>
          <a:prstGeom prst="rect">
            <a:avLst/>
          </a:prstGeom>
          <a:noFill/>
          <a:ln w="19050">
            <a:solidFill>
              <a:srgbClr val="713B90"/>
            </a:solidFill>
          </a:ln>
        </p:spPr>
        <p:txBody>
          <a:bodyPr wrap="square" rtlCol="0">
            <a:spAutoFit/>
          </a:bodyPr>
          <a:lstStyle/>
          <a:p>
            <a:pPr algn="ctr"/>
            <a:r>
              <a:rPr lang="en-GB" dirty="0"/>
              <a:t>Individuals complete effective treatment (regaining normal function)</a:t>
            </a:r>
            <a:endParaRPr lang="en-GB" b="1" dirty="0"/>
          </a:p>
        </p:txBody>
      </p:sp>
      <p:sp>
        <p:nvSpPr>
          <p:cNvPr id="56" name="Rectangle 55">
            <a:extLst>
              <a:ext uri="{FF2B5EF4-FFF2-40B4-BE49-F238E27FC236}">
                <a16:creationId xmlns:a16="http://schemas.microsoft.com/office/drawing/2014/main" id="{D9672B43-FDD5-40FE-AF0E-84F93006DDA4}"/>
              </a:ext>
            </a:extLst>
          </p:cNvPr>
          <p:cNvSpPr/>
          <p:nvPr/>
        </p:nvSpPr>
        <p:spPr>
          <a:xfrm>
            <a:off x="774214" y="2921006"/>
            <a:ext cx="10625066" cy="380691"/>
          </a:xfrm>
          <a:prstGeom prst="rect">
            <a:avLst/>
          </a:prstGeom>
          <a:noFill/>
          <a:ln w="19050">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 All without incurring catastrophic expenditure !</a:t>
            </a:r>
          </a:p>
        </p:txBody>
      </p:sp>
      <p:pic>
        <p:nvPicPr>
          <p:cNvPr id="2" name="Picture 1">
            <a:extLst>
              <a:ext uri="{FF2B5EF4-FFF2-40B4-BE49-F238E27FC236}">
                <a16:creationId xmlns:a16="http://schemas.microsoft.com/office/drawing/2014/main" id="{31355916-EAB0-4AC0-84A1-F35B3C749255}"/>
              </a:ext>
            </a:extLst>
          </p:cNvPr>
          <p:cNvPicPr>
            <a:picLocks noChangeAspect="1"/>
          </p:cNvPicPr>
          <p:nvPr/>
        </p:nvPicPr>
        <p:blipFill>
          <a:blip r:embed="rId4"/>
          <a:stretch>
            <a:fillRect/>
          </a:stretch>
        </p:blipFill>
        <p:spPr>
          <a:xfrm>
            <a:off x="0" y="-16626"/>
            <a:ext cx="6671057" cy="1191508"/>
          </a:xfrm>
          <a:prstGeom prst="rect">
            <a:avLst/>
          </a:prstGeom>
        </p:spPr>
      </p:pic>
      <p:sp>
        <p:nvSpPr>
          <p:cNvPr id="3" name="TextBox 2">
            <a:extLst>
              <a:ext uri="{FF2B5EF4-FFF2-40B4-BE49-F238E27FC236}">
                <a16:creationId xmlns:a16="http://schemas.microsoft.com/office/drawing/2014/main" id="{00CC7C05-401F-484C-9183-2DCF1B18A9E9}"/>
              </a:ext>
            </a:extLst>
          </p:cNvPr>
          <p:cNvSpPr txBox="1"/>
          <p:nvPr/>
        </p:nvSpPr>
        <p:spPr>
          <a:xfrm>
            <a:off x="785191" y="3339797"/>
            <a:ext cx="3523063" cy="2554545"/>
          </a:xfrm>
          <a:prstGeom prst="rect">
            <a:avLst/>
          </a:prstGeom>
          <a:noFill/>
        </p:spPr>
        <p:txBody>
          <a:bodyPr wrap="square" rtlCol="0">
            <a:spAutoFit/>
          </a:bodyPr>
          <a:lstStyle/>
          <a:p>
            <a:pPr algn="l">
              <a:lnSpc>
                <a:spcPct val="100000"/>
              </a:lnSpc>
            </a:pPr>
            <a:r>
              <a:rPr lang="en-GB" sz="1600" b="1" dirty="0">
                <a:cs typeface="Times New Roman" panose="02020603050405020304" pitchFamily="18" charset="0"/>
              </a:rPr>
              <a:t>1. </a:t>
            </a:r>
            <a:r>
              <a:rPr lang="en-GB" sz="1600" dirty="0">
                <a:cs typeface="Times New Roman" panose="02020603050405020304" pitchFamily="18" charset="0"/>
              </a:rPr>
              <a:t>People know (from report and/or experience) that seeking diagnosis, treatment and care from a health facility can be </a:t>
            </a:r>
            <a:r>
              <a:rPr lang="en-GB" sz="1600" u="sng" dirty="0">
                <a:cs typeface="Times New Roman" panose="02020603050405020304" pitchFamily="18" charset="0"/>
              </a:rPr>
              <a:t>expensive </a:t>
            </a:r>
            <a:r>
              <a:rPr lang="en-GB" sz="1600" dirty="0">
                <a:cs typeface="Times New Roman" panose="02020603050405020304" pitchFamily="18" charset="0"/>
              </a:rPr>
              <a:t>and </a:t>
            </a:r>
            <a:r>
              <a:rPr lang="en-GB" sz="1600" u="sng" dirty="0">
                <a:cs typeface="Times New Roman" panose="02020603050405020304" pitchFamily="18" charset="0"/>
              </a:rPr>
              <a:t>take a long time</a:t>
            </a:r>
          </a:p>
          <a:p>
            <a:pPr algn="l">
              <a:lnSpc>
                <a:spcPct val="100000"/>
              </a:lnSpc>
            </a:pPr>
            <a:endParaRPr lang="en-GB" sz="1600" dirty="0">
              <a:cs typeface="Times New Roman" panose="02020603050405020304" pitchFamily="18" charset="0"/>
            </a:endParaRPr>
          </a:p>
          <a:p>
            <a:pPr algn="l">
              <a:lnSpc>
                <a:spcPct val="100000"/>
              </a:lnSpc>
            </a:pPr>
            <a:r>
              <a:rPr lang="en-GB" sz="1600" b="1" dirty="0">
                <a:cs typeface="Times New Roman" panose="02020603050405020304" pitchFamily="18" charset="0"/>
              </a:rPr>
              <a:t>2. </a:t>
            </a:r>
            <a:r>
              <a:rPr lang="en-GB" sz="1600" dirty="0">
                <a:cs typeface="Times New Roman" panose="02020603050405020304" pitchFamily="18" charset="0"/>
              </a:rPr>
              <a:t>Healthcare landscape is complicated!</a:t>
            </a:r>
            <a:endParaRPr lang="en-GB" sz="1600" dirty="0">
              <a:ea typeface="Calibri" panose="020F0502020204030204" pitchFamily="34" charset="0"/>
              <a:cs typeface="Times New Roman" panose="02020603050405020304" pitchFamily="18" charset="0"/>
            </a:endParaRPr>
          </a:p>
          <a:p>
            <a:pPr algn="l">
              <a:lnSpc>
                <a:spcPct val="100000"/>
              </a:lnSpc>
            </a:pPr>
            <a:endParaRPr lang="en-GB" sz="1600" dirty="0">
              <a:cs typeface="Times New Roman" panose="02020603050405020304" pitchFamily="18" charset="0"/>
            </a:endParaRPr>
          </a:p>
          <a:p>
            <a:pPr algn="l">
              <a:lnSpc>
                <a:spcPct val="100000"/>
              </a:lnSpc>
            </a:pPr>
            <a:r>
              <a:rPr lang="en-GB" sz="1600" b="1" dirty="0">
                <a:cs typeface="Times New Roman" panose="02020603050405020304" pitchFamily="18" charset="0"/>
              </a:rPr>
              <a:t>3. </a:t>
            </a:r>
            <a:r>
              <a:rPr lang="en-GB" sz="1600" dirty="0">
                <a:cs typeface="Times New Roman" panose="02020603050405020304" pitchFamily="18" charset="0"/>
              </a:rPr>
              <a:t>Community awareness of many skin conditions (presentation, causation, next steps) is limited</a:t>
            </a:r>
          </a:p>
        </p:txBody>
      </p:sp>
      <p:sp>
        <p:nvSpPr>
          <p:cNvPr id="47" name="TextBox 46">
            <a:extLst>
              <a:ext uri="{FF2B5EF4-FFF2-40B4-BE49-F238E27FC236}">
                <a16:creationId xmlns:a16="http://schemas.microsoft.com/office/drawing/2014/main" id="{755F670C-773C-4B43-B1E2-8ACB7F15983F}"/>
              </a:ext>
            </a:extLst>
          </p:cNvPr>
          <p:cNvSpPr txBox="1"/>
          <p:nvPr/>
        </p:nvSpPr>
        <p:spPr>
          <a:xfrm>
            <a:off x="4295719" y="3339797"/>
            <a:ext cx="3523063" cy="3108543"/>
          </a:xfrm>
          <a:prstGeom prst="rect">
            <a:avLst/>
          </a:prstGeom>
          <a:noFill/>
        </p:spPr>
        <p:txBody>
          <a:bodyPr wrap="square" rtlCol="0">
            <a:spAutoFit/>
          </a:bodyPr>
          <a:lstStyle/>
          <a:p>
            <a:r>
              <a:rPr lang="en-GB" sz="1600" b="1" dirty="0">
                <a:cs typeface="Times New Roman" panose="02020603050405020304" pitchFamily="18" charset="0"/>
              </a:rPr>
              <a:t>1. </a:t>
            </a:r>
            <a:r>
              <a:rPr lang="en-GB" sz="1600" dirty="0">
                <a:cs typeface="Times New Roman" panose="02020603050405020304" pitchFamily="18" charset="0"/>
              </a:rPr>
              <a:t>Staff at most levels of the health system do not have the knowledge, skills and confidence re what tests to do, when, and how. </a:t>
            </a:r>
          </a:p>
          <a:p>
            <a:endParaRPr lang="en-GB" sz="1600" u="sng" dirty="0">
              <a:cs typeface="Times New Roman" panose="02020603050405020304" pitchFamily="18" charset="0"/>
            </a:endParaRPr>
          </a:p>
          <a:p>
            <a:r>
              <a:rPr lang="en-GB" sz="1600" b="1" dirty="0">
                <a:cs typeface="Times New Roman" panose="02020603050405020304" pitchFamily="18" charset="0"/>
              </a:rPr>
              <a:t>2. </a:t>
            </a:r>
            <a:r>
              <a:rPr lang="en-GB" sz="1600" dirty="0">
                <a:cs typeface="Times New Roman" panose="02020603050405020304" pitchFamily="18" charset="0"/>
              </a:rPr>
              <a:t>Molecular diagnosis is only available from expert reference labs outside the district, leading to logistical (samples </a:t>
            </a:r>
            <a:r>
              <a:rPr lang="en-GB" sz="1600" dirty="0">
                <a:cs typeface="Times New Roman" panose="02020603050405020304" pitchFamily="18" charset="0"/>
                <a:sym typeface="Wingdings" panose="05000000000000000000" pitchFamily="2" charset="2"/>
              </a:rPr>
              <a:t> lab) and communication (result  patient) bottlenecks</a:t>
            </a:r>
            <a:endParaRPr lang="en-GB" sz="1600" dirty="0">
              <a:cs typeface="Times New Roman" panose="02020603050405020304" pitchFamily="18" charset="0"/>
            </a:endParaRPr>
          </a:p>
          <a:p>
            <a:endParaRPr lang="en-GB" sz="1800" b="1" i="1" u="sng" dirty="0">
              <a:solidFill>
                <a:srgbClr val="ED651D"/>
              </a:solidFill>
              <a:latin typeface="Times New Roman" panose="02020603050405020304" pitchFamily="18" charset="0"/>
              <a:cs typeface="Times New Roman" panose="02020603050405020304" pitchFamily="18" charset="0"/>
            </a:endParaRPr>
          </a:p>
          <a:p>
            <a:pPr algn="l">
              <a:lnSpc>
                <a:spcPct val="100000"/>
              </a:lnSpc>
            </a:pPr>
            <a:endParaRPr lang="en-GB" i="1" dirty="0">
              <a:cs typeface="Times New Roman" panose="02020603050405020304" pitchFamily="18" charset="0"/>
            </a:endParaRPr>
          </a:p>
        </p:txBody>
      </p:sp>
      <p:sp>
        <p:nvSpPr>
          <p:cNvPr id="58" name="TextBox 57">
            <a:extLst>
              <a:ext uri="{FF2B5EF4-FFF2-40B4-BE49-F238E27FC236}">
                <a16:creationId xmlns:a16="http://schemas.microsoft.com/office/drawing/2014/main" id="{4CA538A8-D0E9-45A4-92C1-35FB936ABFD5}"/>
              </a:ext>
            </a:extLst>
          </p:cNvPr>
          <p:cNvSpPr txBox="1"/>
          <p:nvPr/>
        </p:nvSpPr>
        <p:spPr>
          <a:xfrm>
            <a:off x="7837832" y="3329506"/>
            <a:ext cx="3580496" cy="2554545"/>
          </a:xfrm>
          <a:prstGeom prst="rect">
            <a:avLst/>
          </a:prstGeom>
          <a:noFill/>
        </p:spPr>
        <p:txBody>
          <a:bodyPr wrap="square">
            <a:spAutoFit/>
          </a:bodyPr>
          <a:lstStyle/>
          <a:p>
            <a:pPr algn="l">
              <a:lnSpc>
                <a:spcPct val="100000"/>
              </a:lnSpc>
            </a:pPr>
            <a:r>
              <a:rPr lang="en-GB" sz="1600" b="1" dirty="0">
                <a:cs typeface="Times New Roman" panose="02020603050405020304" pitchFamily="18" charset="0"/>
              </a:rPr>
              <a:t>1. </a:t>
            </a:r>
            <a:r>
              <a:rPr lang="en-GB" sz="1600" dirty="0">
                <a:cs typeface="Times New Roman" panose="02020603050405020304" pitchFamily="18" charset="0"/>
              </a:rPr>
              <a:t>Firstline drugs for many conditions are not rapidly available at the facility level</a:t>
            </a:r>
            <a:endParaRPr lang="en-GB" sz="1600" u="sng" dirty="0">
              <a:cs typeface="Times New Roman" panose="02020603050405020304" pitchFamily="18" charset="0"/>
            </a:endParaRPr>
          </a:p>
          <a:p>
            <a:pPr algn="l">
              <a:lnSpc>
                <a:spcPct val="100000"/>
              </a:lnSpc>
            </a:pPr>
            <a:endParaRPr lang="en-GB" sz="1600" dirty="0">
              <a:cs typeface="Times New Roman" panose="02020603050405020304" pitchFamily="18" charset="0"/>
            </a:endParaRPr>
          </a:p>
          <a:p>
            <a:pPr algn="l">
              <a:lnSpc>
                <a:spcPct val="100000"/>
              </a:lnSpc>
            </a:pPr>
            <a:r>
              <a:rPr lang="en-GB" sz="1600" b="1" dirty="0">
                <a:cs typeface="Times New Roman" panose="02020603050405020304" pitchFamily="18" charset="0"/>
              </a:rPr>
              <a:t>2. </a:t>
            </a:r>
            <a:r>
              <a:rPr lang="en-GB" sz="1600" dirty="0">
                <a:cs typeface="Times New Roman" panose="02020603050405020304" pitchFamily="18" charset="0"/>
              </a:rPr>
              <a:t>Medicines, dressings and wound care are often unavailable at all levels of the health system, or are available but individual doesn’t have health insurance</a:t>
            </a:r>
          </a:p>
          <a:p>
            <a:pPr marL="285750" indent="-285750" algn="l">
              <a:lnSpc>
                <a:spcPct val="100000"/>
              </a:lnSpc>
              <a:buFont typeface="Arial" panose="020B0604020202020204" pitchFamily="34" charset="0"/>
              <a:buChar char="•"/>
            </a:pPr>
            <a:endParaRPr lang="en-GB" sz="1600" dirty="0">
              <a:sym typeface="Wingdings" panose="05000000000000000000" pitchFamily="2" charset="2"/>
            </a:endParaRPr>
          </a:p>
          <a:p>
            <a:pPr algn="l">
              <a:lnSpc>
                <a:spcPct val="100000"/>
              </a:lnSpc>
            </a:pPr>
            <a:r>
              <a:rPr lang="en-GB" sz="1600" b="1" dirty="0">
                <a:cs typeface="Times New Roman" panose="02020603050405020304" pitchFamily="18" charset="0"/>
              </a:rPr>
              <a:t>3. </a:t>
            </a:r>
            <a:r>
              <a:rPr lang="en-GB" sz="1600" dirty="0">
                <a:cs typeface="Times New Roman" panose="02020603050405020304" pitchFamily="18" charset="0"/>
              </a:rPr>
              <a:t>Skills gaps around respectful care and appropriate communication</a:t>
            </a:r>
            <a:endParaRPr lang="en-GB" sz="1600" u="sng" dirty="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A2D7507-B14D-4487-8E67-01FE9E0990E0}"/>
              </a:ext>
            </a:extLst>
          </p:cNvPr>
          <p:cNvCxnSpPr/>
          <p:nvPr/>
        </p:nvCxnSpPr>
        <p:spPr>
          <a:xfrm>
            <a:off x="4270154" y="3769005"/>
            <a:ext cx="0" cy="2622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9BE5358-1B56-4F79-901D-2AA1CF7EB47F}"/>
              </a:ext>
            </a:extLst>
          </p:cNvPr>
          <p:cNvCxnSpPr/>
          <p:nvPr/>
        </p:nvCxnSpPr>
        <p:spPr>
          <a:xfrm>
            <a:off x="7812211" y="3769005"/>
            <a:ext cx="0" cy="26222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072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CB93FC8-0D4A-E24D-8AF6-CB847727A943}"/>
              </a:ext>
            </a:extLst>
          </p:cNvPr>
          <p:cNvPicPr>
            <a:picLocks noChangeAspect="1"/>
          </p:cNvPicPr>
          <p:nvPr/>
        </p:nvPicPr>
        <p:blipFill>
          <a:blip r:embed="rId3"/>
          <a:stretch>
            <a:fillRect/>
          </a:stretch>
        </p:blipFill>
        <p:spPr>
          <a:xfrm>
            <a:off x="467800" y="2560037"/>
            <a:ext cx="4632513" cy="2805606"/>
          </a:xfrm>
          <a:prstGeom prst="rect">
            <a:avLst/>
          </a:prstGeom>
        </p:spPr>
      </p:pic>
      <p:pic>
        <p:nvPicPr>
          <p:cNvPr id="11" name="Picture 10">
            <a:extLst>
              <a:ext uri="{FF2B5EF4-FFF2-40B4-BE49-F238E27FC236}">
                <a16:creationId xmlns:a16="http://schemas.microsoft.com/office/drawing/2014/main" id="{49A62724-F35E-4BC1-9F6D-E24F6F5E919D}"/>
              </a:ext>
            </a:extLst>
          </p:cNvPr>
          <p:cNvPicPr>
            <a:picLocks noChangeAspect="1"/>
          </p:cNvPicPr>
          <p:nvPr/>
        </p:nvPicPr>
        <p:blipFill>
          <a:blip r:embed="rId4"/>
          <a:stretch>
            <a:fillRect/>
          </a:stretch>
        </p:blipFill>
        <p:spPr>
          <a:xfrm>
            <a:off x="265587" y="5672636"/>
            <a:ext cx="1054699" cy="1079086"/>
          </a:xfrm>
          <a:prstGeom prst="rect">
            <a:avLst/>
          </a:prstGeom>
        </p:spPr>
      </p:pic>
      <p:pic>
        <p:nvPicPr>
          <p:cNvPr id="12" name="Picture 11">
            <a:extLst>
              <a:ext uri="{FF2B5EF4-FFF2-40B4-BE49-F238E27FC236}">
                <a16:creationId xmlns:a16="http://schemas.microsoft.com/office/drawing/2014/main" id="{F98B653D-D277-4E6E-B5E9-4B6117FD76E4}"/>
              </a:ext>
            </a:extLst>
          </p:cNvPr>
          <p:cNvPicPr>
            <a:picLocks noChangeAspect="1"/>
          </p:cNvPicPr>
          <p:nvPr/>
        </p:nvPicPr>
        <p:blipFill>
          <a:blip r:embed="rId5"/>
          <a:stretch>
            <a:fillRect/>
          </a:stretch>
        </p:blipFill>
        <p:spPr>
          <a:xfrm>
            <a:off x="2073747" y="5781724"/>
            <a:ext cx="1012024" cy="993734"/>
          </a:xfrm>
          <a:prstGeom prst="rect">
            <a:avLst/>
          </a:prstGeom>
        </p:spPr>
      </p:pic>
      <p:pic>
        <p:nvPicPr>
          <p:cNvPr id="13" name="Picture 12">
            <a:extLst>
              <a:ext uri="{FF2B5EF4-FFF2-40B4-BE49-F238E27FC236}">
                <a16:creationId xmlns:a16="http://schemas.microsoft.com/office/drawing/2014/main" id="{9C44FA7A-44D5-40EB-B059-BB5BA1DB4AA4}"/>
              </a:ext>
            </a:extLst>
          </p:cNvPr>
          <p:cNvPicPr>
            <a:picLocks noChangeAspect="1"/>
          </p:cNvPicPr>
          <p:nvPr/>
        </p:nvPicPr>
        <p:blipFill>
          <a:blip r:embed="rId6"/>
          <a:stretch>
            <a:fillRect/>
          </a:stretch>
        </p:blipFill>
        <p:spPr>
          <a:xfrm>
            <a:off x="3707094" y="6006074"/>
            <a:ext cx="1707028" cy="615749"/>
          </a:xfrm>
          <a:prstGeom prst="rect">
            <a:avLst/>
          </a:prstGeom>
        </p:spPr>
      </p:pic>
      <p:pic>
        <p:nvPicPr>
          <p:cNvPr id="14" name="Picture 13">
            <a:extLst>
              <a:ext uri="{FF2B5EF4-FFF2-40B4-BE49-F238E27FC236}">
                <a16:creationId xmlns:a16="http://schemas.microsoft.com/office/drawing/2014/main" id="{53E0F739-B34E-463D-BAF0-6AFC2325FF33}"/>
              </a:ext>
            </a:extLst>
          </p:cNvPr>
          <p:cNvPicPr>
            <a:picLocks noChangeAspect="1"/>
          </p:cNvPicPr>
          <p:nvPr/>
        </p:nvPicPr>
        <p:blipFill>
          <a:blip r:embed="rId7"/>
          <a:stretch>
            <a:fillRect/>
          </a:stretch>
        </p:blipFill>
        <p:spPr>
          <a:xfrm>
            <a:off x="7296648" y="5896336"/>
            <a:ext cx="1505843" cy="725487"/>
          </a:xfrm>
          <a:prstGeom prst="rect">
            <a:avLst/>
          </a:prstGeom>
        </p:spPr>
      </p:pic>
      <p:pic>
        <p:nvPicPr>
          <p:cNvPr id="15" name="Picture 14">
            <a:extLst>
              <a:ext uri="{FF2B5EF4-FFF2-40B4-BE49-F238E27FC236}">
                <a16:creationId xmlns:a16="http://schemas.microsoft.com/office/drawing/2014/main" id="{D619694B-1D16-4D24-9948-E492312F6572}"/>
              </a:ext>
            </a:extLst>
          </p:cNvPr>
          <p:cNvPicPr>
            <a:picLocks noChangeAspect="1"/>
          </p:cNvPicPr>
          <p:nvPr/>
        </p:nvPicPr>
        <p:blipFill>
          <a:blip r:embed="rId8"/>
          <a:stretch>
            <a:fillRect/>
          </a:stretch>
        </p:blipFill>
        <p:spPr>
          <a:xfrm>
            <a:off x="5982971" y="5915848"/>
            <a:ext cx="533692" cy="725487"/>
          </a:xfrm>
          <a:prstGeom prst="rect">
            <a:avLst/>
          </a:prstGeom>
        </p:spPr>
      </p:pic>
      <p:sp>
        <p:nvSpPr>
          <p:cNvPr id="17" name="Rectangle: Rounded Corners 16">
            <a:extLst>
              <a:ext uri="{FF2B5EF4-FFF2-40B4-BE49-F238E27FC236}">
                <a16:creationId xmlns:a16="http://schemas.microsoft.com/office/drawing/2014/main" id="{EBCC7BC1-DD1B-47D5-A394-5253AB7BE844}"/>
              </a:ext>
            </a:extLst>
          </p:cNvPr>
          <p:cNvSpPr/>
          <p:nvPr/>
        </p:nvSpPr>
        <p:spPr>
          <a:xfrm>
            <a:off x="2013546" y="652578"/>
            <a:ext cx="2800527" cy="1302467"/>
          </a:xfrm>
          <a:prstGeom prst="roundRect">
            <a:avLst/>
          </a:prstGeom>
          <a:solidFill>
            <a:schemeClr val="bg1">
              <a:lumMod val="85000"/>
            </a:schemeClr>
          </a:solid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C5057D"/>
                </a:solidFill>
              </a:rPr>
              <a:t>3. Cross-SSSDs</a:t>
            </a:r>
            <a:r>
              <a:rPr lang="en-GB" sz="1500" b="1" dirty="0">
                <a:solidFill>
                  <a:schemeClr val="tx1"/>
                </a:solidFill>
              </a:rPr>
              <a:t>: Co-develop and evaluate tailored, integrated strategies </a:t>
            </a:r>
            <a:r>
              <a:rPr lang="en-GB" sz="1500" dirty="0">
                <a:solidFill>
                  <a:schemeClr val="tx1"/>
                </a:solidFill>
              </a:rPr>
              <a:t>for early diagnosis, adherence support and stigma reduction</a:t>
            </a:r>
          </a:p>
        </p:txBody>
      </p:sp>
      <p:sp>
        <p:nvSpPr>
          <p:cNvPr id="19" name="Rectangle: Rounded Corners 18">
            <a:extLst>
              <a:ext uri="{FF2B5EF4-FFF2-40B4-BE49-F238E27FC236}">
                <a16:creationId xmlns:a16="http://schemas.microsoft.com/office/drawing/2014/main" id="{C24266CA-1A81-4008-970B-ADA2B36F3859}"/>
              </a:ext>
            </a:extLst>
          </p:cNvPr>
          <p:cNvSpPr/>
          <p:nvPr/>
        </p:nvSpPr>
        <p:spPr>
          <a:xfrm>
            <a:off x="417246" y="939213"/>
            <a:ext cx="1341868" cy="815641"/>
          </a:xfrm>
          <a:prstGeom prst="roundRect">
            <a:avLst/>
          </a:prstGeom>
          <a:solidFill>
            <a:schemeClr val="bg1">
              <a:lumMod val="8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ED651D"/>
                </a:solidFill>
              </a:rPr>
              <a:t>BU: </a:t>
            </a:r>
            <a:r>
              <a:rPr lang="en-GB" sz="1500" dirty="0">
                <a:solidFill>
                  <a:schemeClr val="tx1">
                    <a:lumMod val="50000"/>
                    <a:lumOff val="50000"/>
                  </a:schemeClr>
                </a:solidFill>
              </a:rPr>
              <a:t>Improving healing</a:t>
            </a:r>
          </a:p>
        </p:txBody>
      </p:sp>
      <p:sp>
        <p:nvSpPr>
          <p:cNvPr id="20" name="Rectangle: Rounded Corners 19">
            <a:extLst>
              <a:ext uri="{FF2B5EF4-FFF2-40B4-BE49-F238E27FC236}">
                <a16:creationId xmlns:a16="http://schemas.microsoft.com/office/drawing/2014/main" id="{46B19F33-FA62-403F-B732-54D3BDBD0809}"/>
              </a:ext>
            </a:extLst>
          </p:cNvPr>
          <p:cNvSpPr/>
          <p:nvPr/>
        </p:nvSpPr>
        <p:spPr>
          <a:xfrm>
            <a:off x="5056141" y="939214"/>
            <a:ext cx="1876203" cy="815640"/>
          </a:xfrm>
          <a:prstGeom prst="roundRect">
            <a:avLst/>
          </a:prstGeom>
          <a:solidFill>
            <a:schemeClr val="bg1">
              <a:lumMod val="85000"/>
            </a:schemeClr>
          </a:solidFill>
          <a:ln>
            <a:solidFill>
              <a:srgbClr val="ED6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0070C0"/>
                </a:solidFill>
              </a:rPr>
              <a:t>CL: </a:t>
            </a:r>
            <a:r>
              <a:rPr lang="en-GB" sz="1500" dirty="0">
                <a:solidFill>
                  <a:schemeClr val="tx1">
                    <a:lumMod val="50000"/>
                    <a:lumOff val="50000"/>
                  </a:schemeClr>
                </a:solidFill>
              </a:rPr>
              <a:t>Validate person-centred outcome measures</a:t>
            </a:r>
          </a:p>
        </p:txBody>
      </p:sp>
      <p:sp>
        <p:nvSpPr>
          <p:cNvPr id="21" name="Rectangle: Rounded Corners 20">
            <a:extLst>
              <a:ext uri="{FF2B5EF4-FFF2-40B4-BE49-F238E27FC236}">
                <a16:creationId xmlns:a16="http://schemas.microsoft.com/office/drawing/2014/main" id="{A38E7A00-3C1C-4AC4-9671-0BEDBC920907}"/>
              </a:ext>
            </a:extLst>
          </p:cNvPr>
          <p:cNvSpPr/>
          <p:nvPr/>
        </p:nvSpPr>
        <p:spPr>
          <a:xfrm>
            <a:off x="200297" y="116072"/>
            <a:ext cx="4759259" cy="1992726"/>
          </a:xfrm>
          <a:prstGeom prst="roundRect">
            <a:avLst/>
          </a:prstGeom>
          <a:noFill/>
          <a:ln>
            <a:solidFill>
              <a:srgbClr val="C505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D712CBD-B4A1-426E-990B-19CCD9C18566}"/>
              </a:ext>
            </a:extLst>
          </p:cNvPr>
          <p:cNvSpPr/>
          <p:nvPr/>
        </p:nvSpPr>
        <p:spPr>
          <a:xfrm>
            <a:off x="1868013" y="106278"/>
            <a:ext cx="5233853" cy="1992726"/>
          </a:xfrm>
          <a:prstGeom prst="roundRect">
            <a:avLst/>
          </a:prstGeom>
          <a:noFill/>
          <a:ln>
            <a:solidFill>
              <a:srgbClr val="C505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F5B1D4A-9FE7-4B8A-B6AC-3FA285C9956E}"/>
              </a:ext>
            </a:extLst>
          </p:cNvPr>
          <p:cNvSpPr txBox="1"/>
          <p:nvPr/>
        </p:nvSpPr>
        <p:spPr>
          <a:xfrm>
            <a:off x="300777" y="640037"/>
            <a:ext cx="772969" cy="353943"/>
          </a:xfrm>
          <a:prstGeom prst="rect">
            <a:avLst/>
          </a:prstGeom>
          <a:noFill/>
        </p:spPr>
        <p:txBody>
          <a:bodyPr wrap="none" rtlCol="0">
            <a:spAutoFit/>
          </a:bodyPr>
          <a:lstStyle/>
          <a:p>
            <a:r>
              <a:rPr lang="en-GB" sz="1700" b="1" dirty="0">
                <a:solidFill>
                  <a:srgbClr val="ED651D"/>
                </a:solidFill>
              </a:rPr>
              <a:t>Ghana</a:t>
            </a:r>
          </a:p>
        </p:txBody>
      </p:sp>
      <p:sp>
        <p:nvSpPr>
          <p:cNvPr id="24" name="TextBox 23">
            <a:extLst>
              <a:ext uri="{FF2B5EF4-FFF2-40B4-BE49-F238E27FC236}">
                <a16:creationId xmlns:a16="http://schemas.microsoft.com/office/drawing/2014/main" id="{AA057C0B-B7F7-4EE4-B9A5-7247374F7ED0}"/>
              </a:ext>
            </a:extLst>
          </p:cNvPr>
          <p:cNvSpPr txBox="1"/>
          <p:nvPr/>
        </p:nvSpPr>
        <p:spPr>
          <a:xfrm>
            <a:off x="6156910" y="620629"/>
            <a:ext cx="926857" cy="353943"/>
          </a:xfrm>
          <a:prstGeom prst="rect">
            <a:avLst/>
          </a:prstGeom>
          <a:noFill/>
        </p:spPr>
        <p:txBody>
          <a:bodyPr wrap="none" rtlCol="0">
            <a:spAutoFit/>
          </a:bodyPr>
          <a:lstStyle/>
          <a:p>
            <a:r>
              <a:rPr lang="en-GB" sz="1700" b="1" dirty="0">
                <a:solidFill>
                  <a:srgbClr val="0070C0"/>
                </a:solidFill>
              </a:rPr>
              <a:t>Ethiopia</a:t>
            </a:r>
          </a:p>
        </p:txBody>
      </p:sp>
      <p:sp>
        <p:nvSpPr>
          <p:cNvPr id="25" name="Arrow: Left-Right 24">
            <a:extLst>
              <a:ext uri="{FF2B5EF4-FFF2-40B4-BE49-F238E27FC236}">
                <a16:creationId xmlns:a16="http://schemas.microsoft.com/office/drawing/2014/main" id="{308759E6-A1C7-4A16-854D-8E6B6DF54C5B}"/>
              </a:ext>
            </a:extLst>
          </p:cNvPr>
          <p:cNvSpPr/>
          <p:nvPr/>
        </p:nvSpPr>
        <p:spPr>
          <a:xfrm>
            <a:off x="265587" y="260911"/>
            <a:ext cx="6745439" cy="369332"/>
          </a:xfrm>
          <a:prstGeom prst="leftRightArrow">
            <a:avLst>
              <a:gd name="adj1" fmla="val 67701"/>
              <a:gd name="adj2" fmla="val 138507"/>
            </a:avLst>
          </a:prstGeom>
          <a:solidFill>
            <a:srgbClr val="C5057D">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lumMod val="50000"/>
                    <a:lumOff val="50000"/>
                  </a:schemeClr>
                </a:solidFill>
                <a:effectLst/>
                <a:ea typeface="Cambria" panose="02040503050406030204" pitchFamily="18" charset="0"/>
                <a:cs typeface="Arial" panose="020B0604020202020204" pitchFamily="34" charset="0"/>
              </a:rPr>
              <a:t>Promote inter-sectoral collaboration and build capacity </a:t>
            </a:r>
            <a:endParaRPr lang="en-GB" sz="1500" dirty="0">
              <a:solidFill>
                <a:schemeClr val="tx1">
                  <a:lumMod val="50000"/>
                  <a:lumOff val="50000"/>
                </a:schemeClr>
              </a:solidFill>
            </a:endParaRPr>
          </a:p>
        </p:txBody>
      </p:sp>
      <p:sp>
        <p:nvSpPr>
          <p:cNvPr id="9" name="Rectangle: Rounded Corners 8">
            <a:extLst>
              <a:ext uri="{FF2B5EF4-FFF2-40B4-BE49-F238E27FC236}">
                <a16:creationId xmlns:a16="http://schemas.microsoft.com/office/drawing/2014/main" id="{EC11961E-4260-4976-942E-A2CE6ECA8FDB}"/>
              </a:ext>
            </a:extLst>
          </p:cNvPr>
          <p:cNvSpPr/>
          <p:nvPr/>
        </p:nvSpPr>
        <p:spPr>
          <a:xfrm>
            <a:off x="200297" y="2278231"/>
            <a:ext cx="11038838" cy="3322312"/>
          </a:xfrm>
          <a:prstGeom prst="roundRect">
            <a:avLst/>
          </a:prstGeom>
          <a:noFill/>
          <a:ln>
            <a:solidFill>
              <a:srgbClr val="C50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338B2EE-2A19-4F1E-8004-2B42A7E0B665}"/>
              </a:ext>
            </a:extLst>
          </p:cNvPr>
          <p:cNvCxnSpPr>
            <a:cxnSpLocks/>
          </p:cNvCxnSpPr>
          <p:nvPr/>
        </p:nvCxnSpPr>
        <p:spPr>
          <a:xfrm flipH="1">
            <a:off x="687843" y="1808440"/>
            <a:ext cx="1325703" cy="479585"/>
          </a:xfrm>
          <a:prstGeom prst="line">
            <a:avLst/>
          </a:prstGeom>
          <a:ln>
            <a:solidFill>
              <a:srgbClr val="C5057D"/>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48C39F6-0304-4753-8E6E-9C60CC0F6003}"/>
              </a:ext>
            </a:extLst>
          </p:cNvPr>
          <p:cNvCxnSpPr>
            <a:cxnSpLocks/>
          </p:cNvCxnSpPr>
          <p:nvPr/>
        </p:nvCxnSpPr>
        <p:spPr>
          <a:xfrm>
            <a:off x="4832282" y="1779755"/>
            <a:ext cx="5883839" cy="508270"/>
          </a:xfrm>
          <a:prstGeom prst="line">
            <a:avLst/>
          </a:prstGeom>
          <a:ln>
            <a:solidFill>
              <a:srgbClr val="C5057D"/>
            </a:solidFill>
          </a:ln>
        </p:spPr>
        <p:style>
          <a:lnRef idx="1">
            <a:schemeClr val="dk1"/>
          </a:lnRef>
          <a:fillRef idx="0">
            <a:schemeClr val="dk1"/>
          </a:fillRef>
          <a:effectRef idx="0">
            <a:schemeClr val="dk1"/>
          </a:effectRef>
          <a:fontRef idx="minor">
            <a:schemeClr val="tx1"/>
          </a:fontRef>
        </p:style>
      </p:cxnSp>
      <p:pic>
        <p:nvPicPr>
          <p:cNvPr id="58" name="Picture 57" descr="A picture containing shape&#10;&#10;Description automatically generated">
            <a:extLst>
              <a:ext uri="{FF2B5EF4-FFF2-40B4-BE49-F238E27FC236}">
                <a16:creationId xmlns:a16="http://schemas.microsoft.com/office/drawing/2014/main" id="{CD7BB674-D58C-4751-809A-1238A38CC4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sp>
        <p:nvSpPr>
          <p:cNvPr id="39" name="Down Arrow 38">
            <a:extLst>
              <a:ext uri="{FF2B5EF4-FFF2-40B4-BE49-F238E27FC236}">
                <a16:creationId xmlns:a16="http://schemas.microsoft.com/office/drawing/2014/main" id="{ADEDDF00-35FB-984D-BD9B-57ACC69CDB02}"/>
              </a:ext>
            </a:extLst>
          </p:cNvPr>
          <p:cNvSpPr/>
          <p:nvPr/>
        </p:nvSpPr>
        <p:spPr>
          <a:xfrm rot="16200000">
            <a:off x="6387462" y="3007091"/>
            <a:ext cx="600893" cy="2663663"/>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8A812AD8-4965-CA45-A9C0-2D82048BE44B}"/>
              </a:ext>
            </a:extLst>
          </p:cNvPr>
          <p:cNvSpPr txBox="1"/>
          <p:nvPr/>
        </p:nvSpPr>
        <p:spPr>
          <a:xfrm>
            <a:off x="5240346" y="3093208"/>
            <a:ext cx="2759983" cy="1323439"/>
          </a:xfrm>
          <a:prstGeom prst="rect">
            <a:avLst/>
          </a:prstGeom>
          <a:noFill/>
        </p:spPr>
        <p:txBody>
          <a:bodyPr wrap="square" rtlCol="0">
            <a:spAutoFit/>
          </a:bodyPr>
          <a:lstStyle/>
          <a:p>
            <a:pPr algn="ctr"/>
            <a:r>
              <a:rPr lang="en-GB" sz="2000" b="1" dirty="0">
                <a:solidFill>
                  <a:srgbClr val="C00000"/>
                </a:solidFill>
                <a:latin typeface="Arial" panose="020B0604020202020204" pitchFamily="34" charset="0"/>
                <a:cs typeface="Arial" panose="020B0604020202020204" pitchFamily="34" charset="0"/>
              </a:rPr>
              <a:t>Implementation of a scalable package deliverable by MOH</a:t>
            </a:r>
          </a:p>
          <a:p>
            <a:pPr algn="ctr"/>
            <a:endParaRPr lang="en-GB" sz="2000" b="1" dirty="0">
              <a:solidFill>
                <a:srgbClr val="C0000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011DF06-9F75-964E-9FD4-9596E59C47CF}"/>
              </a:ext>
            </a:extLst>
          </p:cNvPr>
          <p:cNvGrpSpPr/>
          <p:nvPr/>
        </p:nvGrpSpPr>
        <p:grpSpPr>
          <a:xfrm>
            <a:off x="8337273" y="3429000"/>
            <a:ext cx="2509592" cy="1936643"/>
            <a:chOff x="8266176" y="3589991"/>
            <a:chExt cx="3816094" cy="2436350"/>
          </a:xfrm>
        </p:grpSpPr>
        <p:sp>
          <p:nvSpPr>
            <p:cNvPr id="40" name="Rounded Rectangle 39">
              <a:extLst>
                <a:ext uri="{FF2B5EF4-FFF2-40B4-BE49-F238E27FC236}">
                  <a16:creationId xmlns:a16="http://schemas.microsoft.com/office/drawing/2014/main" id="{665678D6-9504-FA4A-830E-513FEDECBA9D}"/>
                </a:ext>
              </a:extLst>
            </p:cNvPr>
            <p:cNvSpPr/>
            <p:nvPr/>
          </p:nvSpPr>
          <p:spPr>
            <a:xfrm>
              <a:off x="8266176" y="4418168"/>
              <a:ext cx="3816093" cy="7796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Population SSSD survey</a:t>
              </a:r>
            </a:p>
          </p:txBody>
        </p:sp>
        <p:sp>
          <p:nvSpPr>
            <p:cNvPr id="41" name="Rounded Rectangle 40">
              <a:extLst>
                <a:ext uri="{FF2B5EF4-FFF2-40B4-BE49-F238E27FC236}">
                  <a16:creationId xmlns:a16="http://schemas.microsoft.com/office/drawing/2014/main" id="{BACBC305-254E-244E-AD50-69496C5F87BA}"/>
                </a:ext>
              </a:extLst>
            </p:cNvPr>
            <p:cNvSpPr/>
            <p:nvPr/>
          </p:nvSpPr>
          <p:spPr>
            <a:xfrm>
              <a:off x="8266177" y="5246701"/>
              <a:ext cx="3816093" cy="7796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Cost effectiveness</a:t>
              </a:r>
            </a:p>
          </p:txBody>
        </p:sp>
        <p:sp>
          <p:nvSpPr>
            <p:cNvPr id="43" name="Rounded Rectangle 42">
              <a:extLst>
                <a:ext uri="{FF2B5EF4-FFF2-40B4-BE49-F238E27FC236}">
                  <a16:creationId xmlns:a16="http://schemas.microsoft.com/office/drawing/2014/main" id="{D1C2148C-4CAD-A84C-B7AB-CA74CF8E7C23}"/>
                </a:ext>
              </a:extLst>
            </p:cNvPr>
            <p:cNvSpPr/>
            <p:nvPr/>
          </p:nvSpPr>
          <p:spPr>
            <a:xfrm>
              <a:off x="8266176" y="3589991"/>
              <a:ext cx="3816093" cy="7796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Process evaluation</a:t>
              </a:r>
            </a:p>
          </p:txBody>
        </p:sp>
      </p:grpSp>
      <p:pic>
        <p:nvPicPr>
          <p:cNvPr id="3" name="Graphic 2" descr="Checkbox Ticked with solid fill">
            <a:extLst>
              <a:ext uri="{FF2B5EF4-FFF2-40B4-BE49-F238E27FC236}">
                <a16:creationId xmlns:a16="http://schemas.microsoft.com/office/drawing/2014/main" id="{6FD9B9C9-B757-D541-A332-A6CBA6C716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0363" y="2444398"/>
            <a:ext cx="914400" cy="914400"/>
          </a:xfrm>
          <a:prstGeom prst="rect">
            <a:avLst/>
          </a:prstGeom>
        </p:spPr>
      </p:pic>
      <p:grpSp>
        <p:nvGrpSpPr>
          <p:cNvPr id="7" name="Group 6">
            <a:extLst>
              <a:ext uri="{FF2B5EF4-FFF2-40B4-BE49-F238E27FC236}">
                <a16:creationId xmlns:a16="http://schemas.microsoft.com/office/drawing/2014/main" id="{AA1CBCFB-C988-4443-9A0D-B24580178582}"/>
              </a:ext>
            </a:extLst>
          </p:cNvPr>
          <p:cNvGrpSpPr/>
          <p:nvPr/>
        </p:nvGrpSpPr>
        <p:grpSpPr>
          <a:xfrm>
            <a:off x="5242510" y="4546812"/>
            <a:ext cx="2682916" cy="914400"/>
            <a:chOff x="5242510" y="4546812"/>
            <a:chExt cx="2682916" cy="914400"/>
          </a:xfrm>
        </p:grpSpPr>
        <p:pic>
          <p:nvPicPr>
            <p:cNvPr id="6" name="Graphic 5" descr="Badge Question Mark with solid fill">
              <a:extLst>
                <a:ext uri="{FF2B5EF4-FFF2-40B4-BE49-F238E27FC236}">
                  <a16:creationId xmlns:a16="http://schemas.microsoft.com/office/drawing/2014/main" id="{E8DFEB7B-5C0F-DB4E-9CD7-45FEB1AAC2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42510" y="4546812"/>
              <a:ext cx="914400" cy="914400"/>
            </a:xfrm>
            <a:prstGeom prst="rect">
              <a:avLst/>
            </a:prstGeom>
          </p:spPr>
        </p:pic>
        <p:pic>
          <p:nvPicPr>
            <p:cNvPr id="46" name="Graphic 45" descr="Badge Question Mark with solid fill">
              <a:extLst>
                <a:ext uri="{FF2B5EF4-FFF2-40B4-BE49-F238E27FC236}">
                  <a16:creationId xmlns:a16="http://schemas.microsoft.com/office/drawing/2014/main" id="{AA32E0C0-DCCF-BA4E-A346-3FC7E5C0B51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96626" y="4546812"/>
              <a:ext cx="914400" cy="914400"/>
            </a:xfrm>
            <a:prstGeom prst="rect">
              <a:avLst/>
            </a:prstGeom>
          </p:spPr>
        </p:pic>
        <p:pic>
          <p:nvPicPr>
            <p:cNvPr id="47" name="Graphic 46" descr="Badge Question Mark with solid fill">
              <a:extLst>
                <a:ext uri="{FF2B5EF4-FFF2-40B4-BE49-F238E27FC236}">
                  <a16:creationId xmlns:a16="http://schemas.microsoft.com/office/drawing/2014/main" id="{27C658DF-965A-FF46-AAEC-661A893C88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11026" y="4546812"/>
              <a:ext cx="914400" cy="914400"/>
            </a:xfrm>
            <a:prstGeom prst="rect">
              <a:avLst/>
            </a:prstGeom>
          </p:spPr>
        </p:pic>
      </p:grpSp>
    </p:spTree>
    <p:extLst>
      <p:ext uri="{BB962C8B-B14F-4D97-AF65-F5344CB8AC3E}">
        <p14:creationId xmlns:p14="http://schemas.microsoft.com/office/powerpoint/2010/main" val="97130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E34D-5E59-4143-BC82-F38A6B1FCFC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0F77B34-5BB1-DB48-9B0A-33449FAA6F4D}"/>
              </a:ext>
            </a:extLst>
          </p:cNvPr>
          <p:cNvSpPr>
            <a:spLocks noGrp="1"/>
          </p:cNvSpPr>
          <p:nvPr>
            <p:ph idx="1"/>
          </p:nvPr>
        </p:nvSpPr>
        <p:spPr/>
        <p:txBody>
          <a:bodyPr/>
          <a:lstStyle/>
          <a:p>
            <a:pPr marL="514350" indent="-514350">
              <a:buFont typeface="+mj-lt"/>
              <a:buAutoNum type="arabicPeriod"/>
            </a:pPr>
            <a:r>
              <a:rPr lang="en-US" dirty="0"/>
              <a:t>NTDs &amp; Skin-NTDs</a:t>
            </a:r>
          </a:p>
          <a:p>
            <a:pPr marL="514350" indent="-514350">
              <a:buFont typeface="+mj-lt"/>
              <a:buAutoNum type="arabicPeriod"/>
            </a:pPr>
            <a:endParaRPr lang="en-US" dirty="0"/>
          </a:p>
          <a:p>
            <a:pPr marL="514350" indent="-514350">
              <a:buFont typeface="+mj-lt"/>
              <a:buAutoNum type="arabicPeriod"/>
            </a:pPr>
            <a:r>
              <a:rPr lang="en-US" dirty="0"/>
              <a:t>Liberia burden estimation survey</a:t>
            </a:r>
          </a:p>
          <a:p>
            <a:pPr marL="514350" indent="-514350">
              <a:buFont typeface="+mj-lt"/>
              <a:buAutoNum type="arabicPeriod"/>
            </a:pPr>
            <a:endParaRPr lang="en-US" dirty="0"/>
          </a:p>
          <a:p>
            <a:pPr marL="514350" indent="-514350">
              <a:buFont typeface="+mj-lt"/>
              <a:buAutoNum type="arabicPeriod"/>
            </a:pPr>
            <a:r>
              <a:rPr lang="en-US" dirty="0"/>
              <a:t>Integrated Skin NTD Studies in Ghana &amp; Ethiopia</a:t>
            </a:r>
          </a:p>
        </p:txBody>
      </p:sp>
    </p:spTree>
    <p:extLst>
      <p:ext uri="{BB962C8B-B14F-4D97-AF65-F5344CB8AC3E}">
        <p14:creationId xmlns:p14="http://schemas.microsoft.com/office/powerpoint/2010/main" val="3975852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shape&#10;&#10;Description automatically generated">
            <a:extLst>
              <a:ext uri="{FF2B5EF4-FFF2-40B4-BE49-F238E27FC236}">
                <a16:creationId xmlns:a16="http://schemas.microsoft.com/office/drawing/2014/main" id="{EB0F49F8-F949-4DF1-AF98-3A6BA184A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sp>
        <p:nvSpPr>
          <p:cNvPr id="33" name="Content Placeholder 2">
            <a:extLst>
              <a:ext uri="{FF2B5EF4-FFF2-40B4-BE49-F238E27FC236}">
                <a16:creationId xmlns:a16="http://schemas.microsoft.com/office/drawing/2014/main" id="{B7282BC8-FB9B-46A7-8DC5-BB86C15A1870}"/>
              </a:ext>
            </a:extLst>
          </p:cNvPr>
          <p:cNvSpPr txBox="1">
            <a:spLocks/>
          </p:cNvSpPr>
          <p:nvPr/>
        </p:nvSpPr>
        <p:spPr>
          <a:xfrm>
            <a:off x="838200" y="1923471"/>
            <a:ext cx="10515600" cy="4079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NTDs increasingly moving away from vertical </a:t>
            </a:r>
            <a:r>
              <a:rPr lang="en-US" dirty="0" err="1"/>
              <a:t>programmes</a:t>
            </a:r>
            <a:endParaRPr lang="en-US" dirty="0"/>
          </a:p>
          <a:p>
            <a:pPr marL="800100" lvl="1" indent="-342900" algn="l">
              <a:buFont typeface="Arial" panose="020B0604020202020204" pitchFamily="34" charset="0"/>
              <a:buChar char="•"/>
            </a:pPr>
            <a:r>
              <a:rPr lang="en-US" dirty="0"/>
              <a:t>Aligned with UHC</a:t>
            </a:r>
          </a:p>
          <a:p>
            <a:pPr marL="800100" lvl="1" indent="-342900" algn="l">
              <a:buFont typeface="Arial" panose="020B0604020202020204" pitchFamily="34" charset="0"/>
              <a:buChar char="•"/>
            </a:pPr>
            <a:r>
              <a:rPr lang="en-US" dirty="0"/>
              <a:t>Reflected in 2030 NTD roadmap </a:t>
            </a:r>
          </a:p>
          <a:p>
            <a:pPr lvl="1" algn="l"/>
            <a:endParaRPr lang="en-US" dirty="0"/>
          </a:p>
          <a:p>
            <a:pPr algn="l"/>
            <a:r>
              <a:rPr lang="en-US" dirty="0"/>
              <a:t>Skin involvement is the most common feature of NTDs but most of what we see won’t be NTDs</a:t>
            </a:r>
          </a:p>
          <a:p>
            <a:pPr marL="800100" lvl="1" indent="-342900" algn="l">
              <a:buFont typeface="Arial" panose="020B0604020202020204" pitchFamily="34" charset="0"/>
              <a:buChar char="•"/>
            </a:pPr>
            <a:r>
              <a:rPr lang="en-US" dirty="0"/>
              <a:t>Work is an entry point for ‘healthy-skin for all’</a:t>
            </a:r>
          </a:p>
          <a:p>
            <a:pPr lvl="1" algn="l"/>
            <a:endParaRPr lang="en-US" dirty="0"/>
          </a:p>
          <a:p>
            <a:pPr algn="l"/>
            <a:r>
              <a:rPr lang="en-US" dirty="0"/>
              <a:t>Not enough ‘experts’ to deliver care &gt; broader, </a:t>
            </a:r>
            <a:r>
              <a:rPr lang="en-US" dirty="0" err="1"/>
              <a:t>decenteralised</a:t>
            </a:r>
            <a:r>
              <a:rPr lang="en-US" dirty="0"/>
              <a:t>, whole community based approach</a:t>
            </a:r>
          </a:p>
        </p:txBody>
      </p:sp>
      <p:cxnSp>
        <p:nvCxnSpPr>
          <p:cNvPr id="6" name="Straight Connector 5">
            <a:extLst>
              <a:ext uri="{FF2B5EF4-FFF2-40B4-BE49-F238E27FC236}">
                <a16:creationId xmlns:a16="http://schemas.microsoft.com/office/drawing/2014/main" id="{5FCD10B6-D85B-4C19-BAD6-BCFEE750A506}"/>
              </a:ext>
            </a:extLst>
          </p:cNvPr>
          <p:cNvCxnSpPr/>
          <p:nvPr/>
        </p:nvCxnSpPr>
        <p:spPr>
          <a:xfrm>
            <a:off x="4560608" y="1513621"/>
            <a:ext cx="3346775" cy="0"/>
          </a:xfrm>
          <a:prstGeom prst="line">
            <a:avLst/>
          </a:prstGeom>
          <a:ln>
            <a:solidFill>
              <a:srgbClr val="C5057D"/>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1FE0D245-327C-423F-98BB-1BD2E08EE017}"/>
              </a:ext>
            </a:extLst>
          </p:cNvPr>
          <p:cNvSpPr txBox="1">
            <a:spLocks/>
          </p:cNvSpPr>
          <p:nvPr/>
        </p:nvSpPr>
        <p:spPr>
          <a:xfrm>
            <a:off x="838200" y="309225"/>
            <a:ext cx="9324975" cy="9284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t>Conclusions</a:t>
            </a:r>
          </a:p>
        </p:txBody>
      </p:sp>
    </p:spTree>
    <p:extLst>
      <p:ext uri="{BB962C8B-B14F-4D97-AF65-F5344CB8AC3E}">
        <p14:creationId xmlns:p14="http://schemas.microsoft.com/office/powerpoint/2010/main" val="888144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A62724-F35E-4BC1-9F6D-E24F6F5E919D}"/>
              </a:ext>
            </a:extLst>
          </p:cNvPr>
          <p:cNvPicPr>
            <a:picLocks noChangeAspect="1"/>
          </p:cNvPicPr>
          <p:nvPr/>
        </p:nvPicPr>
        <p:blipFill>
          <a:blip r:embed="rId3"/>
          <a:stretch>
            <a:fillRect/>
          </a:stretch>
        </p:blipFill>
        <p:spPr>
          <a:xfrm>
            <a:off x="265587" y="5672636"/>
            <a:ext cx="1054699" cy="1079086"/>
          </a:xfrm>
          <a:prstGeom prst="rect">
            <a:avLst/>
          </a:prstGeom>
        </p:spPr>
      </p:pic>
      <p:pic>
        <p:nvPicPr>
          <p:cNvPr id="12" name="Picture 11">
            <a:extLst>
              <a:ext uri="{FF2B5EF4-FFF2-40B4-BE49-F238E27FC236}">
                <a16:creationId xmlns:a16="http://schemas.microsoft.com/office/drawing/2014/main" id="{F98B653D-D277-4E6E-B5E9-4B6117FD76E4}"/>
              </a:ext>
            </a:extLst>
          </p:cNvPr>
          <p:cNvPicPr>
            <a:picLocks noChangeAspect="1"/>
          </p:cNvPicPr>
          <p:nvPr/>
        </p:nvPicPr>
        <p:blipFill>
          <a:blip r:embed="rId4"/>
          <a:stretch>
            <a:fillRect/>
          </a:stretch>
        </p:blipFill>
        <p:spPr>
          <a:xfrm>
            <a:off x="2073747" y="5781724"/>
            <a:ext cx="1012024" cy="993734"/>
          </a:xfrm>
          <a:prstGeom prst="rect">
            <a:avLst/>
          </a:prstGeom>
        </p:spPr>
      </p:pic>
      <p:pic>
        <p:nvPicPr>
          <p:cNvPr id="13" name="Picture 12">
            <a:extLst>
              <a:ext uri="{FF2B5EF4-FFF2-40B4-BE49-F238E27FC236}">
                <a16:creationId xmlns:a16="http://schemas.microsoft.com/office/drawing/2014/main" id="{9C44FA7A-44D5-40EB-B059-BB5BA1DB4AA4}"/>
              </a:ext>
            </a:extLst>
          </p:cNvPr>
          <p:cNvPicPr>
            <a:picLocks noChangeAspect="1"/>
          </p:cNvPicPr>
          <p:nvPr/>
        </p:nvPicPr>
        <p:blipFill>
          <a:blip r:embed="rId5"/>
          <a:stretch>
            <a:fillRect/>
          </a:stretch>
        </p:blipFill>
        <p:spPr>
          <a:xfrm>
            <a:off x="3707094" y="6006074"/>
            <a:ext cx="1707028" cy="615749"/>
          </a:xfrm>
          <a:prstGeom prst="rect">
            <a:avLst/>
          </a:prstGeom>
        </p:spPr>
      </p:pic>
      <p:pic>
        <p:nvPicPr>
          <p:cNvPr id="14" name="Picture 13">
            <a:extLst>
              <a:ext uri="{FF2B5EF4-FFF2-40B4-BE49-F238E27FC236}">
                <a16:creationId xmlns:a16="http://schemas.microsoft.com/office/drawing/2014/main" id="{53E0F739-B34E-463D-BAF0-6AFC2325FF33}"/>
              </a:ext>
            </a:extLst>
          </p:cNvPr>
          <p:cNvPicPr>
            <a:picLocks noChangeAspect="1"/>
          </p:cNvPicPr>
          <p:nvPr/>
        </p:nvPicPr>
        <p:blipFill>
          <a:blip r:embed="rId6"/>
          <a:stretch>
            <a:fillRect/>
          </a:stretch>
        </p:blipFill>
        <p:spPr>
          <a:xfrm>
            <a:off x="7296648" y="5896336"/>
            <a:ext cx="1505843" cy="725487"/>
          </a:xfrm>
          <a:prstGeom prst="rect">
            <a:avLst/>
          </a:prstGeom>
        </p:spPr>
      </p:pic>
      <p:pic>
        <p:nvPicPr>
          <p:cNvPr id="15" name="Picture 14">
            <a:extLst>
              <a:ext uri="{FF2B5EF4-FFF2-40B4-BE49-F238E27FC236}">
                <a16:creationId xmlns:a16="http://schemas.microsoft.com/office/drawing/2014/main" id="{D619694B-1D16-4D24-9948-E492312F6572}"/>
              </a:ext>
            </a:extLst>
          </p:cNvPr>
          <p:cNvPicPr>
            <a:picLocks noChangeAspect="1"/>
          </p:cNvPicPr>
          <p:nvPr/>
        </p:nvPicPr>
        <p:blipFill>
          <a:blip r:embed="rId7"/>
          <a:stretch>
            <a:fillRect/>
          </a:stretch>
        </p:blipFill>
        <p:spPr>
          <a:xfrm>
            <a:off x="5982971" y="5915848"/>
            <a:ext cx="533692" cy="725487"/>
          </a:xfrm>
          <a:prstGeom prst="rect">
            <a:avLst/>
          </a:prstGeom>
        </p:spPr>
      </p:pic>
      <p:pic>
        <p:nvPicPr>
          <p:cNvPr id="16" name="Picture 15">
            <a:extLst>
              <a:ext uri="{FF2B5EF4-FFF2-40B4-BE49-F238E27FC236}">
                <a16:creationId xmlns:a16="http://schemas.microsoft.com/office/drawing/2014/main" id="{2CE79420-50C7-474F-948A-74A95A05B3FC}"/>
              </a:ext>
            </a:extLst>
          </p:cNvPr>
          <p:cNvPicPr>
            <a:picLocks noChangeAspect="1"/>
          </p:cNvPicPr>
          <p:nvPr/>
        </p:nvPicPr>
        <p:blipFill>
          <a:blip r:embed="rId8"/>
          <a:stretch>
            <a:fillRect/>
          </a:stretch>
        </p:blipFill>
        <p:spPr>
          <a:xfrm>
            <a:off x="9405857" y="6098960"/>
            <a:ext cx="2383743" cy="317019"/>
          </a:xfrm>
          <a:prstGeom prst="rect">
            <a:avLst/>
          </a:prstGeom>
        </p:spPr>
      </p:pic>
      <p:pic>
        <p:nvPicPr>
          <p:cNvPr id="58" name="Picture 57" descr="A picture containing shape&#10;&#10;Description automatically generated">
            <a:extLst>
              <a:ext uri="{FF2B5EF4-FFF2-40B4-BE49-F238E27FC236}">
                <a16:creationId xmlns:a16="http://schemas.microsoft.com/office/drawing/2014/main" id="{CD7BB674-D58C-4751-809A-1238A38CC4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6030" y="147637"/>
            <a:ext cx="2356970" cy="1066800"/>
          </a:xfrm>
          <a:prstGeom prst="rect">
            <a:avLst/>
          </a:prstGeom>
        </p:spPr>
      </p:pic>
      <p:sp>
        <p:nvSpPr>
          <p:cNvPr id="7" name="Rectangle 6">
            <a:extLst>
              <a:ext uri="{FF2B5EF4-FFF2-40B4-BE49-F238E27FC236}">
                <a16:creationId xmlns:a16="http://schemas.microsoft.com/office/drawing/2014/main" id="{4E297FF5-26B9-5E47-BC76-C824E724A240}"/>
              </a:ext>
            </a:extLst>
          </p:cNvPr>
          <p:cNvSpPr/>
          <p:nvPr/>
        </p:nvSpPr>
        <p:spPr>
          <a:xfrm>
            <a:off x="-39827" y="0"/>
            <a:ext cx="2906595" cy="5909310"/>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London School of Hygiene and Tropical Medicine</a:t>
            </a:r>
          </a:p>
          <a:p>
            <a:r>
              <a:rPr lang="en-GB" dirty="0">
                <a:latin typeface="Arial" panose="020B0604020202020204" pitchFamily="34" charset="0"/>
                <a:cs typeface="Arial" panose="020B0604020202020204" pitchFamily="34" charset="0"/>
              </a:rPr>
              <a:t>Steve Walker</a:t>
            </a:r>
          </a:p>
          <a:p>
            <a:r>
              <a:rPr lang="en-GB" dirty="0">
                <a:latin typeface="Arial" panose="020B0604020202020204" pitchFamily="34" charset="0"/>
                <a:cs typeface="Arial" panose="020B0604020202020204" pitchFamily="34" charset="0"/>
              </a:rPr>
              <a:t>Michael Marks</a:t>
            </a:r>
          </a:p>
          <a:p>
            <a:r>
              <a:rPr lang="en-GB" dirty="0">
                <a:latin typeface="Arial" panose="020B0604020202020204" pitchFamily="34" charset="0"/>
                <a:cs typeface="Arial" panose="020B0604020202020204" pitchFamily="34" charset="0"/>
              </a:rPr>
              <a:t>Rachel </a:t>
            </a:r>
            <a:r>
              <a:rPr lang="en-GB" dirty="0" err="1">
                <a:latin typeface="Arial" panose="020B0604020202020204" pitchFamily="34" charset="0"/>
                <a:cs typeface="Arial" panose="020B0604020202020204" pitchFamily="34" charset="0"/>
              </a:rPr>
              <a:t>Pullan</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Katherine Halliday</a:t>
            </a:r>
          </a:p>
          <a:p>
            <a:r>
              <a:rPr lang="en-GB" dirty="0">
                <a:latin typeface="Arial" panose="020B0604020202020204" pitchFamily="34" charset="0"/>
                <a:cs typeface="Arial" panose="020B0604020202020204" pitchFamily="34" charset="0"/>
              </a:rPr>
              <a:t>Joseph Timothy</a:t>
            </a:r>
          </a:p>
          <a:p>
            <a:r>
              <a:rPr lang="en-GB" dirty="0">
                <a:latin typeface="Arial" panose="020B0604020202020204" pitchFamily="34" charset="0"/>
                <a:cs typeface="Arial" panose="020B0604020202020204" pitchFamily="34" charset="0"/>
              </a:rPr>
              <a:t>Saba Lambert</a:t>
            </a:r>
          </a:p>
          <a:p>
            <a:r>
              <a:rPr lang="en-GB" dirty="0">
                <a:latin typeface="Arial" panose="020B0604020202020204" pitchFamily="34" charset="0"/>
                <a:cs typeface="Arial" panose="020B0604020202020204" pitchFamily="34" charset="0"/>
              </a:rPr>
              <a:t>Sinead </a:t>
            </a:r>
            <a:r>
              <a:rPr lang="en-GB" dirty="0" err="1">
                <a:latin typeface="Arial" panose="020B0604020202020204" pitchFamily="34" charset="0"/>
                <a:cs typeface="Arial" panose="020B0604020202020204" pitchFamily="34" charset="0"/>
              </a:rPr>
              <a:t>Langan</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David Mabey</a:t>
            </a:r>
          </a:p>
          <a:p>
            <a:r>
              <a:rPr lang="en-GB" dirty="0">
                <a:latin typeface="Arial" panose="020B0604020202020204" pitchFamily="34" charset="0"/>
                <a:cs typeface="Arial" panose="020B0604020202020204" pitchFamily="34" charset="0"/>
              </a:rPr>
              <a:t>Charles Opondo</a:t>
            </a:r>
          </a:p>
          <a:p>
            <a:r>
              <a:rPr lang="en-GB" dirty="0">
                <a:latin typeface="Arial" panose="020B0604020202020204" pitchFamily="34" charset="0"/>
                <a:cs typeface="Arial" panose="020B0604020202020204" pitchFamily="34" charset="0"/>
              </a:rPr>
              <a:t>Liz Allen</a:t>
            </a:r>
          </a:p>
          <a:p>
            <a:r>
              <a:rPr lang="en-GB" dirty="0">
                <a:latin typeface="Arial" panose="020B0604020202020204" pitchFamily="34" charset="0"/>
                <a:cs typeface="Arial" panose="020B0604020202020204" pitchFamily="34" charset="0"/>
              </a:rPr>
              <a:t>Jennifer Palmer</a:t>
            </a:r>
          </a:p>
          <a:p>
            <a:r>
              <a:rPr lang="en-GB" dirty="0">
                <a:latin typeface="Arial" panose="020B0604020202020204" pitchFamily="34" charset="0"/>
                <a:cs typeface="Arial" panose="020B0604020202020204" pitchFamily="34" charset="0"/>
              </a:rPr>
              <a:t>Catherine Pitt</a:t>
            </a:r>
          </a:p>
          <a:p>
            <a:r>
              <a:rPr lang="en-GB" dirty="0">
                <a:latin typeface="Arial" panose="020B0604020202020204" pitchFamily="34" charset="0"/>
                <a:cs typeface="Arial" panose="020B0604020202020204" pitchFamily="34" charset="0"/>
              </a:rPr>
              <a:t>Iris </a:t>
            </a:r>
            <a:r>
              <a:rPr lang="en-GB" dirty="0" err="1">
                <a:latin typeface="Arial" panose="020B0604020202020204" pitchFamily="34" charset="0"/>
                <a:cs typeface="Arial" panose="020B0604020202020204" pitchFamily="34" charset="0"/>
              </a:rPr>
              <a:t>Mosweu</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Maria </a:t>
            </a:r>
            <a:r>
              <a:rPr lang="en-GB" dirty="0" err="1">
                <a:latin typeface="Arial" panose="020B0604020202020204" pitchFamily="34" charset="0"/>
                <a:cs typeface="Arial" panose="020B0604020202020204" pitchFamily="34" charset="0"/>
              </a:rPr>
              <a:t>Zuurmond</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Vanessa Yardley</a:t>
            </a:r>
          </a:p>
          <a:p>
            <a:r>
              <a:rPr lang="en-GB" dirty="0">
                <a:latin typeface="Arial" panose="020B0604020202020204" pitchFamily="34" charset="0"/>
                <a:cs typeface="Arial" panose="020B0604020202020204" pitchFamily="34" charset="0"/>
              </a:rPr>
              <a:t>Ruth Canter</a:t>
            </a:r>
          </a:p>
          <a:p>
            <a:r>
              <a:rPr lang="en-GB" dirty="0">
                <a:latin typeface="Arial" panose="020B0604020202020204" pitchFamily="34" charset="0"/>
                <a:cs typeface="Arial" panose="020B0604020202020204" pitchFamily="34" charset="0"/>
              </a:rPr>
              <a:t>Tara </a:t>
            </a:r>
            <a:r>
              <a:rPr lang="en-GB" dirty="0" err="1">
                <a:latin typeface="Arial" panose="020B0604020202020204" pitchFamily="34" charset="0"/>
                <a:cs typeface="Arial" panose="020B0604020202020204" pitchFamily="34" charset="0"/>
              </a:rPr>
              <a:t>Mtuy</a:t>
            </a:r>
            <a:endParaRPr lang="en-GB" dirty="0">
              <a:latin typeface="Arial" panose="020B0604020202020204" pitchFamily="34" charset="0"/>
              <a:cs typeface="Arial" panose="020B0604020202020204" pitchFamily="34" charset="0"/>
            </a:endParaRPr>
          </a:p>
          <a:p>
            <a:r>
              <a:rPr lang="en-GB" b="1" dirty="0">
                <a:solidFill>
                  <a:srgbClr val="002060"/>
                </a:solidFill>
                <a:latin typeface="Arial" panose="020B0604020202020204" pitchFamily="34" charset="0"/>
                <a:cs typeface="Arial" panose="020B0604020202020204" pitchFamily="34" charset="0"/>
              </a:rPr>
              <a:t> </a:t>
            </a:r>
            <a:endParaRPr lang="en-GB" dirty="0">
              <a:solidFill>
                <a:srgbClr val="00206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D2212A3-D9F7-704E-B8B9-A54816BCC52A}"/>
              </a:ext>
            </a:extLst>
          </p:cNvPr>
          <p:cNvSpPr/>
          <p:nvPr/>
        </p:nvSpPr>
        <p:spPr>
          <a:xfrm>
            <a:off x="2407325" y="-40326"/>
            <a:ext cx="2816568" cy="4962897"/>
          </a:xfrm>
          <a:prstGeom prst="rect">
            <a:avLst/>
          </a:prstGeom>
        </p:spPr>
        <p:txBody>
          <a:bodyPr wrap="square">
            <a:spAutoFit/>
          </a:bodyPr>
          <a:lstStyle/>
          <a:p>
            <a:r>
              <a:rPr lang="en-GB" b="1" dirty="0" err="1">
                <a:latin typeface="Arial" panose="020B0604020202020204" pitchFamily="34" charset="0"/>
                <a:cs typeface="Arial" panose="020B0604020202020204" pitchFamily="34" charset="0"/>
              </a:rPr>
              <a:t>Armauer</a:t>
            </a:r>
            <a:r>
              <a:rPr lang="en-GB" b="1" dirty="0">
                <a:latin typeface="Arial" panose="020B0604020202020204" pitchFamily="34" charset="0"/>
                <a:cs typeface="Arial" panose="020B0604020202020204" pitchFamily="34" charset="0"/>
              </a:rPr>
              <a:t> Hansen Research Institute</a:t>
            </a:r>
          </a:p>
          <a:p>
            <a:r>
              <a:rPr lang="en-GB" dirty="0" err="1">
                <a:latin typeface="Arial" panose="020B0604020202020204" pitchFamily="34" charset="0"/>
                <a:cs typeface="Arial" panose="020B0604020202020204" pitchFamily="34" charset="0"/>
              </a:rPr>
              <a:t>Enalamaw</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Gadisa</a:t>
            </a: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Kidist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Bobosha</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Yohannes </a:t>
            </a:r>
            <a:r>
              <a:rPr lang="en-GB" dirty="0" err="1">
                <a:latin typeface="Arial" panose="020B0604020202020204" pitchFamily="34" charset="0"/>
                <a:cs typeface="Arial" panose="020B0604020202020204" pitchFamily="34" charset="0"/>
              </a:rPr>
              <a:t>hailemichael</a:t>
            </a: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Abebaw</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Yeshambel</a:t>
            </a: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Tekelu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Cherkose</a:t>
            </a: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Abay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Woday</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ALERT Hospital</a:t>
            </a:r>
          </a:p>
          <a:p>
            <a:r>
              <a:rPr lang="en-GB" dirty="0" err="1">
                <a:latin typeface="Arial" panose="020B0604020202020204" pitchFamily="34" charset="0"/>
                <a:cs typeface="Arial" panose="020B0604020202020204" pitchFamily="34" charset="0"/>
              </a:rPr>
              <a:t>Shimelis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Nigusse</a:t>
            </a:r>
            <a:endParaRPr lang="en-GB" dirty="0">
              <a:latin typeface="Arial" panose="020B0604020202020204" pitchFamily="34" charset="0"/>
              <a:cs typeface="Arial" panose="020B0604020202020204" pitchFamily="34" charset="0"/>
            </a:endParaRPr>
          </a:p>
          <a:p>
            <a:endParaRPr lang="en-GB" sz="1050"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Addis Ababa University</a:t>
            </a:r>
          </a:p>
          <a:p>
            <a:r>
              <a:rPr lang="en-GB" dirty="0" err="1">
                <a:latin typeface="Arial" panose="020B0604020202020204" pitchFamily="34" charset="0"/>
                <a:cs typeface="Arial" panose="020B0604020202020204" pitchFamily="34" charset="0"/>
              </a:rPr>
              <a:t>Mirgissa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Kaba</a:t>
            </a: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Fewzia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Shikur</a:t>
            </a: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Amel</a:t>
            </a:r>
            <a:r>
              <a:rPr lang="en-GB" dirty="0">
                <a:latin typeface="Arial" panose="020B0604020202020204" pitchFamily="34" charset="0"/>
                <a:cs typeface="Arial" panose="020B0604020202020204" pitchFamily="34" charset="0"/>
              </a:rPr>
              <a:t> Mohammed</a:t>
            </a:r>
          </a:p>
          <a:p>
            <a:r>
              <a:rPr lang="en-GB" dirty="0" err="1">
                <a:latin typeface="Arial" panose="020B0604020202020204" pitchFamily="34" charset="0"/>
                <a:cs typeface="Arial" panose="020B0604020202020204" pitchFamily="34" charset="0"/>
              </a:rPr>
              <a:t>Kibur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Engdawork</a:t>
            </a:r>
            <a:endParaRPr lang="en-GB"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5EDC32D-04F2-AC43-B3DA-1152B80572F3}"/>
              </a:ext>
            </a:extLst>
          </p:cNvPr>
          <p:cNvSpPr/>
          <p:nvPr/>
        </p:nvSpPr>
        <p:spPr>
          <a:xfrm>
            <a:off x="5069578" y="0"/>
            <a:ext cx="3861792" cy="6070893"/>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Kumasi Centre for Collaborative Research in Tropical Medicine</a:t>
            </a:r>
          </a:p>
          <a:p>
            <a:r>
              <a:rPr lang="en-GB" dirty="0">
                <a:latin typeface="Arial" panose="020B0604020202020204" pitchFamily="34" charset="0"/>
                <a:cs typeface="Arial" panose="020B0604020202020204" pitchFamily="34" charset="0"/>
              </a:rPr>
              <a:t>Richard Phillips</a:t>
            </a:r>
          </a:p>
          <a:p>
            <a:r>
              <a:rPr lang="en-GB" dirty="0">
                <a:latin typeface="Arial" panose="020B0604020202020204" pitchFamily="34" charset="0"/>
                <a:cs typeface="Arial" panose="020B0604020202020204" pitchFamily="34" charset="0"/>
              </a:rPr>
              <a:t>Yaw Amoako</a:t>
            </a:r>
          </a:p>
          <a:p>
            <a:r>
              <a:rPr lang="en-GB" dirty="0">
                <a:latin typeface="Arial" panose="020B0604020202020204" pitchFamily="34" charset="0"/>
                <a:cs typeface="Arial" panose="020B0604020202020204" pitchFamily="34" charset="0"/>
              </a:rPr>
              <a:t>Jacob </a:t>
            </a:r>
            <a:r>
              <a:rPr lang="en-GB" dirty="0" err="1">
                <a:latin typeface="Arial" panose="020B0604020202020204" pitchFamily="34" charset="0"/>
                <a:cs typeface="Arial" panose="020B0604020202020204" pitchFamily="34" charset="0"/>
              </a:rPr>
              <a:t>Novignon</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Ruth </a:t>
            </a:r>
            <a:r>
              <a:rPr lang="en-GB" dirty="0" err="1">
                <a:latin typeface="Arial" panose="020B0604020202020204" pitchFamily="34" charset="0"/>
                <a:cs typeface="Arial" panose="020B0604020202020204" pitchFamily="34" charset="0"/>
              </a:rPr>
              <a:t>Tuwor</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Lucy </a:t>
            </a:r>
            <a:r>
              <a:rPr lang="en-GB" dirty="0" err="1">
                <a:latin typeface="Arial" panose="020B0604020202020204" pitchFamily="34" charset="0"/>
                <a:cs typeface="Arial" panose="020B0604020202020204" pitchFamily="34" charset="0"/>
              </a:rPr>
              <a:t>Owesu</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Abigail </a:t>
            </a:r>
            <a:r>
              <a:rPr lang="en-GB" dirty="0" err="1">
                <a:latin typeface="Arial" panose="020B0604020202020204" pitchFamily="34" charset="0"/>
                <a:cs typeface="Arial" panose="020B0604020202020204" pitchFamily="34" charset="0"/>
              </a:rPr>
              <a:t>Agbanyo</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Michael Oppong</a:t>
            </a:r>
          </a:p>
          <a:p>
            <a:r>
              <a:rPr lang="en-GB" dirty="0">
                <a:latin typeface="Arial" panose="020B0604020202020204" pitchFamily="34" charset="0"/>
                <a:cs typeface="Arial" panose="020B0604020202020204" pitchFamily="34" charset="0"/>
              </a:rPr>
              <a:t>Joseph </a:t>
            </a:r>
            <a:r>
              <a:rPr lang="en-GB" dirty="0" err="1">
                <a:latin typeface="Arial" panose="020B0604020202020204" pitchFamily="34" charset="0"/>
                <a:cs typeface="Arial" panose="020B0604020202020204" pitchFamily="34" charset="0"/>
              </a:rPr>
              <a:t>Tuffour</a:t>
            </a:r>
            <a:endParaRPr lang="en-GB" dirty="0">
              <a:latin typeface="Arial" panose="020B0604020202020204" pitchFamily="34" charset="0"/>
              <a:cs typeface="Arial" panose="020B0604020202020204" pitchFamily="34" charset="0"/>
            </a:endParaRPr>
          </a:p>
          <a:p>
            <a:endParaRPr lang="en-GB" sz="1050"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Noguchi Memorial Institute for Medical Research</a:t>
            </a:r>
          </a:p>
          <a:p>
            <a:r>
              <a:rPr lang="en-GB" dirty="0">
                <a:latin typeface="Arial" panose="020B0604020202020204" pitchFamily="34" charset="0"/>
                <a:cs typeface="Arial" panose="020B0604020202020204" pitchFamily="34" charset="0"/>
              </a:rPr>
              <a:t>Dorothy Yeboah-Manu</a:t>
            </a:r>
          </a:p>
          <a:p>
            <a:r>
              <a:rPr lang="en-GB" dirty="0">
                <a:latin typeface="Arial" panose="020B0604020202020204" pitchFamily="34" charset="0"/>
                <a:cs typeface="Arial" panose="020B0604020202020204" pitchFamily="34" charset="0"/>
              </a:rPr>
              <a:t>Collins </a:t>
            </a:r>
            <a:r>
              <a:rPr lang="en-GB" dirty="0" err="1">
                <a:latin typeface="Arial" panose="020B0604020202020204" pitchFamily="34" charset="0"/>
                <a:cs typeface="Arial" panose="020B0604020202020204" pitchFamily="34" charset="0"/>
              </a:rPr>
              <a:t>Ahorlu</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Eric </a:t>
            </a:r>
            <a:r>
              <a:rPr lang="en-GB" dirty="0" err="1">
                <a:latin typeface="Arial" panose="020B0604020202020204" pitchFamily="34" charset="0"/>
                <a:cs typeface="Arial" panose="020B0604020202020204" pitchFamily="34" charset="0"/>
              </a:rPr>
              <a:t>Koka</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Adwoa Asante-</a:t>
            </a:r>
            <a:r>
              <a:rPr lang="en-GB" dirty="0" err="1">
                <a:latin typeface="Arial" panose="020B0604020202020204" pitchFamily="34" charset="0"/>
                <a:cs typeface="Arial" panose="020B0604020202020204" pitchFamily="34" charset="0"/>
              </a:rPr>
              <a:t>Poku</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Daniel Okyere</a:t>
            </a:r>
          </a:p>
          <a:p>
            <a:r>
              <a:rPr lang="en-GB" dirty="0">
                <a:latin typeface="Arial" panose="020B0604020202020204" pitchFamily="34" charset="0"/>
                <a:cs typeface="Arial" panose="020B0604020202020204" pitchFamily="34" charset="0"/>
              </a:rPr>
              <a:t>Edmund Kwaku</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Richard Akuffo</a:t>
            </a:r>
          </a:p>
          <a:p>
            <a:r>
              <a:rPr lang="en-GB" dirty="0">
                <a:latin typeface="Arial" panose="020B0604020202020204" pitchFamily="34" charset="0"/>
                <a:cs typeface="Arial" panose="020B0604020202020204" pitchFamily="34" charset="0"/>
              </a:rPr>
              <a:t>Mr. </a:t>
            </a:r>
            <a:r>
              <a:rPr lang="en-GB" dirty="0" err="1">
                <a:latin typeface="Arial" panose="020B0604020202020204" pitchFamily="34" charset="0"/>
                <a:cs typeface="Arial" panose="020B0604020202020204" pitchFamily="34" charset="0"/>
              </a:rPr>
              <a:t>Ishaque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Mintah</a:t>
            </a:r>
            <a:r>
              <a:rPr lang="en-GB" dirty="0">
                <a:latin typeface="Arial" panose="020B0604020202020204" pitchFamily="34" charset="0"/>
                <a:cs typeface="Arial" panose="020B0604020202020204" pitchFamily="34" charset="0"/>
              </a:rPr>
              <a:t> Siam</a:t>
            </a:r>
          </a:p>
          <a:p>
            <a:r>
              <a:rPr lang="en-GB" dirty="0">
                <a:latin typeface="Arial" panose="020B0604020202020204" pitchFamily="34" charset="0"/>
                <a:cs typeface="Arial" panose="020B0604020202020204" pitchFamily="34" charset="0"/>
              </a:rPr>
              <a:t>Emmanuel </a:t>
            </a:r>
            <a:r>
              <a:rPr lang="en-GB" dirty="0" err="1">
                <a:latin typeface="Arial" panose="020B0604020202020204" pitchFamily="34" charset="0"/>
                <a:cs typeface="Arial" panose="020B0604020202020204" pitchFamily="34" charset="0"/>
              </a:rPr>
              <a:t>Afeh</a:t>
            </a:r>
            <a:endParaRPr lang="en-GB"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E670FC28-68B9-4B40-BA4E-5E27E5C76D90}"/>
              </a:ext>
            </a:extLst>
          </p:cNvPr>
          <p:cNvSpPr/>
          <p:nvPr/>
        </p:nvSpPr>
        <p:spPr>
          <a:xfrm>
            <a:off x="8931370" y="1171741"/>
            <a:ext cx="6096000" cy="4247317"/>
          </a:xfrm>
          <a:prstGeom prst="rect">
            <a:avLst/>
          </a:prstGeom>
        </p:spPr>
        <p:txBody>
          <a:bodyPr>
            <a:spAutoFit/>
          </a:bodyPr>
          <a:lstStyle/>
          <a:p>
            <a:r>
              <a:rPr lang="en-GB" b="1" dirty="0">
                <a:latin typeface="Arial" panose="020B0604020202020204" pitchFamily="34" charset="0"/>
                <a:cs typeface="Arial" panose="020B0604020202020204" pitchFamily="34" charset="0"/>
              </a:rPr>
              <a:t>Liberia Ministry of Health</a:t>
            </a:r>
          </a:p>
          <a:p>
            <a:r>
              <a:rPr lang="en-GB" dirty="0">
                <a:latin typeface="Arial" panose="020B0604020202020204" pitchFamily="34" charset="0"/>
                <a:cs typeface="Arial" panose="020B0604020202020204" pitchFamily="34" charset="0"/>
              </a:rPr>
              <a:t>Emerson Rogers</a:t>
            </a:r>
          </a:p>
          <a:p>
            <a:r>
              <a:rPr lang="en-GB" dirty="0" err="1">
                <a:latin typeface="Arial" panose="020B0604020202020204" pitchFamily="34" charset="0"/>
                <a:cs typeface="Arial" panose="020B0604020202020204" pitchFamily="34" charset="0"/>
              </a:rPr>
              <a:t>Karsor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Kollie</a:t>
            </a: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Tarnue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Mulbah</a:t>
            </a: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Zeela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Zaizay</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Romeo Giddings</a:t>
            </a:r>
          </a:p>
          <a:p>
            <a:r>
              <a:rPr lang="en-GB" dirty="0">
                <a:latin typeface="Arial" panose="020B0604020202020204" pitchFamily="34" charset="0"/>
                <a:cs typeface="Arial" panose="020B0604020202020204" pitchFamily="34" charset="0"/>
              </a:rPr>
              <a:t>Abednego Wright</a:t>
            </a:r>
          </a:p>
          <a:p>
            <a:r>
              <a:rPr lang="en-GB" dirty="0">
                <a:latin typeface="Arial" panose="020B0604020202020204" pitchFamily="34" charset="0"/>
                <a:cs typeface="Arial" panose="020B0604020202020204" pitchFamily="34" charset="0"/>
              </a:rPr>
              <a:t>Amos </a:t>
            </a:r>
            <a:r>
              <a:rPr lang="en-GB" dirty="0" err="1">
                <a:latin typeface="Arial" panose="020B0604020202020204" pitchFamily="34" charset="0"/>
                <a:cs typeface="Arial" panose="020B0604020202020204" pitchFamily="34" charset="0"/>
              </a:rPr>
              <a:t>Ballah</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Stanley </a:t>
            </a:r>
            <a:r>
              <a:rPr lang="en-GB" dirty="0" err="1">
                <a:latin typeface="Arial" panose="020B0604020202020204" pitchFamily="34" charset="0"/>
                <a:cs typeface="Arial" panose="020B0604020202020204" pitchFamily="34" charset="0"/>
              </a:rPr>
              <a:t>Duwor</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Johnson </a:t>
            </a:r>
            <a:r>
              <a:rPr lang="en-GB" dirty="0" err="1">
                <a:latin typeface="Arial" panose="020B0604020202020204" pitchFamily="34" charset="0"/>
                <a:cs typeface="Arial" panose="020B0604020202020204" pitchFamily="34" charset="0"/>
              </a:rPr>
              <a:t>Geekor</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William </a:t>
            </a:r>
            <a:r>
              <a:rPr lang="en-GB" dirty="0" err="1">
                <a:latin typeface="Arial" panose="020B0604020202020204" pitchFamily="34" charset="0"/>
                <a:cs typeface="Arial" panose="020B0604020202020204" pitchFamily="34" charset="0"/>
              </a:rPr>
              <a:t>Govergo</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Tina </a:t>
            </a:r>
            <a:r>
              <a:rPr lang="en-GB" dirty="0" err="1">
                <a:latin typeface="Arial" panose="020B0604020202020204" pitchFamily="34" charset="0"/>
                <a:cs typeface="Arial" panose="020B0604020202020204" pitchFamily="34" charset="0"/>
              </a:rPr>
              <a:t>Hampaye</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Emmanuel Johnson</a:t>
            </a:r>
          </a:p>
          <a:p>
            <a:r>
              <a:rPr lang="en-GB" dirty="0">
                <a:latin typeface="Arial" panose="020B0604020202020204" pitchFamily="34" charset="0"/>
                <a:cs typeface="Arial" panose="020B0604020202020204" pitchFamily="34" charset="0"/>
              </a:rPr>
              <a:t>Lawrence </a:t>
            </a:r>
            <a:r>
              <a:rPr lang="en-GB" dirty="0" err="1">
                <a:latin typeface="Arial" panose="020B0604020202020204" pitchFamily="34" charset="0"/>
                <a:cs typeface="Arial" panose="020B0604020202020204" pitchFamily="34" charset="0"/>
              </a:rPr>
              <a:t>Kollie</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29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E34D-5E59-4143-BC82-F38A6B1FCFC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0F77B34-5BB1-DB48-9B0A-33449FAA6F4D}"/>
              </a:ext>
            </a:extLst>
          </p:cNvPr>
          <p:cNvSpPr>
            <a:spLocks noGrp="1"/>
          </p:cNvSpPr>
          <p:nvPr>
            <p:ph idx="1"/>
          </p:nvPr>
        </p:nvSpPr>
        <p:spPr/>
        <p:txBody>
          <a:bodyPr/>
          <a:lstStyle/>
          <a:p>
            <a:pPr marL="514350" indent="-514350">
              <a:buFont typeface="+mj-lt"/>
              <a:buAutoNum type="arabicPeriod"/>
            </a:pPr>
            <a:r>
              <a:rPr lang="en-US" dirty="0"/>
              <a:t>NTDs &amp; Skin-NTDs</a:t>
            </a:r>
          </a:p>
          <a:p>
            <a:pPr marL="514350" indent="-514350">
              <a:buFont typeface="+mj-lt"/>
              <a:buAutoNum type="arabicPeriod"/>
            </a:pPr>
            <a:endParaRPr lang="en-US" dirty="0"/>
          </a:p>
          <a:p>
            <a:pPr marL="514350" indent="-514350">
              <a:buFont typeface="+mj-lt"/>
              <a:buAutoNum type="arabicPeriod"/>
            </a:pPr>
            <a:r>
              <a:rPr lang="en-US" dirty="0">
                <a:solidFill>
                  <a:schemeClr val="bg2">
                    <a:lumMod val="90000"/>
                  </a:schemeClr>
                </a:solidFill>
              </a:rPr>
              <a:t>Liberia burden estimation survey</a:t>
            </a:r>
          </a:p>
          <a:p>
            <a:pPr marL="514350" indent="-514350">
              <a:buFont typeface="+mj-lt"/>
              <a:buAutoNum type="arabicPeriod"/>
            </a:pPr>
            <a:endParaRPr lang="en-US" dirty="0">
              <a:solidFill>
                <a:schemeClr val="bg2">
                  <a:lumMod val="90000"/>
                </a:schemeClr>
              </a:solidFill>
            </a:endParaRPr>
          </a:p>
          <a:p>
            <a:pPr marL="514350" indent="-514350">
              <a:buFont typeface="+mj-lt"/>
              <a:buAutoNum type="arabicPeriod"/>
            </a:pPr>
            <a:r>
              <a:rPr lang="en-US" dirty="0">
                <a:solidFill>
                  <a:schemeClr val="bg2">
                    <a:lumMod val="90000"/>
                  </a:schemeClr>
                </a:solidFill>
              </a:rPr>
              <a:t>Integrated Skin NTD Studies in Ghana &amp; Ethiopia</a:t>
            </a:r>
          </a:p>
        </p:txBody>
      </p:sp>
    </p:spTree>
    <p:extLst>
      <p:ext uri="{BB962C8B-B14F-4D97-AF65-F5344CB8AC3E}">
        <p14:creationId xmlns:p14="http://schemas.microsoft.com/office/powerpoint/2010/main" val="4254553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3F30F8DA-5F54-F54B-9020-60E3951EB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852" y="0"/>
            <a:ext cx="8721726" cy="5142691"/>
          </a:xfrm>
          <a:prstGeom prst="rect">
            <a:avLst/>
          </a:prstGeom>
        </p:spPr>
      </p:pic>
      <p:sp>
        <p:nvSpPr>
          <p:cNvPr id="6" name="TextBox 5">
            <a:extLst>
              <a:ext uri="{FF2B5EF4-FFF2-40B4-BE49-F238E27FC236}">
                <a16:creationId xmlns:a16="http://schemas.microsoft.com/office/drawing/2014/main" id="{F660D677-C9E9-FF45-9BDD-A2CB04B02BF7}"/>
              </a:ext>
            </a:extLst>
          </p:cNvPr>
          <p:cNvSpPr txBox="1"/>
          <p:nvPr/>
        </p:nvSpPr>
        <p:spPr>
          <a:xfrm>
            <a:off x="1168227" y="4597003"/>
            <a:ext cx="1928812" cy="400050"/>
          </a:xfrm>
          <a:prstGeom prst="rect">
            <a:avLst/>
          </a:prstGeom>
          <a:noFill/>
          <a:ln w="28575">
            <a:solidFill>
              <a:srgbClr val="FF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6A56DD24-2580-CA42-9368-6BDFBE2FF764}"/>
              </a:ext>
            </a:extLst>
          </p:cNvPr>
          <p:cNvSpPr txBox="1"/>
          <p:nvPr/>
        </p:nvSpPr>
        <p:spPr>
          <a:xfrm>
            <a:off x="5306839" y="3953757"/>
            <a:ext cx="1076696" cy="400050"/>
          </a:xfrm>
          <a:prstGeom prst="rect">
            <a:avLst/>
          </a:prstGeom>
          <a:noFill/>
          <a:ln w="28575">
            <a:solidFill>
              <a:srgbClr val="FF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09CC0991-46C4-FF4C-ABFA-8E2B78BA9F68}"/>
              </a:ext>
            </a:extLst>
          </p:cNvPr>
          <p:cNvSpPr txBox="1"/>
          <p:nvPr/>
        </p:nvSpPr>
        <p:spPr>
          <a:xfrm>
            <a:off x="5306838" y="2778307"/>
            <a:ext cx="3107377" cy="400050"/>
          </a:xfrm>
          <a:prstGeom prst="rect">
            <a:avLst/>
          </a:prstGeom>
          <a:noFill/>
          <a:ln w="28575">
            <a:solidFill>
              <a:srgbClr val="FF000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FF6DE1F0-059E-F243-BBB0-EBBEEA258B51}"/>
              </a:ext>
            </a:extLst>
          </p:cNvPr>
          <p:cNvSpPr txBox="1"/>
          <p:nvPr/>
        </p:nvSpPr>
        <p:spPr>
          <a:xfrm>
            <a:off x="5306837" y="2272324"/>
            <a:ext cx="1670463" cy="400050"/>
          </a:xfrm>
          <a:prstGeom prst="rect">
            <a:avLst/>
          </a:prstGeom>
          <a:noFill/>
          <a:ln w="28575">
            <a:solidFill>
              <a:srgbClr val="FF0000"/>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930357CB-79BE-574C-B418-8A8D726719D6}"/>
              </a:ext>
            </a:extLst>
          </p:cNvPr>
          <p:cNvSpPr txBox="1"/>
          <p:nvPr/>
        </p:nvSpPr>
        <p:spPr>
          <a:xfrm>
            <a:off x="5306836" y="1096874"/>
            <a:ext cx="3249884" cy="400050"/>
          </a:xfrm>
          <a:prstGeom prst="rect">
            <a:avLst/>
          </a:prstGeom>
          <a:noFill/>
          <a:ln w="28575">
            <a:solidFill>
              <a:srgbClr val="FF0000"/>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CD62BE99-065E-1945-B121-0BE7F30AA4BB}"/>
              </a:ext>
            </a:extLst>
          </p:cNvPr>
          <p:cNvSpPr txBox="1"/>
          <p:nvPr/>
        </p:nvSpPr>
        <p:spPr>
          <a:xfrm>
            <a:off x="1" y="2332001"/>
            <a:ext cx="1579690" cy="923330"/>
          </a:xfrm>
          <a:prstGeom prst="rect">
            <a:avLst/>
          </a:prstGeom>
          <a:noFill/>
        </p:spPr>
        <p:txBody>
          <a:bodyPr wrap="square" rtlCol="0">
            <a:spAutoFit/>
          </a:bodyPr>
          <a:lstStyle/>
          <a:p>
            <a:r>
              <a:rPr lang="en-US" b="1" dirty="0">
                <a:solidFill>
                  <a:srgbClr val="FF0000"/>
                </a:solidFill>
              </a:rPr>
              <a:t>PC-NTDs</a:t>
            </a:r>
          </a:p>
          <a:p>
            <a:r>
              <a:rPr lang="en-US" b="1" dirty="0">
                <a:solidFill>
                  <a:srgbClr val="FF0000"/>
                </a:solidFill>
              </a:rPr>
              <a:t>AKA MDA Diseases</a:t>
            </a:r>
          </a:p>
        </p:txBody>
      </p:sp>
      <p:sp>
        <p:nvSpPr>
          <p:cNvPr id="12" name="TextBox 11">
            <a:extLst>
              <a:ext uri="{FF2B5EF4-FFF2-40B4-BE49-F238E27FC236}">
                <a16:creationId xmlns:a16="http://schemas.microsoft.com/office/drawing/2014/main" id="{E4212EF0-AEEE-9C43-91A1-D34A64ABB097}"/>
              </a:ext>
            </a:extLst>
          </p:cNvPr>
          <p:cNvSpPr txBox="1"/>
          <p:nvPr/>
        </p:nvSpPr>
        <p:spPr>
          <a:xfrm>
            <a:off x="1144452" y="473295"/>
            <a:ext cx="1209637" cy="400050"/>
          </a:xfrm>
          <a:prstGeom prst="rect">
            <a:avLst/>
          </a:prstGeom>
          <a:noFill/>
          <a:ln w="38100">
            <a:solidFill>
              <a:srgbClr val="7030A0"/>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6A9E6D35-31D3-0A46-BE9B-AFE2A08F1916}"/>
              </a:ext>
            </a:extLst>
          </p:cNvPr>
          <p:cNvSpPr txBox="1"/>
          <p:nvPr/>
        </p:nvSpPr>
        <p:spPr>
          <a:xfrm>
            <a:off x="1144453" y="3753732"/>
            <a:ext cx="1652549" cy="400050"/>
          </a:xfrm>
          <a:prstGeom prst="rect">
            <a:avLst/>
          </a:prstGeom>
          <a:noFill/>
          <a:ln w="38100">
            <a:solidFill>
              <a:srgbClr val="7030A0"/>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70F70E11-C23B-2A48-88A6-66FEFED39DCC}"/>
              </a:ext>
            </a:extLst>
          </p:cNvPr>
          <p:cNvSpPr txBox="1"/>
          <p:nvPr/>
        </p:nvSpPr>
        <p:spPr>
          <a:xfrm>
            <a:off x="1144452" y="4177286"/>
            <a:ext cx="2866987" cy="400050"/>
          </a:xfrm>
          <a:prstGeom prst="rect">
            <a:avLst/>
          </a:prstGeom>
          <a:noFill/>
          <a:ln w="38100">
            <a:solidFill>
              <a:srgbClr val="7030A0"/>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97FBFFFA-5950-BD46-A8AA-36E1BA350BEB}"/>
              </a:ext>
            </a:extLst>
          </p:cNvPr>
          <p:cNvSpPr txBox="1"/>
          <p:nvPr/>
        </p:nvSpPr>
        <p:spPr>
          <a:xfrm>
            <a:off x="1144452" y="4605293"/>
            <a:ext cx="1952587" cy="400050"/>
          </a:xfrm>
          <a:prstGeom prst="rect">
            <a:avLst/>
          </a:prstGeom>
          <a:noFill/>
          <a:ln w="38100">
            <a:solidFill>
              <a:srgbClr val="7030A0"/>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735DDD34-6CAD-EC49-B0DB-3AF466113767}"/>
              </a:ext>
            </a:extLst>
          </p:cNvPr>
          <p:cNvSpPr txBox="1"/>
          <p:nvPr/>
        </p:nvSpPr>
        <p:spPr>
          <a:xfrm>
            <a:off x="5306836" y="512676"/>
            <a:ext cx="3833816" cy="584198"/>
          </a:xfrm>
          <a:prstGeom prst="rect">
            <a:avLst/>
          </a:prstGeom>
          <a:noFill/>
          <a:ln w="38100">
            <a:solidFill>
              <a:srgbClr val="7030A0"/>
            </a:solidFill>
          </a:ln>
        </p:spPr>
        <p:txBody>
          <a:bodyPr wrap="square" rtlCol="0">
            <a:spAutoFit/>
          </a:bodyPr>
          <a:lstStyle/>
          <a:p>
            <a:endParaRPr lang="en-US" dirty="0"/>
          </a:p>
        </p:txBody>
      </p:sp>
      <p:sp>
        <p:nvSpPr>
          <p:cNvPr id="17" name="TextBox 16">
            <a:extLst>
              <a:ext uri="{FF2B5EF4-FFF2-40B4-BE49-F238E27FC236}">
                <a16:creationId xmlns:a16="http://schemas.microsoft.com/office/drawing/2014/main" id="{B048EECD-8561-5A47-BAC1-F39810471E5B}"/>
              </a:ext>
            </a:extLst>
          </p:cNvPr>
          <p:cNvSpPr txBox="1"/>
          <p:nvPr/>
        </p:nvSpPr>
        <p:spPr>
          <a:xfrm>
            <a:off x="5322715" y="1096874"/>
            <a:ext cx="3234005" cy="400050"/>
          </a:xfrm>
          <a:prstGeom prst="rect">
            <a:avLst/>
          </a:prstGeom>
          <a:noFill/>
          <a:ln w="38100">
            <a:solidFill>
              <a:srgbClr val="7030A0"/>
            </a:solidFill>
          </a:ln>
        </p:spPr>
        <p:txBody>
          <a:bodyPr wrap="square" rtlCol="0">
            <a:spAutoFit/>
          </a:bodyPr>
          <a:lstStyle/>
          <a:p>
            <a:endParaRPr lang="en-US" dirty="0"/>
          </a:p>
        </p:txBody>
      </p:sp>
      <p:sp>
        <p:nvSpPr>
          <p:cNvPr id="18" name="TextBox 17">
            <a:extLst>
              <a:ext uri="{FF2B5EF4-FFF2-40B4-BE49-F238E27FC236}">
                <a16:creationId xmlns:a16="http://schemas.microsoft.com/office/drawing/2014/main" id="{74483CAE-8D95-1644-8877-EB5C5848EF00}"/>
              </a:ext>
            </a:extLst>
          </p:cNvPr>
          <p:cNvSpPr txBox="1"/>
          <p:nvPr/>
        </p:nvSpPr>
        <p:spPr>
          <a:xfrm>
            <a:off x="5306836" y="4348199"/>
            <a:ext cx="3376616" cy="400050"/>
          </a:xfrm>
          <a:prstGeom prst="rect">
            <a:avLst/>
          </a:prstGeom>
          <a:noFill/>
          <a:ln w="38100">
            <a:solidFill>
              <a:srgbClr val="7030A0"/>
            </a:solidFill>
          </a:ln>
        </p:spPr>
        <p:txBody>
          <a:bodyPr wrap="square" rtlCol="0">
            <a:spAutoFit/>
          </a:bodyPr>
          <a:lstStyle/>
          <a:p>
            <a:endParaRPr lang="en-US" dirty="0"/>
          </a:p>
        </p:txBody>
      </p:sp>
      <p:sp>
        <p:nvSpPr>
          <p:cNvPr id="19" name="TextBox 18">
            <a:extLst>
              <a:ext uri="{FF2B5EF4-FFF2-40B4-BE49-F238E27FC236}">
                <a16:creationId xmlns:a16="http://schemas.microsoft.com/office/drawing/2014/main" id="{3EDEAE12-1A7F-A645-91E9-8270AB1252C3}"/>
              </a:ext>
            </a:extLst>
          </p:cNvPr>
          <p:cNvSpPr txBox="1"/>
          <p:nvPr/>
        </p:nvSpPr>
        <p:spPr>
          <a:xfrm>
            <a:off x="5322715" y="1866666"/>
            <a:ext cx="3376616" cy="400050"/>
          </a:xfrm>
          <a:prstGeom prst="rect">
            <a:avLst/>
          </a:prstGeom>
          <a:noFill/>
          <a:ln w="38100">
            <a:solidFill>
              <a:srgbClr val="7030A0"/>
            </a:solidFill>
          </a:ln>
        </p:spPr>
        <p:txBody>
          <a:bodyPr wrap="square" rtlCol="0">
            <a:spAutoFit/>
          </a:bodyPr>
          <a:lstStyle/>
          <a:p>
            <a:endParaRPr lang="en-US" dirty="0"/>
          </a:p>
        </p:txBody>
      </p:sp>
      <p:sp>
        <p:nvSpPr>
          <p:cNvPr id="20" name="TextBox 19">
            <a:extLst>
              <a:ext uri="{FF2B5EF4-FFF2-40B4-BE49-F238E27FC236}">
                <a16:creationId xmlns:a16="http://schemas.microsoft.com/office/drawing/2014/main" id="{33742EA4-4693-FF47-86E4-D21FEC035FBD}"/>
              </a:ext>
            </a:extLst>
          </p:cNvPr>
          <p:cNvSpPr txBox="1"/>
          <p:nvPr/>
        </p:nvSpPr>
        <p:spPr>
          <a:xfrm>
            <a:off x="10050932" y="2611730"/>
            <a:ext cx="2141067" cy="923330"/>
          </a:xfrm>
          <a:prstGeom prst="rect">
            <a:avLst/>
          </a:prstGeom>
          <a:noFill/>
        </p:spPr>
        <p:txBody>
          <a:bodyPr wrap="square" rtlCol="0">
            <a:spAutoFit/>
          </a:bodyPr>
          <a:lstStyle/>
          <a:p>
            <a:r>
              <a:rPr lang="en-US" b="1" dirty="0">
                <a:solidFill>
                  <a:srgbClr val="7030A0"/>
                </a:solidFill>
              </a:rPr>
              <a:t>Prominent Skin Manifestations</a:t>
            </a:r>
          </a:p>
          <a:p>
            <a:r>
              <a:rPr lang="en-US" b="1" dirty="0">
                <a:solidFill>
                  <a:srgbClr val="7030A0"/>
                </a:solidFill>
              </a:rPr>
              <a:t>AKA Skin-NTDS</a:t>
            </a:r>
          </a:p>
        </p:txBody>
      </p:sp>
    </p:spTree>
    <p:extLst>
      <p:ext uri="{BB962C8B-B14F-4D97-AF65-F5344CB8AC3E}">
        <p14:creationId xmlns:p14="http://schemas.microsoft.com/office/powerpoint/2010/main" val="223538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no shirt&#10;&#10;Description automatically generated with low confidence">
            <a:extLst>
              <a:ext uri="{FF2B5EF4-FFF2-40B4-BE49-F238E27FC236}">
                <a16:creationId xmlns:a16="http://schemas.microsoft.com/office/drawing/2014/main" id="{74DDBFE9-82FA-F14F-BBCD-21C146EE1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2383" y="2793788"/>
            <a:ext cx="1893599" cy="2843744"/>
          </a:xfrm>
          <a:prstGeom prst="rect">
            <a:avLst/>
          </a:prstGeom>
          <a:ln w="28575">
            <a:solidFill>
              <a:srgbClr val="156B6D"/>
            </a:solidFill>
          </a:ln>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76" t="51881" r="3097"/>
          <a:stretch/>
        </p:blipFill>
        <p:spPr>
          <a:xfrm>
            <a:off x="205775" y="430164"/>
            <a:ext cx="3022221" cy="2160000"/>
          </a:xfrm>
          <a:prstGeom prst="rect">
            <a:avLst/>
          </a:prstGeom>
          <a:ln w="28575">
            <a:solidFill>
              <a:srgbClr val="156B6D"/>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921" t="5545" r="59804" b="68976"/>
          <a:stretch/>
        </p:blipFill>
        <p:spPr>
          <a:xfrm>
            <a:off x="121728" y="2818269"/>
            <a:ext cx="1893600" cy="2789915"/>
          </a:xfrm>
          <a:prstGeom prst="rect">
            <a:avLst/>
          </a:prstGeom>
          <a:ln w="28575">
            <a:solidFill>
              <a:srgbClr val="156B6D"/>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4925"/>
          <a:stretch/>
        </p:blipFill>
        <p:spPr>
          <a:xfrm>
            <a:off x="2159801" y="2818268"/>
            <a:ext cx="1863249" cy="2790000"/>
          </a:xfrm>
          <a:prstGeom prst="rect">
            <a:avLst/>
          </a:prstGeom>
          <a:ln w="38100">
            <a:solidFill>
              <a:srgbClr val="156B6D"/>
            </a:solidFill>
          </a:ln>
        </p:spPr>
      </p:pic>
      <p:sp>
        <p:nvSpPr>
          <p:cNvPr id="8" name="TextBox 7"/>
          <p:cNvSpPr txBox="1"/>
          <p:nvPr/>
        </p:nvSpPr>
        <p:spPr>
          <a:xfrm>
            <a:off x="126234" y="2260132"/>
            <a:ext cx="1995615" cy="369332"/>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latin typeface="Arial Black" panose="020B0A04020102020204" pitchFamily="34" charset="0"/>
              </a:rPr>
              <a:t>Buruli ulcer</a:t>
            </a:r>
          </a:p>
        </p:txBody>
      </p:sp>
      <p:sp>
        <p:nvSpPr>
          <p:cNvPr id="14" name="TextBox 13"/>
          <p:cNvSpPr txBox="1"/>
          <p:nvPr/>
        </p:nvSpPr>
        <p:spPr>
          <a:xfrm>
            <a:off x="8481910" y="5309312"/>
            <a:ext cx="1417027" cy="369332"/>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latin typeface="Arial Black" panose="020B0A04020102020204" pitchFamily="34" charset="0"/>
              </a:rPr>
              <a:t>Leprosy</a:t>
            </a:r>
          </a:p>
        </p:txBody>
      </p:sp>
      <p:sp>
        <p:nvSpPr>
          <p:cNvPr id="15" name="TextBox 14"/>
          <p:cNvSpPr txBox="1"/>
          <p:nvPr/>
        </p:nvSpPr>
        <p:spPr>
          <a:xfrm>
            <a:off x="70755" y="5189581"/>
            <a:ext cx="1995615" cy="369332"/>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latin typeface="Arial Black" panose="020B0A04020102020204" pitchFamily="34" charset="0"/>
              </a:rPr>
              <a:t>Yaws</a:t>
            </a:r>
          </a:p>
        </p:txBody>
      </p:sp>
      <p:sp>
        <p:nvSpPr>
          <p:cNvPr id="16" name="TextBox 15"/>
          <p:cNvSpPr txBox="1"/>
          <p:nvPr/>
        </p:nvSpPr>
        <p:spPr>
          <a:xfrm>
            <a:off x="2106076" y="5227088"/>
            <a:ext cx="2330822" cy="369332"/>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latin typeface="Arial Black" panose="020B0A04020102020204" pitchFamily="34" charset="0"/>
              </a:rPr>
              <a:t>LF</a:t>
            </a:r>
          </a:p>
        </p:txBody>
      </p:sp>
      <p:pic>
        <p:nvPicPr>
          <p:cNvPr id="9" name="Picture 8">
            <a:extLst>
              <a:ext uri="{FF2B5EF4-FFF2-40B4-BE49-F238E27FC236}">
                <a16:creationId xmlns:a16="http://schemas.microsoft.com/office/drawing/2014/main" id="{07F23576-C78F-FB4F-8611-549DA2425C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893127" y="3165134"/>
            <a:ext cx="2790000" cy="2092500"/>
          </a:xfrm>
          <a:prstGeom prst="rect">
            <a:avLst/>
          </a:prstGeom>
          <a:ln w="28575">
            <a:solidFill>
              <a:srgbClr val="156B6D"/>
            </a:solidFill>
          </a:ln>
        </p:spPr>
      </p:pic>
      <p:sp>
        <p:nvSpPr>
          <p:cNvPr id="17" name="TextBox 16">
            <a:extLst>
              <a:ext uri="{FF2B5EF4-FFF2-40B4-BE49-F238E27FC236}">
                <a16:creationId xmlns:a16="http://schemas.microsoft.com/office/drawing/2014/main" id="{C8A85156-5B90-8545-9512-3908660DBE3E}"/>
              </a:ext>
            </a:extLst>
          </p:cNvPr>
          <p:cNvSpPr txBox="1"/>
          <p:nvPr/>
        </p:nvSpPr>
        <p:spPr>
          <a:xfrm>
            <a:off x="6175105" y="5309312"/>
            <a:ext cx="1988545" cy="369332"/>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latin typeface="Arial Black" panose="020B0A04020102020204" pitchFamily="34" charset="0"/>
              </a:rPr>
              <a:t>Scabies</a:t>
            </a:r>
          </a:p>
        </p:txBody>
      </p:sp>
      <p:pic>
        <p:nvPicPr>
          <p:cNvPr id="12" name="Picture 11">
            <a:extLst>
              <a:ext uri="{FF2B5EF4-FFF2-40B4-BE49-F238E27FC236}">
                <a16:creationId xmlns:a16="http://schemas.microsoft.com/office/drawing/2014/main" id="{94291244-BD31-5040-9624-CAD983686A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7107" y="430166"/>
            <a:ext cx="2588682" cy="2160018"/>
          </a:xfrm>
          <a:prstGeom prst="rect">
            <a:avLst/>
          </a:prstGeom>
          <a:ln w="28575">
            <a:solidFill>
              <a:srgbClr val="156B6D"/>
            </a:solidFill>
          </a:ln>
        </p:spPr>
      </p:pic>
      <p:sp>
        <p:nvSpPr>
          <p:cNvPr id="18" name="TextBox 17">
            <a:extLst>
              <a:ext uri="{FF2B5EF4-FFF2-40B4-BE49-F238E27FC236}">
                <a16:creationId xmlns:a16="http://schemas.microsoft.com/office/drawing/2014/main" id="{AA3EBC7F-10FA-4A4E-9472-7B21A77656FC}"/>
              </a:ext>
            </a:extLst>
          </p:cNvPr>
          <p:cNvSpPr txBox="1"/>
          <p:nvPr/>
        </p:nvSpPr>
        <p:spPr>
          <a:xfrm>
            <a:off x="6032340" y="2254386"/>
            <a:ext cx="2769385" cy="380823"/>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latin typeface="Arial Black" panose="020B0A04020102020204" pitchFamily="34" charset="0"/>
              </a:rPr>
              <a:t>Onchocerciasis</a:t>
            </a:r>
          </a:p>
        </p:txBody>
      </p:sp>
      <p:pic>
        <p:nvPicPr>
          <p:cNvPr id="19" name="Picture 18">
            <a:extLst>
              <a:ext uri="{FF2B5EF4-FFF2-40B4-BE49-F238E27FC236}">
                <a16:creationId xmlns:a16="http://schemas.microsoft.com/office/drawing/2014/main" id="{8F7C699A-B6FF-F743-B03E-F9AF317DA7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746621" y="3280840"/>
            <a:ext cx="2790000" cy="1858725"/>
          </a:xfrm>
          <a:prstGeom prst="rect">
            <a:avLst/>
          </a:prstGeom>
          <a:ln w="28575">
            <a:solidFill>
              <a:srgbClr val="156B6D"/>
            </a:solidFill>
          </a:ln>
        </p:spPr>
      </p:pic>
      <p:sp>
        <p:nvSpPr>
          <p:cNvPr id="21" name="TextBox 20">
            <a:extLst>
              <a:ext uri="{FF2B5EF4-FFF2-40B4-BE49-F238E27FC236}">
                <a16:creationId xmlns:a16="http://schemas.microsoft.com/office/drawing/2014/main" id="{5B9D4E3D-78DC-9C49-8AD4-11B4B18F8B27}"/>
              </a:ext>
            </a:extLst>
          </p:cNvPr>
          <p:cNvSpPr txBox="1"/>
          <p:nvPr/>
        </p:nvSpPr>
        <p:spPr>
          <a:xfrm>
            <a:off x="4167453" y="5268200"/>
            <a:ext cx="2046552" cy="369332"/>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latin typeface="Arial Black" panose="020B0A04020102020204" pitchFamily="34" charset="0"/>
              </a:rPr>
              <a:t>Leishmaniasis</a:t>
            </a:r>
          </a:p>
        </p:txBody>
      </p:sp>
      <p:pic>
        <p:nvPicPr>
          <p:cNvPr id="22" name="Picture 2" descr="Image result for mycetoma">
            <a:extLst>
              <a:ext uri="{FF2B5EF4-FFF2-40B4-BE49-F238E27FC236}">
                <a16:creationId xmlns:a16="http://schemas.microsoft.com/office/drawing/2014/main" id="{950C2070-A149-8A4C-B72E-51D171623FA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6395" y="430165"/>
            <a:ext cx="2721402" cy="2160018"/>
          </a:xfrm>
          <a:prstGeom prst="rect">
            <a:avLst/>
          </a:prstGeom>
          <a:noFill/>
          <a:ln w="28575">
            <a:solidFill>
              <a:srgbClr val="156B6D"/>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ACDA0FD-A037-1D4E-AAD5-7C8B60DE0EFA}"/>
              </a:ext>
            </a:extLst>
          </p:cNvPr>
          <p:cNvSpPr txBox="1"/>
          <p:nvPr/>
        </p:nvSpPr>
        <p:spPr>
          <a:xfrm>
            <a:off x="3222311" y="2260131"/>
            <a:ext cx="1863262" cy="369332"/>
          </a:xfrm>
          <a:prstGeom prst="rect">
            <a:avLst/>
          </a:prstGeom>
          <a:noFill/>
        </p:spPr>
        <p:txBody>
          <a:bodyPr wrap="square" rtlCol="0">
            <a:spAutoFit/>
          </a:bodyPr>
          <a:lstStyle/>
          <a:p>
            <a:r>
              <a:rPr lang="en-GB" dirty="0">
                <a:solidFill>
                  <a:schemeClr val="bg1"/>
                </a:solidFill>
                <a:effectLst>
                  <a:outerShdw blurRad="38100" dist="38100" dir="2700000" algn="tl">
                    <a:srgbClr val="000000">
                      <a:alpha val="43137"/>
                    </a:srgbClr>
                  </a:outerShdw>
                </a:effectLst>
                <a:latin typeface="Arial Black" panose="020B0A04020102020204" pitchFamily="34" charset="0"/>
              </a:rPr>
              <a:t>Mycetoma</a:t>
            </a:r>
          </a:p>
        </p:txBody>
      </p:sp>
    </p:spTree>
    <p:extLst>
      <p:ext uri="{BB962C8B-B14F-4D97-AF65-F5344CB8AC3E}">
        <p14:creationId xmlns:p14="http://schemas.microsoft.com/office/powerpoint/2010/main" val="3828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shot of a cell phone&#10;&#10;Description automatically generated">
            <a:extLst>
              <a:ext uri="{FF2B5EF4-FFF2-40B4-BE49-F238E27FC236}">
                <a16:creationId xmlns:a16="http://schemas.microsoft.com/office/drawing/2014/main" id="{0CB5CDF8-C82A-454D-8ECD-50C8100C23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321567" cy="2520934"/>
          </a:xfrm>
        </p:spPr>
      </p:pic>
      <p:pic>
        <p:nvPicPr>
          <p:cNvPr id="5" name="Picture 4" descr="A screenshot of a cell phone&#10;&#10;Description automatically generated">
            <a:extLst>
              <a:ext uri="{FF2B5EF4-FFF2-40B4-BE49-F238E27FC236}">
                <a16:creationId xmlns:a16="http://schemas.microsoft.com/office/drawing/2014/main" id="{1062D8EE-A774-3B44-8E63-A24A45998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 y="523970"/>
            <a:ext cx="6909440" cy="3059339"/>
          </a:xfrm>
          <a:prstGeom prst="rect">
            <a:avLst/>
          </a:prstGeom>
        </p:spPr>
      </p:pic>
      <p:pic>
        <p:nvPicPr>
          <p:cNvPr id="6" name="Picture 5">
            <a:extLst>
              <a:ext uri="{FF2B5EF4-FFF2-40B4-BE49-F238E27FC236}">
                <a16:creationId xmlns:a16="http://schemas.microsoft.com/office/drawing/2014/main" id="{038B1031-F771-6844-BF4B-86E7FF7F4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4246"/>
            <a:ext cx="7107567" cy="2278384"/>
          </a:xfrm>
          <a:prstGeom prst="rect">
            <a:avLst/>
          </a:prstGeom>
        </p:spPr>
      </p:pic>
      <p:pic>
        <p:nvPicPr>
          <p:cNvPr id="7" name="Content Placeholder 5">
            <a:extLst>
              <a:ext uri="{FF2B5EF4-FFF2-40B4-BE49-F238E27FC236}">
                <a16:creationId xmlns:a16="http://schemas.microsoft.com/office/drawing/2014/main" id="{1FF78C00-E2DE-A844-BD76-BD3B02554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48" y="18246"/>
            <a:ext cx="4441501" cy="5618056"/>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B04A9B21-D9CA-0E40-B7B7-AA0BDA4605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48" y="0"/>
            <a:ext cx="6339526" cy="5785773"/>
          </a:xfrm>
          <a:prstGeom prst="rect">
            <a:avLst/>
          </a:prstGeom>
        </p:spPr>
      </p:pic>
      <p:sp>
        <p:nvSpPr>
          <p:cNvPr id="9" name="TextBox 8">
            <a:extLst>
              <a:ext uri="{FF2B5EF4-FFF2-40B4-BE49-F238E27FC236}">
                <a16:creationId xmlns:a16="http://schemas.microsoft.com/office/drawing/2014/main" id="{516E7C9E-2B8F-134E-8567-E1B54DB8385C}"/>
              </a:ext>
            </a:extLst>
          </p:cNvPr>
          <p:cNvSpPr txBox="1"/>
          <p:nvPr/>
        </p:nvSpPr>
        <p:spPr>
          <a:xfrm>
            <a:off x="7396226" y="-53064"/>
            <a:ext cx="806631" cy="461665"/>
          </a:xfrm>
          <a:prstGeom prst="rect">
            <a:avLst/>
          </a:prstGeom>
          <a:noFill/>
        </p:spPr>
        <p:txBody>
          <a:bodyPr wrap="none" rtlCol="0">
            <a:spAutoFit/>
          </a:bodyPr>
          <a:lstStyle/>
          <a:p>
            <a:r>
              <a:rPr lang="en-US" sz="2400" b="1" dirty="0"/>
              <a:t>2015</a:t>
            </a:r>
          </a:p>
        </p:txBody>
      </p:sp>
      <p:sp>
        <p:nvSpPr>
          <p:cNvPr id="10" name="TextBox 9">
            <a:extLst>
              <a:ext uri="{FF2B5EF4-FFF2-40B4-BE49-F238E27FC236}">
                <a16:creationId xmlns:a16="http://schemas.microsoft.com/office/drawing/2014/main" id="{4ACCBBFE-26D1-3544-96D9-872CFC7E664A}"/>
              </a:ext>
            </a:extLst>
          </p:cNvPr>
          <p:cNvSpPr txBox="1"/>
          <p:nvPr/>
        </p:nvSpPr>
        <p:spPr>
          <a:xfrm>
            <a:off x="7396225" y="1822808"/>
            <a:ext cx="806631" cy="461665"/>
          </a:xfrm>
          <a:prstGeom prst="rect">
            <a:avLst/>
          </a:prstGeom>
          <a:noFill/>
        </p:spPr>
        <p:txBody>
          <a:bodyPr wrap="none" rtlCol="0">
            <a:spAutoFit/>
          </a:bodyPr>
          <a:lstStyle/>
          <a:p>
            <a:r>
              <a:rPr lang="en-US" sz="2400" b="1" dirty="0"/>
              <a:t>2017</a:t>
            </a:r>
          </a:p>
        </p:txBody>
      </p:sp>
      <p:sp>
        <p:nvSpPr>
          <p:cNvPr id="11" name="TextBox 10">
            <a:extLst>
              <a:ext uri="{FF2B5EF4-FFF2-40B4-BE49-F238E27FC236}">
                <a16:creationId xmlns:a16="http://schemas.microsoft.com/office/drawing/2014/main" id="{36ECBFBB-5EAC-D34F-A9DD-ECC74FA17CDE}"/>
              </a:ext>
            </a:extLst>
          </p:cNvPr>
          <p:cNvSpPr txBox="1"/>
          <p:nvPr/>
        </p:nvSpPr>
        <p:spPr>
          <a:xfrm>
            <a:off x="7396225" y="884872"/>
            <a:ext cx="806631" cy="461665"/>
          </a:xfrm>
          <a:prstGeom prst="rect">
            <a:avLst/>
          </a:prstGeom>
          <a:noFill/>
        </p:spPr>
        <p:txBody>
          <a:bodyPr wrap="none" rtlCol="0">
            <a:spAutoFit/>
          </a:bodyPr>
          <a:lstStyle/>
          <a:p>
            <a:r>
              <a:rPr lang="en-US" sz="2400" b="1" dirty="0"/>
              <a:t>2016</a:t>
            </a:r>
          </a:p>
        </p:txBody>
      </p:sp>
      <p:sp>
        <p:nvSpPr>
          <p:cNvPr id="12" name="TextBox 11">
            <a:extLst>
              <a:ext uri="{FF2B5EF4-FFF2-40B4-BE49-F238E27FC236}">
                <a16:creationId xmlns:a16="http://schemas.microsoft.com/office/drawing/2014/main" id="{8244A92B-81A4-0648-AEA6-7605597FEDC7}"/>
              </a:ext>
            </a:extLst>
          </p:cNvPr>
          <p:cNvSpPr txBox="1"/>
          <p:nvPr/>
        </p:nvSpPr>
        <p:spPr>
          <a:xfrm>
            <a:off x="7349984" y="2625904"/>
            <a:ext cx="806631" cy="461665"/>
          </a:xfrm>
          <a:prstGeom prst="rect">
            <a:avLst/>
          </a:prstGeom>
          <a:noFill/>
        </p:spPr>
        <p:txBody>
          <a:bodyPr wrap="none" rtlCol="0">
            <a:spAutoFit/>
          </a:bodyPr>
          <a:lstStyle/>
          <a:p>
            <a:r>
              <a:rPr lang="en-US" sz="2400" b="1" dirty="0"/>
              <a:t>2018</a:t>
            </a:r>
          </a:p>
        </p:txBody>
      </p:sp>
      <p:sp>
        <p:nvSpPr>
          <p:cNvPr id="13" name="TextBox 12">
            <a:extLst>
              <a:ext uri="{FF2B5EF4-FFF2-40B4-BE49-F238E27FC236}">
                <a16:creationId xmlns:a16="http://schemas.microsoft.com/office/drawing/2014/main" id="{E7B84E91-C673-F347-ADF0-DC4D5E699D3C}"/>
              </a:ext>
            </a:extLst>
          </p:cNvPr>
          <p:cNvSpPr txBox="1"/>
          <p:nvPr/>
        </p:nvSpPr>
        <p:spPr>
          <a:xfrm>
            <a:off x="7349984" y="3429000"/>
            <a:ext cx="806631" cy="461665"/>
          </a:xfrm>
          <a:prstGeom prst="rect">
            <a:avLst/>
          </a:prstGeom>
          <a:noFill/>
        </p:spPr>
        <p:txBody>
          <a:bodyPr wrap="none" rtlCol="0">
            <a:spAutoFit/>
          </a:bodyPr>
          <a:lstStyle/>
          <a:p>
            <a:r>
              <a:rPr lang="en-US" sz="2400" b="1" dirty="0"/>
              <a:t>2021</a:t>
            </a:r>
          </a:p>
        </p:txBody>
      </p:sp>
    </p:spTree>
    <p:extLst>
      <p:ext uri="{BB962C8B-B14F-4D97-AF65-F5344CB8AC3E}">
        <p14:creationId xmlns:p14="http://schemas.microsoft.com/office/powerpoint/2010/main" val="73266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P spid="11" grpId="1"/>
      <p:bldP spid="12" grpId="0"/>
      <p:bldP spid="12" grpId="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E34D-5E59-4143-BC82-F38A6B1FCFC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0F77B34-5BB1-DB48-9B0A-33449FAA6F4D}"/>
              </a:ext>
            </a:extLst>
          </p:cNvPr>
          <p:cNvSpPr>
            <a:spLocks noGrp="1"/>
          </p:cNvSpPr>
          <p:nvPr>
            <p:ph idx="1"/>
          </p:nvPr>
        </p:nvSpPr>
        <p:spPr/>
        <p:txBody>
          <a:bodyPr/>
          <a:lstStyle/>
          <a:p>
            <a:pPr marL="514350" indent="-514350">
              <a:buFont typeface="+mj-lt"/>
              <a:buAutoNum type="arabicPeriod"/>
            </a:pPr>
            <a:r>
              <a:rPr lang="en-US" dirty="0">
                <a:solidFill>
                  <a:schemeClr val="bg2">
                    <a:lumMod val="90000"/>
                  </a:schemeClr>
                </a:solidFill>
              </a:rPr>
              <a:t>NTDs &amp; Skin-NTDs</a:t>
            </a:r>
          </a:p>
          <a:p>
            <a:pPr marL="514350" indent="-514350">
              <a:buFont typeface="+mj-lt"/>
              <a:buAutoNum type="arabicPeriod"/>
            </a:pPr>
            <a:endParaRPr lang="en-US" dirty="0"/>
          </a:p>
          <a:p>
            <a:pPr marL="514350" indent="-514350">
              <a:buFont typeface="+mj-lt"/>
              <a:buAutoNum type="arabicPeriod"/>
            </a:pPr>
            <a:r>
              <a:rPr lang="en-US" dirty="0"/>
              <a:t>Liberia burden estimation survey</a:t>
            </a:r>
          </a:p>
          <a:p>
            <a:pPr marL="514350" indent="-514350">
              <a:buFont typeface="+mj-lt"/>
              <a:buAutoNum type="arabicPeriod"/>
            </a:pPr>
            <a:endParaRPr lang="en-US" dirty="0">
              <a:solidFill>
                <a:schemeClr val="bg2">
                  <a:lumMod val="90000"/>
                </a:schemeClr>
              </a:solidFill>
            </a:endParaRPr>
          </a:p>
          <a:p>
            <a:pPr marL="514350" indent="-514350">
              <a:buFont typeface="+mj-lt"/>
              <a:buAutoNum type="arabicPeriod"/>
            </a:pPr>
            <a:r>
              <a:rPr lang="en-US" dirty="0">
                <a:solidFill>
                  <a:schemeClr val="bg2">
                    <a:lumMod val="90000"/>
                  </a:schemeClr>
                </a:solidFill>
              </a:rPr>
              <a:t>Integrated Skin NTD Studies in Ghana &amp; Ethiopia</a:t>
            </a:r>
          </a:p>
        </p:txBody>
      </p:sp>
    </p:spTree>
    <p:extLst>
      <p:ext uri="{BB962C8B-B14F-4D97-AF65-F5344CB8AC3E}">
        <p14:creationId xmlns:p14="http://schemas.microsoft.com/office/powerpoint/2010/main" val="144947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1098"/>
          <a:stretch/>
        </p:blipFill>
        <p:spPr>
          <a:xfrm rot="5400000">
            <a:off x="-321695" y="1732290"/>
            <a:ext cx="4114516" cy="3471127"/>
          </a:xfrm>
          <a:prstGeom prst="rect">
            <a:avLst/>
          </a:prstGeom>
          <a:ln>
            <a:noFill/>
          </a:ln>
          <a:effectLst>
            <a:softEdge rad="112500"/>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9720"/>
          <a:stretch/>
        </p:blipFill>
        <p:spPr>
          <a:xfrm rot="5400000">
            <a:off x="3278167" y="1545890"/>
            <a:ext cx="4114518" cy="3843929"/>
          </a:xfrm>
          <a:prstGeom prst="rect">
            <a:avLst/>
          </a:prstGeom>
          <a:ln>
            <a:noFill/>
          </a:ln>
          <a:effectLst>
            <a:softEdge rad="112500"/>
          </a:effectLst>
        </p:spPr>
      </p:pic>
      <p:sp>
        <p:nvSpPr>
          <p:cNvPr id="8" name="TextBox 7"/>
          <p:cNvSpPr txBox="1"/>
          <p:nvPr/>
        </p:nvSpPr>
        <p:spPr>
          <a:xfrm>
            <a:off x="-107190" y="9449"/>
            <a:ext cx="9784634"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sz="4400" dirty="0">
                <a:latin typeface="+mj-lt"/>
              </a:rPr>
              <a:t>Integrated skin-NTD burden estimation strategy in Maryland County, Liberia </a:t>
            </a:r>
          </a:p>
        </p:txBody>
      </p:sp>
      <p:pic>
        <p:nvPicPr>
          <p:cNvPr id="6" name="Picture 5">
            <a:extLst>
              <a:ext uri="{FF2B5EF4-FFF2-40B4-BE49-F238E27FC236}">
                <a16:creationId xmlns:a16="http://schemas.microsoft.com/office/drawing/2014/main" id="{7032996A-9F6C-7941-A831-36B184B8EB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7391" y="1410595"/>
            <a:ext cx="4669638" cy="3470324"/>
          </a:xfrm>
          <a:prstGeom prst="rect">
            <a:avLst/>
          </a:prstGeom>
        </p:spPr>
      </p:pic>
      <p:sp>
        <p:nvSpPr>
          <p:cNvPr id="9" name="Oval 8">
            <a:extLst>
              <a:ext uri="{FF2B5EF4-FFF2-40B4-BE49-F238E27FC236}">
                <a16:creationId xmlns:a16="http://schemas.microsoft.com/office/drawing/2014/main" id="{712B12C6-8AAF-0241-946A-A89F542EF30B}"/>
              </a:ext>
            </a:extLst>
          </p:cNvPr>
          <p:cNvSpPr/>
          <p:nvPr/>
        </p:nvSpPr>
        <p:spPr>
          <a:xfrm>
            <a:off x="10361729" y="4040659"/>
            <a:ext cx="618248" cy="705157"/>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759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16934</TotalTime>
  <Words>1904</Words>
  <Application>Microsoft Macintosh PowerPoint</Application>
  <PresentationFormat>Widescreen</PresentationFormat>
  <Paragraphs>388</Paragraphs>
  <Slides>31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Black</vt:lpstr>
      <vt:lpstr>Calibri</vt:lpstr>
      <vt:lpstr>Calibri Light</vt:lpstr>
      <vt:lpstr>GeosansLight</vt:lpstr>
      <vt:lpstr>Segoe Print</vt:lpstr>
      <vt:lpstr>Times New Roman</vt:lpstr>
      <vt:lpstr>Office Theme</vt:lpstr>
      <vt:lpstr>Integrated Approaches to Neglected Tropical Diseases of the Skin</vt:lpstr>
      <vt:lpstr>PowerPoint Presentation</vt:lpstr>
      <vt:lpstr>Outline</vt:lpstr>
      <vt:lpstr>Outline</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London School of Hygiene &amp; Tropical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Timothy</dc:creator>
  <cp:lastModifiedBy>Michael Marks</cp:lastModifiedBy>
  <cp:revision>922</cp:revision>
  <dcterms:created xsi:type="dcterms:W3CDTF">2018-08-08T09:15:20Z</dcterms:created>
  <dcterms:modified xsi:type="dcterms:W3CDTF">2022-03-16T17:04:03Z</dcterms:modified>
</cp:coreProperties>
</file>