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866" r:id="rId2"/>
    <p:sldMasterId id="2147483843" r:id="rId3"/>
  </p:sldMasterIdLst>
  <p:notesMasterIdLst>
    <p:notesMasterId r:id="rId41"/>
  </p:notesMasterIdLst>
  <p:handoutMasterIdLst>
    <p:handoutMasterId r:id="rId42"/>
  </p:handoutMasterIdLst>
  <p:sldIdLst>
    <p:sldId id="305" r:id="rId4"/>
    <p:sldId id="311" r:id="rId5"/>
    <p:sldId id="312" r:id="rId6"/>
    <p:sldId id="313" r:id="rId7"/>
    <p:sldId id="314" r:id="rId8"/>
    <p:sldId id="315" r:id="rId9"/>
    <p:sldId id="318" r:id="rId10"/>
    <p:sldId id="320" r:id="rId11"/>
    <p:sldId id="321" r:id="rId12"/>
    <p:sldId id="319" r:id="rId13"/>
    <p:sldId id="323" r:id="rId14"/>
    <p:sldId id="322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6" r:id="rId27"/>
    <p:sldId id="337" r:id="rId28"/>
    <p:sldId id="338" r:id="rId29"/>
    <p:sldId id="339" r:id="rId30"/>
    <p:sldId id="340" r:id="rId31"/>
    <p:sldId id="357" r:id="rId32"/>
    <p:sldId id="358" r:id="rId33"/>
    <p:sldId id="359" r:id="rId34"/>
    <p:sldId id="360" r:id="rId35"/>
    <p:sldId id="341" r:id="rId36"/>
    <p:sldId id="346" r:id="rId37"/>
    <p:sldId id="349" r:id="rId38"/>
    <p:sldId id="350" r:id="rId39"/>
    <p:sldId id="351" r:id="rId40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305"/>
            <p14:sldId id="311"/>
            <p14:sldId id="312"/>
            <p14:sldId id="313"/>
            <p14:sldId id="314"/>
            <p14:sldId id="315"/>
            <p14:sldId id="318"/>
            <p14:sldId id="320"/>
            <p14:sldId id="321"/>
            <p14:sldId id="319"/>
            <p14:sldId id="323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57"/>
            <p14:sldId id="358"/>
            <p14:sldId id="359"/>
            <p14:sldId id="360"/>
            <p14:sldId id="341"/>
            <p14:sldId id="346"/>
            <p14:sldId id="349"/>
            <p14:sldId id="350"/>
            <p14:sldId id="351"/>
          </p14:sldIdLst>
        </p14:section>
        <p14:section name="Untitled Section" id="{BC207CB5-D627-4B15-B03B-ED7A53E19D7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284"/>
    <a:srgbClr val="EC008C"/>
    <a:srgbClr val="1C3D74"/>
    <a:srgbClr val="2DB8C5"/>
    <a:srgbClr val="73B82B"/>
    <a:srgbClr val="F18500"/>
    <a:srgbClr val="10746A"/>
    <a:srgbClr val="8D3786"/>
    <a:srgbClr val="CDA60C"/>
    <a:srgbClr val="2D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3" autoAdjust="0"/>
    <p:restoredTop sz="94695" autoAdjust="0"/>
  </p:normalViewPr>
  <p:slideViewPr>
    <p:cSldViewPr snapToGrid="0" snapToObjects="1">
      <p:cViewPr varScale="1">
        <p:scale>
          <a:sx n="139" d="100"/>
          <a:sy n="139" d="100"/>
        </p:scale>
        <p:origin x="168" y="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gakZw6K1QQ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akZw6K1QQ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akZw6K1QQ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Gut dysfunction, inflammation and mortality in malnutrition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Jonathan Sturgeon (year 3 PhD), Harare, Zimbabwe</a:t>
            </a:r>
          </a:p>
          <a:p>
            <a:r>
              <a:rPr lang="en-US" dirty="0"/>
              <a:t>Zvitambo Institute for Maternal and Child Health Research</a:t>
            </a:r>
          </a:p>
          <a:p>
            <a:r>
              <a:rPr lang="en-US" dirty="0"/>
              <a:t>Wellcome Fellows meeting 14th Mar 2022</a:t>
            </a:r>
          </a:p>
        </p:txBody>
      </p:sp>
    </p:spTree>
    <p:extLst>
      <p:ext uri="{BB962C8B-B14F-4D97-AF65-F5344CB8AC3E}">
        <p14:creationId xmlns:p14="http://schemas.microsoft.com/office/powerpoint/2010/main" val="194454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pic>
        <p:nvPicPr>
          <p:cNvPr id="7" name="Picture 6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56BCF26A-1158-F641-88B0-187539FC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5" y="758431"/>
            <a:ext cx="7671213" cy="3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pic>
        <p:nvPicPr>
          <p:cNvPr id="7" name="Picture 6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56BCF26A-1158-F641-88B0-187539FC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668955" y="758431"/>
            <a:ext cx="7671213" cy="3438183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75AC853-7D93-0847-8292-FE1E7299822F}"/>
              </a:ext>
            </a:extLst>
          </p:cNvPr>
          <p:cNvSpPr txBox="1">
            <a:spLocks/>
          </p:cNvSpPr>
          <p:nvPr/>
        </p:nvSpPr>
        <p:spPr>
          <a:xfrm>
            <a:off x="1555955" y="1365971"/>
            <a:ext cx="8672097" cy="2830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rgbClr val="1C3D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children with SAM at baseline over controls:</a:t>
            </a:r>
          </a:p>
          <a:p>
            <a:r>
              <a:rPr lang="en-US" dirty="0"/>
              <a:t>Systemic inflammatory factors increased</a:t>
            </a:r>
          </a:p>
          <a:p>
            <a:r>
              <a:rPr lang="en-US" dirty="0"/>
              <a:t>Stool inflammatory markers increased</a:t>
            </a:r>
          </a:p>
          <a:p>
            <a:r>
              <a:rPr lang="en-US" dirty="0"/>
              <a:t>Growth factors reduced</a:t>
            </a:r>
          </a:p>
        </p:txBody>
      </p:sp>
    </p:spTree>
    <p:extLst>
      <p:ext uri="{BB962C8B-B14F-4D97-AF65-F5344CB8AC3E}">
        <p14:creationId xmlns:p14="http://schemas.microsoft.com/office/powerpoint/2010/main" val="8137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BF00EB-01E7-874C-A4B1-1D03934E9AE7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981775" y="1251284"/>
            <a:chExt cx="1270536" cy="2393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E50364-E87E-B142-8EFB-C1F816966C88}"/>
                </a:ext>
              </a:extLst>
            </p:cNvPr>
            <p:cNvSpPr/>
            <p:nvPr/>
          </p:nvSpPr>
          <p:spPr>
            <a:xfrm>
              <a:off x="981776" y="1251284"/>
              <a:ext cx="1270535" cy="500514"/>
            </a:xfrm>
            <a:prstGeom prst="rect">
              <a:avLst/>
            </a:prstGeom>
            <a:solidFill>
              <a:srgbClr val="F7B284">
                <a:alpha val="6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Enteropathy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73961-9B61-2D4D-89BB-F4F0211F4BFA}"/>
                </a:ext>
              </a:extLst>
            </p:cNvPr>
            <p:cNvSpPr/>
            <p:nvPr/>
          </p:nvSpPr>
          <p:spPr>
            <a:xfrm>
              <a:off x="981776" y="2197769"/>
              <a:ext cx="1270535" cy="5005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Translocation of bacterial products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DDF55E-F290-B14C-A54B-23507250B8AF}"/>
                </a:ext>
              </a:extLst>
            </p:cNvPr>
            <p:cNvSpPr/>
            <p:nvPr/>
          </p:nvSpPr>
          <p:spPr>
            <a:xfrm>
              <a:off x="981775" y="3144254"/>
              <a:ext cx="1270535" cy="5005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Inflammation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E8980B-5DD4-2443-90BC-1A7B1345A6A3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1617044" y="1751798"/>
              <a:ext cx="0" cy="44597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F49240-2751-9F4C-9BE1-C79712D095C5}"/>
                </a:ext>
              </a:extLst>
            </p:cNvPr>
            <p:cNvCxnSpPr/>
            <p:nvPr/>
          </p:nvCxnSpPr>
          <p:spPr>
            <a:xfrm>
              <a:off x="1617042" y="2698283"/>
              <a:ext cx="0" cy="44597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40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BF00EB-01E7-874C-A4B1-1D03934E9AE7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981775" y="1251284"/>
            <a:chExt cx="1270536" cy="2393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E50364-E87E-B142-8EFB-C1F816966C88}"/>
                </a:ext>
              </a:extLst>
            </p:cNvPr>
            <p:cNvSpPr/>
            <p:nvPr/>
          </p:nvSpPr>
          <p:spPr>
            <a:xfrm>
              <a:off x="981776" y="1251284"/>
              <a:ext cx="1270535" cy="500514"/>
            </a:xfrm>
            <a:prstGeom prst="rect">
              <a:avLst/>
            </a:prstGeom>
            <a:solidFill>
              <a:srgbClr val="F7B284">
                <a:alpha val="6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Enteropathy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73961-9B61-2D4D-89BB-F4F0211F4BFA}"/>
                </a:ext>
              </a:extLst>
            </p:cNvPr>
            <p:cNvSpPr/>
            <p:nvPr/>
          </p:nvSpPr>
          <p:spPr>
            <a:xfrm>
              <a:off x="981776" y="2197769"/>
              <a:ext cx="1270535" cy="5005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Translocation of bacterial products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DDF55E-F290-B14C-A54B-23507250B8AF}"/>
                </a:ext>
              </a:extLst>
            </p:cNvPr>
            <p:cNvSpPr/>
            <p:nvPr/>
          </p:nvSpPr>
          <p:spPr>
            <a:xfrm>
              <a:off x="981775" y="3144254"/>
              <a:ext cx="1270535" cy="5005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Inflammation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E8980B-5DD4-2443-90BC-1A7B1345A6A3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1617044" y="1751798"/>
              <a:ext cx="0" cy="44597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F49240-2751-9F4C-9BE1-C79712D095C5}"/>
                </a:ext>
              </a:extLst>
            </p:cNvPr>
            <p:cNvCxnSpPr/>
            <p:nvPr/>
          </p:nvCxnSpPr>
          <p:spPr>
            <a:xfrm>
              <a:off x="1617042" y="2698283"/>
              <a:ext cx="0" cy="44597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BF9F16-9272-C14A-B66C-198ABBF09112}"/>
              </a:ext>
            </a:extLst>
          </p:cNvPr>
          <p:cNvSpPr txBox="1"/>
          <p:nvPr/>
        </p:nvSpPr>
        <p:spPr>
          <a:xfrm>
            <a:off x="2978524" y="1232922"/>
            <a:ext cx="55200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BUT:</a:t>
            </a:r>
          </a:p>
          <a:p>
            <a:endParaRPr lang="en-US" dirty="0"/>
          </a:p>
          <a:p>
            <a:r>
              <a:rPr lang="en-US" dirty="0"/>
              <a:t>Currently awaiting the translocation results (lactulose-mannitol testing), and completing LPS testing</a:t>
            </a:r>
          </a:p>
          <a:p>
            <a:endParaRPr lang="en-US" dirty="0"/>
          </a:p>
          <a:p>
            <a:r>
              <a:rPr lang="en-US" dirty="0"/>
              <a:t>Now have results from Zimbabwe and Zambia for remainder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4B737E9D-B586-064B-89F3-099571AF9D62}"/>
              </a:ext>
            </a:extLst>
          </p:cNvPr>
          <p:cNvSpPr/>
          <p:nvPr/>
        </p:nvSpPr>
        <p:spPr>
          <a:xfrm rot="3021009">
            <a:off x="632080" y="1928475"/>
            <a:ext cx="1015180" cy="998762"/>
          </a:xfrm>
          <a:prstGeom prst="plus">
            <a:avLst>
              <a:gd name="adj" fmla="val 431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AF135B-E857-C64A-B86D-1D0B3613190A}"/>
              </a:ext>
            </a:extLst>
          </p:cNvPr>
          <p:cNvSpPr txBox="1"/>
          <p:nvPr/>
        </p:nvSpPr>
        <p:spPr>
          <a:xfrm>
            <a:off x="2164975" y="133133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Enteropathy component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1CF0D-825D-0446-B00A-25BF9EA59F19}"/>
              </a:ext>
            </a:extLst>
          </p:cNvPr>
          <p:cNvSpPr txBox="1"/>
          <p:nvPr/>
        </p:nvSpPr>
        <p:spPr>
          <a:xfrm>
            <a:off x="2164975" y="322430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Inflammation component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2A93D-D117-9741-BBFC-674340610FD0}"/>
              </a:ext>
            </a:extLst>
          </p:cNvPr>
          <p:cNvSpPr txBox="1">
            <a:spLocks/>
          </p:cNvSpPr>
          <p:nvPr/>
        </p:nvSpPr>
        <p:spPr>
          <a:xfrm>
            <a:off x="2929717" y="4145459"/>
            <a:ext cx="6543737" cy="371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STATQUEST explanation of PCA: </a:t>
            </a:r>
            <a:r>
              <a:rPr lang="en-US" sz="1200" dirty="0">
                <a:hlinkClick r:id="rId2"/>
              </a:rPr>
              <a:t>https://www.youtube.com/watch?v=FgakZw6K1QQ</a:t>
            </a:r>
            <a:r>
              <a:rPr lang="en-US" sz="1200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981DD7-385C-6E4B-8EAE-0D8C1ADA0EFA}"/>
              </a:ext>
            </a:extLst>
          </p:cNvPr>
          <p:cNvCxnSpPr/>
          <p:nvPr/>
        </p:nvCxnSpPr>
        <p:spPr>
          <a:xfrm>
            <a:off x="1896035" y="148137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4E8344-EDB1-734F-AF1E-BB7769C5DA8F}"/>
              </a:ext>
            </a:extLst>
          </p:cNvPr>
          <p:cNvCxnSpPr/>
          <p:nvPr/>
        </p:nvCxnSpPr>
        <p:spPr>
          <a:xfrm>
            <a:off x="1917326" y="338774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5CEB5-6E1A-5F47-852D-14DFE3BBF005}"/>
              </a:ext>
            </a:extLst>
          </p:cNvPr>
          <p:cNvSpPr txBox="1"/>
          <p:nvPr/>
        </p:nvSpPr>
        <p:spPr>
          <a:xfrm>
            <a:off x="2164974" y="2299496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results yet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</p:spTree>
    <p:extLst>
      <p:ext uri="{BB962C8B-B14F-4D97-AF65-F5344CB8AC3E}">
        <p14:creationId xmlns:p14="http://schemas.microsoft.com/office/powerpoint/2010/main" val="108653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CC1220-4065-3147-BA2C-0D63BC08B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0" b="63784"/>
          <a:stretch/>
        </p:blipFill>
        <p:spPr>
          <a:xfrm>
            <a:off x="4064173" y="3114933"/>
            <a:ext cx="5079827" cy="704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F135B-E857-C64A-B86D-1D0B3613190A}"/>
              </a:ext>
            </a:extLst>
          </p:cNvPr>
          <p:cNvSpPr txBox="1"/>
          <p:nvPr/>
        </p:nvSpPr>
        <p:spPr>
          <a:xfrm>
            <a:off x="2164975" y="133133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Enteropathy component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1CF0D-825D-0446-B00A-25BF9EA59F19}"/>
              </a:ext>
            </a:extLst>
          </p:cNvPr>
          <p:cNvSpPr txBox="1"/>
          <p:nvPr/>
        </p:nvSpPr>
        <p:spPr>
          <a:xfrm>
            <a:off x="2164975" y="322430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Inflammation component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2A93D-D117-9741-BBFC-674340610FD0}"/>
              </a:ext>
            </a:extLst>
          </p:cNvPr>
          <p:cNvSpPr txBox="1">
            <a:spLocks/>
          </p:cNvSpPr>
          <p:nvPr/>
        </p:nvSpPr>
        <p:spPr>
          <a:xfrm>
            <a:off x="2929717" y="4145459"/>
            <a:ext cx="6543737" cy="371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STATQUEST explanation of PCA: </a:t>
            </a:r>
            <a:r>
              <a:rPr lang="en-US" sz="1200" dirty="0">
                <a:hlinkClick r:id="rId3"/>
              </a:rPr>
              <a:t>https://www.youtube.com/watch?v=FgakZw6K1QQ</a:t>
            </a:r>
            <a:r>
              <a:rPr lang="en-US" sz="1200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981DD7-385C-6E4B-8EAE-0D8C1ADA0EFA}"/>
              </a:ext>
            </a:extLst>
          </p:cNvPr>
          <p:cNvCxnSpPr/>
          <p:nvPr/>
        </p:nvCxnSpPr>
        <p:spPr>
          <a:xfrm>
            <a:off x="1896035" y="148137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4E8344-EDB1-734F-AF1E-BB7769C5DA8F}"/>
              </a:ext>
            </a:extLst>
          </p:cNvPr>
          <p:cNvCxnSpPr/>
          <p:nvPr/>
        </p:nvCxnSpPr>
        <p:spPr>
          <a:xfrm>
            <a:off x="1917326" y="338774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5CEB5-6E1A-5F47-852D-14DFE3BBF005}"/>
              </a:ext>
            </a:extLst>
          </p:cNvPr>
          <p:cNvSpPr txBox="1"/>
          <p:nvPr/>
        </p:nvSpPr>
        <p:spPr>
          <a:xfrm>
            <a:off x="2164974" y="2299496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results yet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</p:spTree>
    <p:extLst>
      <p:ext uri="{BB962C8B-B14F-4D97-AF65-F5344CB8AC3E}">
        <p14:creationId xmlns:p14="http://schemas.microsoft.com/office/powerpoint/2010/main" val="33873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CC1220-4065-3147-BA2C-0D63BC08B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0" b="63784"/>
          <a:stretch/>
        </p:blipFill>
        <p:spPr>
          <a:xfrm>
            <a:off x="4064173" y="3114933"/>
            <a:ext cx="5079827" cy="704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F135B-E857-C64A-B86D-1D0B3613190A}"/>
              </a:ext>
            </a:extLst>
          </p:cNvPr>
          <p:cNvSpPr txBox="1"/>
          <p:nvPr/>
        </p:nvSpPr>
        <p:spPr>
          <a:xfrm>
            <a:off x="2164975" y="133133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Enteropathy component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1CF0D-825D-0446-B00A-25BF9EA59F19}"/>
              </a:ext>
            </a:extLst>
          </p:cNvPr>
          <p:cNvSpPr txBox="1"/>
          <p:nvPr/>
        </p:nvSpPr>
        <p:spPr>
          <a:xfrm>
            <a:off x="2164975" y="3224300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Inflammation component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C2A93D-D117-9741-BBFC-674340610FD0}"/>
              </a:ext>
            </a:extLst>
          </p:cNvPr>
          <p:cNvSpPr txBox="1">
            <a:spLocks/>
          </p:cNvSpPr>
          <p:nvPr/>
        </p:nvSpPr>
        <p:spPr>
          <a:xfrm>
            <a:off x="2929717" y="4145459"/>
            <a:ext cx="6543737" cy="371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STATQUEST explanation of PCA: </a:t>
            </a:r>
            <a:r>
              <a:rPr lang="en-US" sz="1200" dirty="0">
                <a:hlinkClick r:id="rId3"/>
              </a:rPr>
              <a:t>https://www.youtube.com/watch?v=FgakZw6K1QQ</a:t>
            </a:r>
            <a:r>
              <a:rPr lang="en-US" sz="1200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981DD7-385C-6E4B-8EAE-0D8C1ADA0EFA}"/>
              </a:ext>
            </a:extLst>
          </p:cNvPr>
          <p:cNvCxnSpPr/>
          <p:nvPr/>
        </p:nvCxnSpPr>
        <p:spPr>
          <a:xfrm>
            <a:off x="1896035" y="148137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4E8344-EDB1-734F-AF1E-BB7769C5DA8F}"/>
              </a:ext>
            </a:extLst>
          </p:cNvPr>
          <p:cNvCxnSpPr/>
          <p:nvPr/>
        </p:nvCxnSpPr>
        <p:spPr>
          <a:xfrm>
            <a:off x="1917326" y="3387741"/>
            <a:ext cx="19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5CEB5-6E1A-5F47-852D-14DFE3BBF005}"/>
              </a:ext>
            </a:extLst>
          </p:cNvPr>
          <p:cNvSpPr txBox="1"/>
          <p:nvPr/>
        </p:nvSpPr>
        <p:spPr>
          <a:xfrm>
            <a:off x="2164974" y="2299496"/>
            <a:ext cx="2265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results yet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7BC8E7-9CB3-BC4C-9738-DFCD2504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510" y="782880"/>
            <a:ext cx="2840232" cy="1382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FD66B-A996-E448-BF20-22E39A1C8BA8}"/>
              </a:ext>
            </a:extLst>
          </p:cNvPr>
          <p:cNvSpPr txBox="1"/>
          <p:nvPr/>
        </p:nvSpPr>
        <p:spPr>
          <a:xfrm>
            <a:off x="5738782" y="3103375"/>
            <a:ext cx="5912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2F336-EEBE-9E4F-AEF5-72C925C44C75}"/>
              </a:ext>
            </a:extLst>
          </p:cNvPr>
          <p:cNvSpPr txBox="1"/>
          <p:nvPr/>
        </p:nvSpPr>
        <p:spPr>
          <a:xfrm>
            <a:off x="5544180" y="2837250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Negative??</a:t>
            </a:r>
          </a:p>
        </p:txBody>
      </p:sp>
    </p:spTree>
    <p:extLst>
      <p:ext uri="{BB962C8B-B14F-4D97-AF65-F5344CB8AC3E}">
        <p14:creationId xmlns:p14="http://schemas.microsoft.com/office/powerpoint/2010/main" val="330425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D2B95E-AF5E-644B-8352-A370BCF9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15" y="930989"/>
            <a:ext cx="6491468" cy="34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9EC95D-0CB4-0B4A-A9D1-12A44EE036AA}"/>
              </a:ext>
            </a:extLst>
          </p:cNvPr>
          <p:cNvCxnSpPr>
            <a:cxnSpLocks/>
          </p:cNvCxnSpPr>
          <p:nvPr/>
        </p:nvCxnSpPr>
        <p:spPr>
          <a:xfrm>
            <a:off x="1917326" y="3387741"/>
            <a:ext cx="610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F746F08-CE27-CC43-9208-96AF5707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49" y="1090410"/>
            <a:ext cx="1919812" cy="3302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7FA53-3E6F-B644-92AB-5C03D9CC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10" y="1090410"/>
            <a:ext cx="3715985" cy="27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9EC95D-0CB4-0B4A-A9D1-12A44EE036AA}"/>
              </a:ext>
            </a:extLst>
          </p:cNvPr>
          <p:cNvCxnSpPr>
            <a:cxnSpLocks/>
          </p:cNvCxnSpPr>
          <p:nvPr/>
        </p:nvCxnSpPr>
        <p:spPr>
          <a:xfrm>
            <a:off x="1917326" y="3387741"/>
            <a:ext cx="610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81BE3A6-4923-DA48-8707-1638184F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44" y="856649"/>
            <a:ext cx="1919812" cy="3302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4099C-354A-3747-9278-FEE9C27B2AD4}"/>
              </a:ext>
            </a:extLst>
          </p:cNvPr>
          <p:cNvSpPr txBox="1"/>
          <p:nvPr/>
        </p:nvSpPr>
        <p:spPr>
          <a:xfrm>
            <a:off x="6225541" y="1234440"/>
            <a:ext cx="2712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 1: pro inflammatory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Component 2: growth factors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Component 3: Mixed – mainly inflammatory markers</a:t>
            </a:r>
          </a:p>
        </p:txBody>
      </p:sp>
    </p:spTree>
    <p:extLst>
      <p:ext uri="{BB962C8B-B14F-4D97-AF65-F5344CB8AC3E}">
        <p14:creationId xmlns:p14="http://schemas.microsoft.com/office/powerpoint/2010/main" val="7422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957404" cy="594252"/>
          </a:xfrm>
        </p:spPr>
        <p:txBody>
          <a:bodyPr/>
          <a:lstStyle/>
          <a:p>
            <a:r>
              <a:rPr lang="en-US" dirty="0"/>
              <a:t>Increased infective mortality in Severe Acute Malnutrition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37EFE-6C7F-BB4D-9F40-73B79BBA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36" y="767013"/>
            <a:ext cx="4257155" cy="36094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43476F-E08B-BB4B-A8DB-C17377D6B25D}"/>
              </a:ext>
            </a:extLst>
          </p:cNvPr>
          <p:cNvSpPr txBox="1">
            <a:spLocks/>
          </p:cNvSpPr>
          <p:nvPr/>
        </p:nvSpPr>
        <p:spPr>
          <a:xfrm>
            <a:off x="216134" y="950328"/>
            <a:ext cx="4385404" cy="342615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Gut dysfunction (enteropathy) in SAM: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 of barrier function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Disrupted tight junction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Endothelial breaks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Mucus reduced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Histological changes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Villus blunting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Crypt hyperplasia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Lymphocytic infiltrate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translocation of gut contents across endothelium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9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3C3565-63CA-834C-8BFD-6F8C9208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8" t="12847" b="21875"/>
          <a:stretch/>
        </p:blipFill>
        <p:spPr>
          <a:xfrm>
            <a:off x="3153335" y="1240543"/>
            <a:ext cx="5183208" cy="26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5E69C2-7EC5-1A43-A119-D689FB09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5" t="14015" r="4861" b="23286"/>
          <a:stretch/>
        </p:blipFill>
        <p:spPr>
          <a:xfrm>
            <a:off x="2556457" y="1231114"/>
            <a:ext cx="5355448" cy="24923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55AE2-678E-4E40-A3F5-9371DCED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424" y="3353922"/>
            <a:ext cx="2393576" cy="17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428A9D-FF27-B447-9911-52AEE0D39DE1}"/>
              </a:ext>
            </a:extLst>
          </p:cNvPr>
          <p:cNvCxnSpPr>
            <a:cxnSpLocks/>
          </p:cNvCxnSpPr>
          <p:nvPr/>
        </p:nvCxnSpPr>
        <p:spPr>
          <a:xfrm>
            <a:off x="1848063" y="1480453"/>
            <a:ext cx="610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F64B2-C436-EF4B-9E57-4ECB4804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231114"/>
            <a:ext cx="3314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5D5DF-5CFC-974D-BF41-5AEC073B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8" t="18229" r="32500" b="28646"/>
          <a:stretch/>
        </p:blipFill>
        <p:spPr>
          <a:xfrm>
            <a:off x="3149344" y="1344675"/>
            <a:ext cx="4424935" cy="27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4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9F3D42-C6B6-7649-AC11-7B0F657A4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7" t="16451" r="29535" b="30729"/>
          <a:stretch/>
        </p:blipFill>
        <p:spPr>
          <a:xfrm>
            <a:off x="2410205" y="1231114"/>
            <a:ext cx="4293887" cy="2525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EF73A1-9775-C948-8E92-67597876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308" y="2564130"/>
            <a:ext cx="2843564" cy="23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25A71-4A43-8547-AA16-AE66DBE4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3" y="4133774"/>
            <a:ext cx="2480609" cy="3151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EB5A95-25C4-964C-8EE1-ADF51BA93CF7}"/>
              </a:ext>
            </a:extLst>
          </p:cNvPr>
          <p:cNvSpPr txBox="1"/>
          <p:nvPr/>
        </p:nvSpPr>
        <p:spPr>
          <a:xfrm>
            <a:off x="6110122" y="1231114"/>
            <a:ext cx="3262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Associated with a poorer outcome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b="1" u="sng" dirty="0"/>
              <a:t>Higher</a:t>
            </a:r>
            <a:r>
              <a:rPr lang="en-US" sz="1200" u="sng" dirty="0"/>
              <a:t> Enteropathy Component 1: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Higher: Neo, AAT, MPO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Lower: IGFBP3, IFABP</a:t>
            </a:r>
          </a:p>
          <a:p>
            <a:pPr marL="285750" indent="-285750">
              <a:buFontTx/>
              <a:buChar char="-"/>
            </a:pPr>
            <a:r>
              <a:rPr lang="en-US" sz="1200" b="1" u="sng" dirty="0"/>
              <a:t>Lower</a:t>
            </a:r>
            <a:r>
              <a:rPr lang="en-US" sz="1200" u="sng" dirty="0"/>
              <a:t> Inflammatory Component 2: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Lower Growth factors: </a:t>
            </a:r>
          </a:p>
          <a:p>
            <a:pPr lvl="1"/>
            <a:r>
              <a:rPr lang="en-US" sz="1200" dirty="0"/>
              <a:t>	EGF, Ang, GCSF, VEGF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Higher inflammatory factors: </a:t>
            </a:r>
          </a:p>
          <a:p>
            <a:pPr lvl="2"/>
            <a:r>
              <a:rPr lang="en-US" sz="1200" dirty="0"/>
              <a:t>V-CAM, IL1-ra, (CRP, CD163, sCD14)</a:t>
            </a:r>
          </a:p>
          <a:p>
            <a:pPr marL="742950" lvl="1" indent="-285750">
              <a:buFontTx/>
              <a:buChar char="-"/>
            </a:pPr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34FBD-8003-F340-9C63-0F4CA9666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9" t="16247" r="34876"/>
          <a:stretch/>
        </p:blipFill>
        <p:spPr>
          <a:xfrm>
            <a:off x="2785686" y="1040076"/>
            <a:ext cx="3153824" cy="30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7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3613F-08C9-EB4A-A357-8F06B7BCCB0F}"/>
              </a:ext>
            </a:extLst>
          </p:cNvPr>
          <p:cNvGrpSpPr/>
          <p:nvPr/>
        </p:nvGrpSpPr>
        <p:grpSpPr>
          <a:xfrm>
            <a:off x="504404" y="1231114"/>
            <a:ext cx="1270536" cy="2393484"/>
            <a:chOff x="504404" y="1231114"/>
            <a:chExt cx="1270536" cy="2393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BF00EB-01E7-874C-A4B1-1D03934E9AE7}"/>
                </a:ext>
              </a:extLst>
            </p:cNvPr>
            <p:cNvGrpSpPr/>
            <p:nvPr/>
          </p:nvGrpSpPr>
          <p:grpSpPr>
            <a:xfrm>
              <a:off x="504404" y="1231114"/>
              <a:ext cx="1270536" cy="2393484"/>
              <a:chOff x="981775" y="1251284"/>
              <a:chExt cx="1270536" cy="23934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E50364-E87E-B142-8EFB-C1F816966C88}"/>
                  </a:ext>
                </a:extLst>
              </p:cNvPr>
              <p:cNvSpPr/>
              <p:nvPr/>
            </p:nvSpPr>
            <p:spPr>
              <a:xfrm>
                <a:off x="981776" y="1251284"/>
                <a:ext cx="1270535" cy="500514"/>
              </a:xfrm>
              <a:prstGeom prst="rect">
                <a:avLst/>
              </a:prstGeom>
              <a:solidFill>
                <a:srgbClr val="F7B284">
                  <a:alpha val="6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Enteropathy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73961-9B61-2D4D-89BB-F4F0211F4BFA}"/>
                  </a:ext>
                </a:extLst>
              </p:cNvPr>
              <p:cNvSpPr/>
              <p:nvPr/>
            </p:nvSpPr>
            <p:spPr>
              <a:xfrm>
                <a:off x="981776" y="2197769"/>
                <a:ext cx="1270535" cy="5005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Translocation of bacterial products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DDF55E-F290-B14C-A54B-23507250B8AF}"/>
                  </a:ext>
                </a:extLst>
              </p:cNvPr>
              <p:cNvSpPr/>
              <p:nvPr/>
            </p:nvSpPr>
            <p:spPr>
              <a:xfrm>
                <a:off x="981775" y="3144254"/>
                <a:ext cx="1270535" cy="5005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Inflammation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7E8980B-5DD4-2443-90BC-1A7B1345A6A3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>
                <a:off x="1617044" y="1751798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3F49240-2751-9F4C-9BE1-C79712D095C5}"/>
                  </a:ext>
                </a:extLst>
              </p:cNvPr>
              <p:cNvCxnSpPr/>
              <p:nvPr/>
            </p:nvCxnSpPr>
            <p:spPr>
              <a:xfrm>
                <a:off x="1617042" y="2698283"/>
                <a:ext cx="0" cy="44597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4B737E9D-B586-064B-89F3-099571AF9D62}"/>
                </a:ext>
              </a:extLst>
            </p:cNvPr>
            <p:cNvSpPr/>
            <p:nvPr/>
          </p:nvSpPr>
          <p:spPr>
            <a:xfrm rot="3021009">
              <a:off x="632080" y="1928475"/>
              <a:ext cx="1015180" cy="998762"/>
            </a:xfrm>
            <a:prstGeom prst="plus">
              <a:avLst>
                <a:gd name="adj" fmla="val 431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0D19A3-64D9-EE4B-903D-818C7B4B484A}"/>
              </a:ext>
            </a:extLst>
          </p:cNvPr>
          <p:cNvSpPr txBox="1"/>
          <p:nvPr/>
        </p:nvSpPr>
        <p:spPr>
          <a:xfrm>
            <a:off x="431277" y="750424"/>
            <a:ext cx="5263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Component Analysis (PCA)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B5A95-25C4-964C-8EE1-ADF51BA93CF7}"/>
              </a:ext>
            </a:extLst>
          </p:cNvPr>
          <p:cNvSpPr txBox="1"/>
          <p:nvPr/>
        </p:nvSpPr>
        <p:spPr>
          <a:xfrm>
            <a:off x="6110123" y="1231114"/>
            <a:ext cx="2953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Associated with a poorer outcome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u="sng" dirty="0"/>
              <a:t>Enteropathy Component 1: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Higher: Neo, AAT, MPO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Lower: IGFBP3, IFABP</a:t>
            </a:r>
          </a:p>
          <a:p>
            <a:pPr marL="285750" indent="-285750">
              <a:buFontTx/>
              <a:buChar char="-"/>
            </a:pPr>
            <a:r>
              <a:rPr lang="en-US" sz="1200" u="sng" dirty="0"/>
              <a:t>Inflammatory Component 2: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Lower Growth factors: </a:t>
            </a:r>
          </a:p>
          <a:p>
            <a:pPr lvl="1"/>
            <a:r>
              <a:rPr lang="en-US" sz="1200" dirty="0"/>
              <a:t>	EGF, Ang, GCSF, VEGF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Higher inflammatory factors: </a:t>
            </a:r>
          </a:p>
          <a:p>
            <a:pPr lvl="2"/>
            <a:r>
              <a:rPr lang="en-US" sz="1200" dirty="0"/>
              <a:t>V-CAM, IL1-ra, (CRP, CD163, sCD14)</a:t>
            </a:r>
          </a:p>
          <a:p>
            <a:pPr marL="742950" lvl="1" indent="-285750">
              <a:buFontTx/>
              <a:buChar char="-"/>
            </a:pPr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5127A-36BC-0045-9877-C60C9572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78" y="734092"/>
            <a:ext cx="2970371" cy="2160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0A7EDE-F4DB-2245-84CB-64BF7B42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59" y="2855079"/>
            <a:ext cx="3172327" cy="23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5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Longitudinal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01E107-05B1-4B41-82E4-C05341CE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6" y="698500"/>
            <a:ext cx="4845332" cy="3523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F5F0CA-0312-8B46-BAF9-DDEF69FF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70" y="698499"/>
            <a:ext cx="4045730" cy="29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0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Longitudinal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D321E-C71A-B140-8C9C-A22C1D4BD105}"/>
              </a:ext>
            </a:extLst>
          </p:cNvPr>
          <p:cNvSpPr txBox="1"/>
          <p:nvPr/>
        </p:nvSpPr>
        <p:spPr>
          <a:xfrm>
            <a:off x="874059" y="3227294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Inflammatory component 1 stays persistently high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Inflammatory component 2 (growth factors) increases towards the healthy control level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Inflammatory component 3 higher than health at baseline, then stays higher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56923E-A8EB-764F-962D-80DE839E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649719"/>
            <a:ext cx="2993789" cy="217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67B59-5C00-D84C-965A-3CB35CCE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27" y="649719"/>
            <a:ext cx="2993789" cy="2177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7FB86-F504-F641-B6B4-045F6AF6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958" y="649719"/>
            <a:ext cx="2993789" cy="21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5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09A39C-1CBF-4D49-8CE0-80310CD5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39537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Increased infective mortality in SAM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43476F-E08B-BB4B-A8DB-C17377D6B25D}"/>
              </a:ext>
            </a:extLst>
          </p:cNvPr>
          <p:cNvSpPr txBox="1">
            <a:spLocks/>
          </p:cNvSpPr>
          <p:nvPr/>
        </p:nvSpPr>
        <p:spPr>
          <a:xfrm>
            <a:off x="216134" y="950328"/>
            <a:ext cx="4385404" cy="342615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Gut dysfunction (enteropathy) in SAM: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 of barrier function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Disrupted tight junction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Endothelial breaks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Mucous reduced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Histological changes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Villus blunting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Crypt hyperplasia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Lymphocytic infiltrate</a:t>
            </a:r>
          </a:p>
          <a:p>
            <a:pPr>
              <a:buFontTx/>
              <a:buChar char="-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Increased translocation of gut contents across endothelium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5F8DD-74F2-5340-ABE5-61553804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5" y="622087"/>
            <a:ext cx="2472710" cy="1907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F0CC2-1C42-064D-B67E-3FE64DDB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10" y="2484053"/>
            <a:ext cx="2146300" cy="132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4DD66D-AD95-6644-AD78-FFA5F15AE4A3}"/>
              </a:ext>
            </a:extLst>
          </p:cNvPr>
          <p:cNvSpPr txBox="1"/>
          <p:nvPr/>
        </p:nvSpPr>
        <p:spPr>
          <a:xfrm>
            <a:off x="7577573" y="4156769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Amadi</a:t>
            </a:r>
            <a:r>
              <a:rPr lang="en-US" sz="1100" dirty="0"/>
              <a:t>. et al 2017</a:t>
            </a:r>
          </a:p>
        </p:txBody>
      </p:sp>
    </p:spTree>
    <p:extLst>
      <p:ext uri="{BB962C8B-B14F-4D97-AF65-F5344CB8AC3E}">
        <p14:creationId xmlns:p14="http://schemas.microsoft.com/office/powerpoint/2010/main" val="233259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E596D-7F1B-4F42-9531-41935D26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348503"/>
            <a:ext cx="548640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D803F-B32B-4E4E-BD15-67AEAFA9BA16}"/>
              </a:ext>
            </a:extLst>
          </p:cNvPr>
          <p:cNvSpPr txBox="1"/>
          <p:nvPr/>
        </p:nvSpPr>
        <p:spPr>
          <a:xfrm>
            <a:off x="6149788" y="1030941"/>
            <a:ext cx="2474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between inflammatory markers and growth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complete case for timepoints 0,1,5,6</a:t>
            </a:r>
          </a:p>
          <a:p>
            <a:r>
              <a:rPr lang="en-US" dirty="0"/>
              <a:t>So n= 35</a:t>
            </a:r>
          </a:p>
        </p:txBody>
      </p:sp>
    </p:spTree>
    <p:extLst>
      <p:ext uri="{BB962C8B-B14F-4D97-AF65-F5344CB8AC3E}">
        <p14:creationId xmlns:p14="http://schemas.microsoft.com/office/powerpoint/2010/main" val="2353958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D803F-B32B-4E4E-BD15-67AEAFA9BA16}"/>
              </a:ext>
            </a:extLst>
          </p:cNvPr>
          <p:cNvSpPr txBox="1"/>
          <p:nvPr/>
        </p:nvSpPr>
        <p:spPr>
          <a:xfrm>
            <a:off x="6149788" y="1030941"/>
            <a:ext cx="247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impute missing values, both Inf 1 and Inf 3 are related to changes in WHZ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1C0C-473A-1847-8FDD-7E8C207A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3" y="33057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9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D803F-B32B-4E4E-BD15-67AEAFA9BA16}"/>
              </a:ext>
            </a:extLst>
          </p:cNvPr>
          <p:cNvSpPr txBox="1"/>
          <p:nvPr/>
        </p:nvSpPr>
        <p:spPr>
          <a:xfrm>
            <a:off x="6149788" y="1030941"/>
            <a:ext cx="247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impute missing values, both Inf 1 and Inf 3 are related to changes in WHZ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1C0C-473A-1847-8FDD-7E8C207A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3" y="330574"/>
            <a:ext cx="548640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E6D38A-05E3-7B4A-920A-347BF14D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81" y="2021481"/>
            <a:ext cx="2583072" cy="2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TAME trial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D321E-C71A-B140-8C9C-A22C1D4BD105}"/>
              </a:ext>
            </a:extLst>
          </p:cNvPr>
          <p:cNvSpPr txBox="1"/>
          <p:nvPr/>
        </p:nvSpPr>
        <p:spPr>
          <a:xfrm>
            <a:off x="285307" y="726141"/>
            <a:ext cx="7625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Aim 2: Does altering the enteropathy in children with SAM affect the inflammatory changes seen?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E26CE6-217B-ED43-997A-2C466E0EC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307" y="1489967"/>
            <a:ext cx="5470034" cy="2542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ACFF9-7930-3746-B16F-E8B3B93013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04177" y="1489967"/>
            <a:ext cx="3098629" cy="17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8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TAME trial: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3A21E-9B45-E249-86F5-3542C314AF85}"/>
              </a:ext>
            </a:extLst>
          </p:cNvPr>
          <p:cNvSpPr txBox="1"/>
          <p:nvPr/>
        </p:nvSpPr>
        <p:spPr>
          <a:xfrm>
            <a:off x="833718" y="961465"/>
            <a:ext cx="5926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Enteropathy-inflammation pathway: Structural Equation Modelling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Change over the 14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Delta = D14 result – D0 result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086DA-666E-F948-A9C3-14310868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4" y="1785097"/>
            <a:ext cx="711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3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TAME trial: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3A21E-9B45-E249-86F5-3542C314AF85}"/>
              </a:ext>
            </a:extLst>
          </p:cNvPr>
          <p:cNvSpPr txBox="1"/>
          <p:nvPr/>
        </p:nvSpPr>
        <p:spPr>
          <a:xfrm>
            <a:off x="833718" y="961465"/>
            <a:ext cx="5830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Changes due to novel investigatory medical products treating enteropathy: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22F94-059B-0948-9264-43BB0D129F0D}"/>
              </a:ext>
            </a:extLst>
          </p:cNvPr>
          <p:cNvSpPr txBox="1"/>
          <p:nvPr/>
        </p:nvSpPr>
        <p:spPr>
          <a:xfrm>
            <a:off x="3838001" y="1366363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0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Conclusions (so far…)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3A21E-9B45-E249-86F5-3542C314AF85}"/>
              </a:ext>
            </a:extLst>
          </p:cNvPr>
          <p:cNvSpPr txBox="1"/>
          <p:nvPr/>
        </p:nvSpPr>
        <p:spPr>
          <a:xfrm>
            <a:off x="833718" y="961465"/>
            <a:ext cx="67100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children with SAM: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Markers of enteropathy are correlated with markers of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inflammatory markers and enteropathy markers are independently correlated with a poor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pro-inflammatory markers in these children do not seem to resolve to healthy control levels in survivors of SAM, despite a resolution of malnutrition phenotype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in enteropathy markers are correlated with improvements in inflammation markers by D14 of inpatient stay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dirty="0"/>
              <a:t>Could medicines for enteropathy help improve inflammatory markers??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2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B4787-6288-C947-8A0F-624CA3B5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" y="0"/>
            <a:ext cx="8614760" cy="4619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87682-EC77-4B41-8752-25A4B631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29" y="2309532"/>
            <a:ext cx="3220571" cy="2415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893C0-8598-554E-9FB5-601CBFB4C0A9}"/>
              </a:ext>
            </a:extLst>
          </p:cNvPr>
          <p:cNvSpPr txBox="1"/>
          <p:nvPr/>
        </p:nvSpPr>
        <p:spPr>
          <a:xfrm>
            <a:off x="371527" y="3630705"/>
            <a:ext cx="28938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Cherlynn </a:t>
            </a:r>
            <a:r>
              <a:rPr lang="en-US" dirty="0" err="1"/>
              <a:t>Dumbura</a:t>
            </a:r>
            <a:r>
              <a:rPr lang="en-US" dirty="0"/>
              <a:t> and </a:t>
            </a:r>
            <a:r>
              <a:rPr lang="en-US" dirty="0" err="1"/>
              <a:t>Joice</a:t>
            </a:r>
            <a:r>
              <a:rPr lang="en-US" dirty="0"/>
              <a:t> Tome</a:t>
            </a:r>
          </a:p>
        </p:txBody>
      </p:sp>
    </p:spTree>
    <p:extLst>
      <p:ext uri="{BB962C8B-B14F-4D97-AF65-F5344CB8AC3E}">
        <p14:creationId xmlns:p14="http://schemas.microsoft.com/office/powerpoint/2010/main" val="337187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Increased infective mortality in SAM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4760E-574B-074A-AE42-DC413866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46" y="691683"/>
            <a:ext cx="7156383" cy="37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B6AA5-D1DB-9348-8E90-096B5EEAF739}"/>
              </a:ext>
            </a:extLst>
          </p:cNvPr>
          <p:cNvSpPr/>
          <p:nvPr/>
        </p:nvSpPr>
        <p:spPr>
          <a:xfrm>
            <a:off x="981776" y="1251284"/>
            <a:ext cx="1270535" cy="500514"/>
          </a:xfrm>
          <a:prstGeom prst="rect">
            <a:avLst/>
          </a:prstGeom>
          <a:solidFill>
            <a:srgbClr val="F7B284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Enteropathy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51AEB-0AB1-204E-90FE-8E951B391F68}"/>
              </a:ext>
            </a:extLst>
          </p:cNvPr>
          <p:cNvSpPr/>
          <p:nvPr/>
        </p:nvSpPr>
        <p:spPr>
          <a:xfrm>
            <a:off x="981776" y="2197769"/>
            <a:ext cx="1270535" cy="500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Translocation of bacterial products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9D116-E00D-BE4C-9620-FE7DC26C43D8}"/>
              </a:ext>
            </a:extLst>
          </p:cNvPr>
          <p:cNvSpPr/>
          <p:nvPr/>
        </p:nvSpPr>
        <p:spPr>
          <a:xfrm>
            <a:off x="981775" y="3144254"/>
            <a:ext cx="1270535" cy="500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Inflammation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8733BC-2788-0840-993A-220E28C1FA1C}"/>
              </a:ext>
            </a:extLst>
          </p:cNvPr>
          <p:cNvCxnSpPr>
            <a:stCxn id="2" idx="2"/>
            <a:endCxn id="5" idx="0"/>
          </p:cNvCxnSpPr>
          <p:nvPr/>
        </p:nvCxnSpPr>
        <p:spPr>
          <a:xfrm>
            <a:off x="1617044" y="1751798"/>
            <a:ext cx="0" cy="445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3C212E-3478-E542-B935-BF2E14C6EE21}"/>
              </a:ext>
            </a:extLst>
          </p:cNvPr>
          <p:cNvCxnSpPr/>
          <p:nvPr/>
        </p:nvCxnSpPr>
        <p:spPr>
          <a:xfrm>
            <a:off x="1617042" y="2698283"/>
            <a:ext cx="0" cy="445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32F42-958A-274C-B236-7F663890763C}"/>
              </a:ext>
            </a:extLst>
          </p:cNvPr>
          <p:cNvSpPr txBox="1"/>
          <p:nvPr/>
        </p:nvSpPr>
        <p:spPr>
          <a:xfrm>
            <a:off x="3570974" y="1424539"/>
            <a:ext cx="487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 1. </a:t>
            </a:r>
          </a:p>
          <a:p>
            <a:r>
              <a:rPr lang="en-US" dirty="0"/>
              <a:t>Examine the enteropathy -&gt; translocation pathway -&gt; inflammation pathway in children with SAM, and determine its association with mortality</a:t>
            </a:r>
          </a:p>
        </p:txBody>
      </p:sp>
    </p:spTree>
    <p:extLst>
      <p:ext uri="{BB962C8B-B14F-4D97-AF65-F5344CB8AC3E}">
        <p14:creationId xmlns:p14="http://schemas.microsoft.com/office/powerpoint/2010/main" val="403649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B6AA5-D1DB-9348-8E90-096B5EEAF739}"/>
              </a:ext>
            </a:extLst>
          </p:cNvPr>
          <p:cNvSpPr/>
          <p:nvPr/>
        </p:nvSpPr>
        <p:spPr>
          <a:xfrm>
            <a:off x="981776" y="1251284"/>
            <a:ext cx="1270535" cy="500514"/>
          </a:xfrm>
          <a:prstGeom prst="rect">
            <a:avLst/>
          </a:prstGeom>
          <a:solidFill>
            <a:srgbClr val="F7B284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Enteropathy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51AEB-0AB1-204E-90FE-8E951B391F68}"/>
              </a:ext>
            </a:extLst>
          </p:cNvPr>
          <p:cNvSpPr/>
          <p:nvPr/>
        </p:nvSpPr>
        <p:spPr>
          <a:xfrm>
            <a:off x="981776" y="2197769"/>
            <a:ext cx="1270535" cy="500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Translocation of bacterial products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9D116-E00D-BE4C-9620-FE7DC26C43D8}"/>
              </a:ext>
            </a:extLst>
          </p:cNvPr>
          <p:cNvSpPr/>
          <p:nvPr/>
        </p:nvSpPr>
        <p:spPr>
          <a:xfrm>
            <a:off x="981775" y="3144254"/>
            <a:ext cx="1270535" cy="500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Inflammation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8733BC-2788-0840-993A-220E28C1FA1C}"/>
              </a:ext>
            </a:extLst>
          </p:cNvPr>
          <p:cNvCxnSpPr>
            <a:stCxn id="2" idx="2"/>
            <a:endCxn id="5" idx="0"/>
          </p:cNvCxnSpPr>
          <p:nvPr/>
        </p:nvCxnSpPr>
        <p:spPr>
          <a:xfrm>
            <a:off x="1617044" y="1751798"/>
            <a:ext cx="0" cy="445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3C212E-3478-E542-B935-BF2E14C6EE21}"/>
              </a:ext>
            </a:extLst>
          </p:cNvPr>
          <p:cNvCxnSpPr/>
          <p:nvPr/>
        </p:nvCxnSpPr>
        <p:spPr>
          <a:xfrm>
            <a:off x="1617042" y="2698283"/>
            <a:ext cx="0" cy="445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22CC3B5-F024-5242-9C6A-9180C41B1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3639" y="1251284"/>
            <a:ext cx="5505054" cy="26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5FDF36C5-08A4-1649-B8FE-7BB1AC074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09"/>
          <a:stretch/>
        </p:blipFill>
        <p:spPr>
          <a:xfrm>
            <a:off x="404483" y="915780"/>
            <a:ext cx="3600450" cy="3311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72276-E435-5248-B0CC-2C42F171A8D7}"/>
              </a:ext>
            </a:extLst>
          </p:cNvPr>
          <p:cNvSpPr txBox="1"/>
          <p:nvPr/>
        </p:nvSpPr>
        <p:spPr>
          <a:xfrm>
            <a:off x="4773706" y="915780"/>
            <a:ext cx="360045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 levels are shown as a wedge of the 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Biomarkers have been 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Healthy control level level is shown at the green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Wedge length is the SAM child result compared with healthy control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7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72276-E435-5248-B0CC-2C42F171A8D7}"/>
              </a:ext>
            </a:extLst>
          </p:cNvPr>
          <p:cNvSpPr txBox="1"/>
          <p:nvPr/>
        </p:nvSpPr>
        <p:spPr>
          <a:xfrm>
            <a:off x="4773706" y="915780"/>
            <a:ext cx="360045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 levels are shown as a wedge of the 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Biomarkers have been 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Healthy control level level is shown at the green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Wedge length is the SAM child result compared with healthy control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wedge is larger, the SAM result is higher than the healthy result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dirty="0"/>
              <a:t>Biomarker 1 has on average increased by ~0.5SD across the group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781A977A-A95D-9F40-BA9F-3A48B433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71"/>
          <a:stretch/>
        </p:blipFill>
        <p:spPr>
          <a:xfrm>
            <a:off x="425264" y="915780"/>
            <a:ext cx="3600450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262397"/>
            <a:ext cx="8672097" cy="594252"/>
          </a:xfrm>
        </p:spPr>
        <p:txBody>
          <a:bodyPr/>
          <a:lstStyle/>
          <a:p>
            <a:r>
              <a:rPr lang="en-US" dirty="0"/>
              <a:t>Enteropathy, inflammation, and mortality in SAM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72276-E435-5248-B0CC-2C42F171A8D7}"/>
              </a:ext>
            </a:extLst>
          </p:cNvPr>
          <p:cNvSpPr txBox="1"/>
          <p:nvPr/>
        </p:nvSpPr>
        <p:spPr>
          <a:xfrm>
            <a:off x="4773706" y="915780"/>
            <a:ext cx="3600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 levels are shown as a wedge of the 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Biomarkers have been 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Healthy control level level is shown at the green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Wedge length is the SAM child result compared with healthy control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wedge is smaller, the SAM result is higher than the healthy result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dirty="0"/>
              <a:t>Biomarker 1 has on average decreased by ~0.5SD across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 is shaded if the result is statistically different (p&lt;0.05)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8" name="Picture 7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6D2E8832-E238-B94C-9AF1-0BCFCA235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40"/>
          <a:stretch/>
        </p:blipFill>
        <p:spPr>
          <a:xfrm>
            <a:off x="405094" y="915780"/>
            <a:ext cx="3600450" cy="32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-presentation-template" id="{EDC276D3-A6A5-BB40-ABE7-071BAF4CC4C3}" vid="{DAAB533B-7677-F942-9887-CC60048CF416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-presentation-template" id="{EDC276D3-A6A5-BB40-ABE7-071BAF4CC4C3}" vid="{B1043899-34A7-DA4F-BAD9-78A20EE2266C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-presentation-template" id="{EDC276D3-A6A5-BB40-ABE7-071BAF4CC4C3}" vid="{281F6384-BCFE-F54F-9032-8E647607E2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1161</Words>
  <Application>Microsoft Macintosh PowerPoint</Application>
  <PresentationFormat>On-screen Show (16:9)</PresentationFormat>
  <Paragraphs>249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4 Text</vt:lpstr>
      <vt:lpstr>Arial</vt:lpstr>
      <vt:lpstr>Calibri</vt:lpstr>
      <vt:lpstr>Channel 4 Chadwick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Sturgeon</dc:creator>
  <cp:lastModifiedBy>Jon Sturgeon</cp:lastModifiedBy>
  <cp:revision>39</cp:revision>
  <cp:lastPrinted>2021-11-18T07:33:24Z</cp:lastPrinted>
  <dcterms:created xsi:type="dcterms:W3CDTF">2021-11-18T06:45:54Z</dcterms:created>
  <dcterms:modified xsi:type="dcterms:W3CDTF">2022-03-14T05:55:11Z</dcterms:modified>
</cp:coreProperties>
</file>