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1248" r:id="rId3"/>
    <p:sldId id="1055" r:id="rId4"/>
    <p:sldId id="1051" r:id="rId5"/>
    <p:sldId id="704" r:id="rId6"/>
    <p:sldId id="1261" r:id="rId7"/>
    <p:sldId id="1289" r:id="rId8"/>
    <p:sldId id="1067" r:id="rId9"/>
    <p:sldId id="1290" r:id="rId10"/>
    <p:sldId id="1291" r:id="rId11"/>
    <p:sldId id="1292" r:id="rId12"/>
    <p:sldId id="1293" r:id="rId13"/>
    <p:sldId id="1294" r:id="rId14"/>
    <p:sldId id="1238" r:id="rId15"/>
    <p:sldId id="1295" r:id="rId16"/>
    <p:sldId id="1296" r:id="rId17"/>
    <p:sldId id="1302" r:id="rId18"/>
    <p:sldId id="1297" r:id="rId19"/>
    <p:sldId id="1298" r:id="rId20"/>
    <p:sldId id="1299" r:id="rId21"/>
    <p:sldId id="1301" r:id="rId22"/>
  </p:sldIdLst>
  <p:sldSz cx="12192000" cy="6858000"/>
  <p:notesSz cx="6808788" cy="99409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930"/>
    <a:srgbClr val="00ADD0"/>
    <a:srgbClr val="00677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78" autoAdjust="0"/>
    <p:restoredTop sz="81446" autoAdjust="0"/>
  </p:normalViewPr>
  <p:slideViewPr>
    <p:cSldViewPr snapToObjects="1">
      <p:cViewPr varScale="1">
        <p:scale>
          <a:sx n="59" d="100"/>
          <a:sy n="59" d="100"/>
        </p:scale>
        <p:origin x="192" y="512"/>
      </p:cViewPr>
      <p:guideLst>
        <p:guide orient="horz" pos="2160"/>
        <p:guide pos="3795"/>
      </p:guideLst>
    </p:cSldViewPr>
  </p:slideViewPr>
  <p:outlineViewPr>
    <p:cViewPr>
      <p:scale>
        <a:sx n="33" d="100"/>
        <a:sy n="33" d="100"/>
      </p:scale>
      <p:origin x="6" y="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51BA562-14EC-41C2-A174-CE5CE08DC59A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7C448CB-5864-4BD9-83BF-ED54E25AEF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556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9E005-1CEF-4723-BEA7-68D1AEA66EBF}" type="datetimeFigureOut">
              <a:rPr lang="en-GB" smtClean="0"/>
              <a:t>13/03/2022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6712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ED97C-5570-4DF6-906C-4EDEA74995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38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main brand colour is R:0 G:103 B:120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D97C-5570-4DF6-906C-4EDEA74995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6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wasted, stunted, or not thriving physically, “stunted” in growth and development</a:t>
            </a:r>
          </a:p>
          <a:p>
            <a:r>
              <a:rPr lang="en-US" dirty="0"/>
              <a:t>Hence measure at school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1F17-024E-2D4B-A43E-E3E243DF94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1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Calibri" panose="020F0502020204030204" pitchFamily="34" charset="0"/>
                <a:ea typeface="MS Mincho" panose="02020609040205080304" pitchFamily="49" charset="-128"/>
              </a:rPr>
              <a:t>Figure 1: The SAHARAN toolbox: 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</a:rPr>
              <a:t>a holistic 4 hour assessment with simultaneous caregiver questionnaire</a:t>
            </a:r>
            <a:r>
              <a:rPr lang="en-GB" sz="1200" b="1" dirty="0">
                <a:latin typeface="Calibri" panose="020F0502020204030204" pitchFamily="34" charset="0"/>
                <a:ea typeface="MS Mincho" panose="02020609040205080304" pitchFamily="49" charset="-128"/>
              </a:rPr>
              <a:t>. 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</a:rPr>
              <a:t>All SAHARAN tests have been previously applied in low and middle income settings</a:t>
            </a:r>
            <a:r>
              <a:rPr lang="en-GB" sz="1200" b="1" dirty="0">
                <a:latin typeface="Calibri" panose="020F0502020204030204" pitchFamily="34" charset="0"/>
                <a:ea typeface="MS Mincho" panose="02020609040205080304" pitchFamily="49" charset="-128"/>
              </a:rPr>
              <a:t>: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[K-ABC2 Kaufmann Assessment Battery for Children 2</a:t>
            </a:r>
            <a:r>
              <a:rPr lang="en-GB" sz="1200" baseline="300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nd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Edition, EGRA Early Grade Reading assessment, MICS FLM: Multi-indicator Cluster Survey Foundational Learning Module, CBCL: Child </a:t>
            </a:r>
            <a:r>
              <a:rPr lang="en-GB" sz="1200" dirty="0" err="1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behavior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checklist, WG: Washington Group Child functioning module, RSCM 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</a:rPr>
              <a:t>rapid sequential continuous movements, 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BIA bio-impedance analysis, BP: Blood pressure, Hb: </a:t>
            </a:r>
            <a:r>
              <a:rPr lang="en-GB" sz="1200" dirty="0" err="1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Hemoglobin</a:t>
            </a:r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 HR Heart rate, HFIAS: Household Food Insecurity Assessment Scale, HDDS: Household Dietary Diversity Score, H-FOOD: Holistic food scale, H-WISE: Household water insecurity experience scale, H-WATER, holistic water.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AFC0C-CFBC-E84E-8F63-174E3302F3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8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dirty="0">
                <a:effectLst/>
              </a:rPr>
              <a:t>Plan to compare with 2 year old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CBBD-BC9E-2D4B-B7B2-EF56E39287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2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large child 36.6Kg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D97C-5570-4DF6-906C-4EDEA749954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00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CBBD-BC9E-2D4B-B7B2-EF56E39287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1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kernel density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CBBD-BC9E-2D4B-B7B2-EF56E39287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9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2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D38B-C5EB-4347-AE03-0E8337820ADE}" type="datetime1">
              <a:rPr lang="en-GB" smtClean="0"/>
              <a:t>13/03/2022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DBE54-AC89-4A37-8020-024C9415D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4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CA8A3-9665-9C47-8B58-3175188E5B10}" type="datetime1">
              <a:rPr lang="en-GB" smtClean="0"/>
              <a:t>13/03/2022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91ADB-8949-43FC-8B69-C48BCD741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1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241B5-7D12-D446-A27C-325F28590E8A}" type="datetime1">
              <a:rPr lang="en-GB" smtClean="0"/>
              <a:t>13/03/2022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AFEC6-E9FF-41CB-BB46-3A8C00CA4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2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185A5-4B52-5D45-BF11-76EBDFA87706}" type="datetime1">
              <a:rPr lang="en-GB" smtClean="0"/>
              <a:t>13/03/2022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3F566-1C67-4AE0-BA40-A0998E304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2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86A0C-3B92-F046-81F4-B53FEE291C67}" type="datetime1">
              <a:rPr lang="en-GB" smtClean="0"/>
              <a:t>13/03/2022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54CB1-B33E-403C-87F8-8D4159900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3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6971-26AC-0D45-93DA-EC9862783493}" type="datetime1">
              <a:rPr lang="en-GB" smtClean="0"/>
              <a:t>13/03/2022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DC4E6-7A8C-408E-A210-A5FF301F0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4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A50F4-AC77-4541-930D-17029CF9AA8A}" type="datetime1">
              <a:rPr lang="en-GB" smtClean="0"/>
              <a:t>13/03/2022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A26E5-2A7E-48F3-9DF7-039651479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83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D2367-C42B-774E-9304-9055C631C9FA}" type="datetime1">
              <a:rPr lang="en-GB" smtClean="0"/>
              <a:t>13/03/2022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29A0-DCB3-43CA-AAD5-4CE7BA9D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7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2557C-A0B6-1547-B2B8-299D8A75FCBD}" type="datetime1">
              <a:rPr lang="en-GB" smtClean="0"/>
              <a:t>13/03/2022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390C1-D8DB-4A5A-8246-02EFA297A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4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A667B-1C36-0744-B43D-98D3DED57B10}" type="datetime1">
              <a:rPr lang="en-GB" smtClean="0"/>
              <a:t>13/03/2022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AA761-A53F-4889-A3F6-6D26DA2FC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3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BD400D-EAAA-F349-A993-87F301378FF5}" type="datetime1">
              <a:rPr lang="en-GB" smtClean="0"/>
              <a:t>13/03/2022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5CEB2E-ACAA-4502-89FA-4BE148846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jpe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59F6B3-7EFF-7E45-86C7-AE30328E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71600"/>
            <a:ext cx="12432704" cy="9455003"/>
          </a:xfrm>
          <a:prstGeom prst="rect">
            <a:avLst/>
          </a:prstGeom>
        </p:spPr>
      </p:pic>
      <p:pic>
        <p:nvPicPr>
          <p:cNvPr id="8" name="Picture 4" descr="MOPED1178">
            <a:extLst>
              <a:ext uri="{FF2B5EF4-FFF2-40B4-BE49-F238E27FC236}">
                <a16:creationId xmlns:a16="http://schemas.microsoft.com/office/drawing/2014/main" id="{556CEB31-7BEB-9F42-A40F-2864394F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895" y="5795128"/>
            <a:ext cx="1136072" cy="9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1261A6F-93DF-8240-934B-0CE3C9888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22" y="5827383"/>
            <a:ext cx="2779787" cy="94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istance Learning MSc Scholarship at Queen Mary University of London">
            <a:extLst>
              <a:ext uri="{FF2B5EF4-FFF2-40B4-BE49-F238E27FC236}">
                <a16:creationId xmlns:a16="http://schemas.microsoft.com/office/drawing/2014/main" id="{87F48461-6BA6-F447-A201-671F6FBB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16" y="4717132"/>
            <a:ext cx="1707086" cy="90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300E14C3-7435-DE49-B9C4-22C4ACEEE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3404" y="2427795"/>
            <a:ext cx="8534400" cy="74081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Joe Piper</a:t>
            </a:r>
          </a:p>
          <a:p>
            <a:r>
              <a:rPr lang="en-US" dirty="0">
                <a:solidFill>
                  <a:schemeClr val="bg1"/>
                </a:solidFill>
              </a:rPr>
              <a:t>Queen Mary University of London</a:t>
            </a:r>
          </a:p>
          <a:p>
            <a:r>
              <a:rPr lang="en-US" dirty="0" err="1">
                <a:solidFill>
                  <a:schemeClr val="bg1"/>
                </a:solidFill>
              </a:rPr>
              <a:t>Zvitambo</a:t>
            </a:r>
            <a:r>
              <a:rPr lang="en-US" dirty="0">
                <a:solidFill>
                  <a:schemeClr val="bg1"/>
                </a:solidFill>
              </a:rPr>
              <a:t> Institute for Maternal and Child Health Research, Harare, Zimbabwe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9E5D1-F99B-7D4E-97C6-3E129FC30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440" y="5985811"/>
            <a:ext cx="3620328" cy="591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FBFBD-DB56-6442-936D-CD4FA14F0B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006" y="4509120"/>
            <a:ext cx="1751294" cy="948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366B57-9D44-2046-83F4-DD61741A3B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0941" y="5626100"/>
            <a:ext cx="1638300" cy="123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72D006-5B7C-8345-A3D1-20BDE76A41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849" y="5657218"/>
            <a:ext cx="1200781" cy="120078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B2907B-6329-2443-814F-DE45641B6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120659"/>
              </p:ext>
            </p:extLst>
          </p:nvPr>
        </p:nvGraphicFramePr>
        <p:xfrm>
          <a:off x="2157793" y="-23678"/>
          <a:ext cx="10081447" cy="1219200"/>
        </p:xfrm>
        <a:graphic>
          <a:graphicData uri="http://schemas.openxmlformats.org/drawingml/2006/table">
            <a:tbl>
              <a:tblPr/>
              <a:tblGrid>
                <a:gridCol w="10081447">
                  <a:extLst>
                    <a:ext uri="{9D8B030D-6E8A-4147-A177-3AD203B41FA5}">
                      <a16:colId xmlns:a16="http://schemas.microsoft.com/office/drawing/2014/main" val="3163880373"/>
                    </a:ext>
                  </a:extLst>
                </a:gridCol>
              </a:tblGrid>
              <a:tr h="42522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effectLst/>
                          <a:latin typeface="Calibri" panose="020F0502020204030204" pitchFamily="34" charset="0"/>
                        </a:rPr>
                        <a:t> Characterising school-age growth, cognitive and physical function in rural Zimbabwe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401372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F2798689-5C3B-4349-859D-1E58F6F8D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794" y="-238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D03D69-6FA9-BC42-A2B6-3D89221EC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r="22041"/>
          <a:stretch/>
        </p:blipFill>
        <p:spPr>
          <a:xfrm>
            <a:off x="0" y="-977712"/>
            <a:ext cx="12192000" cy="88099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1F00AA-D099-C642-9BF1-F1A104600BF8}"/>
              </a:ext>
            </a:extLst>
          </p:cNvPr>
          <p:cNvSpPr txBox="1">
            <a:spLocks/>
          </p:cNvSpPr>
          <p:nvPr/>
        </p:nvSpPr>
        <p:spPr>
          <a:xfrm>
            <a:off x="1550986" y="332657"/>
            <a:ext cx="7886700" cy="673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ii) Grip strength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BE532E-737B-E24E-9EEA-3C453C603A93}"/>
              </a:ext>
            </a:extLst>
          </p:cNvPr>
          <p:cNvSpPr/>
          <p:nvPr/>
        </p:nvSpPr>
        <p:spPr>
          <a:xfrm>
            <a:off x="1511179" y="6147292"/>
            <a:ext cx="8999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i="1" dirty="0"/>
              <a:t>Field-based fitness assessment in young people: the ALPHA health-related fitness test battery for children and adolescents</a:t>
            </a:r>
            <a:r>
              <a:rPr lang="en-GB" b="1" dirty="0"/>
              <a:t>. </a:t>
            </a:r>
            <a:r>
              <a:rPr lang="en-GB" dirty="0"/>
              <a:t>Ruiz et al. Br J Sports Med, 45, 518-24 (2011)</a:t>
            </a:r>
            <a:endParaRPr lang="en-GB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8AFC2-6497-0043-9AB6-FCB69F88A459}"/>
              </a:ext>
            </a:extLst>
          </p:cNvPr>
          <p:cNvSpPr/>
          <p:nvPr/>
        </p:nvSpPr>
        <p:spPr>
          <a:xfrm>
            <a:off x="1120113" y="5552397"/>
            <a:ext cx="9951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Hogrel</a:t>
            </a:r>
            <a:r>
              <a:rPr lang="en-GB" dirty="0">
                <a:solidFill>
                  <a:schemeClr val="bg1"/>
                </a:solidFill>
              </a:rPr>
              <a:t>, JY., </a:t>
            </a:r>
            <a:r>
              <a:rPr lang="en-GB" dirty="0" err="1">
                <a:solidFill>
                  <a:schemeClr val="bg1"/>
                </a:solidFill>
              </a:rPr>
              <a:t>Decostre</a:t>
            </a:r>
            <a:r>
              <a:rPr lang="en-GB" dirty="0">
                <a:solidFill>
                  <a:schemeClr val="bg1"/>
                </a:solidFill>
              </a:rPr>
              <a:t>, V., Alberti, C. </a:t>
            </a:r>
            <a:r>
              <a:rPr lang="en-GB" i="1" dirty="0">
                <a:solidFill>
                  <a:schemeClr val="bg1"/>
                </a:solidFill>
              </a:rPr>
              <a:t>et al.</a:t>
            </a:r>
            <a:r>
              <a:rPr lang="en-GB" dirty="0">
                <a:solidFill>
                  <a:schemeClr val="bg1"/>
                </a:solidFill>
              </a:rPr>
              <a:t> Stature is an essential predictor of muscle strength in children. </a:t>
            </a:r>
            <a:r>
              <a:rPr lang="en-GB" i="1" dirty="0">
                <a:solidFill>
                  <a:schemeClr val="bg1"/>
                </a:solidFill>
              </a:rPr>
              <a:t>BMC </a:t>
            </a:r>
            <a:r>
              <a:rPr lang="en-GB" i="1" dirty="0" err="1">
                <a:solidFill>
                  <a:schemeClr val="bg1"/>
                </a:solidFill>
              </a:rPr>
              <a:t>Musculoskelet</a:t>
            </a:r>
            <a:r>
              <a:rPr lang="en-GB" i="1" dirty="0">
                <a:solidFill>
                  <a:schemeClr val="bg1"/>
                </a:solidFill>
              </a:rPr>
              <a:t> </a:t>
            </a:r>
            <a:r>
              <a:rPr lang="en-GB" i="1" dirty="0" err="1">
                <a:solidFill>
                  <a:schemeClr val="bg1"/>
                </a:solidFill>
              </a:rPr>
              <a:t>Disord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13, </a:t>
            </a:r>
            <a:r>
              <a:rPr lang="en-GB" dirty="0">
                <a:solidFill>
                  <a:schemeClr val="bg1"/>
                </a:solidFill>
              </a:rPr>
              <a:t>176 (2012)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44ABB8B-50BE-C54E-BA88-DC18675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449D05C-C476-0D4F-8B9B-E294351A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A1008C-2EC4-8448-92B9-97C814E1F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685" y="1123508"/>
            <a:ext cx="4704000" cy="34210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A862EA-AEC5-6A40-A9A2-A03C9043B44E}"/>
              </a:ext>
            </a:extLst>
          </p:cNvPr>
          <p:cNvSpPr/>
          <p:nvPr/>
        </p:nvSpPr>
        <p:spPr>
          <a:xfrm>
            <a:off x="9994691" y="8781955"/>
            <a:ext cx="6391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UNPUBLISHED DATA – DO NOT COPY OR DISTRIBUTE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31D306-316F-5945-9F9D-46C64E1B3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120"/>
            <a:ext cx="12192000" cy="686612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C45AA-8ACB-4F47-9672-3A9BFFE0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8FEBC-7986-C141-9537-65FC1E5E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AFEC6-E9FF-41CB-BB46-3A8C00CA455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1E4C6C-2958-8944-A5E1-1DB2B48C2D0D}"/>
              </a:ext>
            </a:extLst>
          </p:cNvPr>
          <p:cNvSpPr/>
          <p:nvPr/>
        </p:nvSpPr>
        <p:spPr>
          <a:xfrm>
            <a:off x="172073" y="6309320"/>
            <a:ext cx="10339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i="1" dirty="0"/>
              <a:t>Field-based fitness assessment in young people: the ALPHA health-related fitness test battery for children and adolescents</a:t>
            </a:r>
            <a:r>
              <a:rPr lang="en-GB" sz="1600" b="1" dirty="0"/>
              <a:t>. </a:t>
            </a:r>
            <a:r>
              <a:rPr lang="en-GB" sz="1600" dirty="0"/>
              <a:t>Ruiz et al. Br J Sports Med, 45, 518-24 (2011)</a:t>
            </a:r>
            <a:endParaRPr lang="en-GB" sz="1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289C3B-9AF4-9642-8A51-EC1A7181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169" y="3325604"/>
            <a:ext cx="3840000" cy="2792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E5FBC-C095-D44D-AD14-4600DE336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169" y="276859"/>
            <a:ext cx="3840000" cy="279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8115F-4F50-C64B-9B56-A59C0EF1F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73" y="515830"/>
            <a:ext cx="3841200" cy="279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FC0FA-B39B-3F49-88BF-DDCB96F7F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73" y="3457484"/>
            <a:ext cx="3841200" cy="279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6220C9-E646-8844-BD45-E39A07D32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885" y="544793"/>
            <a:ext cx="3841200" cy="27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1EC79-94E1-3348-AA01-19A47444D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2054"/>
            <a:ext cx="12192000" cy="82939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190FF7-2662-6546-AF1F-0DD281F882EE}"/>
              </a:ext>
            </a:extLst>
          </p:cNvPr>
          <p:cNvGrpSpPr/>
          <p:nvPr/>
        </p:nvGrpSpPr>
        <p:grpSpPr>
          <a:xfrm>
            <a:off x="5605254" y="2"/>
            <a:ext cx="6264695" cy="4896543"/>
            <a:chOff x="888196" y="857250"/>
            <a:chExt cx="6757911" cy="518763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6B1CAF3-76CF-2743-A460-797EA96030A9}"/>
                </a:ext>
              </a:extLst>
            </p:cNvPr>
            <p:cNvSpPr/>
            <p:nvPr/>
          </p:nvSpPr>
          <p:spPr>
            <a:xfrm>
              <a:off x="1332725" y="951952"/>
              <a:ext cx="5205235" cy="5092937"/>
            </a:xfrm>
            <a:prstGeom prst="ellipse">
              <a:avLst/>
            </a:prstGeom>
            <a:solidFill>
              <a:srgbClr val="990F13">
                <a:alpha val="5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93DBE5-9567-FF48-936F-FA413BF849D9}"/>
                </a:ext>
              </a:extLst>
            </p:cNvPr>
            <p:cNvSpPr/>
            <p:nvPr/>
          </p:nvSpPr>
          <p:spPr>
            <a:xfrm>
              <a:off x="4080647" y="991837"/>
              <a:ext cx="2166422" cy="2152385"/>
            </a:xfrm>
            <a:prstGeom prst="ellipse">
              <a:avLst/>
            </a:prstGeom>
            <a:solidFill>
              <a:schemeClr val="accent6"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Socio-emotional</a:t>
              </a:r>
              <a:r>
                <a:rPr lang="en-US" dirty="0">
                  <a:solidFill>
                    <a:srgbClr val="000000"/>
                  </a:solidFill>
                </a:rPr>
                <a:t>  SDQ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082AAA-5F4F-9C47-A433-2733103B3A2C}"/>
                </a:ext>
              </a:extLst>
            </p:cNvPr>
            <p:cNvSpPr/>
            <p:nvPr/>
          </p:nvSpPr>
          <p:spPr>
            <a:xfrm>
              <a:off x="2508825" y="857250"/>
              <a:ext cx="2084303" cy="1998530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Academic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Literacy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Numeracy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8BF3BF3-AE44-F44D-965E-7FFAA5178431}"/>
                </a:ext>
              </a:extLst>
            </p:cNvPr>
            <p:cNvSpPr/>
            <p:nvPr/>
          </p:nvSpPr>
          <p:spPr>
            <a:xfrm>
              <a:off x="5161625" y="2266711"/>
              <a:ext cx="2484482" cy="2463419"/>
            </a:xfrm>
            <a:prstGeom prst="ellipse">
              <a:avLst/>
            </a:prstGeom>
            <a:solidFill>
              <a:schemeClr val="accent3"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Functional screening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2FEBB4-5AF6-0D41-8EDE-18BE8745890C}"/>
                </a:ext>
              </a:extLst>
            </p:cNvPr>
            <p:cNvSpPr txBox="1"/>
            <p:nvPr/>
          </p:nvSpPr>
          <p:spPr>
            <a:xfrm>
              <a:off x="1664080" y="3482067"/>
              <a:ext cx="3643574" cy="1565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Cognitive function</a:t>
              </a:r>
            </a:p>
            <a:p>
              <a:pPr algn="ctr"/>
              <a:r>
                <a:rPr lang="en-US" sz="3000" dirty="0"/>
                <a:t>KABC-II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1676B7-099A-A443-9D64-CB04FF342225}"/>
                </a:ext>
              </a:extLst>
            </p:cNvPr>
            <p:cNvSpPr/>
            <p:nvPr/>
          </p:nvSpPr>
          <p:spPr>
            <a:xfrm>
              <a:off x="5235124" y="3921913"/>
              <a:ext cx="1871333" cy="1873664"/>
            </a:xfrm>
            <a:prstGeom prst="ellipse">
              <a:avLst/>
            </a:prstGeom>
            <a:solidFill>
              <a:schemeClr val="accent3"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Fine motor </a:t>
              </a:r>
              <a:r>
                <a:rPr lang="en-US" dirty="0">
                  <a:solidFill>
                    <a:srgbClr val="000000"/>
                  </a:solidFill>
                </a:rPr>
                <a:t>Finger tapping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9C383F-134E-1A4A-99A6-7D06EAD4D739}"/>
                </a:ext>
              </a:extLst>
            </p:cNvPr>
            <p:cNvSpPr/>
            <p:nvPr/>
          </p:nvSpPr>
          <p:spPr>
            <a:xfrm>
              <a:off x="888196" y="1314615"/>
              <a:ext cx="2084303" cy="1998530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Executive function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Plus-EF</a:t>
              </a:r>
            </a:p>
          </p:txBody>
        </p:sp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1F9D837-3E18-E345-AFEF-D92389E1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7141" y="6167711"/>
            <a:ext cx="3579025" cy="344637"/>
          </a:xfrm>
        </p:spPr>
        <p:txBody>
          <a:bodyPr/>
          <a:lstStyle/>
          <a:p>
            <a:pPr>
              <a:defRPr/>
            </a:pPr>
            <a:r>
              <a:rPr lang="en-US" dirty="0"/>
              <a:t>Preliminary data: please do not share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7C42AC2-B78B-4C44-8914-59B04802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896B73-6597-AD45-83EE-B2DDF32844B5}"/>
              </a:ext>
            </a:extLst>
          </p:cNvPr>
          <p:cNvSpPr txBox="1">
            <a:spLocks/>
          </p:cNvSpPr>
          <p:nvPr/>
        </p:nvSpPr>
        <p:spPr>
          <a:xfrm>
            <a:off x="-433941" y="217804"/>
            <a:ext cx="6245236" cy="9136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4.3 Cognitive function</a:t>
            </a:r>
          </a:p>
        </p:txBody>
      </p:sp>
    </p:spTree>
    <p:extLst>
      <p:ext uri="{BB962C8B-B14F-4D97-AF65-F5344CB8AC3E}">
        <p14:creationId xmlns:p14="http://schemas.microsoft.com/office/powerpoint/2010/main" val="101513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4A76D7-550F-5B40-BC82-E5A1ABC5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152DE-9851-C34B-952D-E219E69C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4F76E-0ADD-3E47-B8C3-F00ED875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66618-0250-0A47-8302-DB3EE0B89339}"/>
              </a:ext>
            </a:extLst>
          </p:cNvPr>
          <p:cNvSpPr txBox="1"/>
          <p:nvPr/>
        </p:nvSpPr>
        <p:spPr>
          <a:xfrm>
            <a:off x="5735960" y="5445224"/>
            <a:ext cx="529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Sigt</a:t>
            </a:r>
            <a:r>
              <a:rPr lang="en-US" dirty="0"/>
              <a:t> effects: Schooling, child socioemotional score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B9D5A-ECCE-0744-B713-F8934F02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39" y="1718455"/>
            <a:ext cx="4293659" cy="3122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7273B-343F-164E-908E-4142D078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32" y="1505677"/>
            <a:ext cx="4389728" cy="31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75EE8-222D-7C47-B501-47FEBAAA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A81C9-1DCE-8F48-ADF0-890464AE5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90"/>
            <a:ext cx="12192000" cy="67860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380BB-D6D2-0245-9704-21A42227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3559B5-2DC2-AB43-B786-373D9BEDC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197" y="3429001"/>
            <a:ext cx="3840000" cy="27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013CE3-918B-BB45-A71E-8E391DD4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AC313-E7EE-884A-9B47-E5992227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1E3990-7EAC-DC42-9249-38BC034D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BA524-3EE8-804C-B585-78F2C017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95" y="316829"/>
            <a:ext cx="3840000" cy="2792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BFDA4B-0F3D-BB4B-AE5D-3F7F6C3AA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41" y="318731"/>
            <a:ext cx="3911608" cy="2844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2DFD-203E-924F-B09E-FC82D2079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49" y="370810"/>
            <a:ext cx="3840000" cy="279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90C8C1-5F2A-A647-B294-56CC019C6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42" y="3429000"/>
            <a:ext cx="3879743" cy="28216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71F5F9-DD2E-3E43-9F86-5819649D6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895" y="3426387"/>
            <a:ext cx="3840000" cy="279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9FEF89-4ACB-FD4E-BE35-4C21405DE7D0}"/>
              </a:ext>
            </a:extLst>
          </p:cNvPr>
          <p:cNvSpPr txBox="1"/>
          <p:nvPr/>
        </p:nvSpPr>
        <p:spPr>
          <a:xfrm>
            <a:off x="-24680" y="6381328"/>
            <a:ext cx="12355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</a:rPr>
              <a:t>Piper et al. Adaptation of the Kaufman Assessment Battery for Children—2</a:t>
            </a:r>
            <a:r>
              <a:rPr lang="en-GB" sz="1400" i="1" baseline="30000" dirty="0">
                <a:solidFill>
                  <a:schemeClr val="bg1"/>
                </a:solidFill>
              </a:rPr>
              <a:t>nd</a:t>
            </a:r>
            <a:r>
              <a:rPr lang="en-GB" sz="1400" i="1" dirty="0">
                <a:solidFill>
                  <a:schemeClr val="bg1"/>
                </a:solidFill>
              </a:rPr>
              <a:t> edition (KABC-II) to assess school-age neurodevelopment in rural Zimbabwe</a:t>
            </a:r>
          </a:p>
          <a:p>
            <a:r>
              <a:rPr lang="en-GB" sz="1400" i="1" dirty="0">
                <a:solidFill>
                  <a:schemeClr val="bg1"/>
                </a:solidFill>
              </a:rPr>
              <a:t>(manuscript in preparation)</a:t>
            </a:r>
          </a:p>
          <a:p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FB27B4-E900-CD47-B588-5DC9AE1C5F13}"/>
              </a:ext>
            </a:extLst>
          </p:cNvPr>
          <p:cNvSpPr/>
          <p:nvPr/>
        </p:nvSpPr>
        <p:spPr>
          <a:xfrm>
            <a:off x="0" y="0"/>
            <a:ext cx="12192000" cy="7595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0E664-BA68-0646-9555-7010E3FD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244A8-D966-2E4F-B5BB-27DCB155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C41C3-E4E1-3E48-AAAF-E538438FE8A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548680"/>
            <a:ext cx="11874500" cy="5532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46A6A-5289-D647-9154-BE02C5911866}"/>
              </a:ext>
            </a:extLst>
          </p:cNvPr>
          <p:cNvSpPr txBox="1"/>
          <p:nvPr/>
        </p:nvSpPr>
        <p:spPr>
          <a:xfrm>
            <a:off x="158752" y="548681"/>
            <a:ext cx="291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Future plans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725598-9C3C-A84E-A57F-20E1F5AEB9D8}"/>
              </a:ext>
            </a:extLst>
          </p:cNvPr>
          <p:cNvSpPr/>
          <p:nvPr/>
        </p:nvSpPr>
        <p:spPr>
          <a:xfrm>
            <a:off x="8904312" y="1556792"/>
            <a:ext cx="3024336" cy="43204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56D8181-6642-FF43-BA18-71537E04D5C5}"/>
              </a:ext>
            </a:extLst>
          </p:cNvPr>
          <p:cNvSpPr txBox="1">
            <a:spLocks/>
          </p:cNvSpPr>
          <p:nvPr/>
        </p:nvSpPr>
        <p:spPr>
          <a:xfrm>
            <a:off x="7059615" y="625888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4D29A0-DCB3-43CA-AAD5-4CE7BA9DD3E5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D3519-9374-5143-A467-1169DC802AE3}"/>
              </a:ext>
            </a:extLst>
          </p:cNvPr>
          <p:cNvSpPr txBox="1"/>
          <p:nvPr/>
        </p:nvSpPr>
        <p:spPr>
          <a:xfrm>
            <a:off x="3071665" y="61069"/>
            <a:ext cx="2930527" cy="36933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Early-life growth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42A5C2-BBDD-EE46-BB34-C3F6F895FC1C}"/>
              </a:ext>
            </a:extLst>
          </p:cNvPr>
          <p:cNvCxnSpPr>
            <a:cxnSpLocks/>
          </p:cNvCxnSpPr>
          <p:nvPr/>
        </p:nvCxnSpPr>
        <p:spPr>
          <a:xfrm>
            <a:off x="6002191" y="255742"/>
            <a:ext cx="913272" cy="423468"/>
          </a:xfrm>
          <a:prstGeom prst="straightConnector1">
            <a:avLst/>
          </a:prstGeom>
          <a:ln w="50800">
            <a:solidFill>
              <a:schemeClr val="accent2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2946AB-1803-0F4A-8453-77E06663C2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8" y="0"/>
            <a:ext cx="9811265" cy="65614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C4C2F2-4C0E-C445-A341-DBA1E7A4985F}"/>
              </a:ext>
            </a:extLst>
          </p:cNvPr>
          <p:cNvSpPr/>
          <p:nvPr/>
        </p:nvSpPr>
        <p:spPr>
          <a:xfrm>
            <a:off x="6312024" y="108102"/>
            <a:ext cx="4968552" cy="64533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2624B1-D19F-D045-9B2E-B165962CCFEC}"/>
              </a:ext>
            </a:extLst>
          </p:cNvPr>
          <p:cNvSpPr/>
          <p:nvPr/>
        </p:nvSpPr>
        <p:spPr>
          <a:xfrm>
            <a:off x="6312024" y="2636912"/>
            <a:ext cx="5120952" cy="4076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2EA303-C008-604D-8087-8EE48F15E8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2468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13E0CD-0445-E043-8B5E-18F785CC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7044"/>
            <a:ext cx="109728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1ACAEA-4A68-0C44-BC61-5F4C55F37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44324"/>
            <a:ext cx="12174051" cy="537126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SAHARAN Toolbox</a:t>
            </a:r>
          </a:p>
          <a:p>
            <a:r>
              <a:rPr lang="en-US" dirty="0"/>
              <a:t>Body composition, growth and physical function: </a:t>
            </a:r>
          </a:p>
          <a:p>
            <a:r>
              <a:rPr lang="en-US" dirty="0"/>
              <a:t>Strong link of function to growth</a:t>
            </a:r>
          </a:p>
          <a:p>
            <a:pPr lvl="1"/>
            <a:r>
              <a:rPr lang="en-US" dirty="0"/>
              <a:t>LMI, birthweight, LAZ at 18 months for physical function</a:t>
            </a:r>
          </a:p>
          <a:p>
            <a:pPr lvl="1"/>
            <a:r>
              <a:rPr lang="en-US" dirty="0"/>
              <a:t>HAZ for physical &amp; cognitive function</a:t>
            </a:r>
          </a:p>
          <a:p>
            <a:r>
              <a:rPr lang="en-US" b="1" dirty="0"/>
              <a:t>Future</a:t>
            </a:r>
          </a:p>
          <a:p>
            <a:r>
              <a:rPr lang="en-US" dirty="0"/>
              <a:t>Field-ready Metrics</a:t>
            </a:r>
          </a:p>
          <a:p>
            <a:r>
              <a:rPr lang="en-US" dirty="0"/>
              <a:t>HIV- exposed children</a:t>
            </a:r>
          </a:p>
          <a:p>
            <a:r>
              <a:rPr lang="en-US" dirty="0"/>
              <a:t>Early-life associations </a:t>
            </a:r>
          </a:p>
          <a:p>
            <a:r>
              <a:rPr lang="en-US" dirty="0"/>
              <a:t>Impact of SHINE nutrition &amp; WASH interventions</a:t>
            </a:r>
          </a:p>
          <a:p>
            <a:r>
              <a:rPr lang="en-US" dirty="0"/>
              <a:t>Contemporary associations &amp; adversity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A9987-400C-1643-9006-246F0E26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00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29DB5E-9F13-EF46-86FC-5727E852C7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740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9DB820-E37D-3C43-87FB-0A731F3C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7" y="27118"/>
            <a:ext cx="7886700" cy="745079"/>
          </a:xfrm>
        </p:spPr>
        <p:txBody>
          <a:bodyPr/>
          <a:lstStyle/>
          <a:p>
            <a:r>
              <a:rPr lang="en-US" b="1" dirty="0"/>
              <a:t>Acknowledgements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08644B-38E3-494E-9487-F2BBAFCA5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584295"/>
            <a:ext cx="10332640" cy="4332684"/>
          </a:xfrm>
        </p:spPr>
        <p:txBody>
          <a:bodyPr>
            <a:noAutofit/>
          </a:bodyPr>
          <a:lstStyle/>
          <a:p>
            <a:r>
              <a:rPr lang="en-US" sz="2400" b="1" dirty="0" err="1"/>
              <a:t>Zvitambo</a:t>
            </a:r>
            <a:r>
              <a:rPr lang="en-US" sz="2400" b="1" dirty="0"/>
              <a:t> field team: </a:t>
            </a:r>
            <a:r>
              <a:rPr lang="en-US" sz="2400" dirty="0"/>
              <a:t>Clever </a:t>
            </a:r>
            <a:r>
              <a:rPr lang="en-US" sz="2400" dirty="0" err="1"/>
              <a:t>Mazhanga</a:t>
            </a:r>
            <a:r>
              <a:rPr lang="en-US" sz="2400" dirty="0"/>
              <a:t>, Eunice </a:t>
            </a:r>
            <a:r>
              <a:rPr lang="en-US" sz="2400" dirty="0" err="1"/>
              <a:t>Munyama</a:t>
            </a:r>
            <a:r>
              <a:rPr lang="en-US" sz="2400" dirty="0"/>
              <a:t>, Gloria </a:t>
            </a:r>
            <a:r>
              <a:rPr lang="en-US" sz="2400" dirty="0" err="1"/>
              <a:t>Mapako</a:t>
            </a:r>
            <a:r>
              <a:rPr lang="en-US" sz="2400" dirty="0"/>
              <a:t>, </a:t>
            </a:r>
            <a:r>
              <a:rPr lang="en-US" sz="2400" dirty="0" err="1"/>
              <a:t>Idah</a:t>
            </a:r>
            <a:r>
              <a:rPr lang="en-US" sz="2400" dirty="0"/>
              <a:t> </a:t>
            </a:r>
            <a:r>
              <a:rPr lang="en-US" sz="2400" dirty="0" err="1"/>
              <a:t>Mapurisa</a:t>
            </a:r>
            <a:r>
              <a:rPr lang="en-US" sz="2400" dirty="0"/>
              <a:t>, </a:t>
            </a:r>
            <a:r>
              <a:rPr lang="en-US" sz="2400" dirty="0" err="1"/>
              <a:t>Tsitsi</a:t>
            </a:r>
            <a:r>
              <a:rPr lang="en-US" sz="2400" dirty="0"/>
              <a:t> </a:t>
            </a:r>
            <a:r>
              <a:rPr lang="en-US" sz="2400" dirty="0" err="1"/>
              <a:t>Mashedze</a:t>
            </a:r>
            <a:r>
              <a:rPr lang="en-US" sz="2400" dirty="0"/>
              <a:t>, </a:t>
            </a:r>
            <a:r>
              <a:rPr lang="en-US" sz="2400" dirty="0" err="1"/>
              <a:t>Kundai</a:t>
            </a:r>
            <a:r>
              <a:rPr lang="en-US" sz="2400" dirty="0"/>
              <a:t> Sibanda, Maria </a:t>
            </a:r>
            <a:r>
              <a:rPr lang="en-US" sz="2400" dirty="0" err="1"/>
              <a:t>Kuona</a:t>
            </a:r>
            <a:r>
              <a:rPr lang="en-US" sz="2400" dirty="0"/>
              <a:t>, </a:t>
            </a:r>
            <a:r>
              <a:rPr lang="en-US" sz="2400" dirty="0" err="1"/>
              <a:t>Dzidzai</a:t>
            </a:r>
            <a:r>
              <a:rPr lang="en-US" sz="2400" dirty="0"/>
              <a:t> </a:t>
            </a:r>
            <a:r>
              <a:rPr lang="en-US" sz="2400" dirty="0" err="1"/>
              <a:t>Matemvi</a:t>
            </a:r>
            <a:r>
              <a:rPr lang="en-US" sz="2400" dirty="0"/>
              <a:t>, </a:t>
            </a:r>
            <a:r>
              <a:rPr lang="en-US" sz="2400" dirty="0" err="1"/>
              <a:t>Thomizodwa</a:t>
            </a:r>
            <a:r>
              <a:rPr lang="en-US" sz="2400" dirty="0"/>
              <a:t> </a:t>
            </a:r>
            <a:r>
              <a:rPr lang="en-US" sz="2400" dirty="0" err="1"/>
              <a:t>Mashiri</a:t>
            </a:r>
            <a:r>
              <a:rPr lang="en-US" sz="2400" dirty="0"/>
              <a:t>, </a:t>
            </a:r>
            <a:r>
              <a:rPr lang="en-US" sz="2400" dirty="0" err="1"/>
              <a:t>Dzie</a:t>
            </a:r>
            <a:r>
              <a:rPr lang="en-US" sz="2400" dirty="0"/>
              <a:t> </a:t>
            </a:r>
            <a:r>
              <a:rPr lang="en-US" sz="2400" dirty="0" err="1"/>
              <a:t>Chidhanguro</a:t>
            </a:r>
            <a:r>
              <a:rPr lang="en-US" sz="2400" dirty="0"/>
              <a:t>, Peter </a:t>
            </a:r>
            <a:r>
              <a:rPr lang="en-US" sz="2400" dirty="0" err="1"/>
              <a:t>Maparango</a:t>
            </a:r>
            <a:r>
              <a:rPr lang="en-US" sz="2400" dirty="0"/>
              <a:t>, </a:t>
            </a:r>
            <a:r>
              <a:rPr lang="en-US" sz="2400" dirty="0" err="1"/>
              <a:t>Kundai</a:t>
            </a:r>
            <a:r>
              <a:rPr lang="en-US" sz="2400" dirty="0"/>
              <a:t> Sibanda, </a:t>
            </a:r>
            <a:r>
              <a:rPr lang="en-US" sz="2400" dirty="0" err="1"/>
              <a:t>Dzidzai</a:t>
            </a:r>
            <a:r>
              <a:rPr lang="en-US" sz="2400" dirty="0"/>
              <a:t>, Maria </a:t>
            </a:r>
            <a:r>
              <a:rPr lang="en-US" sz="2400" dirty="0" err="1"/>
              <a:t>Kuona</a:t>
            </a:r>
            <a:r>
              <a:rPr lang="en-US" sz="2400" dirty="0"/>
              <a:t>, </a:t>
            </a:r>
            <a:r>
              <a:rPr lang="en-US" sz="2400" dirty="0" err="1"/>
              <a:t>Thombizodwa</a:t>
            </a:r>
            <a:endParaRPr lang="en-US" sz="2400" b="1" dirty="0"/>
          </a:p>
          <a:p>
            <a:r>
              <a:rPr lang="en-US" sz="2400" b="1" dirty="0" err="1">
                <a:sym typeface="Wingdings" pitchFamily="2" charset="2"/>
              </a:rPr>
              <a:t>Zvitambo</a:t>
            </a:r>
            <a:r>
              <a:rPr lang="en-US" sz="2400" b="1" dirty="0">
                <a:sym typeface="Wingdings" pitchFamily="2" charset="2"/>
              </a:rPr>
              <a:t> Harare office: </a:t>
            </a:r>
            <a:r>
              <a:rPr lang="en-US" sz="2400" dirty="0">
                <a:sym typeface="Wingdings" pitchFamily="2" charset="2"/>
              </a:rPr>
              <a:t>Stephen </a:t>
            </a:r>
            <a:r>
              <a:rPr lang="en-US" sz="2400" dirty="0" err="1">
                <a:sym typeface="Wingdings" pitchFamily="2" charset="2"/>
              </a:rPr>
              <a:t>Moyo</a:t>
            </a:r>
            <a:r>
              <a:rPr lang="en-US" sz="2400" dirty="0">
                <a:sym typeface="Wingdings" pitchFamily="2" charset="2"/>
              </a:rPr>
              <a:t>, Robert </a:t>
            </a:r>
            <a:r>
              <a:rPr lang="en-US" sz="2400" dirty="0" err="1">
                <a:sym typeface="Wingdings" pitchFamily="2" charset="2"/>
              </a:rPr>
              <a:t>Ntozini</a:t>
            </a:r>
            <a:r>
              <a:rPr lang="en-US" sz="2400" dirty="0">
                <a:sym typeface="Wingdings" pitchFamily="2" charset="2"/>
              </a:rPr>
              <a:t>, Bernard </a:t>
            </a:r>
            <a:r>
              <a:rPr lang="en-US" sz="2400" dirty="0" err="1">
                <a:sym typeface="Wingdings" pitchFamily="2" charset="2"/>
              </a:rPr>
              <a:t>Chasekwa</a:t>
            </a:r>
            <a:r>
              <a:rPr lang="en-US" sz="2400" dirty="0">
                <a:sym typeface="Wingdings" pitchFamily="2" charset="2"/>
              </a:rPr>
              <a:t>, Virginia </a:t>
            </a:r>
            <a:r>
              <a:rPr lang="en-US" sz="2400" dirty="0" err="1">
                <a:sym typeface="Wingdings" pitchFamily="2" charset="2"/>
              </a:rPr>
              <a:t>Sauramba</a:t>
            </a:r>
            <a:r>
              <a:rPr lang="en-US" sz="2400" dirty="0">
                <a:sym typeface="Wingdings" pitchFamily="2" charset="2"/>
              </a:rPr>
              <a:t> Eddington </a:t>
            </a:r>
            <a:r>
              <a:rPr lang="en-US" sz="2400" dirty="0" err="1">
                <a:sym typeface="Wingdings" pitchFamily="2" charset="2"/>
              </a:rPr>
              <a:t>Mpofu</a:t>
            </a:r>
            <a:r>
              <a:rPr lang="en-US" sz="2400" dirty="0">
                <a:sym typeface="Wingdings" pitchFamily="2" charset="2"/>
              </a:rPr>
              <a:t>, Lisa </a:t>
            </a:r>
            <a:r>
              <a:rPr lang="en-US" sz="2400" dirty="0" err="1">
                <a:sym typeface="Wingdings" pitchFamily="2" charset="2"/>
              </a:rPr>
              <a:t>Langhaug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Batsi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Mutasa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Naume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Tavengwa</a:t>
            </a:r>
            <a:r>
              <a:rPr lang="en-US" sz="2400" dirty="0">
                <a:sym typeface="Wingdings" pitchFamily="2" charset="2"/>
              </a:rPr>
              <a:t>, Laura Smith </a:t>
            </a:r>
          </a:p>
          <a:p>
            <a:r>
              <a:rPr lang="en-US" sz="2400" b="1" dirty="0">
                <a:sym typeface="Wingdings" pitchFamily="2" charset="2"/>
              </a:rPr>
              <a:t>Supervisor: </a:t>
            </a:r>
            <a:r>
              <a:rPr lang="en-US" sz="2400" dirty="0">
                <a:sym typeface="Wingdings" pitchFamily="2" charset="2"/>
              </a:rPr>
              <a:t>Andrew Prendergast</a:t>
            </a:r>
            <a:endParaRPr lang="en-US" sz="2400" b="1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Previous PI: </a:t>
            </a:r>
            <a:r>
              <a:rPr lang="en-US" sz="2400" dirty="0">
                <a:sym typeface="Wingdings" pitchFamily="2" charset="2"/>
              </a:rPr>
              <a:t>Jean Humphrey</a:t>
            </a:r>
            <a:endParaRPr lang="en-US" sz="2400" b="1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Body composition: </a:t>
            </a:r>
            <a:r>
              <a:rPr lang="en-US" sz="2400" dirty="0">
                <a:sym typeface="Wingdings" pitchFamily="2" charset="2"/>
              </a:rPr>
              <a:t>Jonathan Wells</a:t>
            </a:r>
          </a:p>
          <a:p>
            <a:r>
              <a:rPr lang="en-US" sz="2400" b="1" dirty="0">
                <a:sym typeface="Wingdings" pitchFamily="2" charset="2"/>
              </a:rPr>
              <a:t>Physical function: </a:t>
            </a:r>
            <a:r>
              <a:rPr lang="en-US" sz="2400" dirty="0">
                <a:sym typeface="Wingdings" pitchFamily="2" charset="2"/>
              </a:rPr>
              <a:t>Marko </a:t>
            </a:r>
            <a:r>
              <a:rPr lang="en-US" sz="2400" dirty="0" err="1">
                <a:sym typeface="Wingdings" pitchFamily="2" charset="2"/>
              </a:rPr>
              <a:t>Kerac</a:t>
            </a:r>
            <a:r>
              <a:rPr lang="en-US" sz="2400" dirty="0">
                <a:sym typeface="Wingdings" pitchFamily="2" charset="2"/>
              </a:rPr>
              <a:t> &amp; Carlos </a:t>
            </a:r>
            <a:r>
              <a:rPr lang="en-US" sz="2400" dirty="0" err="1">
                <a:sym typeface="Wingdings" pitchFamily="2" charset="2"/>
              </a:rPr>
              <a:t>Eternod</a:t>
            </a:r>
            <a:r>
              <a:rPr lang="en-US" sz="2400" dirty="0">
                <a:sym typeface="Wingdings" pitchFamily="2" charset="2"/>
              </a:rPr>
              <a:t>-Grijalva</a:t>
            </a:r>
          </a:p>
          <a:p>
            <a:r>
              <a:rPr lang="en-US" sz="2400" b="1" dirty="0">
                <a:sym typeface="Wingdings" pitchFamily="2" charset="2"/>
              </a:rPr>
              <a:t>Cognitive function: </a:t>
            </a:r>
            <a:r>
              <a:rPr lang="en-US" sz="2400" dirty="0">
                <a:sym typeface="Wingdings" pitchFamily="2" charset="2"/>
              </a:rPr>
              <a:t>Melissa Gladstone, </a:t>
            </a:r>
            <a:r>
              <a:rPr lang="en-US" sz="2400" dirty="0" err="1">
                <a:sym typeface="Wingdings" pitchFamily="2" charset="2"/>
              </a:rPr>
              <a:t>Fahmida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Tofail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Tamsen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Rochat</a:t>
            </a:r>
            <a:r>
              <a:rPr lang="en-US" sz="2400" dirty="0">
                <a:sym typeface="Wingdings" pitchFamily="2" charset="2"/>
              </a:rPr>
              <a:t>, Alan &amp; </a:t>
            </a:r>
            <a:r>
              <a:rPr lang="en-US" sz="2400" dirty="0" err="1">
                <a:sym typeface="Wingdings" pitchFamily="2" charset="2"/>
              </a:rPr>
              <a:t>Nadeen</a:t>
            </a:r>
            <a:r>
              <a:rPr lang="en-US" sz="2400" dirty="0">
                <a:sym typeface="Wingdings" pitchFamily="2" charset="2"/>
              </a:rPr>
              <a:t> Kaufmann, Jaya </a:t>
            </a:r>
            <a:r>
              <a:rPr lang="en-US" sz="2400" dirty="0" err="1">
                <a:sym typeface="Wingdings" pitchFamily="2" charset="2"/>
              </a:rPr>
              <a:t>Chandna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Funders: </a:t>
            </a:r>
            <a:r>
              <a:rPr lang="en-US" sz="2400" dirty="0" err="1">
                <a:sym typeface="Wingdings" pitchFamily="2" charset="2"/>
              </a:rPr>
              <a:t>Wellcome</a:t>
            </a:r>
            <a:r>
              <a:rPr lang="en-US" sz="2400" dirty="0">
                <a:sym typeface="Wingdings" pitchFamily="2" charset="2"/>
              </a:rPr>
              <a:t>, Thrasher, NIH, IMMANA</a:t>
            </a:r>
          </a:p>
          <a:p>
            <a:r>
              <a:rPr lang="en-US" sz="2400" dirty="0">
                <a:sym typeface="Wingdings" pitchFamily="2" charset="2"/>
              </a:rPr>
              <a:t>Partners: DHE, PHE, Zimbabwean Ministry of Health and Child Care</a:t>
            </a:r>
            <a:endParaRPr lang="en-US" sz="2400" b="1" dirty="0">
              <a:sym typeface="Wingdings" pitchFamily="2" charset="2"/>
            </a:endParaRPr>
          </a:p>
          <a:p>
            <a:endParaRPr lang="en-US" sz="2400" b="1" dirty="0">
              <a:sym typeface="Wingdings" pitchFamily="2" charset="2"/>
            </a:endParaRPr>
          </a:p>
          <a:p>
            <a:pPr marL="0" indent="0">
              <a:buNone/>
            </a:pPr>
            <a:endParaRPr lang="en-US" sz="2400" dirty="0">
              <a:sym typeface="Wingdings" pitchFamily="2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12F3C-56A8-D240-A220-C816E675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AFEC6-E9FF-41CB-BB46-3A8C00CA455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3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CAF9D8-A8EF-A142-A4DA-360271A8E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9" y="-1179512"/>
            <a:ext cx="12184391" cy="909684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09581-9316-9D40-B198-BEAAAAAE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E8147-E885-794C-B565-BC2EC0D6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81C158-7189-0E4A-99B9-8ED7E3A1E11C}"/>
              </a:ext>
            </a:extLst>
          </p:cNvPr>
          <p:cNvSpPr/>
          <p:nvPr/>
        </p:nvSpPr>
        <p:spPr>
          <a:xfrm>
            <a:off x="131676" y="1556792"/>
            <a:ext cx="11928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Introduction: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 course, SHINE trial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/>
              <a:t>	</a:t>
            </a:r>
          </a:p>
          <a:p>
            <a:endParaRPr lang="en-US" sz="2400" b="1" dirty="0"/>
          </a:p>
          <a:p>
            <a:r>
              <a:rPr lang="en-US" sz="2400" b="1" dirty="0"/>
              <a:t>Methods: </a:t>
            </a:r>
            <a:r>
              <a:rPr lang="en-US" sz="2400" dirty="0"/>
              <a:t>SAHARAN toolbox</a:t>
            </a:r>
          </a:p>
          <a:p>
            <a:endParaRPr lang="en-US" sz="2400" b="1" dirty="0"/>
          </a:p>
          <a:p>
            <a:r>
              <a:rPr lang="en-US" sz="2400" b="1" dirty="0"/>
              <a:t>Results: </a:t>
            </a:r>
            <a:r>
              <a:rPr lang="en-US" sz="2400" dirty="0"/>
              <a:t>Growth, physical &amp; cognitive function</a:t>
            </a:r>
            <a:r>
              <a:rPr lang="en-US" sz="2400" b="1" dirty="0"/>
              <a:t>	</a:t>
            </a:r>
          </a:p>
          <a:p>
            <a:endParaRPr lang="en-US" sz="2400" b="1" dirty="0"/>
          </a:p>
          <a:p>
            <a:r>
              <a:rPr lang="en-US" sz="2400" b="1" dirty="0"/>
              <a:t>Future plans	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40C1869-7B5B-BB44-A6D1-1F52E65F2892}"/>
              </a:ext>
            </a:extLst>
          </p:cNvPr>
          <p:cNvSpPr txBox="1">
            <a:spLocks/>
          </p:cNvSpPr>
          <p:nvPr/>
        </p:nvSpPr>
        <p:spPr>
          <a:xfrm>
            <a:off x="911424" y="618884"/>
            <a:ext cx="7966025" cy="6778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3400" b="1" dirty="0">
                <a:solidFill>
                  <a:srgbClr val="006778"/>
                </a:solidFill>
                <a:latin typeface="Swis721 BlkCn BT" panose="020B080603050204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37027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FFC7C-169B-C740-9263-0E836118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1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05CBF-3CAC-9346-A09C-C78C91D5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4E3CE-AE91-3046-8DC5-6B74FF1B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31186-4F45-5E4B-835E-B17FDD9638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5360" y="345144"/>
            <a:ext cx="10956925" cy="61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74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A774C664-8019-0543-B6F0-4F829C14C1A7}"/>
              </a:ext>
            </a:extLst>
          </p:cNvPr>
          <p:cNvSpPr txBox="1"/>
          <p:nvPr/>
        </p:nvSpPr>
        <p:spPr>
          <a:xfrm>
            <a:off x="9814072" y="3375340"/>
            <a:ext cx="1678578" cy="75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Risk factors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499CD-9C3D-C740-BB6B-026D6FDFD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301" y="4744667"/>
            <a:ext cx="4736283" cy="86740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4DD212D-202E-534C-ABE5-17BAD23D091A}"/>
              </a:ext>
            </a:extLst>
          </p:cNvPr>
          <p:cNvCxnSpPr>
            <a:cxnSpLocks/>
          </p:cNvCxnSpPr>
          <p:nvPr/>
        </p:nvCxnSpPr>
        <p:spPr>
          <a:xfrm>
            <a:off x="2834935" y="4699055"/>
            <a:ext cx="7890356" cy="0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6860E86-F4F3-264C-8672-1F6B5718AA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489" y="4818719"/>
            <a:ext cx="254187" cy="5280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6924E5-84EF-DA4E-A632-102127D05D79}"/>
              </a:ext>
            </a:extLst>
          </p:cNvPr>
          <p:cNvCxnSpPr>
            <a:cxnSpLocks/>
          </p:cNvCxnSpPr>
          <p:nvPr/>
        </p:nvCxnSpPr>
        <p:spPr>
          <a:xfrm>
            <a:off x="7205963" y="5101797"/>
            <a:ext cx="1720570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96A35DE-EB89-4C47-9B32-225A0F7DF1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060" y="4834332"/>
            <a:ext cx="232045" cy="533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B6934-59A5-B242-9FF9-0A5AEC63EC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405" y="4761894"/>
            <a:ext cx="276482" cy="621144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C0BC2556-E3F2-754E-9294-D650FCEC5D64}"/>
              </a:ext>
            </a:extLst>
          </p:cNvPr>
          <p:cNvSpPr/>
          <p:nvPr/>
        </p:nvSpPr>
        <p:spPr>
          <a:xfrm>
            <a:off x="2933875" y="3069360"/>
            <a:ext cx="6416801" cy="1556913"/>
          </a:xfrm>
          <a:custGeom>
            <a:avLst/>
            <a:gdLst>
              <a:gd name="connsiteX0" fmla="*/ 0 w 9186862"/>
              <a:gd name="connsiteY0" fmla="*/ 2134641 h 2177504"/>
              <a:gd name="connsiteX1" fmla="*/ 357187 w 9186862"/>
              <a:gd name="connsiteY1" fmla="*/ 1548854 h 2177504"/>
              <a:gd name="connsiteX2" fmla="*/ 357187 w 9186862"/>
              <a:gd name="connsiteY2" fmla="*/ 1548854 h 2177504"/>
              <a:gd name="connsiteX3" fmla="*/ 814387 w 9186862"/>
              <a:gd name="connsiteY3" fmla="*/ 1191666 h 2177504"/>
              <a:gd name="connsiteX4" fmla="*/ 1357312 w 9186862"/>
              <a:gd name="connsiteY4" fmla="*/ 848766 h 2177504"/>
              <a:gd name="connsiteX5" fmla="*/ 1885950 w 9186862"/>
              <a:gd name="connsiteY5" fmla="*/ 591591 h 2177504"/>
              <a:gd name="connsiteX6" fmla="*/ 2457450 w 9186862"/>
              <a:gd name="connsiteY6" fmla="*/ 391566 h 2177504"/>
              <a:gd name="connsiteX7" fmla="*/ 3214687 w 9186862"/>
              <a:gd name="connsiteY7" fmla="*/ 191541 h 2177504"/>
              <a:gd name="connsiteX8" fmla="*/ 4186237 w 9186862"/>
              <a:gd name="connsiteY8" fmla="*/ 48666 h 2177504"/>
              <a:gd name="connsiteX9" fmla="*/ 4729162 w 9186862"/>
              <a:gd name="connsiteY9" fmla="*/ 20091 h 2177504"/>
              <a:gd name="connsiteX10" fmla="*/ 5414962 w 9186862"/>
              <a:gd name="connsiteY10" fmla="*/ 5804 h 2177504"/>
              <a:gd name="connsiteX11" fmla="*/ 6086475 w 9186862"/>
              <a:gd name="connsiteY11" fmla="*/ 120104 h 2177504"/>
              <a:gd name="connsiteX12" fmla="*/ 6743700 w 9186862"/>
              <a:gd name="connsiteY12" fmla="*/ 320129 h 2177504"/>
              <a:gd name="connsiteX13" fmla="*/ 7386637 w 9186862"/>
              <a:gd name="connsiteY13" fmla="*/ 720179 h 2177504"/>
              <a:gd name="connsiteX14" fmla="*/ 8158162 w 9186862"/>
              <a:gd name="connsiteY14" fmla="*/ 1248816 h 2177504"/>
              <a:gd name="connsiteX15" fmla="*/ 8572500 w 9186862"/>
              <a:gd name="connsiteY15" fmla="*/ 1563141 h 2177504"/>
              <a:gd name="connsiteX16" fmla="*/ 9158287 w 9186862"/>
              <a:gd name="connsiteY16" fmla="*/ 2148929 h 2177504"/>
              <a:gd name="connsiteX17" fmla="*/ 9186862 w 9186862"/>
              <a:gd name="connsiteY17" fmla="*/ 2177504 h 217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86862" h="2177504">
                <a:moveTo>
                  <a:pt x="0" y="2134641"/>
                </a:moveTo>
                <a:lnTo>
                  <a:pt x="357187" y="1548854"/>
                </a:lnTo>
                <a:lnTo>
                  <a:pt x="357187" y="1548854"/>
                </a:lnTo>
                <a:cubicBezTo>
                  <a:pt x="433387" y="1489323"/>
                  <a:pt x="647700" y="1308347"/>
                  <a:pt x="814387" y="1191666"/>
                </a:cubicBezTo>
                <a:cubicBezTo>
                  <a:pt x="981074" y="1074985"/>
                  <a:pt x="1178718" y="948778"/>
                  <a:pt x="1357312" y="848766"/>
                </a:cubicBezTo>
                <a:cubicBezTo>
                  <a:pt x="1535906" y="748754"/>
                  <a:pt x="1702594" y="667791"/>
                  <a:pt x="1885950" y="591591"/>
                </a:cubicBezTo>
                <a:cubicBezTo>
                  <a:pt x="2069306" y="515391"/>
                  <a:pt x="2235994" y="458241"/>
                  <a:pt x="2457450" y="391566"/>
                </a:cubicBezTo>
                <a:cubicBezTo>
                  <a:pt x="2678906" y="324891"/>
                  <a:pt x="2926556" y="248691"/>
                  <a:pt x="3214687" y="191541"/>
                </a:cubicBezTo>
                <a:cubicBezTo>
                  <a:pt x="3502818" y="134391"/>
                  <a:pt x="3933824" y="77241"/>
                  <a:pt x="4186237" y="48666"/>
                </a:cubicBezTo>
                <a:cubicBezTo>
                  <a:pt x="4438650" y="20091"/>
                  <a:pt x="4524375" y="27235"/>
                  <a:pt x="4729162" y="20091"/>
                </a:cubicBezTo>
                <a:cubicBezTo>
                  <a:pt x="4933949" y="12947"/>
                  <a:pt x="5188743" y="-10865"/>
                  <a:pt x="5414962" y="5804"/>
                </a:cubicBezTo>
                <a:cubicBezTo>
                  <a:pt x="5641181" y="22473"/>
                  <a:pt x="5865019" y="67716"/>
                  <a:pt x="6086475" y="120104"/>
                </a:cubicBezTo>
                <a:cubicBezTo>
                  <a:pt x="6307931" y="172491"/>
                  <a:pt x="6527006" y="220117"/>
                  <a:pt x="6743700" y="320129"/>
                </a:cubicBezTo>
                <a:cubicBezTo>
                  <a:pt x="6960394" y="420141"/>
                  <a:pt x="7150893" y="565398"/>
                  <a:pt x="7386637" y="720179"/>
                </a:cubicBezTo>
                <a:cubicBezTo>
                  <a:pt x="7622381" y="874960"/>
                  <a:pt x="7960518" y="1108322"/>
                  <a:pt x="8158162" y="1248816"/>
                </a:cubicBezTo>
                <a:cubicBezTo>
                  <a:pt x="8355806" y="1389310"/>
                  <a:pt x="8405813" y="1413122"/>
                  <a:pt x="8572500" y="1563141"/>
                </a:cubicBezTo>
                <a:cubicBezTo>
                  <a:pt x="8739187" y="1713160"/>
                  <a:pt x="9158287" y="2148929"/>
                  <a:pt x="9158287" y="2148929"/>
                </a:cubicBezTo>
                <a:lnTo>
                  <a:pt x="9186862" y="2177504"/>
                </a:ln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B5A0E0-3AB1-6A4C-90ED-B3AAC02D8066}"/>
              </a:ext>
            </a:extLst>
          </p:cNvPr>
          <p:cNvSpPr/>
          <p:nvPr/>
        </p:nvSpPr>
        <p:spPr>
          <a:xfrm>
            <a:off x="2980324" y="1479198"/>
            <a:ext cx="6608012" cy="2889970"/>
          </a:xfrm>
          <a:custGeom>
            <a:avLst/>
            <a:gdLst>
              <a:gd name="connsiteX0" fmla="*/ 0 w 9758362"/>
              <a:gd name="connsiteY0" fmla="*/ 3006657 h 3206682"/>
              <a:gd name="connsiteX1" fmla="*/ 100012 w 9758362"/>
              <a:gd name="connsiteY1" fmla="*/ 2678044 h 3206682"/>
              <a:gd name="connsiteX2" fmla="*/ 300037 w 9758362"/>
              <a:gd name="connsiteY2" fmla="*/ 2306569 h 3206682"/>
              <a:gd name="connsiteX3" fmla="*/ 628650 w 9758362"/>
              <a:gd name="connsiteY3" fmla="*/ 1892232 h 3206682"/>
              <a:gd name="connsiteX4" fmla="*/ 1171575 w 9758362"/>
              <a:gd name="connsiteY4" fmla="*/ 1335019 h 3206682"/>
              <a:gd name="connsiteX5" fmla="*/ 1885950 w 9758362"/>
              <a:gd name="connsiteY5" fmla="*/ 849244 h 3206682"/>
              <a:gd name="connsiteX6" fmla="*/ 2828925 w 9758362"/>
              <a:gd name="connsiteY6" fmla="*/ 463482 h 3206682"/>
              <a:gd name="connsiteX7" fmla="*/ 3543300 w 9758362"/>
              <a:gd name="connsiteY7" fmla="*/ 234882 h 3206682"/>
              <a:gd name="connsiteX8" fmla="*/ 4129087 w 9758362"/>
              <a:gd name="connsiteY8" fmla="*/ 134869 h 3206682"/>
              <a:gd name="connsiteX9" fmla="*/ 4572000 w 9758362"/>
              <a:gd name="connsiteY9" fmla="*/ 49144 h 3206682"/>
              <a:gd name="connsiteX10" fmla="*/ 5143500 w 9758362"/>
              <a:gd name="connsiteY10" fmla="*/ 6282 h 3206682"/>
              <a:gd name="connsiteX11" fmla="*/ 5600700 w 9758362"/>
              <a:gd name="connsiteY11" fmla="*/ 6282 h 3206682"/>
              <a:gd name="connsiteX12" fmla="*/ 6300787 w 9758362"/>
              <a:gd name="connsiteY12" fmla="*/ 63432 h 3206682"/>
              <a:gd name="connsiteX13" fmla="*/ 7158037 w 9758362"/>
              <a:gd name="connsiteY13" fmla="*/ 177732 h 3206682"/>
              <a:gd name="connsiteX14" fmla="*/ 8015287 w 9758362"/>
              <a:gd name="connsiteY14" fmla="*/ 534919 h 3206682"/>
              <a:gd name="connsiteX15" fmla="*/ 8729662 w 9758362"/>
              <a:gd name="connsiteY15" fmla="*/ 1049269 h 3206682"/>
              <a:gd name="connsiteX16" fmla="*/ 9186862 w 9758362"/>
              <a:gd name="connsiteY16" fmla="*/ 1549332 h 3206682"/>
              <a:gd name="connsiteX17" fmla="*/ 9501187 w 9758362"/>
              <a:gd name="connsiteY17" fmla="*/ 2035107 h 3206682"/>
              <a:gd name="connsiteX18" fmla="*/ 9686925 w 9758362"/>
              <a:gd name="connsiteY18" fmla="*/ 2720907 h 3206682"/>
              <a:gd name="connsiteX19" fmla="*/ 9758362 w 9758362"/>
              <a:gd name="connsiteY19" fmla="*/ 3206682 h 32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58362" h="3206682">
                <a:moveTo>
                  <a:pt x="0" y="3006657"/>
                </a:moveTo>
                <a:cubicBezTo>
                  <a:pt x="25003" y="2900691"/>
                  <a:pt x="50006" y="2794725"/>
                  <a:pt x="100012" y="2678044"/>
                </a:cubicBezTo>
                <a:cubicBezTo>
                  <a:pt x="150018" y="2561363"/>
                  <a:pt x="211931" y="2437538"/>
                  <a:pt x="300037" y="2306569"/>
                </a:cubicBezTo>
                <a:cubicBezTo>
                  <a:pt x="388143" y="2175600"/>
                  <a:pt x="483394" y="2054157"/>
                  <a:pt x="628650" y="1892232"/>
                </a:cubicBezTo>
                <a:cubicBezTo>
                  <a:pt x="773906" y="1730307"/>
                  <a:pt x="962025" y="1508850"/>
                  <a:pt x="1171575" y="1335019"/>
                </a:cubicBezTo>
                <a:cubicBezTo>
                  <a:pt x="1381125" y="1161188"/>
                  <a:pt x="1609725" y="994500"/>
                  <a:pt x="1885950" y="849244"/>
                </a:cubicBezTo>
                <a:cubicBezTo>
                  <a:pt x="2162175" y="703988"/>
                  <a:pt x="2552700" y="565876"/>
                  <a:pt x="2828925" y="463482"/>
                </a:cubicBezTo>
                <a:cubicBezTo>
                  <a:pt x="3105150" y="361088"/>
                  <a:pt x="3326606" y="289651"/>
                  <a:pt x="3543300" y="234882"/>
                </a:cubicBezTo>
                <a:cubicBezTo>
                  <a:pt x="3759994" y="180113"/>
                  <a:pt x="3957637" y="165825"/>
                  <a:pt x="4129087" y="134869"/>
                </a:cubicBezTo>
                <a:cubicBezTo>
                  <a:pt x="4300537" y="103913"/>
                  <a:pt x="4402931" y="70575"/>
                  <a:pt x="4572000" y="49144"/>
                </a:cubicBezTo>
                <a:cubicBezTo>
                  <a:pt x="4741069" y="27713"/>
                  <a:pt x="4972050" y="13426"/>
                  <a:pt x="5143500" y="6282"/>
                </a:cubicBezTo>
                <a:cubicBezTo>
                  <a:pt x="5314950" y="-862"/>
                  <a:pt x="5407819" y="-3243"/>
                  <a:pt x="5600700" y="6282"/>
                </a:cubicBezTo>
                <a:cubicBezTo>
                  <a:pt x="5793581" y="15807"/>
                  <a:pt x="6041231" y="34857"/>
                  <a:pt x="6300787" y="63432"/>
                </a:cubicBezTo>
                <a:cubicBezTo>
                  <a:pt x="6560343" y="92007"/>
                  <a:pt x="6872287" y="99151"/>
                  <a:pt x="7158037" y="177732"/>
                </a:cubicBezTo>
                <a:cubicBezTo>
                  <a:pt x="7443787" y="256313"/>
                  <a:pt x="7753350" y="389663"/>
                  <a:pt x="8015287" y="534919"/>
                </a:cubicBezTo>
                <a:cubicBezTo>
                  <a:pt x="8277224" y="680175"/>
                  <a:pt x="8534400" y="880200"/>
                  <a:pt x="8729662" y="1049269"/>
                </a:cubicBezTo>
                <a:cubicBezTo>
                  <a:pt x="8924924" y="1218338"/>
                  <a:pt x="9058275" y="1385026"/>
                  <a:pt x="9186862" y="1549332"/>
                </a:cubicBezTo>
                <a:cubicBezTo>
                  <a:pt x="9315449" y="1713638"/>
                  <a:pt x="9417843" y="1839845"/>
                  <a:pt x="9501187" y="2035107"/>
                </a:cubicBezTo>
                <a:cubicBezTo>
                  <a:pt x="9584531" y="2230369"/>
                  <a:pt x="9644063" y="2525644"/>
                  <a:pt x="9686925" y="2720907"/>
                </a:cubicBezTo>
                <a:cubicBezTo>
                  <a:pt x="9729788" y="2916169"/>
                  <a:pt x="9744075" y="3061425"/>
                  <a:pt x="9758362" y="3206682"/>
                </a:cubicBezTo>
              </a:path>
            </a:pathLst>
          </a:cu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406656-CDF6-EA48-A785-31DF4ADD2BE9}"/>
              </a:ext>
            </a:extLst>
          </p:cNvPr>
          <p:cNvCxnSpPr>
            <a:cxnSpLocks/>
          </p:cNvCxnSpPr>
          <p:nvPr/>
        </p:nvCxnSpPr>
        <p:spPr>
          <a:xfrm flipV="1">
            <a:off x="2834935" y="1568510"/>
            <a:ext cx="0" cy="3130546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50C6C8C-FFBD-FA4A-A790-4FE8DCDDC124}"/>
              </a:ext>
            </a:extLst>
          </p:cNvPr>
          <p:cNvSpPr txBox="1"/>
          <p:nvPr/>
        </p:nvSpPr>
        <p:spPr>
          <a:xfrm>
            <a:off x="1824239" y="1021403"/>
            <a:ext cx="2218301" cy="48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4360A-E142-F046-B496-DE64866E8EFD}"/>
              </a:ext>
            </a:extLst>
          </p:cNvPr>
          <p:cNvSpPr txBox="1"/>
          <p:nvPr/>
        </p:nvSpPr>
        <p:spPr>
          <a:xfrm>
            <a:off x="1824239" y="677968"/>
            <a:ext cx="1919422" cy="433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Brain / 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82F8F-E40D-2042-B101-FF3652AE29E8}"/>
              </a:ext>
            </a:extLst>
          </p:cNvPr>
          <p:cNvSpPr txBox="1"/>
          <p:nvPr/>
        </p:nvSpPr>
        <p:spPr>
          <a:xfrm>
            <a:off x="5657095" y="5382103"/>
            <a:ext cx="1061511" cy="214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ADOLESCENCE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B82AAF-DCDD-434F-B978-433531F27637}"/>
              </a:ext>
            </a:extLst>
          </p:cNvPr>
          <p:cNvSpPr txBox="1"/>
          <p:nvPr/>
        </p:nvSpPr>
        <p:spPr>
          <a:xfrm>
            <a:off x="5698339" y="3112472"/>
            <a:ext cx="1743361" cy="48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Stunted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C9C0C6-D258-3142-8BF1-4BB788794BC7}"/>
              </a:ext>
            </a:extLst>
          </p:cNvPr>
          <p:cNvSpPr txBox="1"/>
          <p:nvPr/>
        </p:nvSpPr>
        <p:spPr>
          <a:xfrm>
            <a:off x="9914308" y="4867144"/>
            <a:ext cx="1726307" cy="8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Life course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EBE8CB-B005-6547-B582-11CA1F831BD1}"/>
              </a:ext>
            </a:extLst>
          </p:cNvPr>
          <p:cNvSpPr txBox="1"/>
          <p:nvPr/>
        </p:nvSpPr>
        <p:spPr>
          <a:xfrm>
            <a:off x="5698339" y="1558258"/>
            <a:ext cx="1771208" cy="48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Healthy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E1F6D3-07D3-4A4A-9FFA-25B80AC947C0}"/>
              </a:ext>
            </a:extLst>
          </p:cNvPr>
          <p:cNvSpPr txBox="1"/>
          <p:nvPr/>
        </p:nvSpPr>
        <p:spPr>
          <a:xfrm>
            <a:off x="8894678" y="5375304"/>
            <a:ext cx="679255" cy="219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19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OLD AGE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B7C2641-79BB-284E-B614-32100F70906D}"/>
              </a:ext>
            </a:extLst>
          </p:cNvPr>
          <p:cNvCxnSpPr>
            <a:cxnSpLocks/>
          </p:cNvCxnSpPr>
          <p:nvPr/>
        </p:nvCxnSpPr>
        <p:spPr>
          <a:xfrm flipV="1">
            <a:off x="9949328" y="1261450"/>
            <a:ext cx="0" cy="3359508"/>
          </a:xfrm>
          <a:prstGeom prst="straightConnector1">
            <a:avLst/>
          </a:prstGeom>
          <a:ln w="158750">
            <a:gradFill>
              <a:gsLst>
                <a:gs pos="0">
                  <a:srgbClr val="FF0000"/>
                </a:gs>
                <a:gs pos="63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87000">
                  <a:schemeClr val="accent1">
                    <a:lumMod val="75000"/>
                  </a:schemeClr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9625A1F-AE36-804C-BAEF-4140E2F1DC95}"/>
              </a:ext>
            </a:extLst>
          </p:cNvPr>
          <p:cNvSpPr txBox="1"/>
          <p:nvPr/>
        </p:nvSpPr>
        <p:spPr>
          <a:xfrm>
            <a:off x="9969295" y="1044003"/>
            <a:ext cx="1736570" cy="75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Protective factors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B360CF-1EAB-9944-A08D-14E41D2F1EA2}"/>
              </a:ext>
            </a:extLst>
          </p:cNvPr>
          <p:cNvSpPr/>
          <p:nvPr/>
        </p:nvSpPr>
        <p:spPr>
          <a:xfrm>
            <a:off x="5849808" y="5137824"/>
            <a:ext cx="172989" cy="7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89CFFB-3104-A54D-A00D-D323BACB76EC}"/>
              </a:ext>
            </a:extLst>
          </p:cNvPr>
          <p:cNvSpPr/>
          <p:nvPr/>
        </p:nvSpPr>
        <p:spPr>
          <a:xfrm>
            <a:off x="8095569" y="5091930"/>
            <a:ext cx="172989" cy="7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DC9549-DFF6-174E-8BB9-D5A7578766E0}"/>
              </a:ext>
            </a:extLst>
          </p:cNvPr>
          <p:cNvSpPr/>
          <p:nvPr/>
        </p:nvSpPr>
        <p:spPr>
          <a:xfrm>
            <a:off x="8558529" y="5346935"/>
            <a:ext cx="172989" cy="7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D12D38-1BF9-4D46-AB0F-342FB08E59C8}"/>
              </a:ext>
            </a:extLst>
          </p:cNvPr>
          <p:cNvSpPr/>
          <p:nvPr/>
        </p:nvSpPr>
        <p:spPr>
          <a:xfrm>
            <a:off x="8366536" y="5358211"/>
            <a:ext cx="172989" cy="7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950581-7DC7-1A43-9C51-455AD3766344}"/>
              </a:ext>
            </a:extLst>
          </p:cNvPr>
          <p:cNvSpPr/>
          <p:nvPr/>
        </p:nvSpPr>
        <p:spPr>
          <a:xfrm>
            <a:off x="9838800" y="5303916"/>
            <a:ext cx="213587" cy="3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E1C60-2D47-A341-AB27-B079B95F59A1}"/>
              </a:ext>
            </a:extLst>
          </p:cNvPr>
          <p:cNvSpPr txBox="1"/>
          <p:nvPr/>
        </p:nvSpPr>
        <p:spPr>
          <a:xfrm>
            <a:off x="7686042" y="5379851"/>
            <a:ext cx="847449" cy="214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MIDDLE AGE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685039-80C9-DC46-88AE-910973508294}"/>
              </a:ext>
            </a:extLst>
          </p:cNvPr>
          <p:cNvSpPr/>
          <p:nvPr/>
        </p:nvSpPr>
        <p:spPr>
          <a:xfrm>
            <a:off x="2660302" y="4737066"/>
            <a:ext cx="4376501" cy="33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EEEF38-302E-5F40-9FC7-DC78A16F6FE7}"/>
              </a:ext>
            </a:extLst>
          </p:cNvPr>
          <p:cNvSpPr/>
          <p:nvPr/>
        </p:nvSpPr>
        <p:spPr>
          <a:xfrm rot="10800000">
            <a:off x="3123855" y="1568510"/>
            <a:ext cx="1109273" cy="3142195"/>
          </a:xfrm>
          <a:prstGeom prst="rect">
            <a:avLst/>
          </a:prstGeom>
          <a:solidFill>
            <a:schemeClr val="accent1">
              <a:alpha val="2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B4066-05D9-354D-8848-9F4624837781}"/>
              </a:ext>
            </a:extLst>
          </p:cNvPr>
          <p:cNvSpPr txBox="1"/>
          <p:nvPr/>
        </p:nvSpPr>
        <p:spPr>
          <a:xfrm>
            <a:off x="3037589" y="1537505"/>
            <a:ext cx="1244493" cy="8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SHINE WASH &amp; IYCF intervention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A96241-1462-274F-8BAE-29DCE4BDCBE4}"/>
              </a:ext>
            </a:extLst>
          </p:cNvPr>
          <p:cNvCxnSpPr>
            <a:cxnSpLocks/>
          </p:cNvCxnSpPr>
          <p:nvPr/>
        </p:nvCxnSpPr>
        <p:spPr>
          <a:xfrm flipH="1">
            <a:off x="3105196" y="1625767"/>
            <a:ext cx="14165" cy="2939509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8CC8CC-BC8B-8746-B154-1423A5E3DA3F}"/>
              </a:ext>
            </a:extLst>
          </p:cNvPr>
          <p:cNvCxnSpPr>
            <a:cxnSpLocks/>
          </p:cNvCxnSpPr>
          <p:nvPr/>
        </p:nvCxnSpPr>
        <p:spPr>
          <a:xfrm>
            <a:off x="4184387" y="1601070"/>
            <a:ext cx="23561" cy="2956355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8CBFC1-8463-814A-84EE-59CFB4C2CF83}"/>
              </a:ext>
            </a:extLst>
          </p:cNvPr>
          <p:cNvCxnSpPr>
            <a:cxnSpLocks/>
          </p:cNvCxnSpPr>
          <p:nvPr/>
        </p:nvCxnSpPr>
        <p:spPr>
          <a:xfrm>
            <a:off x="5178720" y="1573998"/>
            <a:ext cx="64584" cy="3046960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3120925-0F58-1740-8E22-D3696515ECBE}"/>
              </a:ext>
            </a:extLst>
          </p:cNvPr>
          <p:cNvSpPr txBox="1"/>
          <p:nvPr/>
        </p:nvSpPr>
        <p:spPr>
          <a:xfrm>
            <a:off x="4341866" y="825352"/>
            <a:ext cx="1489948" cy="64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SAHARAN toolbox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475947-E66A-FF46-9239-0E17A517FD4A}"/>
              </a:ext>
            </a:extLst>
          </p:cNvPr>
          <p:cNvSpPr txBox="1"/>
          <p:nvPr/>
        </p:nvSpPr>
        <p:spPr>
          <a:xfrm>
            <a:off x="695400" y="3660420"/>
            <a:ext cx="2283104" cy="75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Generational effects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8100374-CD7C-314E-85CE-960941C780C0}"/>
              </a:ext>
            </a:extLst>
          </p:cNvPr>
          <p:cNvCxnSpPr/>
          <p:nvPr/>
        </p:nvCxnSpPr>
        <p:spPr>
          <a:xfrm>
            <a:off x="2654439" y="4179884"/>
            <a:ext cx="0" cy="441075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C52DF9A-AA03-4C42-9FFF-C66086D755AC}"/>
              </a:ext>
            </a:extLst>
          </p:cNvPr>
          <p:cNvSpPr/>
          <p:nvPr/>
        </p:nvSpPr>
        <p:spPr>
          <a:xfrm>
            <a:off x="0" y="5685055"/>
            <a:ext cx="12072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Child Health for All, 6</a:t>
            </a:r>
            <a:r>
              <a:rPr lang="en-US" b="1" i="1" baseline="30000" dirty="0"/>
              <a:t>th</a:t>
            </a:r>
            <a:r>
              <a:rPr lang="en-US" b="1" i="1" dirty="0"/>
              <a:t> Ed, </a:t>
            </a:r>
            <a:r>
              <a:rPr lang="en-US" i="1" dirty="0" err="1"/>
              <a:t>Saloonje</a:t>
            </a:r>
            <a:r>
              <a:rPr lang="en-US" i="1" dirty="0"/>
              <a:t>, Piper et al. </a:t>
            </a:r>
            <a:endParaRPr lang="en-US" b="1" i="1" dirty="0"/>
          </a:p>
          <a:p>
            <a:r>
              <a:rPr lang="en-US" i="1" dirty="0"/>
              <a:t>Height and body-mass index trajectories of school-aged children and adolescents from 1985 to 2019 in 200 countries and territories: a pooled analysis of 2181 population-based studies with 65 million participants</a:t>
            </a:r>
            <a:r>
              <a:rPr lang="en-US" dirty="0"/>
              <a:t>, NCD Risk Factor Collaboration, Lancet Nov 2020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BE04DB9C-244F-3648-AFDB-36F351FB2664}"/>
              </a:ext>
            </a:extLst>
          </p:cNvPr>
          <p:cNvSpPr txBox="1">
            <a:spLocks/>
          </p:cNvSpPr>
          <p:nvPr/>
        </p:nvSpPr>
        <p:spPr>
          <a:xfrm>
            <a:off x="25028" y="-45627"/>
            <a:ext cx="11822548" cy="6778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3400" dirty="0">
                <a:solidFill>
                  <a:srgbClr val="006778"/>
                </a:solidFill>
                <a:latin typeface="Swis721 BlkCn BT" panose="020B0806030502040204" pitchFamily="34" charset="0"/>
              </a:rPr>
              <a:t>The Life Course Approach: 250 million children ‘failing to thrive’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323948F-142E-3045-B3DC-7156C106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EBBEE6C-87FE-EE48-8DAE-0151CBCF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2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E97F394B-9735-FD49-8AC1-3C929D25B1D0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96" y="1209986"/>
            <a:ext cx="5129939" cy="51299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FB5D69-389E-DB4E-BA99-559E75C0646F}"/>
              </a:ext>
            </a:extLst>
          </p:cNvPr>
          <p:cNvGrpSpPr/>
          <p:nvPr/>
        </p:nvGrpSpPr>
        <p:grpSpPr>
          <a:xfrm>
            <a:off x="7935479" y="1107027"/>
            <a:ext cx="2810147" cy="2400812"/>
            <a:chOff x="1843113" y="1608983"/>
            <a:chExt cx="5384981" cy="49521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D59AC5-CAC5-A748-B592-954656371B61}"/>
                </a:ext>
              </a:extLst>
            </p:cNvPr>
            <p:cNvSpPr/>
            <p:nvPr/>
          </p:nvSpPr>
          <p:spPr>
            <a:xfrm>
              <a:off x="1858723" y="1608983"/>
              <a:ext cx="2678176" cy="252061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W" sz="2000" b="1" dirty="0">
                  <a:solidFill>
                    <a:srgbClr val="FFFFFF"/>
                  </a:solidFill>
                  <a:latin typeface="Calibri" panose="020F0502020204030204"/>
                </a:rPr>
                <a:t>IYCF</a:t>
              </a:r>
              <a:endParaRPr lang="en-ZW" sz="20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150852-AD4A-9D44-A1B8-CCF862DD10E9}"/>
                </a:ext>
              </a:extLst>
            </p:cNvPr>
            <p:cNvSpPr/>
            <p:nvPr/>
          </p:nvSpPr>
          <p:spPr>
            <a:xfrm>
              <a:off x="1843113" y="4129719"/>
              <a:ext cx="2678176" cy="240476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W" sz="2000" b="1" dirty="0">
                  <a:solidFill>
                    <a:srgbClr val="FFFFFF"/>
                  </a:solidFill>
                  <a:latin typeface="Calibri" panose="020F0502020204030204"/>
                </a:rPr>
                <a:t>IYCF &amp; </a:t>
              </a:r>
            </a:p>
            <a:p>
              <a:pPr algn="ctr"/>
              <a:r>
                <a:rPr lang="en-ZW" sz="2000" b="1" dirty="0">
                  <a:solidFill>
                    <a:srgbClr val="FFFFFF"/>
                  </a:solidFill>
                  <a:latin typeface="Calibri" panose="020F0502020204030204"/>
                </a:rPr>
                <a:t>WASH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AE1F7B-4A13-0747-9F62-A0C7047E2311}"/>
                </a:ext>
              </a:extLst>
            </p:cNvPr>
            <p:cNvSpPr/>
            <p:nvPr/>
          </p:nvSpPr>
          <p:spPr>
            <a:xfrm>
              <a:off x="4536911" y="4165822"/>
              <a:ext cx="2691099" cy="239529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W" sz="2000" b="1" dirty="0">
                  <a:solidFill>
                    <a:srgbClr val="FFFFFF"/>
                  </a:solidFill>
                  <a:latin typeface="Calibri" panose="020F0502020204030204"/>
                </a:rPr>
                <a:t>SoC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6625FD-E2E6-7045-A898-4BFE7D2CB078}"/>
                </a:ext>
              </a:extLst>
            </p:cNvPr>
            <p:cNvSpPr/>
            <p:nvPr/>
          </p:nvSpPr>
          <p:spPr>
            <a:xfrm>
              <a:off x="4502835" y="1620654"/>
              <a:ext cx="2725259" cy="252061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W" sz="2000" b="1" dirty="0">
                  <a:solidFill>
                    <a:srgbClr val="FFFFFF"/>
                  </a:solidFill>
                  <a:latin typeface="Calibri" panose="020F0502020204030204"/>
                </a:rPr>
                <a:t>WASH</a:t>
              </a:r>
              <a:endParaRPr lang="en-ZW" sz="20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1E993A7-F54D-1741-9CF0-1BD848BBD4ED}"/>
              </a:ext>
            </a:extLst>
          </p:cNvPr>
          <p:cNvSpPr txBox="1">
            <a:spLocks/>
          </p:cNvSpPr>
          <p:nvPr/>
        </p:nvSpPr>
        <p:spPr>
          <a:xfrm>
            <a:off x="95672" y="105711"/>
            <a:ext cx="12000656" cy="6426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SHINE: independent and combined effects of IYCF and WASH in Zimbabwe</a:t>
            </a:r>
          </a:p>
          <a:p>
            <a:r>
              <a:rPr lang="en-US" sz="2800" i="1" dirty="0"/>
              <a:t>15% children born to HIV-positive mothers “HIV-exposed uninfected” (CHEU)</a:t>
            </a:r>
          </a:p>
          <a:p>
            <a:endParaRPr lang="en-US" sz="280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730A1D-123C-074A-B529-8FC2D1E9DDED}"/>
              </a:ext>
            </a:extLst>
          </p:cNvPr>
          <p:cNvSpPr/>
          <p:nvPr/>
        </p:nvSpPr>
        <p:spPr>
          <a:xfrm>
            <a:off x="2550060" y="4270428"/>
            <a:ext cx="157163" cy="1568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0347BA-57B6-3D4A-AD57-3506C09B30D1}"/>
              </a:ext>
            </a:extLst>
          </p:cNvPr>
          <p:cNvSpPr/>
          <p:nvPr/>
        </p:nvSpPr>
        <p:spPr>
          <a:xfrm>
            <a:off x="1324370" y="4001715"/>
            <a:ext cx="157163" cy="15685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D13A4F-26CF-FE48-AE2B-8D58AB71F43A}"/>
              </a:ext>
            </a:extLst>
          </p:cNvPr>
          <p:cNvSpPr/>
          <p:nvPr/>
        </p:nvSpPr>
        <p:spPr>
          <a:xfrm>
            <a:off x="1420192" y="4158574"/>
            <a:ext cx="157163" cy="1568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011EF8AF-C298-5947-AAD0-DCC062334F2D}"/>
              </a:ext>
            </a:extLst>
          </p:cNvPr>
          <p:cNvSpPr/>
          <p:nvPr/>
        </p:nvSpPr>
        <p:spPr>
          <a:xfrm>
            <a:off x="2480816" y="4427287"/>
            <a:ext cx="295649" cy="299234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F1C5FBF-5E63-BE4D-95C7-642C0B8C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91E9B7E-75A1-454B-9111-7D71F1A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41311-4B7A-7245-8EFE-C4250C0A7EB3}"/>
              </a:ext>
            </a:extLst>
          </p:cNvPr>
          <p:cNvSpPr txBox="1"/>
          <p:nvPr/>
        </p:nvSpPr>
        <p:spPr>
          <a:xfrm>
            <a:off x="5051092" y="4427287"/>
            <a:ext cx="711048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1000 HIV unexposed (CHUU) = 250 in each arm </a:t>
            </a:r>
          </a:p>
          <a:p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/>
              <a:t>detect a difference of 0.2 SD for the intervention</a:t>
            </a:r>
            <a:endParaRPr lang="en-US" sz="2000" b="1" dirty="0">
              <a:sym typeface="Wingdings" pitchFamily="2" charset="2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C96111-1C4A-7647-B222-C89B5A5FE516}"/>
              </a:ext>
            </a:extLst>
          </p:cNvPr>
          <p:cNvSpPr/>
          <p:nvPr/>
        </p:nvSpPr>
        <p:spPr>
          <a:xfrm>
            <a:off x="1544712" y="4126412"/>
            <a:ext cx="157163" cy="1568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20A1AE-E64B-9242-9CA5-46073DC3A237}"/>
              </a:ext>
            </a:extLst>
          </p:cNvPr>
          <p:cNvSpPr/>
          <p:nvPr/>
        </p:nvSpPr>
        <p:spPr>
          <a:xfrm>
            <a:off x="5015452" y="5291173"/>
            <a:ext cx="70808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300 CHEU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b="1" dirty="0">
                <a:sym typeface="Wingdings" pitchFamily="2" charset="2"/>
              </a:rPr>
              <a:t>Detect a difference of 0.2 SD c.f. CHUU (0.35 SD for intervention on CHEU)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ECD153-521E-174B-99A5-1057517B9A21}"/>
              </a:ext>
            </a:extLst>
          </p:cNvPr>
          <p:cNvSpPr/>
          <p:nvPr/>
        </p:nvSpPr>
        <p:spPr>
          <a:xfrm>
            <a:off x="5057713" y="3796367"/>
            <a:ext cx="3773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4 to 6+ visits / day [620 visits]</a:t>
            </a:r>
          </a:p>
        </p:txBody>
      </p:sp>
    </p:spTree>
    <p:extLst>
      <p:ext uri="{BB962C8B-B14F-4D97-AF65-F5344CB8AC3E}">
        <p14:creationId xmlns:p14="http://schemas.microsoft.com/office/powerpoint/2010/main" val="4947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592F15D-AABA-874D-ACA0-4C4C54CF7215}"/>
              </a:ext>
            </a:extLst>
          </p:cNvPr>
          <p:cNvGrpSpPr/>
          <p:nvPr/>
        </p:nvGrpSpPr>
        <p:grpSpPr>
          <a:xfrm>
            <a:off x="911424" y="957508"/>
            <a:ext cx="6308679" cy="5515720"/>
            <a:chOff x="2092803" y="536926"/>
            <a:chExt cx="7392203" cy="6678335"/>
          </a:xfrm>
        </p:grpSpPr>
        <p:sp>
          <p:nvSpPr>
            <p:cNvPr id="2" name="Oval 1"/>
            <p:cNvSpPr/>
            <p:nvPr/>
          </p:nvSpPr>
          <p:spPr>
            <a:xfrm>
              <a:off x="3593077" y="808145"/>
              <a:ext cx="3885167" cy="3799128"/>
            </a:xfrm>
            <a:prstGeom prst="ellipse">
              <a:avLst/>
            </a:prstGeom>
            <a:solidFill>
              <a:srgbClr val="990F13">
                <a:alpha val="34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39" dirty="0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06371" y="808145"/>
              <a:ext cx="1669959" cy="1590419"/>
            </a:xfrm>
            <a:prstGeom prst="ellipse">
              <a:avLst/>
            </a:prstGeom>
            <a:solidFill>
              <a:schemeClr val="accent6"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Socio-emotional</a:t>
              </a:r>
              <a:r>
                <a:rPr lang="en-US" sz="1039" dirty="0">
                  <a:solidFill>
                    <a:srgbClr val="000000"/>
                  </a:solidFill>
                </a:rPr>
                <a:t>  SDQ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4594291" y="536926"/>
              <a:ext cx="1504792" cy="1415171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Academic</a:t>
              </a:r>
            </a:p>
            <a:p>
              <a:pPr algn="ctr"/>
              <a:r>
                <a:rPr lang="en-US" sz="1039" dirty="0">
                  <a:solidFill>
                    <a:srgbClr val="000000"/>
                  </a:solidFill>
                </a:rPr>
                <a:t>WRAT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495340" y="1679511"/>
              <a:ext cx="1717628" cy="1614270"/>
            </a:xfrm>
            <a:prstGeom prst="ellipse">
              <a:avLst/>
            </a:prstGeom>
            <a:solidFill>
              <a:schemeClr val="accent3"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Functional screening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WG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454294" y="3354806"/>
              <a:ext cx="4030712" cy="3860455"/>
            </a:xfrm>
            <a:prstGeom prst="ellipse">
              <a:avLst/>
            </a:prstGeom>
            <a:solidFill>
              <a:srgbClr val="42FE4D">
                <a:alpha val="13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5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092803" y="3487507"/>
              <a:ext cx="4105969" cy="3727754"/>
            </a:xfrm>
            <a:prstGeom prst="ellipse">
              <a:avLst/>
            </a:prstGeom>
            <a:solidFill>
              <a:srgbClr val="F2DA5A">
                <a:alpha val="13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5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74042" y="2373203"/>
              <a:ext cx="2853545" cy="857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Cognitive function</a:t>
              </a:r>
            </a:p>
            <a:p>
              <a:pPr algn="ctr"/>
              <a:r>
                <a:rPr lang="en-US" sz="2000" dirty="0"/>
                <a:t>K-ABC2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66820" y="4895011"/>
              <a:ext cx="3236723" cy="1229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Quality of Growth</a:t>
              </a:r>
            </a:p>
            <a:p>
              <a:pPr algn="ctr"/>
              <a:r>
                <a:rPr lang="en-US" sz="1200" dirty="0"/>
                <a:t>BIA (Lean mass index)</a:t>
              </a:r>
            </a:p>
            <a:p>
              <a:pPr algn="ctr"/>
              <a:r>
                <a:rPr lang="en-US" sz="1200" dirty="0"/>
                <a:t>Skinfolds, Knee-heel length</a:t>
              </a:r>
            </a:p>
            <a:p>
              <a:pPr algn="ctr"/>
              <a:r>
                <a:rPr lang="en-US" sz="1200" dirty="0"/>
                <a:t>Anthropometry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7221" y="4838423"/>
              <a:ext cx="3199158" cy="1006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Physical function</a:t>
              </a:r>
            </a:p>
            <a:p>
              <a:pPr algn="ctr"/>
              <a:r>
                <a:rPr lang="en-US" sz="1200" dirty="0"/>
                <a:t>Grip strength, broad jump</a:t>
              </a:r>
            </a:p>
            <a:p>
              <a:pPr algn="ctr"/>
              <a:r>
                <a:rPr lang="en-US" sz="1200" dirty="0"/>
                <a:t>Bleep test, Hb, BP, HR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198772" y="3087670"/>
              <a:ext cx="1293732" cy="1227806"/>
            </a:xfrm>
            <a:prstGeom prst="ellipse">
              <a:avLst/>
            </a:prstGeom>
            <a:solidFill>
              <a:schemeClr val="accent3"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Fine motor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Finger tap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C9C5C84-F6D3-C647-9F8B-949B346D4E9E}"/>
              </a:ext>
            </a:extLst>
          </p:cNvPr>
          <p:cNvSpPr txBox="1"/>
          <p:nvPr/>
        </p:nvSpPr>
        <p:spPr>
          <a:xfrm>
            <a:off x="91196" y="0"/>
            <a:ext cx="11923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3. SAHARAN Development: </a:t>
            </a:r>
            <a:r>
              <a:rPr lang="en-US" sz="2800" dirty="0"/>
              <a:t>The </a:t>
            </a:r>
            <a:r>
              <a:rPr lang="en-US" sz="2800" b="1" dirty="0"/>
              <a:t>s</a:t>
            </a:r>
            <a:r>
              <a:rPr lang="en-US" sz="2800" dirty="0"/>
              <a:t>chool-</a:t>
            </a:r>
            <a:r>
              <a:rPr lang="en-US" sz="2800" b="1" dirty="0"/>
              <a:t>a</a:t>
            </a:r>
            <a:r>
              <a:rPr lang="en-US" sz="2800" dirty="0"/>
              <a:t>ged </a:t>
            </a:r>
            <a:r>
              <a:rPr lang="en-US" sz="2800" b="1" dirty="0"/>
              <a:t>h</a:t>
            </a:r>
            <a:r>
              <a:rPr lang="en-US" sz="2800" dirty="0"/>
              <a:t>ealth, </a:t>
            </a:r>
            <a:r>
              <a:rPr lang="en-US" sz="2800" b="1" dirty="0"/>
              <a:t>a</a:t>
            </a:r>
            <a:r>
              <a:rPr lang="en-US" sz="2800" dirty="0"/>
              <a:t>ctivity, </a:t>
            </a:r>
            <a:r>
              <a:rPr lang="en-US" sz="2800" b="1" dirty="0"/>
              <a:t>r</a:t>
            </a:r>
            <a:r>
              <a:rPr lang="en-US" sz="2800" dirty="0"/>
              <a:t>esilience, </a:t>
            </a:r>
            <a:r>
              <a:rPr lang="en-US" sz="2800" b="1" dirty="0"/>
              <a:t>a</a:t>
            </a:r>
            <a:r>
              <a:rPr lang="en-US" sz="2800" dirty="0"/>
              <a:t>nthropometry and </a:t>
            </a:r>
            <a:r>
              <a:rPr lang="en-US" sz="2800" b="1" dirty="0"/>
              <a:t>n</a:t>
            </a:r>
            <a:r>
              <a:rPr lang="en-US" sz="2800" dirty="0"/>
              <a:t>eurocognitive assessment toolbox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775C95-96C2-8943-A51F-8CCB093D2F11}"/>
              </a:ext>
            </a:extLst>
          </p:cNvPr>
          <p:cNvSpPr txBox="1"/>
          <p:nvPr/>
        </p:nvSpPr>
        <p:spPr>
          <a:xfrm>
            <a:off x="8254521" y="2172872"/>
            <a:ext cx="3602119" cy="3293209"/>
          </a:xfrm>
          <a:prstGeom prst="rect">
            <a:avLst/>
          </a:prstGeom>
          <a:solidFill>
            <a:schemeClr val="accent1">
              <a:lumMod val="40000"/>
              <a:lumOff val="60000"/>
              <a:alpha val="52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Caregiver Questionnaire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Demographics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SES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Child adversity 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CPRS (nurture)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EPDS (maternal depression)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Food insecurity (HFIAS, HDDS &amp; H-FOOD)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Water insecurity (H-WISE, H-WATER, access)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MICS Child discipline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Gender norms &amp; social support</a:t>
            </a:r>
          </a:p>
          <a:p>
            <a:pPr marL="178049" indent="-178049">
              <a:buFont typeface="Arial" panose="020B0604020202020204" pitchFamily="34" charset="0"/>
              <a:buChar char="•"/>
            </a:pPr>
            <a:r>
              <a:rPr lang="en-US" sz="1600" dirty="0"/>
              <a:t>HIV counselling &amp; testing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04ACB1-E1F9-874A-AD19-278914265FB8}"/>
              </a:ext>
            </a:extLst>
          </p:cNvPr>
          <p:cNvSpPr/>
          <p:nvPr/>
        </p:nvSpPr>
        <p:spPr>
          <a:xfrm>
            <a:off x="2007638" y="1288940"/>
            <a:ext cx="1128594" cy="1061378"/>
          </a:xfrm>
          <a:prstGeom prst="ellipse">
            <a:avLst/>
          </a:prstGeom>
          <a:solidFill>
            <a:srgbClr val="FF00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Executive Function</a:t>
            </a:r>
          </a:p>
          <a:p>
            <a:pPr algn="ctr"/>
            <a:r>
              <a:rPr lang="en-US" sz="1039" dirty="0">
                <a:solidFill>
                  <a:srgbClr val="000000"/>
                </a:solidFill>
              </a:rPr>
              <a:t>Plus EF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2838727-3029-B94D-96BD-2A013BD3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599BF-CD5C-1D4B-9490-BAA226FFAB4C}"/>
              </a:ext>
            </a:extLst>
          </p:cNvPr>
          <p:cNvSpPr txBox="1"/>
          <p:nvPr/>
        </p:nvSpPr>
        <p:spPr>
          <a:xfrm>
            <a:off x="69717" y="6473228"/>
            <a:ext cx="11979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Piper et al. Characterising school-age health and function in rural Zimbabwe using the SAHARAN toolbox,(</a:t>
            </a:r>
            <a:r>
              <a:rPr lang="en-GB" sz="1600" i="1" dirty="0" err="1"/>
              <a:t>PloS</a:t>
            </a:r>
            <a:r>
              <a:rPr lang="en-GB" sz="1600" i="1" dirty="0"/>
              <a:t> One under review)</a:t>
            </a:r>
          </a:p>
          <a:p>
            <a:r>
              <a:rPr lang="en-US" sz="1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4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7FC835-3FB7-5946-9CC0-2CDFF8C4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051A1-6C5C-F14A-9724-1D885107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D29A0-DCB3-43CA-AAD5-4CE7BA9DD3E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1CE9F-293E-834B-925F-A5FB5EF40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1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E2ABE7-CF5B-294B-8E5E-34A98587D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3606"/>
            <a:ext cx="12192000" cy="9124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3148E-3ED8-FC46-8EF5-032C5FDA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36" y="380560"/>
            <a:ext cx="10158075" cy="37678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composition: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Bioimpedance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 (BIA)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CC6033-1992-0A46-B61B-292B13FAE6AB}"/>
              </a:ext>
            </a:extLst>
          </p:cNvPr>
          <p:cNvSpPr/>
          <p:nvPr/>
        </p:nvSpPr>
        <p:spPr>
          <a:xfrm>
            <a:off x="10128989" y="5615805"/>
            <a:ext cx="364447" cy="302927"/>
          </a:xfrm>
          <a:prstGeom prst="ellipse">
            <a:avLst/>
          </a:prstGeom>
          <a:solidFill>
            <a:srgbClr val="F2DA5A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5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E37FB-DB57-614C-B708-0A81C207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Preliminary data: please do not share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A9055-9018-104C-99C2-4F227204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AFEC6-E9FF-41CB-BB46-3A8C00CA455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BFB60-7787-BB4B-9FB1-B7C10F6F761D}"/>
              </a:ext>
            </a:extLst>
          </p:cNvPr>
          <p:cNvGrpSpPr/>
          <p:nvPr/>
        </p:nvGrpSpPr>
        <p:grpSpPr>
          <a:xfrm>
            <a:off x="1293087" y="2702952"/>
            <a:ext cx="3771407" cy="3682289"/>
            <a:chOff x="7915408" y="18114"/>
            <a:chExt cx="4526523" cy="423331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D4B750-786B-8943-8BE4-DF57C7DBA4E1}"/>
                </a:ext>
              </a:extLst>
            </p:cNvPr>
            <p:cNvSpPr/>
            <p:nvPr/>
          </p:nvSpPr>
          <p:spPr>
            <a:xfrm>
              <a:off x="7915408" y="18114"/>
              <a:ext cx="4526523" cy="4233315"/>
            </a:xfrm>
            <a:prstGeom prst="ellipse">
              <a:avLst/>
            </a:prstGeom>
            <a:solidFill>
              <a:srgbClr val="F2DA5A">
                <a:alpha val="5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5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77BA6D-70E7-8649-AA0D-3C4C65F7E0F0}"/>
                </a:ext>
              </a:extLst>
            </p:cNvPr>
            <p:cNvSpPr txBox="1"/>
            <p:nvPr/>
          </p:nvSpPr>
          <p:spPr>
            <a:xfrm>
              <a:off x="8385494" y="1097892"/>
              <a:ext cx="3592415" cy="1379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Quality of Growth</a:t>
              </a:r>
            </a:p>
            <a:p>
              <a:pPr algn="ctr"/>
              <a:r>
                <a:rPr lang="en-US" dirty="0"/>
                <a:t>BIA (Lean mass index)</a:t>
              </a:r>
            </a:p>
            <a:p>
              <a:pPr algn="ctr"/>
              <a:r>
                <a:rPr lang="en-US" dirty="0"/>
                <a:t>Skinfolds, Knee-heel length</a:t>
              </a:r>
            </a:p>
            <a:p>
              <a:pPr algn="ctr"/>
              <a:r>
                <a:rPr lang="en-US" dirty="0"/>
                <a:t>Anthropometry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95DF3F-51C8-CE4B-8A71-3A59D3F15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36" y="1489189"/>
            <a:ext cx="4714875" cy="3429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79CEF6-9271-724F-BDD7-703B641C8360}"/>
              </a:ext>
            </a:extLst>
          </p:cNvPr>
          <p:cNvSpPr/>
          <p:nvPr/>
        </p:nvSpPr>
        <p:spPr>
          <a:xfrm>
            <a:off x="1196747" y="1007869"/>
            <a:ext cx="4482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321 girls, 298 boys</a:t>
            </a:r>
          </a:p>
          <a:p>
            <a:r>
              <a:rPr lang="en-US" sz="3200" dirty="0"/>
              <a:t>Age 7 years, </a:t>
            </a:r>
          </a:p>
          <a:p>
            <a:r>
              <a:rPr lang="en-US" sz="3200" dirty="0"/>
              <a:t>160 CHEU</a:t>
            </a:r>
          </a:p>
        </p:txBody>
      </p:sp>
    </p:spTree>
    <p:extLst>
      <p:ext uri="{BB962C8B-B14F-4D97-AF65-F5344CB8AC3E}">
        <p14:creationId xmlns:p14="http://schemas.microsoft.com/office/powerpoint/2010/main" val="28064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DA0DE-52EF-194E-9855-4F02D068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" y="0"/>
            <a:ext cx="12624725" cy="71014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FDEC36-B41A-3A46-B7E3-7BD12C16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7" y="209577"/>
            <a:ext cx="9431493" cy="61098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Skinfold thickness: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measures fat mass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262BE8-B8E5-BD4C-983B-A7EA20C56608}"/>
              </a:ext>
            </a:extLst>
          </p:cNvPr>
          <p:cNvSpPr/>
          <p:nvPr/>
        </p:nvSpPr>
        <p:spPr>
          <a:xfrm>
            <a:off x="10303557" y="5675585"/>
            <a:ext cx="364447" cy="302927"/>
          </a:xfrm>
          <a:prstGeom prst="ellipse">
            <a:avLst/>
          </a:prstGeom>
          <a:solidFill>
            <a:srgbClr val="F2DA5A">
              <a:alpha val="5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5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E192C9-66DE-2747-9FFA-2DF038A8D80E}"/>
              </a:ext>
            </a:extLst>
          </p:cNvPr>
          <p:cNvSpPr/>
          <p:nvPr/>
        </p:nvSpPr>
        <p:spPr>
          <a:xfrm>
            <a:off x="276972" y="6322567"/>
            <a:ext cx="11915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Eur</a:t>
            </a:r>
            <a:r>
              <a:rPr lang="en-GB" dirty="0">
                <a:solidFill>
                  <a:schemeClr val="bg1"/>
                </a:solidFill>
              </a:rPr>
              <a:t> J </a:t>
            </a:r>
            <a:r>
              <a:rPr lang="en-GB" dirty="0" err="1">
                <a:solidFill>
                  <a:schemeClr val="bg1"/>
                </a:solidFill>
              </a:rPr>
              <a:t>Clin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Nutr</a:t>
            </a:r>
            <a:r>
              <a:rPr lang="en-GB" dirty="0">
                <a:solidFill>
                  <a:schemeClr val="bg1"/>
                </a:solidFill>
              </a:rPr>
              <a:t>. 2012 May;66(5):613-21. . </a:t>
            </a:r>
          </a:p>
          <a:p>
            <a:r>
              <a:rPr lang="en-GB" b="1" dirty="0">
                <a:solidFill>
                  <a:schemeClr val="bg1"/>
                </a:solidFill>
              </a:rPr>
              <a:t>Percentile curves for skinfold thickness in 7- to 14-year-old children and adolescents from Jena, Germany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33CE5-C8AB-0340-B18B-9AF6325D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data: please do not share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A63E73-3DB2-9141-B563-784D6E9C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A26E5-2A7E-48F3-9DF7-03965147907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6A9A87-40B7-9F4F-BA69-904BEAAC1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78" y="1938669"/>
            <a:ext cx="2586183" cy="3556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3B06C7-4AFB-E34A-AFEE-E99B1E05B751}"/>
              </a:ext>
            </a:extLst>
          </p:cNvPr>
          <p:cNvSpPr/>
          <p:nvPr/>
        </p:nvSpPr>
        <p:spPr>
          <a:xfrm>
            <a:off x="1476443" y="3022400"/>
            <a:ext cx="93133" cy="11006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587535-A7AC-9C46-B855-8FDCCE56A04E}"/>
              </a:ext>
            </a:extLst>
          </p:cNvPr>
          <p:cNvSpPr/>
          <p:nvPr/>
        </p:nvSpPr>
        <p:spPr>
          <a:xfrm>
            <a:off x="1815112" y="3030863"/>
            <a:ext cx="93133" cy="11006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89BF2B-351A-314B-95A0-4102B1765C63}"/>
              </a:ext>
            </a:extLst>
          </p:cNvPr>
          <p:cNvSpPr/>
          <p:nvPr/>
        </p:nvSpPr>
        <p:spPr>
          <a:xfrm>
            <a:off x="1662710" y="4715728"/>
            <a:ext cx="93133" cy="11006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3B59AAF-225A-6649-8E9C-C8AC1B8B7FD4}"/>
              </a:ext>
            </a:extLst>
          </p:cNvPr>
          <p:cNvSpPr/>
          <p:nvPr/>
        </p:nvSpPr>
        <p:spPr>
          <a:xfrm rot="3254246">
            <a:off x="1095445" y="2810728"/>
            <a:ext cx="287867" cy="330201"/>
          </a:xfrm>
          <a:prstGeom prst="arc">
            <a:avLst>
              <a:gd name="adj1" fmla="val 16200000"/>
              <a:gd name="adj2" fmla="val 270001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992DE5A8-70F8-7D47-A0D5-3C9D35DE7413}"/>
              </a:ext>
            </a:extLst>
          </p:cNvPr>
          <p:cNvSpPr/>
          <p:nvPr/>
        </p:nvSpPr>
        <p:spPr>
          <a:xfrm rot="9779071">
            <a:off x="1586525" y="2785321"/>
            <a:ext cx="287867" cy="330201"/>
          </a:xfrm>
          <a:prstGeom prst="arc">
            <a:avLst>
              <a:gd name="adj1" fmla="val 16200000"/>
              <a:gd name="adj2" fmla="val 270001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6FE785-5EB3-524D-A916-DD260D73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025" y="1938670"/>
            <a:ext cx="4666977" cy="339416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B0CA73B-B859-7E45-8973-E87D2076CF57}"/>
              </a:ext>
            </a:extLst>
          </p:cNvPr>
          <p:cNvSpPr/>
          <p:nvPr/>
        </p:nvSpPr>
        <p:spPr>
          <a:xfrm>
            <a:off x="1730459" y="3550704"/>
            <a:ext cx="93133" cy="11006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8947D-2C27-E942-BB08-5DF8A5411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</a:blip>
          <a:srcRect r="14907"/>
          <a:stretch/>
        </p:blipFill>
        <p:spPr>
          <a:xfrm>
            <a:off x="0" y="-819326"/>
            <a:ext cx="12192000" cy="8071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882097-BE8C-9845-AAD9-D6F2ED8D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942" y="260796"/>
            <a:ext cx="7886700" cy="673331"/>
          </a:xfrm>
        </p:spPr>
        <p:txBody>
          <a:bodyPr>
            <a:noAutofit/>
          </a:bodyPr>
          <a:lstStyle/>
          <a:p>
            <a:r>
              <a:rPr lang="en-US" sz="4800" dirty="0" err="1"/>
              <a:t>i</a:t>
            </a:r>
            <a:r>
              <a:rPr lang="en-US" sz="4800" dirty="0"/>
              <a:t>) Broad jump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65C41-00B8-104B-BFBC-B869E1EEECA2}"/>
              </a:ext>
            </a:extLst>
          </p:cNvPr>
          <p:cNvSpPr/>
          <p:nvPr/>
        </p:nvSpPr>
        <p:spPr>
          <a:xfrm>
            <a:off x="1511179" y="6147292"/>
            <a:ext cx="10345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i="1" dirty="0"/>
              <a:t>Field-based fitness assessment in young people: the ALPHA health-related fitness test battery for children and adolescents</a:t>
            </a:r>
            <a:r>
              <a:rPr lang="en-GB" b="1" dirty="0"/>
              <a:t>. </a:t>
            </a:r>
            <a:r>
              <a:rPr lang="en-GB" dirty="0"/>
              <a:t>Ruiz et al. Br J Sports Med, 45, 518-24 (2011)</a:t>
            </a:r>
            <a:endParaRPr lang="en-GB" b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A777773-CB7D-6441-86BC-3BA76046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D7BD05-8D76-FE47-8B92-E02FEA14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AFEC6-E9FF-41CB-BB46-3A8C00CA455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6DDD45-6533-5346-AD28-0D81EB491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97" y="1174507"/>
            <a:ext cx="4704000" cy="34210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190876-8637-FE4A-8623-69762D8C0C18}"/>
              </a:ext>
            </a:extLst>
          </p:cNvPr>
          <p:cNvGrpSpPr/>
          <p:nvPr/>
        </p:nvGrpSpPr>
        <p:grpSpPr>
          <a:xfrm>
            <a:off x="-15849" y="-284402"/>
            <a:ext cx="4065535" cy="3996891"/>
            <a:chOff x="394918" y="1082889"/>
            <a:chExt cx="3193246" cy="302405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411B73-73B1-D747-8153-F45E6C77B10D}"/>
                </a:ext>
              </a:extLst>
            </p:cNvPr>
            <p:cNvSpPr/>
            <p:nvPr/>
          </p:nvSpPr>
          <p:spPr>
            <a:xfrm>
              <a:off x="407368" y="1082889"/>
              <a:ext cx="3168351" cy="3024051"/>
            </a:xfrm>
            <a:prstGeom prst="ellipse">
              <a:avLst/>
            </a:prstGeom>
            <a:solidFill>
              <a:srgbClr val="00B050">
                <a:alpha val="5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F5FE56-E46C-124E-ADC2-A9C1E2472CA8}"/>
                </a:ext>
              </a:extLst>
            </p:cNvPr>
            <p:cNvSpPr txBox="1"/>
            <p:nvPr/>
          </p:nvSpPr>
          <p:spPr>
            <a:xfrm>
              <a:off x="394918" y="2004828"/>
              <a:ext cx="3193246" cy="1001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b="1" dirty="0"/>
                <a:t>Physical function</a:t>
              </a:r>
            </a:p>
            <a:p>
              <a:pPr algn="ctr"/>
              <a:r>
                <a:rPr lang="en-US" sz="2667" dirty="0"/>
                <a:t>Grip strength, broad jump</a:t>
              </a:r>
            </a:p>
            <a:p>
              <a:pPr algn="ctr"/>
              <a:r>
                <a:rPr lang="en-US" sz="2667" dirty="0"/>
                <a:t>Beep test, Hb, BP, HR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4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108564</TotalTime>
  <Words>1155</Words>
  <Application>Microsoft Macintosh PowerPoint</Application>
  <PresentationFormat>Widescreen</PresentationFormat>
  <Paragraphs>180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MS Mincho</vt:lpstr>
      <vt:lpstr>Arial</vt:lpstr>
      <vt:lpstr>Calibri</vt:lpstr>
      <vt:lpstr>Swis721 BlkCn BT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Body composition: Bioimpedance analysis (BIA) </vt:lpstr>
      <vt:lpstr>Skinfold thickness: measures fat mass</vt:lpstr>
      <vt:lpstr>i) Broad jump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Acknowledgements</vt:lpstr>
      <vt:lpstr>PowerPoint Presentation</vt:lpstr>
      <vt:lpstr>PowerPoint Presentation</vt:lpstr>
    </vt:vector>
  </TitlesOfParts>
  <Manager/>
  <Company>Creative Star Ltd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 POSITION</dc:title>
  <dc:subject/>
  <dc:creator>Andy Spencer</dc:creator>
  <cp:keywords/>
  <dc:description/>
  <cp:lastModifiedBy>Joe Piper</cp:lastModifiedBy>
  <cp:revision>550</cp:revision>
  <cp:lastPrinted>2017-03-14T14:39:18Z</cp:lastPrinted>
  <dcterms:created xsi:type="dcterms:W3CDTF">2009-03-17T16:03:05Z</dcterms:created>
  <dcterms:modified xsi:type="dcterms:W3CDTF">2022-03-14T07:26:36Z</dcterms:modified>
  <cp:category/>
</cp:coreProperties>
</file>