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70" r:id="rId2"/>
    <p:sldId id="266" r:id="rId3"/>
    <p:sldId id="274" r:id="rId4"/>
    <p:sldId id="275" r:id="rId5"/>
    <p:sldId id="276" r:id="rId6"/>
    <p:sldId id="281" r:id="rId7"/>
    <p:sldId id="286" r:id="rId8"/>
    <p:sldId id="285" r:id="rId9"/>
    <p:sldId id="284" r:id="rId10"/>
    <p:sldId id="279" r:id="rId11"/>
    <p:sldId id="28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41618-6B94-48B2-B50E-557C737F8320}" v="447" dt="2022-03-15T16:18:17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83"/>
    <p:restoredTop sz="86505" autoAdjust="0"/>
  </p:normalViewPr>
  <p:slideViewPr>
    <p:cSldViewPr snapToGrid="0" snapToObjects="1">
      <p:cViewPr>
        <p:scale>
          <a:sx n="50" d="100"/>
          <a:sy n="50" d="100"/>
        </p:scale>
        <p:origin x="71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B8F4-58FF-42FA-8638-A4B0B3080BAC}" type="datetimeFigureOut">
              <a:rPr lang="en-GB" smtClean="0"/>
              <a:t>14/03/2022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C75A9-AA76-4212-B4F8-B8667CC8A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596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ECE98-3B20-4F4A-9B9C-E43A6F42C30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7398D-A3C2-2D4A-BB3F-7B427B5B3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124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Measure the effect of an intervention or disruption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Identify high risk spatial areas for targeted interventions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Identify high risk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Plot trends over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Compare countries and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Measure progress towards goals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2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0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7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and to investigate whether predictive power is improved using modelling based on markers of </a:t>
            </a:r>
            <a:r>
              <a:rPr lang="en-GB" sz="1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undernotification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2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dirty="0"/>
              <a:t>Clear benefits to diagnosing and treating TB exposure </a:t>
            </a:r>
          </a:p>
          <a:p>
            <a:pPr lvl="1"/>
            <a:r>
              <a:rPr lang="en-US" sz="1200" dirty="0"/>
              <a:t>Infection reflects recent exposure</a:t>
            </a:r>
          </a:p>
          <a:p>
            <a:pPr lvl="1"/>
            <a:r>
              <a:rPr lang="en-US" sz="1200" dirty="0"/>
              <a:t>Results less affected by reversion</a:t>
            </a:r>
          </a:p>
          <a:p>
            <a:pPr lvl="1"/>
            <a:r>
              <a:rPr lang="en-US" sz="1200" dirty="0"/>
              <a:t>?More reflective of local risk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31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7398D-A3C2-2D4A-BB3F-7B427B5B32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0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70560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77818"/>
            <a:ext cx="8229600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08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477818"/>
            <a:ext cx="8229600" cy="4821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 baseline="0">
                <a:latin typeface="Corbel" panose="020B0503020204020204" pitchFamily="34" charset="0"/>
              </a:defRPr>
            </a:lvl1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705600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Dark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919"/>
            <a:ext cx="5111750" cy="480728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Corbel" panose="020B0503020204020204" pitchFamily="34" charset="0"/>
              </a:defRPr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257244" marR="0" lvl="0" indent="-257244" algn="l" defTabSz="342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91919"/>
            <a:ext cx="3008313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Corbel" panose="020B0503020204020204" pitchFamily="34" charset="0"/>
              </a:defRPr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79132"/>
            <a:ext cx="6697132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72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_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1919"/>
            <a:ext cx="5111750" cy="480728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latin typeface="Corbel" panose="020B0503020204020204" pitchFamily="34" charset="0"/>
              </a:defRPr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marL="257244" marR="0" lvl="0" indent="-257244" algn="l" defTabSz="342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491919"/>
            <a:ext cx="3008313" cy="4807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Corbel" panose="020B0503020204020204" pitchFamily="34" charset="0"/>
              </a:defRPr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fontAlgn="t"/>
            <a:r>
              <a:rPr lang="en-US" sz="1800" b="1" i="0" baseline="0" dirty="0">
                <a:solidFill>
                  <a:schemeClr val="tx1"/>
                </a:solidFill>
                <a:latin typeface="open sans" charset="0"/>
              </a:rPr>
              <a:t>Body Header</a:t>
            </a:r>
          </a:p>
          <a:p>
            <a:r>
              <a:rPr lang="en-US" sz="1800" b="0" i="0" baseline="0" dirty="0">
                <a:solidFill>
                  <a:schemeClr val="tx1"/>
                </a:solidFill>
                <a:latin typeface="open sans" charset="0"/>
              </a:rPr>
              <a:t>Body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9132"/>
            <a:ext cx="6697133" cy="62323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475D-BDED-4D62-A64C-203EC56ADB6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4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50" r:id="rId3"/>
    <p:sldLayoutId id="2147483663" r:id="rId4"/>
    <p:sldLayoutId id="2147483656" r:id="rId5"/>
    <p:sldLayoutId id="2147483665" r:id="rId6"/>
  </p:sldLayoutIdLst>
  <p:hf sldNum="0" hdr="0" ftr="0" dt="0"/>
  <p:txStyles>
    <p:titleStyle>
      <a:lvl1pPr algn="ctr" defTabSz="342991" rtl="0" eaLnBrk="1" latinLnBrk="0" hangingPunct="1">
        <a:spcBef>
          <a:spcPct val="0"/>
        </a:spcBef>
        <a:buNone/>
        <a:defRPr sz="3301" kern="1200" baseline="0">
          <a:solidFill>
            <a:schemeClr val="bg2"/>
          </a:solidFill>
          <a:latin typeface="merriweather" charset="0"/>
          <a:ea typeface="+mj-ea"/>
          <a:cs typeface="+mj-cs"/>
        </a:defRPr>
      </a:lvl1pPr>
    </p:titleStyle>
    <p:bodyStyle>
      <a:lvl1pPr marL="257244" indent="-257244" algn="l" defTabSz="342991" rtl="0" eaLnBrk="1" latinLnBrk="0" hangingPunct="1">
        <a:spcBef>
          <a:spcPct val="20000"/>
        </a:spcBef>
        <a:buFont typeface="Arial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342991" rtl="0" eaLnBrk="1" latinLnBrk="0" hangingPunct="1">
        <a:spcBef>
          <a:spcPct val="20000"/>
        </a:spcBef>
        <a:buFont typeface="Arial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34299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342991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342991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342991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196" y="1475313"/>
            <a:ext cx="85376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u="sng" dirty="0">
                <a:solidFill>
                  <a:srgbClr val="2CAD6D"/>
                </a:solidFill>
                <a:latin typeface="Constantia" panose="02030602050306030303" pitchFamily="18" charset="0"/>
              </a:rPr>
              <a:t>T</a:t>
            </a:r>
            <a:r>
              <a:rPr lang="en-GB" sz="5400" dirty="0">
                <a:solidFill>
                  <a:srgbClr val="2CAD6D"/>
                </a:solidFill>
                <a:latin typeface="Constantia" panose="02030602050306030303" pitchFamily="18" charset="0"/>
              </a:rPr>
              <a:t>B </a:t>
            </a:r>
            <a:r>
              <a:rPr lang="en-GB" sz="5400" u="sng" dirty="0">
                <a:solidFill>
                  <a:srgbClr val="2CAD6D"/>
                </a:solidFill>
                <a:latin typeface="Constantia" panose="02030602050306030303" pitchFamily="18" charset="0"/>
              </a:rPr>
              <a:t>Im</a:t>
            </a:r>
            <a:r>
              <a:rPr lang="en-GB" sz="5400" dirty="0">
                <a:solidFill>
                  <a:srgbClr val="2CAD6D"/>
                </a:solidFill>
                <a:latin typeface="Constantia" panose="02030602050306030303" pitchFamily="18" charset="0"/>
              </a:rPr>
              <a:t>munore</a:t>
            </a:r>
            <a:r>
              <a:rPr lang="en-GB" sz="5400" u="sng" dirty="0">
                <a:solidFill>
                  <a:srgbClr val="2CAD6D"/>
                </a:solidFill>
                <a:latin typeface="Constantia" panose="02030602050306030303" pitchFamily="18" charset="0"/>
              </a:rPr>
              <a:t>a</a:t>
            </a:r>
            <a:r>
              <a:rPr lang="en-GB" sz="5400" dirty="0">
                <a:solidFill>
                  <a:srgbClr val="2CAD6D"/>
                </a:solidFill>
                <a:latin typeface="Constantia" panose="02030602050306030303" pitchFamily="18" charset="0"/>
              </a:rPr>
              <a:t>ctivity </a:t>
            </a:r>
            <a:r>
              <a:rPr lang="en-GB" sz="5400" u="sng" dirty="0">
                <a:solidFill>
                  <a:srgbClr val="2CAD6D"/>
                </a:solidFill>
                <a:latin typeface="Constantia" panose="02030602050306030303" pitchFamily="18" charset="0"/>
              </a:rPr>
              <a:t>S</a:t>
            </a:r>
            <a:r>
              <a:rPr lang="en-GB" sz="5400" dirty="0">
                <a:solidFill>
                  <a:srgbClr val="2CAD6D"/>
                </a:solidFill>
                <a:latin typeface="Constantia" panose="02030602050306030303" pitchFamily="18" charset="0"/>
              </a:rPr>
              <a:t>urveill</a:t>
            </a:r>
            <a:r>
              <a:rPr lang="en-GB" sz="5400" u="sng" dirty="0">
                <a:solidFill>
                  <a:srgbClr val="2CAD6D"/>
                </a:solidFill>
                <a:latin typeface="Constantia" panose="02030602050306030303" pitchFamily="18" charset="0"/>
              </a:rPr>
              <a:t>a</a:t>
            </a:r>
            <a:r>
              <a:rPr lang="en-GB" sz="5400" dirty="0">
                <a:solidFill>
                  <a:srgbClr val="2CAD6D"/>
                </a:solidFill>
                <a:latin typeface="Constantia" panose="02030602050306030303" pitchFamily="18" charset="0"/>
              </a:rPr>
              <a:t>nce in </a:t>
            </a:r>
            <a:r>
              <a:rPr lang="en-GB" sz="5400" u="sng" dirty="0">
                <a:solidFill>
                  <a:srgbClr val="2CAD6D"/>
                </a:solidFill>
                <a:latin typeface="Constantia" panose="02030602050306030303" pitchFamily="18" charset="0"/>
              </a:rPr>
              <a:t>Mala</a:t>
            </a:r>
            <a:r>
              <a:rPr lang="en-GB" sz="5400" dirty="0">
                <a:solidFill>
                  <a:srgbClr val="2CAD6D"/>
                </a:solidFill>
                <a:latin typeface="Constantia" panose="02030602050306030303" pitchFamily="18" charset="0"/>
              </a:rPr>
              <a:t>wi </a:t>
            </a:r>
            <a:r>
              <a:rPr lang="en-GB" sz="5000" dirty="0">
                <a:solidFill>
                  <a:srgbClr val="2CAD6D"/>
                </a:solidFill>
                <a:latin typeface="Constantia" panose="02030602050306030303" pitchFamily="18" charset="0"/>
              </a:rPr>
              <a:t>(TIMASAMALA)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Identifying spatial areas of high TB risk in Blantyre</a:t>
            </a:r>
            <a:endParaRPr lang="en-GB" sz="3200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3087" y="5303693"/>
            <a:ext cx="550953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>
                <a:solidFill>
                  <a:schemeClr val="bg1"/>
                </a:solidFill>
              </a:rPr>
              <a:t>Hannah Rickman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Wellcome</a:t>
            </a:r>
            <a:r>
              <a:rPr lang="en-US" sz="2000" dirty="0">
                <a:solidFill>
                  <a:schemeClr val="bg1"/>
                </a:solidFill>
              </a:rPr>
              <a:t> Trust - Bloomsbury Centre for Global Health Research Scientific Meeting 2022</a:t>
            </a:r>
            <a:endParaRPr lang="en-GB" sz="2000" dirty="0">
              <a:solidFill>
                <a:schemeClr val="bg1"/>
              </a:solidFill>
            </a:endParaRPr>
          </a:p>
          <a:p>
            <a:pPr algn="ctr"/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Malawi Liverpool Wellcome Trust (@MlwTrust) / Twitter">
            <a:extLst>
              <a:ext uri="{FF2B5EF4-FFF2-40B4-BE49-F238E27FC236}">
                <a16:creationId xmlns:a16="http://schemas.microsoft.com/office/drawing/2014/main" id="{C9C225C1-1C14-40B7-9DF5-7073BBA9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02" y="5338629"/>
            <a:ext cx="1072544" cy="107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94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14C641-3B00-4CF5-82FB-A3533D23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Age-dependent trends in infection risk</a:t>
            </a:r>
          </a:p>
        </p:txBody>
      </p:sp>
      <p:pic>
        <p:nvPicPr>
          <p:cNvPr id="5" name="Picture 4" descr="Malawi Liverpool Wellcome Trust (@MlwTrust) / Twitter">
            <a:extLst>
              <a:ext uri="{FF2B5EF4-FFF2-40B4-BE49-F238E27FC236}">
                <a16:creationId xmlns:a16="http://schemas.microsoft.com/office/drawing/2014/main" id="{8063A298-8FBC-4150-9936-D6A72710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6" y="116396"/>
            <a:ext cx="822833" cy="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F5E9FC-0603-4D82-8015-6A81AC2E7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3" y="1167449"/>
            <a:ext cx="7270337" cy="47390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E999C7-0681-4A85-B0D4-6ABDEF194ED8}"/>
              </a:ext>
            </a:extLst>
          </p:cNvPr>
          <p:cNvSpPr/>
          <p:nvPr/>
        </p:nvSpPr>
        <p:spPr>
          <a:xfrm>
            <a:off x="4652551" y="5042892"/>
            <a:ext cx="4397830" cy="1727200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Estimates of:</a:t>
            </a:r>
          </a:p>
          <a:p>
            <a:pPr algn="ctr"/>
            <a:r>
              <a:rPr lang="en-GB" sz="2800" dirty="0"/>
              <a:t>Age-dependent trends</a:t>
            </a:r>
          </a:p>
          <a:p>
            <a:pPr algn="ctr"/>
            <a:r>
              <a:rPr lang="en-GB" sz="2800" dirty="0"/>
              <a:t>+ Secular trends + Reversion</a:t>
            </a:r>
          </a:p>
          <a:p>
            <a:pPr algn="ctr"/>
            <a:r>
              <a:rPr lang="en-GB" sz="2800" dirty="0">
                <a:sym typeface="Wingdings" panose="05000000000000000000" pitchFamily="2" charset="2"/>
              </a:rPr>
              <a:t> Simulation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285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53084B-0A0D-43D3-AD03-8D6C37D5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BEE6A07-05B7-4434-BFC3-5B9340DE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211" y="1214692"/>
            <a:ext cx="6523560" cy="434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alawi Liverpool Wellcome Trust (@MlwTrust) / Twitter">
            <a:extLst>
              <a:ext uri="{FF2B5EF4-FFF2-40B4-BE49-F238E27FC236}">
                <a16:creationId xmlns:a16="http://schemas.microsoft.com/office/drawing/2014/main" id="{7957172C-6E9F-4478-845A-77D86866B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6" y="116396"/>
            <a:ext cx="822833" cy="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iz Corbett | LSHTM">
            <a:extLst>
              <a:ext uri="{FF2B5EF4-FFF2-40B4-BE49-F238E27FC236}">
                <a16:creationId xmlns:a16="http://schemas.microsoft.com/office/drawing/2014/main" id="{0ED59CE0-F902-4EA2-8413-ED7FAD8B7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1214692"/>
            <a:ext cx="1731708" cy="173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atherine Fielding | LSHTM">
            <a:extLst>
              <a:ext uri="{FF2B5EF4-FFF2-40B4-BE49-F238E27FC236}">
                <a16:creationId xmlns:a16="http://schemas.microsoft.com/office/drawing/2014/main" id="{0BDAAF6D-1182-4E23-8F41-32C914694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3046492"/>
            <a:ext cx="1731708" cy="173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ete Dodd – The Conversation">
            <a:extLst>
              <a:ext uri="{FF2B5EF4-FFF2-40B4-BE49-F238E27FC236}">
                <a16:creationId xmlns:a16="http://schemas.microsoft.com/office/drawing/2014/main" id="{31B12C68-F02A-48EC-BF79-477C9BE15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878292"/>
            <a:ext cx="1731709" cy="173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CA35757-E785-4DB9-A187-CC5610DF5AD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426311" y="5751528"/>
            <a:ext cx="44316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spcAft>
                <a:spcPts val="1200"/>
              </a:spcAft>
              <a:buNone/>
            </a:pPr>
            <a:r>
              <a:rPr lang="en-GB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…and many others for formal and informal input, support and advice</a:t>
            </a:r>
            <a:endParaRPr lang="en-GB" sz="22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6" name="Picture 10" descr="Jobs with WELLCOME TRUST | Guardian Jobs">
            <a:extLst>
              <a:ext uri="{FF2B5EF4-FFF2-40B4-BE49-F238E27FC236}">
                <a16:creationId xmlns:a16="http://schemas.microsoft.com/office/drawing/2014/main" id="{FE94FAB4-CA16-4C89-BC5F-758DF9331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34" y="5605113"/>
            <a:ext cx="1911137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297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Importance of TB surveillance</a:t>
            </a:r>
          </a:p>
        </p:txBody>
      </p:sp>
      <p:pic>
        <p:nvPicPr>
          <p:cNvPr id="5" name="Picture 4" descr="Malawi Liverpool Wellcome Trust (@MlwTrust) / Twitter">
            <a:extLst>
              <a:ext uri="{FF2B5EF4-FFF2-40B4-BE49-F238E27FC236}">
                <a16:creationId xmlns:a16="http://schemas.microsoft.com/office/drawing/2014/main" id="{B76C7E57-0D0D-498A-A31A-BCBDE86DB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6" y="160237"/>
            <a:ext cx="822833" cy="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2D0746-8B28-47B2-A893-C0A7F241B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333" y="4517545"/>
            <a:ext cx="3506667" cy="2182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F972B3-2ADC-4878-8056-CE1447DDE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446" y="1055377"/>
            <a:ext cx="4146876" cy="2410975"/>
          </a:xfrm>
          <a:prstGeom prst="rect">
            <a:avLst/>
          </a:prstGeom>
        </p:spPr>
      </p:pic>
      <p:pic>
        <p:nvPicPr>
          <p:cNvPr id="6146" name="Picture 2" descr="About Tuberculosis">
            <a:extLst>
              <a:ext uri="{FF2B5EF4-FFF2-40B4-BE49-F238E27FC236}">
                <a16:creationId xmlns:a16="http://schemas.microsoft.com/office/drawing/2014/main" id="{78A7308A-1709-4B3C-8EDA-74F24152A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 t="9138" r="10784" b="3462"/>
          <a:stretch/>
        </p:blipFill>
        <p:spPr bwMode="auto">
          <a:xfrm>
            <a:off x="2975429" y="3573333"/>
            <a:ext cx="2917371" cy="21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igure1">
            <a:extLst>
              <a:ext uri="{FF2B5EF4-FFF2-40B4-BE49-F238E27FC236}">
                <a16:creationId xmlns:a16="http://schemas.microsoft.com/office/drawing/2014/main" id="{A9CFE28F-A355-408B-BF60-8EB19ABED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200462" y="3937274"/>
            <a:ext cx="2774967" cy="276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69D6A-A7EB-4289-A143-BD79A2A20D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4297" y="1222977"/>
            <a:ext cx="4874822" cy="218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8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814F-BE5F-4852-A40F-2A83CE70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notifications in Blantyre</a:t>
            </a:r>
          </a:p>
        </p:txBody>
      </p:sp>
      <p:pic>
        <p:nvPicPr>
          <p:cNvPr id="2050" name="Picture 2" descr="figure 2">
            <a:extLst>
              <a:ext uri="{FF2B5EF4-FFF2-40B4-BE49-F238E27FC236}">
                <a16:creationId xmlns:a16="http://schemas.microsoft.com/office/drawing/2014/main" id="{050FBD58-1181-4BD4-A23A-4EDCE90DD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415177" y="1159702"/>
            <a:ext cx="59848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E5B8D2-81F5-446E-B150-2BAAC885E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596" y="4807493"/>
            <a:ext cx="3945276" cy="1942627"/>
          </a:xfrm>
        </p:spPr>
        <p:txBody>
          <a:bodyPr/>
          <a:lstStyle/>
          <a:p>
            <a:r>
              <a:rPr lang="en-US" dirty="0"/>
              <a:t>TB case notifications are </a:t>
            </a:r>
            <a:r>
              <a:rPr lang="en-US" b="1" dirty="0"/>
              <a:t>lower </a:t>
            </a:r>
            <a:r>
              <a:rPr lang="en-US" dirty="0"/>
              <a:t>in areas which are: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Poorer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Have more 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Are further from clinics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54194-3614-4C7A-AEA5-83CBB46B6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4" y="4828059"/>
            <a:ext cx="4062474" cy="1694302"/>
          </a:xfrm>
          <a:prstGeom prst="rect">
            <a:avLst/>
          </a:prstGeom>
        </p:spPr>
      </p:pic>
      <p:pic>
        <p:nvPicPr>
          <p:cNvPr id="9" name="Picture 4" descr="Malawi Liverpool Wellcome Trust (@MlwTrust) / Twitter">
            <a:extLst>
              <a:ext uri="{FF2B5EF4-FFF2-40B4-BE49-F238E27FC236}">
                <a16:creationId xmlns:a16="http://schemas.microsoft.com/office/drawing/2014/main" id="{6C30A1C6-028B-4181-9AD7-C0783BBA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6" y="160237"/>
            <a:ext cx="822833" cy="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18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oney Icon - Download Money Icon 12777 | Noun Project">
            <a:extLst>
              <a:ext uri="{FF2B5EF4-FFF2-40B4-BE49-F238E27FC236}">
                <a16:creationId xmlns:a16="http://schemas.microsoft.com/office/drawing/2014/main" id="{A068A10C-9E98-4D51-BD45-0162242A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491" y="3715362"/>
            <a:ext cx="2964726" cy="296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rowd Icon - Download crowd Icon 31671 | Noun Project">
            <a:extLst>
              <a:ext uri="{FF2B5EF4-FFF2-40B4-BE49-F238E27FC236}">
                <a16:creationId xmlns:a16="http://schemas.microsoft.com/office/drawing/2014/main" id="{0E32EFDB-8D07-42C1-915A-128B003DA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19365"/>
          <a:stretch/>
        </p:blipFill>
        <p:spPr bwMode="auto">
          <a:xfrm>
            <a:off x="2611826" y="4115965"/>
            <a:ext cx="3530356" cy="205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1E9FDB-4591-4817-9F2D-0DAB4317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How</a:t>
            </a:r>
            <a:r>
              <a:rPr lang="en-GB" dirty="0"/>
              <a:t> should we measure TB epidemiology?</a:t>
            </a:r>
          </a:p>
        </p:txBody>
      </p:sp>
      <p:pic>
        <p:nvPicPr>
          <p:cNvPr id="5" name="Picture 4" descr="Malawi Liverpool Wellcome Trust (@MlwTrust) / Twitter">
            <a:extLst>
              <a:ext uri="{FF2B5EF4-FFF2-40B4-BE49-F238E27FC236}">
                <a16:creationId xmlns:a16="http://schemas.microsoft.com/office/drawing/2014/main" id="{A014CA7D-BB61-4871-A6E4-99096BDA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6" y="160237"/>
            <a:ext cx="822833" cy="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F17207-47DC-4A65-A8EE-558BC715E826}"/>
              </a:ext>
            </a:extLst>
          </p:cNvPr>
          <p:cNvSpPr txBox="1"/>
          <p:nvPr/>
        </p:nvSpPr>
        <p:spPr>
          <a:xfrm>
            <a:off x="2785207" y="1976977"/>
            <a:ext cx="1480423" cy="292388"/>
          </a:xfrm>
          <a:prstGeom prst="rect">
            <a:avLst/>
          </a:prstGeom>
          <a:solidFill>
            <a:srgbClr val="E2E2E2">
              <a:lumMod val="40000"/>
              <a:lumOff val="60000"/>
            </a:srgb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TB infection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19042-C399-4F2B-B065-EED014FEB49B}"/>
              </a:ext>
            </a:extLst>
          </p:cNvPr>
          <p:cNvSpPr txBox="1"/>
          <p:nvPr/>
        </p:nvSpPr>
        <p:spPr>
          <a:xfrm>
            <a:off x="4441811" y="1976977"/>
            <a:ext cx="1737986" cy="292388"/>
          </a:xfrm>
          <a:prstGeom prst="rect">
            <a:avLst/>
          </a:prstGeom>
          <a:solidFill>
            <a:srgbClr val="E2E2E2">
              <a:lumMod val="40000"/>
              <a:lumOff val="60000"/>
            </a:srgb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TB disease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0DDA8-799C-43A1-A328-CAB7A3AED095}"/>
              </a:ext>
            </a:extLst>
          </p:cNvPr>
          <p:cNvSpPr txBox="1"/>
          <p:nvPr/>
        </p:nvSpPr>
        <p:spPr>
          <a:xfrm>
            <a:off x="6379189" y="1976977"/>
            <a:ext cx="1178665" cy="292388"/>
          </a:xfrm>
          <a:prstGeom prst="rect">
            <a:avLst/>
          </a:prstGeom>
          <a:solidFill>
            <a:srgbClr val="E2E2E2">
              <a:lumMod val="40000"/>
              <a:lumOff val="60000"/>
            </a:srgb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Diagnosis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F6F6FC-09D4-4361-9FCB-9183F800D491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4265630" y="2123171"/>
            <a:ext cx="176181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ABAF16-DD1A-438C-A8FA-BEBA821A6D78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6179797" y="2123171"/>
            <a:ext cx="199392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E47768-168B-438D-9DD7-8C67D8A74205}"/>
              </a:ext>
            </a:extLst>
          </p:cNvPr>
          <p:cNvSpPr txBox="1"/>
          <p:nvPr/>
        </p:nvSpPr>
        <p:spPr>
          <a:xfrm>
            <a:off x="915331" y="1974802"/>
            <a:ext cx="1693696" cy="292388"/>
          </a:xfrm>
          <a:prstGeom prst="rect">
            <a:avLst/>
          </a:prstGeom>
          <a:solidFill>
            <a:srgbClr val="E2E2E2">
              <a:lumMod val="40000"/>
              <a:lumOff val="60000"/>
            </a:srgb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TB transmission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9DAE68-6398-4717-848D-DF531C8EEFB6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>
            <a:off x="2609027" y="2120996"/>
            <a:ext cx="176180" cy="217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9297192-EA1F-4C33-8FF1-8C52EFABCEA5}"/>
              </a:ext>
            </a:extLst>
          </p:cNvPr>
          <p:cNvSpPr txBox="1"/>
          <p:nvPr/>
        </p:nvSpPr>
        <p:spPr>
          <a:xfrm>
            <a:off x="7726231" y="1976977"/>
            <a:ext cx="1178666" cy="292388"/>
          </a:xfrm>
          <a:prstGeom prst="rect">
            <a:avLst/>
          </a:prstGeom>
          <a:solidFill>
            <a:srgbClr val="E2E2E2">
              <a:lumMod val="40000"/>
              <a:lumOff val="60000"/>
            </a:srgb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Notification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F3C9076-B03A-4F87-9FE6-831AFDEAA450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7557854" y="2123171"/>
            <a:ext cx="168377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2441C-071D-46E7-AE7C-0CD66B6DBED8}"/>
              </a:ext>
            </a:extLst>
          </p:cNvPr>
          <p:cNvSpPr/>
          <p:nvPr/>
        </p:nvSpPr>
        <p:spPr>
          <a:xfrm>
            <a:off x="867831" y="2681608"/>
            <a:ext cx="5311966" cy="222666"/>
          </a:xfrm>
          <a:prstGeom prst="rect">
            <a:avLst/>
          </a:prstGeom>
          <a:gradFill flip="none" rotWithShape="1">
            <a:gsLst>
              <a:gs pos="0">
                <a:srgbClr val="B0120E">
                  <a:tint val="66000"/>
                  <a:satMod val="160000"/>
                </a:srgbClr>
              </a:gs>
              <a:gs pos="71000">
                <a:srgbClr val="B0120E">
                  <a:tint val="44500"/>
                  <a:satMod val="160000"/>
                </a:srgbClr>
              </a:gs>
              <a:gs pos="100000">
                <a:srgbClr val="D0D8F4">
                  <a:alpha val="0"/>
                </a:srgbClr>
              </a:gs>
              <a:gs pos="100000">
                <a:srgbClr val="B0120E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TB disease prevalence survey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10C3DCB-1994-4301-893A-9FECCC0CE3EF}"/>
              </a:ext>
            </a:extLst>
          </p:cNvPr>
          <p:cNvSpPr/>
          <p:nvPr/>
        </p:nvSpPr>
        <p:spPr>
          <a:xfrm>
            <a:off x="915332" y="1478608"/>
            <a:ext cx="7989566" cy="457514"/>
          </a:xfrm>
          <a:prstGeom prst="rightArrow">
            <a:avLst>
              <a:gd name="adj1" fmla="val 75263"/>
              <a:gd name="adj2" fmla="val 95475"/>
            </a:avLst>
          </a:prstGeom>
          <a:solidFill>
            <a:srgbClr val="B0120E"/>
          </a:solidFill>
          <a:ln w="25400" cap="flat" cmpd="sng" algn="ctr">
            <a:solidFill>
              <a:srgbClr val="B0120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-- increased impact of cofactors -- increased chance of mobility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0A59BA-7F48-4E00-B9A7-92C19142BEDD}"/>
              </a:ext>
            </a:extLst>
          </p:cNvPr>
          <p:cNvSpPr/>
          <p:nvPr/>
        </p:nvSpPr>
        <p:spPr>
          <a:xfrm>
            <a:off x="915332" y="2350102"/>
            <a:ext cx="8037067" cy="192474"/>
          </a:xfrm>
          <a:prstGeom prst="rect">
            <a:avLst/>
          </a:prstGeom>
          <a:gradFill flip="none" rotWithShape="1">
            <a:gsLst>
              <a:gs pos="0">
                <a:srgbClr val="B0120E">
                  <a:tint val="66000"/>
                  <a:satMod val="160000"/>
                </a:srgbClr>
              </a:gs>
              <a:gs pos="71000">
                <a:srgbClr val="B0120E">
                  <a:tint val="44500"/>
                  <a:satMod val="160000"/>
                </a:srgbClr>
              </a:gs>
              <a:gs pos="100000">
                <a:srgbClr val="D0D8F4">
                  <a:alpha val="0"/>
                </a:srgbClr>
              </a:gs>
              <a:gs pos="100000">
                <a:srgbClr val="B0120E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notification data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5A3C18-D152-4CD8-9FB0-643FDE4449D4}"/>
              </a:ext>
            </a:extLst>
          </p:cNvPr>
          <p:cNvSpPr/>
          <p:nvPr/>
        </p:nvSpPr>
        <p:spPr>
          <a:xfrm rot="16200000">
            <a:off x="-43513" y="2526510"/>
            <a:ext cx="916964" cy="503583"/>
          </a:xfrm>
          <a:prstGeom prst="rect">
            <a:avLst/>
          </a:prstGeom>
          <a:solidFill>
            <a:srgbClr val="B0120E"/>
          </a:solidFill>
          <a:ln w="25400" cap="flat" cmpd="sng" algn="ctr">
            <a:solidFill>
              <a:srgbClr val="B0120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sources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Calendar Icon - Download Calendar Icon 404 | Noun Project">
            <a:extLst>
              <a:ext uri="{FF2B5EF4-FFF2-40B4-BE49-F238E27FC236}">
                <a16:creationId xmlns:a16="http://schemas.microsoft.com/office/drawing/2014/main" id="{C004771A-58A0-4976-AEFF-48A16AC5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7" y="4046430"/>
            <a:ext cx="2052283" cy="205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4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9FDB-4591-4817-9F2D-0DAB43171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How</a:t>
            </a:r>
            <a:r>
              <a:rPr lang="en-GB" dirty="0"/>
              <a:t> should we measure TB epidemiology?</a:t>
            </a:r>
          </a:p>
        </p:txBody>
      </p:sp>
      <p:pic>
        <p:nvPicPr>
          <p:cNvPr id="5" name="Picture 4" descr="Malawi Liverpool Wellcome Trust (@MlwTrust) / Twitter">
            <a:extLst>
              <a:ext uri="{FF2B5EF4-FFF2-40B4-BE49-F238E27FC236}">
                <a16:creationId xmlns:a16="http://schemas.microsoft.com/office/drawing/2014/main" id="{A014CA7D-BB61-4871-A6E4-99096BDA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6" y="160237"/>
            <a:ext cx="822833" cy="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F17207-47DC-4A65-A8EE-558BC715E826}"/>
              </a:ext>
            </a:extLst>
          </p:cNvPr>
          <p:cNvSpPr txBox="1"/>
          <p:nvPr/>
        </p:nvSpPr>
        <p:spPr>
          <a:xfrm>
            <a:off x="2785207" y="1843598"/>
            <a:ext cx="1480423" cy="292388"/>
          </a:xfrm>
          <a:prstGeom prst="rect">
            <a:avLst/>
          </a:prstGeom>
          <a:solidFill>
            <a:srgbClr val="E2E2E2">
              <a:lumMod val="40000"/>
              <a:lumOff val="60000"/>
            </a:srgb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TB infection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19042-C399-4F2B-B065-EED014FEB49B}"/>
              </a:ext>
            </a:extLst>
          </p:cNvPr>
          <p:cNvSpPr txBox="1"/>
          <p:nvPr/>
        </p:nvSpPr>
        <p:spPr>
          <a:xfrm>
            <a:off x="4441811" y="1843598"/>
            <a:ext cx="1737986" cy="292388"/>
          </a:xfrm>
          <a:prstGeom prst="rect">
            <a:avLst/>
          </a:prstGeom>
          <a:solidFill>
            <a:srgbClr val="E2E2E2">
              <a:lumMod val="40000"/>
              <a:lumOff val="60000"/>
            </a:srgb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TB disease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0DDA8-799C-43A1-A328-CAB7A3AED095}"/>
              </a:ext>
            </a:extLst>
          </p:cNvPr>
          <p:cNvSpPr txBox="1"/>
          <p:nvPr/>
        </p:nvSpPr>
        <p:spPr>
          <a:xfrm>
            <a:off x="6379189" y="1843598"/>
            <a:ext cx="1178665" cy="292388"/>
          </a:xfrm>
          <a:prstGeom prst="rect">
            <a:avLst/>
          </a:prstGeom>
          <a:solidFill>
            <a:srgbClr val="E2E2E2">
              <a:lumMod val="40000"/>
              <a:lumOff val="60000"/>
            </a:srgb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Diagnosis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F6F6FC-09D4-4361-9FCB-9183F800D491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4265630" y="1989792"/>
            <a:ext cx="176181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ABAF16-DD1A-438C-A8FA-BEBA821A6D78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6179797" y="1989792"/>
            <a:ext cx="199392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E47768-168B-438D-9DD7-8C67D8A74205}"/>
              </a:ext>
            </a:extLst>
          </p:cNvPr>
          <p:cNvSpPr txBox="1"/>
          <p:nvPr/>
        </p:nvSpPr>
        <p:spPr>
          <a:xfrm>
            <a:off x="915331" y="1841423"/>
            <a:ext cx="1693696" cy="292388"/>
          </a:xfrm>
          <a:prstGeom prst="rect">
            <a:avLst/>
          </a:prstGeom>
          <a:solidFill>
            <a:srgbClr val="E2E2E2">
              <a:lumMod val="40000"/>
              <a:lumOff val="60000"/>
            </a:srgb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TB transmission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9DAE68-6398-4717-848D-DF531C8EEFB6}"/>
              </a:ext>
            </a:extLst>
          </p:cNvPr>
          <p:cNvCxnSpPr>
            <a:cxnSpLocks/>
            <a:stCxn id="11" idx="3"/>
            <a:endCxn id="6" idx="1"/>
          </p:cNvCxnSpPr>
          <p:nvPr/>
        </p:nvCxnSpPr>
        <p:spPr>
          <a:xfrm>
            <a:off x="2609027" y="1987617"/>
            <a:ext cx="176180" cy="2175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9297192-EA1F-4C33-8FF1-8C52EFABCEA5}"/>
              </a:ext>
            </a:extLst>
          </p:cNvPr>
          <p:cNvSpPr txBox="1"/>
          <p:nvPr/>
        </p:nvSpPr>
        <p:spPr>
          <a:xfrm>
            <a:off x="7726231" y="1843598"/>
            <a:ext cx="1178666" cy="292388"/>
          </a:xfrm>
          <a:prstGeom prst="rect">
            <a:avLst/>
          </a:prstGeom>
          <a:solidFill>
            <a:srgbClr val="E2E2E2">
              <a:lumMod val="40000"/>
              <a:lumOff val="60000"/>
            </a:srgbClr>
          </a:solidFill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Notification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F3C9076-B03A-4F87-9FE6-831AFDEAA450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7557854" y="1989792"/>
            <a:ext cx="168377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2441C-071D-46E7-AE7C-0CD66B6DBED8}"/>
              </a:ext>
            </a:extLst>
          </p:cNvPr>
          <p:cNvSpPr/>
          <p:nvPr/>
        </p:nvSpPr>
        <p:spPr>
          <a:xfrm>
            <a:off x="867831" y="2548229"/>
            <a:ext cx="5311966" cy="222666"/>
          </a:xfrm>
          <a:prstGeom prst="rect">
            <a:avLst/>
          </a:prstGeom>
          <a:gradFill flip="none" rotWithShape="1">
            <a:gsLst>
              <a:gs pos="0">
                <a:srgbClr val="B0120E">
                  <a:tint val="66000"/>
                  <a:satMod val="160000"/>
                </a:srgbClr>
              </a:gs>
              <a:gs pos="71000">
                <a:srgbClr val="B0120E">
                  <a:tint val="44500"/>
                  <a:satMod val="160000"/>
                </a:srgbClr>
              </a:gs>
              <a:gs pos="100000">
                <a:srgbClr val="D0D8F4">
                  <a:alpha val="0"/>
                </a:srgbClr>
              </a:gs>
              <a:gs pos="100000">
                <a:srgbClr val="B0120E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TB disease prevalence survey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1A89DF-8BFD-4CDF-92F4-B7BF46F5BD82}"/>
              </a:ext>
            </a:extLst>
          </p:cNvPr>
          <p:cNvSpPr/>
          <p:nvPr/>
        </p:nvSpPr>
        <p:spPr>
          <a:xfrm>
            <a:off x="910127" y="2848820"/>
            <a:ext cx="3397799" cy="279027"/>
          </a:xfrm>
          <a:prstGeom prst="rect">
            <a:avLst/>
          </a:prstGeom>
          <a:gradFill flip="none" rotWithShape="1">
            <a:gsLst>
              <a:gs pos="0">
                <a:srgbClr val="B0120E">
                  <a:tint val="66000"/>
                  <a:satMod val="160000"/>
                </a:srgbClr>
              </a:gs>
              <a:gs pos="81000">
                <a:srgbClr val="B0120E">
                  <a:tint val="44500"/>
                  <a:satMod val="160000"/>
                </a:srgbClr>
              </a:gs>
              <a:gs pos="100000">
                <a:srgbClr val="D0D8F4">
                  <a:alpha val="0"/>
                </a:srgbClr>
              </a:gs>
              <a:gs pos="100000">
                <a:srgbClr val="B0120E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TB infection prevalence survey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10C3DCB-1994-4301-893A-9FECCC0CE3EF}"/>
              </a:ext>
            </a:extLst>
          </p:cNvPr>
          <p:cNvSpPr/>
          <p:nvPr/>
        </p:nvSpPr>
        <p:spPr>
          <a:xfrm>
            <a:off x="915332" y="1345229"/>
            <a:ext cx="7989566" cy="457514"/>
          </a:xfrm>
          <a:prstGeom prst="rightArrow">
            <a:avLst>
              <a:gd name="adj1" fmla="val 75263"/>
              <a:gd name="adj2" fmla="val 95475"/>
            </a:avLst>
          </a:prstGeom>
          <a:solidFill>
            <a:srgbClr val="B0120E"/>
          </a:solidFill>
          <a:ln w="25400" cap="flat" cmpd="sng" algn="ctr">
            <a:solidFill>
              <a:srgbClr val="B0120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-- increased impact of cofactors -- increased chance of mobility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0A59BA-7F48-4E00-B9A7-92C19142BEDD}"/>
              </a:ext>
            </a:extLst>
          </p:cNvPr>
          <p:cNvSpPr/>
          <p:nvPr/>
        </p:nvSpPr>
        <p:spPr>
          <a:xfrm>
            <a:off x="915332" y="2216723"/>
            <a:ext cx="8037067" cy="192474"/>
          </a:xfrm>
          <a:prstGeom prst="rect">
            <a:avLst/>
          </a:prstGeom>
          <a:gradFill flip="none" rotWithShape="1">
            <a:gsLst>
              <a:gs pos="0">
                <a:srgbClr val="B0120E">
                  <a:tint val="66000"/>
                  <a:satMod val="160000"/>
                </a:srgbClr>
              </a:gs>
              <a:gs pos="71000">
                <a:srgbClr val="B0120E">
                  <a:tint val="44500"/>
                  <a:satMod val="160000"/>
                </a:srgbClr>
              </a:gs>
              <a:gs pos="100000">
                <a:srgbClr val="D0D8F4">
                  <a:alpha val="0"/>
                </a:srgbClr>
              </a:gs>
              <a:gs pos="100000">
                <a:srgbClr val="B0120E">
                  <a:tint val="23500"/>
                  <a:satMod val="16000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notification data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5A3C18-D152-4CD8-9FB0-643FDE4449D4}"/>
              </a:ext>
            </a:extLst>
          </p:cNvPr>
          <p:cNvSpPr/>
          <p:nvPr/>
        </p:nvSpPr>
        <p:spPr>
          <a:xfrm rot="16200000">
            <a:off x="-43513" y="2393131"/>
            <a:ext cx="916964" cy="503583"/>
          </a:xfrm>
          <a:prstGeom prst="rect">
            <a:avLst/>
          </a:prstGeom>
          <a:solidFill>
            <a:srgbClr val="B0120E"/>
          </a:solidFill>
          <a:ln w="25400" cap="flat" cmpd="sng" algn="ctr">
            <a:solidFill>
              <a:srgbClr val="B0120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7925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Data sources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B54D48-0A06-4C28-8D1D-4EBC9166B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56" y="3366425"/>
            <a:ext cx="4756409" cy="3212443"/>
          </a:xfrm>
          <a:prstGeom prst="rect">
            <a:avLst/>
          </a:prstGeom>
        </p:spPr>
      </p:pic>
      <p:pic>
        <p:nvPicPr>
          <p:cNvPr id="21" name="Picture 6" descr="TB Union">
            <a:extLst>
              <a:ext uri="{FF2B5EF4-FFF2-40B4-BE49-F238E27FC236}">
                <a16:creationId xmlns:a16="http://schemas.microsoft.com/office/drawing/2014/main" id="{7CBEDA5D-7D7F-4F1D-916B-A4E76E3B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052" y="2909927"/>
            <a:ext cx="3397799" cy="191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CA435F-C10E-446C-8729-A5AF0A0B5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489" y="4715135"/>
            <a:ext cx="2748511" cy="214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8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1198BA-120D-48C2-BE83-5048ED13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1007"/>
            <a:ext cx="5968335" cy="623236"/>
          </a:xfrm>
        </p:spPr>
        <p:txBody>
          <a:bodyPr>
            <a:normAutofit/>
          </a:bodyPr>
          <a:lstStyle/>
          <a:p>
            <a:r>
              <a:rPr lang="en-GB" dirty="0"/>
              <a:t>Objectives</a:t>
            </a:r>
          </a:p>
        </p:txBody>
      </p:sp>
      <p:pic>
        <p:nvPicPr>
          <p:cNvPr id="5" name="Picture 4" descr="Malawi Liverpool Wellcome Trust (@MlwTrust) / Twitter">
            <a:extLst>
              <a:ext uri="{FF2B5EF4-FFF2-40B4-BE49-F238E27FC236}">
                <a16:creationId xmlns:a16="http://schemas.microsoft.com/office/drawing/2014/main" id="{A9195DAB-4738-4377-ACD4-93677E69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6" y="116396"/>
            <a:ext cx="822833" cy="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063D48-44DA-413A-914A-69824AD0D88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30200" y="1492250"/>
            <a:ext cx="8356600" cy="342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</a:pPr>
            <a:endParaRPr lang="en-GB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evaluate the safety, acceptability and utility of TB immunoreactivity surveillance to detect spatial variation in TB infection risk in urban Blantyre</a:t>
            </a:r>
            <a:endParaRPr lang="en-GB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determine the annual risk of TB infection (ARTI) amongst young children in Blantyre, and explore the individual- and area-level risk factors for infection</a:t>
            </a:r>
            <a:endParaRPr lang="en-GB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test the hypothesis that urban areas with high case notifications have higher rates of TB infection amongst children under 5</a:t>
            </a:r>
          </a:p>
          <a:p>
            <a:pPr marL="342900" lvl="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GB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identify high-risk areas within Blantyre for future spatially-targeted TB case-finding and prevention interventions</a:t>
            </a:r>
          </a:p>
        </p:txBody>
      </p:sp>
    </p:spTree>
    <p:extLst>
      <p:ext uri="{BB962C8B-B14F-4D97-AF65-F5344CB8AC3E}">
        <p14:creationId xmlns:p14="http://schemas.microsoft.com/office/powerpoint/2010/main" val="255636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1198BA-120D-48C2-BE83-5048ED13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1007"/>
            <a:ext cx="5968335" cy="623236"/>
          </a:xfrm>
        </p:spPr>
        <p:txBody>
          <a:bodyPr>
            <a:normAutofit fontScale="90000"/>
          </a:bodyPr>
          <a:lstStyle/>
          <a:p>
            <a:r>
              <a:rPr lang="en-GB" dirty="0"/>
              <a:t>TIMASAMALA: </a:t>
            </a:r>
            <a:r>
              <a:rPr lang="en-GB" b="1" dirty="0"/>
              <a:t>T</a:t>
            </a:r>
            <a:r>
              <a:rPr lang="en-GB" dirty="0"/>
              <a:t>B </a:t>
            </a:r>
            <a:r>
              <a:rPr lang="en-GB" b="1" dirty="0"/>
              <a:t>Im</a:t>
            </a:r>
            <a:r>
              <a:rPr lang="en-GB" dirty="0"/>
              <a:t>munore</a:t>
            </a:r>
            <a:r>
              <a:rPr lang="en-GB" b="1" dirty="0"/>
              <a:t>a</a:t>
            </a:r>
            <a:r>
              <a:rPr lang="en-GB" dirty="0"/>
              <a:t>ctivity </a:t>
            </a:r>
            <a:r>
              <a:rPr lang="en-GB" b="1" dirty="0"/>
              <a:t>S</a:t>
            </a:r>
            <a:r>
              <a:rPr lang="en-GB" dirty="0"/>
              <a:t>urveill</a:t>
            </a:r>
            <a:r>
              <a:rPr lang="en-GB" b="1" dirty="0"/>
              <a:t>a</a:t>
            </a:r>
            <a:r>
              <a:rPr lang="en-GB" dirty="0"/>
              <a:t>nce in </a:t>
            </a:r>
            <a:r>
              <a:rPr lang="en-GB" b="1" dirty="0"/>
              <a:t>Mala</a:t>
            </a:r>
            <a:r>
              <a:rPr lang="en-GB" dirty="0"/>
              <a:t>wi</a:t>
            </a:r>
            <a:endParaRPr lang="en-GB" b="1" dirty="0"/>
          </a:p>
        </p:txBody>
      </p:sp>
      <p:pic>
        <p:nvPicPr>
          <p:cNvPr id="5" name="Picture 4" descr="Malawi Liverpool Wellcome Trust (@MlwTrust) / Twitter">
            <a:extLst>
              <a:ext uri="{FF2B5EF4-FFF2-40B4-BE49-F238E27FC236}">
                <a16:creationId xmlns:a16="http://schemas.microsoft.com/office/drawing/2014/main" id="{A9195DAB-4738-4377-ACD4-93677E69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6" y="116396"/>
            <a:ext cx="822833" cy="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474FC7D-F907-426D-9293-ACF10EF05A2A}"/>
              </a:ext>
            </a:extLst>
          </p:cNvPr>
          <p:cNvGrpSpPr/>
          <p:nvPr/>
        </p:nvGrpSpPr>
        <p:grpSpPr>
          <a:xfrm>
            <a:off x="4038006" y="1179731"/>
            <a:ext cx="5105994" cy="5678269"/>
            <a:chOff x="0" y="0"/>
            <a:chExt cx="5831255" cy="7009073"/>
          </a:xfrm>
        </p:grpSpPr>
        <p:pic>
          <p:nvPicPr>
            <p:cNvPr id="11" name="Picture 10" descr="Map&#10;&#10;Description automatically generated">
              <a:extLst>
                <a:ext uri="{FF2B5EF4-FFF2-40B4-BE49-F238E27FC236}">
                  <a16:creationId xmlns:a16="http://schemas.microsoft.com/office/drawing/2014/main" id="{66B1E071-F4C2-4246-A541-7BA551CEB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831255" cy="7009073"/>
            </a:xfrm>
            <a:prstGeom prst="rect">
              <a:avLst/>
            </a:prstGeom>
          </p:spPr>
        </p:pic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0C14A5B-CE6D-47B6-8A77-A57F2151A77D}"/>
                </a:ext>
              </a:extLst>
            </p:cNvPr>
            <p:cNvSpPr/>
            <p:nvPr/>
          </p:nvSpPr>
          <p:spPr>
            <a:xfrm>
              <a:off x="2498563" y="1823217"/>
              <a:ext cx="3332692" cy="4762500"/>
            </a:xfrm>
            <a:custGeom>
              <a:avLst/>
              <a:gdLst>
                <a:gd name="connsiteX0" fmla="*/ 313557 w 3332692"/>
                <a:gd name="connsiteY0" fmla="*/ 0 h 4762500"/>
                <a:gd name="connsiteX1" fmla="*/ 195974 w 3332692"/>
                <a:gd name="connsiteY1" fmla="*/ 122114 h 4762500"/>
                <a:gd name="connsiteX2" fmla="*/ 117583 w 3332692"/>
                <a:gd name="connsiteY2" fmla="*/ 261675 h 4762500"/>
                <a:gd name="connsiteX3" fmla="*/ 109745 w 3332692"/>
                <a:gd name="connsiteY3" fmla="*/ 314010 h 4762500"/>
                <a:gd name="connsiteX4" fmla="*/ 86228 w 3332692"/>
                <a:gd name="connsiteY4" fmla="*/ 366346 h 4762500"/>
                <a:gd name="connsiteX5" fmla="*/ 62711 w 3332692"/>
                <a:gd name="connsiteY5" fmla="*/ 427403 h 4762500"/>
                <a:gd name="connsiteX6" fmla="*/ 39195 w 3332692"/>
                <a:gd name="connsiteY6" fmla="*/ 523351 h 4762500"/>
                <a:gd name="connsiteX7" fmla="*/ 31356 w 3332692"/>
                <a:gd name="connsiteY7" fmla="*/ 566962 h 4762500"/>
                <a:gd name="connsiteX8" fmla="*/ 15678 w 3332692"/>
                <a:gd name="connsiteY8" fmla="*/ 601854 h 4762500"/>
                <a:gd name="connsiteX9" fmla="*/ 0 w 3332692"/>
                <a:gd name="connsiteY9" fmla="*/ 924587 h 4762500"/>
                <a:gd name="connsiteX10" fmla="*/ 7840 w 3332692"/>
                <a:gd name="connsiteY10" fmla="*/ 1264765 h 4762500"/>
                <a:gd name="connsiteX11" fmla="*/ 15678 w 3332692"/>
                <a:gd name="connsiteY11" fmla="*/ 1325822 h 4762500"/>
                <a:gd name="connsiteX12" fmla="*/ 54873 w 3332692"/>
                <a:gd name="connsiteY12" fmla="*/ 1439217 h 4762500"/>
                <a:gd name="connsiteX13" fmla="*/ 70550 w 3332692"/>
                <a:gd name="connsiteY13" fmla="*/ 1526441 h 4762500"/>
                <a:gd name="connsiteX14" fmla="*/ 94067 w 3332692"/>
                <a:gd name="connsiteY14" fmla="*/ 1561331 h 4762500"/>
                <a:gd name="connsiteX15" fmla="*/ 109745 w 3332692"/>
                <a:gd name="connsiteY15" fmla="*/ 1596222 h 4762500"/>
                <a:gd name="connsiteX16" fmla="*/ 125423 w 3332692"/>
                <a:gd name="connsiteY16" fmla="*/ 1666001 h 4762500"/>
                <a:gd name="connsiteX17" fmla="*/ 180295 w 3332692"/>
                <a:gd name="connsiteY17" fmla="*/ 1770671 h 4762500"/>
                <a:gd name="connsiteX18" fmla="*/ 203812 w 3332692"/>
                <a:gd name="connsiteY18" fmla="*/ 1796839 h 4762500"/>
                <a:gd name="connsiteX19" fmla="*/ 219490 w 3332692"/>
                <a:gd name="connsiteY19" fmla="*/ 1857898 h 4762500"/>
                <a:gd name="connsiteX20" fmla="*/ 266524 w 3332692"/>
                <a:gd name="connsiteY20" fmla="*/ 1910233 h 4762500"/>
                <a:gd name="connsiteX21" fmla="*/ 305717 w 3332692"/>
                <a:gd name="connsiteY21" fmla="*/ 1962568 h 4762500"/>
                <a:gd name="connsiteX22" fmla="*/ 352751 w 3332692"/>
                <a:gd name="connsiteY22" fmla="*/ 2058515 h 4762500"/>
                <a:gd name="connsiteX23" fmla="*/ 407624 w 3332692"/>
                <a:gd name="connsiteY23" fmla="*/ 2189353 h 4762500"/>
                <a:gd name="connsiteX24" fmla="*/ 431141 w 3332692"/>
                <a:gd name="connsiteY24" fmla="*/ 2259133 h 4762500"/>
                <a:gd name="connsiteX25" fmla="*/ 438979 w 3332692"/>
                <a:gd name="connsiteY25" fmla="*/ 2311469 h 4762500"/>
                <a:gd name="connsiteX26" fmla="*/ 454658 w 3332692"/>
                <a:gd name="connsiteY26" fmla="*/ 2424861 h 4762500"/>
                <a:gd name="connsiteX27" fmla="*/ 470335 w 3332692"/>
                <a:gd name="connsiteY27" fmla="*/ 2529531 h 4762500"/>
                <a:gd name="connsiteX28" fmla="*/ 486013 w 3332692"/>
                <a:gd name="connsiteY28" fmla="*/ 2695260 h 4762500"/>
                <a:gd name="connsiteX29" fmla="*/ 478175 w 3332692"/>
                <a:gd name="connsiteY29" fmla="*/ 2869710 h 4762500"/>
                <a:gd name="connsiteX30" fmla="*/ 470335 w 3332692"/>
                <a:gd name="connsiteY30" fmla="*/ 2895877 h 4762500"/>
                <a:gd name="connsiteX31" fmla="*/ 462496 w 3332692"/>
                <a:gd name="connsiteY31" fmla="*/ 2930769 h 4762500"/>
                <a:gd name="connsiteX32" fmla="*/ 454658 w 3332692"/>
                <a:gd name="connsiteY32" fmla="*/ 2974380 h 4762500"/>
                <a:gd name="connsiteX33" fmla="*/ 431141 w 3332692"/>
                <a:gd name="connsiteY33" fmla="*/ 3026715 h 4762500"/>
                <a:gd name="connsiteX34" fmla="*/ 399784 w 3332692"/>
                <a:gd name="connsiteY34" fmla="*/ 3314559 h 4762500"/>
                <a:gd name="connsiteX35" fmla="*/ 360591 w 3332692"/>
                <a:gd name="connsiteY35" fmla="*/ 3366894 h 4762500"/>
                <a:gd name="connsiteX36" fmla="*/ 297879 w 3332692"/>
                <a:gd name="connsiteY36" fmla="*/ 3436675 h 4762500"/>
                <a:gd name="connsiteX37" fmla="*/ 258684 w 3332692"/>
                <a:gd name="connsiteY37" fmla="*/ 3506456 h 4762500"/>
                <a:gd name="connsiteX38" fmla="*/ 250845 w 3332692"/>
                <a:gd name="connsiteY38" fmla="*/ 3532623 h 4762500"/>
                <a:gd name="connsiteX39" fmla="*/ 227329 w 3332692"/>
                <a:gd name="connsiteY39" fmla="*/ 3567513 h 4762500"/>
                <a:gd name="connsiteX40" fmla="*/ 235167 w 3332692"/>
                <a:gd name="connsiteY40" fmla="*/ 3794299 h 4762500"/>
                <a:gd name="connsiteX41" fmla="*/ 274362 w 3332692"/>
                <a:gd name="connsiteY41" fmla="*/ 3864078 h 4762500"/>
                <a:gd name="connsiteX42" fmla="*/ 297879 w 3332692"/>
                <a:gd name="connsiteY42" fmla="*/ 3933859 h 4762500"/>
                <a:gd name="connsiteX43" fmla="*/ 329234 w 3332692"/>
                <a:gd name="connsiteY43" fmla="*/ 3994916 h 4762500"/>
                <a:gd name="connsiteX44" fmla="*/ 352751 w 3332692"/>
                <a:gd name="connsiteY44" fmla="*/ 4055975 h 4762500"/>
                <a:gd name="connsiteX45" fmla="*/ 446818 w 3332692"/>
                <a:gd name="connsiteY45" fmla="*/ 4195535 h 4762500"/>
                <a:gd name="connsiteX46" fmla="*/ 525208 w 3332692"/>
                <a:gd name="connsiteY46" fmla="*/ 4247870 h 4762500"/>
                <a:gd name="connsiteX47" fmla="*/ 580080 w 3332692"/>
                <a:gd name="connsiteY47" fmla="*/ 4274037 h 4762500"/>
                <a:gd name="connsiteX48" fmla="*/ 721180 w 3332692"/>
                <a:gd name="connsiteY48" fmla="*/ 4387429 h 4762500"/>
                <a:gd name="connsiteX49" fmla="*/ 838764 w 3332692"/>
                <a:gd name="connsiteY49" fmla="*/ 4474656 h 4762500"/>
                <a:gd name="connsiteX50" fmla="*/ 885798 w 3332692"/>
                <a:gd name="connsiteY50" fmla="*/ 4526991 h 4762500"/>
                <a:gd name="connsiteX51" fmla="*/ 924993 w 3332692"/>
                <a:gd name="connsiteY51" fmla="*/ 4570603 h 4762500"/>
                <a:gd name="connsiteX52" fmla="*/ 932831 w 3332692"/>
                <a:gd name="connsiteY52" fmla="*/ 4596770 h 4762500"/>
                <a:gd name="connsiteX53" fmla="*/ 972026 w 3332692"/>
                <a:gd name="connsiteY53" fmla="*/ 4605494 h 4762500"/>
                <a:gd name="connsiteX54" fmla="*/ 1003381 w 3332692"/>
                <a:gd name="connsiteY54" fmla="*/ 4622938 h 4762500"/>
                <a:gd name="connsiteX55" fmla="*/ 1097448 w 3332692"/>
                <a:gd name="connsiteY55" fmla="*/ 4657829 h 4762500"/>
                <a:gd name="connsiteX56" fmla="*/ 1207194 w 3332692"/>
                <a:gd name="connsiteY56" fmla="*/ 4701440 h 4762500"/>
                <a:gd name="connsiteX57" fmla="*/ 1246387 w 3332692"/>
                <a:gd name="connsiteY57" fmla="*/ 4718886 h 4762500"/>
                <a:gd name="connsiteX58" fmla="*/ 1324778 w 3332692"/>
                <a:gd name="connsiteY58" fmla="*/ 4762499 h 4762500"/>
                <a:gd name="connsiteX59" fmla="*/ 1599139 w 3332692"/>
                <a:gd name="connsiteY59" fmla="*/ 4718886 h 4762500"/>
                <a:gd name="connsiteX60" fmla="*/ 1802951 w 3332692"/>
                <a:gd name="connsiteY60" fmla="*/ 4570603 h 4762500"/>
                <a:gd name="connsiteX61" fmla="*/ 2155702 w 3332692"/>
                <a:gd name="connsiteY61" fmla="*/ 4544435 h 4762500"/>
                <a:gd name="connsiteX62" fmla="*/ 2312481 w 3332692"/>
                <a:gd name="connsiteY62" fmla="*/ 4439765 h 4762500"/>
                <a:gd name="connsiteX63" fmla="*/ 2383031 w 3332692"/>
                <a:gd name="connsiteY63" fmla="*/ 4387429 h 4762500"/>
                <a:gd name="connsiteX64" fmla="*/ 2430065 w 3332692"/>
                <a:gd name="connsiteY64" fmla="*/ 4352540 h 4762500"/>
                <a:gd name="connsiteX65" fmla="*/ 2563325 w 3332692"/>
                <a:gd name="connsiteY65" fmla="*/ 4256592 h 4762500"/>
                <a:gd name="connsiteX66" fmla="*/ 2602520 w 3332692"/>
                <a:gd name="connsiteY66" fmla="*/ 4212980 h 4762500"/>
                <a:gd name="connsiteX67" fmla="*/ 2688749 w 3332692"/>
                <a:gd name="connsiteY67" fmla="*/ 4021083 h 4762500"/>
                <a:gd name="connsiteX68" fmla="*/ 2727943 w 3332692"/>
                <a:gd name="connsiteY68" fmla="*/ 3960026 h 4762500"/>
                <a:gd name="connsiteX69" fmla="*/ 2751459 w 3332692"/>
                <a:gd name="connsiteY69" fmla="*/ 3872802 h 4762500"/>
                <a:gd name="connsiteX70" fmla="*/ 2782816 w 3332692"/>
                <a:gd name="connsiteY70" fmla="*/ 3855356 h 4762500"/>
                <a:gd name="connsiteX71" fmla="*/ 2853366 w 3332692"/>
                <a:gd name="connsiteY71" fmla="*/ 3846634 h 4762500"/>
                <a:gd name="connsiteX72" fmla="*/ 2916077 w 3332692"/>
                <a:gd name="connsiteY72" fmla="*/ 3837910 h 4762500"/>
                <a:gd name="connsiteX73" fmla="*/ 3135567 w 3332692"/>
                <a:gd name="connsiteY73" fmla="*/ 3829188 h 4762500"/>
                <a:gd name="connsiteX74" fmla="*/ 3174761 w 3332692"/>
                <a:gd name="connsiteY74" fmla="*/ 3803021 h 4762500"/>
                <a:gd name="connsiteX75" fmla="*/ 3221794 w 3332692"/>
                <a:gd name="connsiteY75" fmla="*/ 3715796 h 4762500"/>
                <a:gd name="connsiteX76" fmla="*/ 3229634 w 3332692"/>
                <a:gd name="connsiteY76" fmla="*/ 3672183 h 4762500"/>
                <a:gd name="connsiteX77" fmla="*/ 3221794 w 3332692"/>
                <a:gd name="connsiteY77" fmla="*/ 3550067 h 4762500"/>
                <a:gd name="connsiteX78" fmla="*/ 3229634 w 3332692"/>
                <a:gd name="connsiteY78" fmla="*/ 3480288 h 4762500"/>
                <a:gd name="connsiteX79" fmla="*/ 3292345 w 3332692"/>
                <a:gd name="connsiteY79" fmla="*/ 3323282 h 4762500"/>
                <a:gd name="connsiteX80" fmla="*/ 3308023 w 3332692"/>
                <a:gd name="connsiteY80" fmla="*/ 3244780 h 4762500"/>
                <a:gd name="connsiteX81" fmla="*/ 3331540 w 3332692"/>
                <a:gd name="connsiteY81" fmla="*/ 3148831 h 4762500"/>
                <a:gd name="connsiteX82" fmla="*/ 3323701 w 3332692"/>
                <a:gd name="connsiteY82" fmla="*/ 3087774 h 4762500"/>
                <a:gd name="connsiteX83" fmla="*/ 3284506 w 3332692"/>
                <a:gd name="connsiteY83" fmla="*/ 3070328 h 4762500"/>
                <a:gd name="connsiteX84" fmla="*/ 3237473 w 3332692"/>
                <a:gd name="connsiteY84" fmla="*/ 3044161 h 4762500"/>
                <a:gd name="connsiteX85" fmla="*/ 3190439 w 3332692"/>
                <a:gd name="connsiteY85" fmla="*/ 3000548 h 4762500"/>
                <a:gd name="connsiteX86" fmla="*/ 3143406 w 3332692"/>
                <a:gd name="connsiteY86" fmla="*/ 2965658 h 4762500"/>
                <a:gd name="connsiteX87" fmla="*/ 2994467 w 3332692"/>
                <a:gd name="connsiteY87" fmla="*/ 2826098 h 4762500"/>
                <a:gd name="connsiteX88" fmla="*/ 2978788 w 3332692"/>
                <a:gd name="connsiteY88" fmla="*/ 2782485 h 4762500"/>
                <a:gd name="connsiteX89" fmla="*/ 2939593 w 3332692"/>
                <a:gd name="connsiteY89" fmla="*/ 2712704 h 4762500"/>
                <a:gd name="connsiteX90" fmla="*/ 2916077 w 3332692"/>
                <a:gd name="connsiteY90" fmla="*/ 2608034 h 4762500"/>
                <a:gd name="connsiteX91" fmla="*/ 2939593 w 3332692"/>
                <a:gd name="connsiteY91" fmla="*/ 2538255 h 4762500"/>
                <a:gd name="connsiteX92" fmla="*/ 3017984 w 3332692"/>
                <a:gd name="connsiteY92" fmla="*/ 2468474 h 4762500"/>
                <a:gd name="connsiteX93" fmla="*/ 3049339 w 3332692"/>
                <a:gd name="connsiteY93" fmla="*/ 2424861 h 4762500"/>
                <a:gd name="connsiteX94" fmla="*/ 3088534 w 3332692"/>
                <a:gd name="connsiteY94" fmla="*/ 2381249 h 4762500"/>
                <a:gd name="connsiteX95" fmla="*/ 3119889 w 3332692"/>
                <a:gd name="connsiteY95" fmla="*/ 2294023 h 4762500"/>
                <a:gd name="connsiteX96" fmla="*/ 3151244 w 3332692"/>
                <a:gd name="connsiteY96" fmla="*/ 2084682 h 4762500"/>
                <a:gd name="connsiteX97" fmla="*/ 3206118 w 3332692"/>
                <a:gd name="connsiteY97" fmla="*/ 2014903 h 4762500"/>
                <a:gd name="connsiteX98" fmla="*/ 3221794 w 3332692"/>
                <a:gd name="connsiteY98" fmla="*/ 1918955 h 4762500"/>
                <a:gd name="connsiteX99" fmla="*/ 3229634 w 3332692"/>
                <a:gd name="connsiteY99" fmla="*/ 1849174 h 4762500"/>
                <a:gd name="connsiteX100" fmla="*/ 3245311 w 3332692"/>
                <a:gd name="connsiteY100" fmla="*/ 1770671 h 4762500"/>
                <a:gd name="connsiteX101" fmla="*/ 3229634 w 3332692"/>
                <a:gd name="connsiteY101" fmla="*/ 1604944 h 4762500"/>
                <a:gd name="connsiteX102" fmla="*/ 3182601 w 3332692"/>
                <a:gd name="connsiteY102" fmla="*/ 1535163 h 4762500"/>
                <a:gd name="connsiteX103" fmla="*/ 3159084 w 3332692"/>
                <a:gd name="connsiteY103" fmla="*/ 1500274 h 4762500"/>
                <a:gd name="connsiteX104" fmla="*/ 3065017 w 3332692"/>
                <a:gd name="connsiteY104" fmla="*/ 1456660 h 4762500"/>
                <a:gd name="connsiteX105" fmla="*/ 2908238 w 3332692"/>
                <a:gd name="connsiteY105" fmla="*/ 1395603 h 4762500"/>
                <a:gd name="connsiteX106" fmla="*/ 2806333 w 3332692"/>
                <a:gd name="connsiteY106" fmla="*/ 1343268 h 4762500"/>
                <a:gd name="connsiteX107" fmla="*/ 2759299 w 3332692"/>
                <a:gd name="connsiteY107" fmla="*/ 1334546 h 4762500"/>
                <a:gd name="connsiteX108" fmla="*/ 2720104 w 3332692"/>
                <a:gd name="connsiteY108" fmla="*/ 1317100 h 4762500"/>
                <a:gd name="connsiteX109" fmla="*/ 2673071 w 3332692"/>
                <a:gd name="connsiteY109" fmla="*/ 1308379 h 4762500"/>
                <a:gd name="connsiteX110" fmla="*/ 2610359 w 3332692"/>
                <a:gd name="connsiteY110" fmla="*/ 1264765 h 4762500"/>
                <a:gd name="connsiteX111" fmla="*/ 2555487 w 3332692"/>
                <a:gd name="connsiteY111" fmla="*/ 1256043 h 4762500"/>
                <a:gd name="connsiteX112" fmla="*/ 2234091 w 3332692"/>
                <a:gd name="connsiteY112" fmla="*/ 1238598 h 4762500"/>
                <a:gd name="connsiteX113" fmla="*/ 2108669 w 3332692"/>
                <a:gd name="connsiteY113" fmla="*/ 1256043 h 4762500"/>
                <a:gd name="connsiteX114" fmla="*/ 2069474 w 3332692"/>
                <a:gd name="connsiteY114" fmla="*/ 1299655 h 4762500"/>
                <a:gd name="connsiteX115" fmla="*/ 2038118 w 3332692"/>
                <a:gd name="connsiteY115" fmla="*/ 1317100 h 4762500"/>
                <a:gd name="connsiteX116" fmla="*/ 2022440 w 3332692"/>
                <a:gd name="connsiteY116" fmla="*/ 1657279 h 4762500"/>
                <a:gd name="connsiteX117" fmla="*/ 2006763 w 3332692"/>
                <a:gd name="connsiteY117" fmla="*/ 1700892 h 4762500"/>
                <a:gd name="connsiteX118" fmla="*/ 1991085 w 3332692"/>
                <a:gd name="connsiteY118" fmla="*/ 1831730 h 4762500"/>
                <a:gd name="connsiteX119" fmla="*/ 1936213 w 3332692"/>
                <a:gd name="connsiteY119" fmla="*/ 1892787 h 4762500"/>
                <a:gd name="connsiteX120" fmla="*/ 1881340 w 3332692"/>
                <a:gd name="connsiteY120" fmla="*/ 1910233 h 4762500"/>
                <a:gd name="connsiteX121" fmla="*/ 1802951 w 3332692"/>
                <a:gd name="connsiteY121" fmla="*/ 1918955 h 4762500"/>
                <a:gd name="connsiteX122" fmla="*/ 1489395 w 3332692"/>
                <a:gd name="connsiteY122" fmla="*/ 1945122 h 4762500"/>
                <a:gd name="connsiteX123" fmla="*/ 1450200 w 3332692"/>
                <a:gd name="connsiteY123" fmla="*/ 1918955 h 4762500"/>
                <a:gd name="connsiteX124" fmla="*/ 1442361 w 3332692"/>
                <a:gd name="connsiteY124" fmla="*/ 1779395 h 4762500"/>
                <a:gd name="connsiteX125" fmla="*/ 1434521 w 3332692"/>
                <a:gd name="connsiteY125" fmla="*/ 1753228 h 4762500"/>
                <a:gd name="connsiteX126" fmla="*/ 1426683 w 3332692"/>
                <a:gd name="connsiteY126" fmla="*/ 1700892 h 4762500"/>
                <a:gd name="connsiteX127" fmla="*/ 1411005 w 3332692"/>
                <a:gd name="connsiteY127" fmla="*/ 1613666 h 4762500"/>
                <a:gd name="connsiteX128" fmla="*/ 1403166 w 3332692"/>
                <a:gd name="connsiteY128" fmla="*/ 1535163 h 4762500"/>
                <a:gd name="connsiteX129" fmla="*/ 1395328 w 3332692"/>
                <a:gd name="connsiteY129" fmla="*/ 1447938 h 4762500"/>
                <a:gd name="connsiteX130" fmla="*/ 1371811 w 3332692"/>
                <a:gd name="connsiteY130" fmla="*/ 1290933 h 4762500"/>
                <a:gd name="connsiteX131" fmla="*/ 1340454 w 3332692"/>
                <a:gd name="connsiteY131" fmla="*/ 1203708 h 4762500"/>
                <a:gd name="connsiteX132" fmla="*/ 1309099 w 3332692"/>
                <a:gd name="connsiteY132" fmla="*/ 1037979 h 4762500"/>
                <a:gd name="connsiteX133" fmla="*/ 1262066 w 3332692"/>
                <a:gd name="connsiteY133" fmla="*/ 898419 h 4762500"/>
                <a:gd name="connsiteX134" fmla="*/ 1238549 w 3332692"/>
                <a:gd name="connsiteY134" fmla="*/ 819916 h 4762500"/>
                <a:gd name="connsiteX135" fmla="*/ 1191515 w 3332692"/>
                <a:gd name="connsiteY135" fmla="*/ 732692 h 4762500"/>
                <a:gd name="connsiteX136" fmla="*/ 1097448 w 3332692"/>
                <a:gd name="connsiteY136" fmla="*/ 540795 h 4762500"/>
                <a:gd name="connsiteX137" fmla="*/ 1011220 w 3332692"/>
                <a:gd name="connsiteY137" fmla="*/ 444848 h 4762500"/>
                <a:gd name="connsiteX138" fmla="*/ 972026 w 3332692"/>
                <a:gd name="connsiteY138" fmla="*/ 392513 h 4762500"/>
                <a:gd name="connsiteX139" fmla="*/ 909314 w 3332692"/>
                <a:gd name="connsiteY139" fmla="*/ 348900 h 4762500"/>
                <a:gd name="connsiteX140" fmla="*/ 862281 w 3332692"/>
                <a:gd name="connsiteY140" fmla="*/ 305287 h 4762500"/>
                <a:gd name="connsiteX141" fmla="*/ 744697 w 3332692"/>
                <a:gd name="connsiteY141" fmla="*/ 174449 h 4762500"/>
                <a:gd name="connsiteX142" fmla="*/ 681985 w 3332692"/>
                <a:gd name="connsiteY142" fmla="*/ 157005 h 4762500"/>
                <a:gd name="connsiteX143" fmla="*/ 634952 w 3332692"/>
                <a:gd name="connsiteY143" fmla="*/ 130837 h 4762500"/>
                <a:gd name="connsiteX144" fmla="*/ 595758 w 3332692"/>
                <a:gd name="connsiteY144" fmla="*/ 104670 h 4762500"/>
                <a:gd name="connsiteX145" fmla="*/ 556563 w 3332692"/>
                <a:gd name="connsiteY145" fmla="*/ 95946 h 4762500"/>
                <a:gd name="connsiteX146" fmla="*/ 517368 w 3332692"/>
                <a:gd name="connsiteY146" fmla="*/ 69778 h 4762500"/>
                <a:gd name="connsiteX147" fmla="*/ 462496 w 3332692"/>
                <a:gd name="connsiteY147" fmla="*/ 26167 h 4762500"/>
                <a:gd name="connsiteX148" fmla="*/ 313557 w 3332692"/>
                <a:gd name="connsiteY148" fmla="*/ 0 h 476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32692" h="4762500" extrusionOk="0">
                  <a:moveTo>
                    <a:pt x="313557" y="0"/>
                  </a:moveTo>
                  <a:cubicBezTo>
                    <a:pt x="278811" y="25210"/>
                    <a:pt x="214634" y="86032"/>
                    <a:pt x="195974" y="122114"/>
                  </a:cubicBezTo>
                  <a:cubicBezTo>
                    <a:pt x="173110" y="154323"/>
                    <a:pt x="151771" y="219879"/>
                    <a:pt x="117583" y="261675"/>
                  </a:cubicBezTo>
                  <a:cubicBezTo>
                    <a:pt x="115707" y="280737"/>
                    <a:pt x="112554" y="295142"/>
                    <a:pt x="109745" y="314010"/>
                  </a:cubicBezTo>
                  <a:cubicBezTo>
                    <a:pt x="103592" y="333023"/>
                    <a:pt x="95689" y="350079"/>
                    <a:pt x="86228" y="366346"/>
                  </a:cubicBezTo>
                  <a:cubicBezTo>
                    <a:pt x="78832" y="384461"/>
                    <a:pt x="65476" y="408428"/>
                    <a:pt x="62711" y="427403"/>
                  </a:cubicBezTo>
                  <a:cubicBezTo>
                    <a:pt x="53857" y="457954"/>
                    <a:pt x="43124" y="492004"/>
                    <a:pt x="39195" y="523351"/>
                  </a:cubicBezTo>
                  <a:cubicBezTo>
                    <a:pt x="34538" y="537483"/>
                    <a:pt x="36665" y="552052"/>
                    <a:pt x="31356" y="566962"/>
                  </a:cubicBezTo>
                  <a:cubicBezTo>
                    <a:pt x="28504" y="578435"/>
                    <a:pt x="20722" y="590798"/>
                    <a:pt x="15678" y="601854"/>
                  </a:cubicBezTo>
                  <a:cubicBezTo>
                    <a:pt x="-263" y="717269"/>
                    <a:pt x="619" y="797073"/>
                    <a:pt x="0" y="924587"/>
                  </a:cubicBezTo>
                  <a:cubicBezTo>
                    <a:pt x="-10771" y="1036193"/>
                    <a:pt x="-474" y="1151733"/>
                    <a:pt x="7840" y="1264765"/>
                  </a:cubicBezTo>
                  <a:cubicBezTo>
                    <a:pt x="11343" y="1283739"/>
                    <a:pt x="12092" y="1308619"/>
                    <a:pt x="15678" y="1325822"/>
                  </a:cubicBezTo>
                  <a:cubicBezTo>
                    <a:pt x="29111" y="1384712"/>
                    <a:pt x="33985" y="1394049"/>
                    <a:pt x="54873" y="1439217"/>
                  </a:cubicBezTo>
                  <a:cubicBezTo>
                    <a:pt x="55957" y="1468376"/>
                    <a:pt x="66833" y="1496839"/>
                    <a:pt x="70550" y="1526441"/>
                  </a:cubicBezTo>
                  <a:cubicBezTo>
                    <a:pt x="73081" y="1538101"/>
                    <a:pt x="86746" y="1549908"/>
                    <a:pt x="94067" y="1561331"/>
                  </a:cubicBezTo>
                  <a:cubicBezTo>
                    <a:pt x="100875" y="1573870"/>
                    <a:pt x="104117" y="1582735"/>
                    <a:pt x="109745" y="1596222"/>
                  </a:cubicBezTo>
                  <a:cubicBezTo>
                    <a:pt x="112409" y="1622805"/>
                    <a:pt x="115543" y="1645037"/>
                    <a:pt x="125423" y="1666001"/>
                  </a:cubicBezTo>
                  <a:cubicBezTo>
                    <a:pt x="144347" y="1710026"/>
                    <a:pt x="149287" y="1727702"/>
                    <a:pt x="180295" y="1770671"/>
                  </a:cubicBezTo>
                  <a:cubicBezTo>
                    <a:pt x="188157" y="1780396"/>
                    <a:pt x="196347" y="1788943"/>
                    <a:pt x="203812" y="1796839"/>
                  </a:cubicBezTo>
                  <a:cubicBezTo>
                    <a:pt x="203305" y="1799455"/>
                    <a:pt x="215329" y="1852458"/>
                    <a:pt x="219490" y="1857898"/>
                  </a:cubicBezTo>
                  <a:cubicBezTo>
                    <a:pt x="234608" y="1880404"/>
                    <a:pt x="252043" y="1891308"/>
                    <a:pt x="266524" y="1910233"/>
                  </a:cubicBezTo>
                  <a:cubicBezTo>
                    <a:pt x="273478" y="1928955"/>
                    <a:pt x="305687" y="1952849"/>
                    <a:pt x="305717" y="1962568"/>
                  </a:cubicBezTo>
                  <a:cubicBezTo>
                    <a:pt x="329051" y="2055344"/>
                    <a:pt x="297643" y="1955922"/>
                    <a:pt x="352751" y="2058515"/>
                  </a:cubicBezTo>
                  <a:cubicBezTo>
                    <a:pt x="374581" y="2101216"/>
                    <a:pt x="392149" y="2151701"/>
                    <a:pt x="407624" y="2189353"/>
                  </a:cubicBezTo>
                  <a:cubicBezTo>
                    <a:pt x="415859" y="2212964"/>
                    <a:pt x="421255" y="2238972"/>
                    <a:pt x="431141" y="2259133"/>
                  </a:cubicBezTo>
                  <a:cubicBezTo>
                    <a:pt x="436810" y="2278164"/>
                    <a:pt x="435632" y="2295302"/>
                    <a:pt x="438979" y="2311469"/>
                  </a:cubicBezTo>
                  <a:cubicBezTo>
                    <a:pt x="448299" y="2374859"/>
                    <a:pt x="444471" y="2363675"/>
                    <a:pt x="454658" y="2424861"/>
                  </a:cubicBezTo>
                  <a:cubicBezTo>
                    <a:pt x="461961" y="2471278"/>
                    <a:pt x="465782" y="2476642"/>
                    <a:pt x="470335" y="2529531"/>
                  </a:cubicBezTo>
                  <a:cubicBezTo>
                    <a:pt x="471953" y="2690536"/>
                    <a:pt x="457927" y="2594868"/>
                    <a:pt x="486013" y="2695260"/>
                  </a:cubicBezTo>
                  <a:cubicBezTo>
                    <a:pt x="488723" y="2747847"/>
                    <a:pt x="482618" y="2814029"/>
                    <a:pt x="478175" y="2869710"/>
                  </a:cubicBezTo>
                  <a:cubicBezTo>
                    <a:pt x="476694" y="2877999"/>
                    <a:pt x="471043" y="2886699"/>
                    <a:pt x="470335" y="2895877"/>
                  </a:cubicBezTo>
                  <a:cubicBezTo>
                    <a:pt x="468714" y="2905613"/>
                    <a:pt x="464540" y="2918986"/>
                    <a:pt x="462496" y="2930769"/>
                  </a:cubicBezTo>
                  <a:cubicBezTo>
                    <a:pt x="461502" y="2943738"/>
                    <a:pt x="459232" y="2958982"/>
                    <a:pt x="454658" y="2974380"/>
                  </a:cubicBezTo>
                  <a:cubicBezTo>
                    <a:pt x="447152" y="2993595"/>
                    <a:pt x="440924" y="3012341"/>
                    <a:pt x="431141" y="3026715"/>
                  </a:cubicBezTo>
                  <a:cubicBezTo>
                    <a:pt x="427476" y="3088043"/>
                    <a:pt x="408420" y="3242694"/>
                    <a:pt x="399784" y="3314559"/>
                  </a:cubicBezTo>
                  <a:cubicBezTo>
                    <a:pt x="389971" y="3360060"/>
                    <a:pt x="388631" y="3341462"/>
                    <a:pt x="360591" y="3366894"/>
                  </a:cubicBezTo>
                  <a:cubicBezTo>
                    <a:pt x="341504" y="3392936"/>
                    <a:pt x="320893" y="3411444"/>
                    <a:pt x="297879" y="3436675"/>
                  </a:cubicBezTo>
                  <a:cubicBezTo>
                    <a:pt x="275272" y="3470106"/>
                    <a:pt x="272877" y="3469221"/>
                    <a:pt x="258684" y="3506456"/>
                  </a:cubicBezTo>
                  <a:cubicBezTo>
                    <a:pt x="255995" y="3514748"/>
                    <a:pt x="255094" y="3525142"/>
                    <a:pt x="250845" y="3532623"/>
                  </a:cubicBezTo>
                  <a:cubicBezTo>
                    <a:pt x="245326" y="3545262"/>
                    <a:pt x="233450" y="3556466"/>
                    <a:pt x="227329" y="3567513"/>
                  </a:cubicBezTo>
                  <a:cubicBezTo>
                    <a:pt x="232529" y="3648262"/>
                    <a:pt x="213099" y="3729257"/>
                    <a:pt x="235167" y="3794299"/>
                  </a:cubicBezTo>
                  <a:cubicBezTo>
                    <a:pt x="239585" y="3817293"/>
                    <a:pt x="263059" y="3843431"/>
                    <a:pt x="274362" y="3864078"/>
                  </a:cubicBezTo>
                  <a:cubicBezTo>
                    <a:pt x="284659" y="3886419"/>
                    <a:pt x="288033" y="3907354"/>
                    <a:pt x="297879" y="3933859"/>
                  </a:cubicBezTo>
                  <a:cubicBezTo>
                    <a:pt x="307236" y="3954179"/>
                    <a:pt x="317722" y="3975443"/>
                    <a:pt x="329234" y="3994916"/>
                  </a:cubicBezTo>
                  <a:cubicBezTo>
                    <a:pt x="337836" y="4014650"/>
                    <a:pt x="341766" y="4039249"/>
                    <a:pt x="352751" y="4055975"/>
                  </a:cubicBezTo>
                  <a:cubicBezTo>
                    <a:pt x="374383" y="4103049"/>
                    <a:pt x="413163" y="4158150"/>
                    <a:pt x="446818" y="4195535"/>
                  </a:cubicBezTo>
                  <a:cubicBezTo>
                    <a:pt x="470116" y="4219271"/>
                    <a:pt x="500926" y="4230045"/>
                    <a:pt x="525208" y="4247870"/>
                  </a:cubicBezTo>
                  <a:cubicBezTo>
                    <a:pt x="545674" y="4254442"/>
                    <a:pt x="563875" y="4263977"/>
                    <a:pt x="580080" y="4274037"/>
                  </a:cubicBezTo>
                  <a:cubicBezTo>
                    <a:pt x="732344" y="4420422"/>
                    <a:pt x="553210" y="4280977"/>
                    <a:pt x="721180" y="4387429"/>
                  </a:cubicBezTo>
                  <a:cubicBezTo>
                    <a:pt x="876739" y="4520950"/>
                    <a:pt x="710156" y="4431205"/>
                    <a:pt x="838764" y="4474656"/>
                  </a:cubicBezTo>
                  <a:cubicBezTo>
                    <a:pt x="855329" y="4489362"/>
                    <a:pt x="872223" y="4508434"/>
                    <a:pt x="885798" y="4526991"/>
                  </a:cubicBezTo>
                  <a:cubicBezTo>
                    <a:pt x="924701" y="4571718"/>
                    <a:pt x="882634" y="4545055"/>
                    <a:pt x="924993" y="4570603"/>
                  </a:cubicBezTo>
                  <a:cubicBezTo>
                    <a:pt x="927996" y="4579813"/>
                    <a:pt x="927075" y="4590798"/>
                    <a:pt x="932831" y="4596770"/>
                  </a:cubicBezTo>
                  <a:cubicBezTo>
                    <a:pt x="942638" y="4606208"/>
                    <a:pt x="958190" y="4602065"/>
                    <a:pt x="972026" y="4605494"/>
                  </a:cubicBezTo>
                  <a:cubicBezTo>
                    <a:pt x="983887" y="4609083"/>
                    <a:pt x="991808" y="4616700"/>
                    <a:pt x="1003381" y="4622938"/>
                  </a:cubicBezTo>
                  <a:cubicBezTo>
                    <a:pt x="1140865" y="4680732"/>
                    <a:pt x="915669" y="4563086"/>
                    <a:pt x="1097448" y="4657829"/>
                  </a:cubicBezTo>
                  <a:cubicBezTo>
                    <a:pt x="1213822" y="4710680"/>
                    <a:pt x="1121328" y="4673682"/>
                    <a:pt x="1207194" y="4701440"/>
                  </a:cubicBezTo>
                  <a:cubicBezTo>
                    <a:pt x="1218475" y="4706252"/>
                    <a:pt x="1234131" y="4711192"/>
                    <a:pt x="1246387" y="4718886"/>
                  </a:cubicBezTo>
                  <a:cubicBezTo>
                    <a:pt x="1316329" y="4760194"/>
                    <a:pt x="1263667" y="4749308"/>
                    <a:pt x="1324778" y="4762499"/>
                  </a:cubicBezTo>
                  <a:cubicBezTo>
                    <a:pt x="1446977" y="4755772"/>
                    <a:pt x="1504919" y="4777641"/>
                    <a:pt x="1599139" y="4718886"/>
                  </a:cubicBezTo>
                  <a:cubicBezTo>
                    <a:pt x="1689934" y="4667453"/>
                    <a:pt x="1640712" y="4578523"/>
                    <a:pt x="1802951" y="4570603"/>
                  </a:cubicBezTo>
                  <a:cubicBezTo>
                    <a:pt x="2026380" y="4541335"/>
                    <a:pt x="1886579" y="4557295"/>
                    <a:pt x="2155702" y="4544435"/>
                  </a:cubicBezTo>
                  <a:cubicBezTo>
                    <a:pt x="2222315" y="4501005"/>
                    <a:pt x="2250596" y="4483586"/>
                    <a:pt x="2312481" y="4439765"/>
                  </a:cubicBezTo>
                  <a:cubicBezTo>
                    <a:pt x="2336200" y="4426524"/>
                    <a:pt x="2363688" y="4404078"/>
                    <a:pt x="2383031" y="4387429"/>
                  </a:cubicBezTo>
                  <a:cubicBezTo>
                    <a:pt x="2400022" y="4375599"/>
                    <a:pt x="2414525" y="4363592"/>
                    <a:pt x="2430065" y="4352540"/>
                  </a:cubicBezTo>
                  <a:cubicBezTo>
                    <a:pt x="2470489" y="4319937"/>
                    <a:pt x="2515867" y="4297085"/>
                    <a:pt x="2563325" y="4256592"/>
                  </a:cubicBezTo>
                  <a:cubicBezTo>
                    <a:pt x="2579187" y="4244879"/>
                    <a:pt x="2592124" y="4231289"/>
                    <a:pt x="2602520" y="4212980"/>
                  </a:cubicBezTo>
                  <a:cubicBezTo>
                    <a:pt x="2719446" y="4056233"/>
                    <a:pt x="2644136" y="4159808"/>
                    <a:pt x="2688749" y="4021083"/>
                  </a:cubicBezTo>
                  <a:cubicBezTo>
                    <a:pt x="2695903" y="4000778"/>
                    <a:pt x="2719272" y="3980540"/>
                    <a:pt x="2727943" y="3960026"/>
                  </a:cubicBezTo>
                  <a:cubicBezTo>
                    <a:pt x="2734662" y="3931469"/>
                    <a:pt x="2736531" y="3902803"/>
                    <a:pt x="2751459" y="3872802"/>
                  </a:cubicBezTo>
                  <a:cubicBezTo>
                    <a:pt x="2756859" y="3859898"/>
                    <a:pt x="2771873" y="3858089"/>
                    <a:pt x="2782816" y="3855356"/>
                  </a:cubicBezTo>
                  <a:cubicBezTo>
                    <a:pt x="2806531" y="3851013"/>
                    <a:pt x="2831418" y="3848090"/>
                    <a:pt x="2853366" y="3846634"/>
                  </a:cubicBezTo>
                  <a:cubicBezTo>
                    <a:pt x="2862752" y="3843923"/>
                    <a:pt x="2906172" y="3840377"/>
                    <a:pt x="2916077" y="3837910"/>
                  </a:cubicBezTo>
                  <a:cubicBezTo>
                    <a:pt x="3012603" y="3849095"/>
                    <a:pt x="3059116" y="3861620"/>
                    <a:pt x="3135567" y="3829188"/>
                  </a:cubicBezTo>
                  <a:cubicBezTo>
                    <a:pt x="3152254" y="3824388"/>
                    <a:pt x="3162218" y="3809036"/>
                    <a:pt x="3174761" y="3803021"/>
                  </a:cubicBezTo>
                  <a:cubicBezTo>
                    <a:pt x="3185748" y="3786930"/>
                    <a:pt x="3218022" y="3741169"/>
                    <a:pt x="3221794" y="3715796"/>
                  </a:cubicBezTo>
                  <a:cubicBezTo>
                    <a:pt x="3226113" y="3703671"/>
                    <a:pt x="3228449" y="3688017"/>
                    <a:pt x="3229634" y="3672183"/>
                  </a:cubicBezTo>
                  <a:cubicBezTo>
                    <a:pt x="3227553" y="3633379"/>
                    <a:pt x="3218366" y="3592160"/>
                    <a:pt x="3221794" y="3550067"/>
                  </a:cubicBezTo>
                  <a:cubicBezTo>
                    <a:pt x="3219205" y="3522935"/>
                    <a:pt x="3225408" y="3502276"/>
                    <a:pt x="3229634" y="3480288"/>
                  </a:cubicBezTo>
                  <a:cubicBezTo>
                    <a:pt x="3238340" y="3425844"/>
                    <a:pt x="3266757" y="3372080"/>
                    <a:pt x="3292345" y="3323282"/>
                  </a:cubicBezTo>
                  <a:cubicBezTo>
                    <a:pt x="3295420" y="3299082"/>
                    <a:pt x="3306658" y="3268996"/>
                    <a:pt x="3308023" y="3244780"/>
                  </a:cubicBezTo>
                  <a:cubicBezTo>
                    <a:pt x="3315333" y="3210550"/>
                    <a:pt x="3326154" y="3181322"/>
                    <a:pt x="3331540" y="3148831"/>
                  </a:cubicBezTo>
                  <a:cubicBezTo>
                    <a:pt x="3336909" y="3130303"/>
                    <a:pt x="3332372" y="3103499"/>
                    <a:pt x="3323701" y="3087774"/>
                  </a:cubicBezTo>
                  <a:cubicBezTo>
                    <a:pt x="3317378" y="3073997"/>
                    <a:pt x="3297640" y="3076947"/>
                    <a:pt x="3284506" y="3070328"/>
                  </a:cubicBezTo>
                  <a:cubicBezTo>
                    <a:pt x="3266603" y="3060848"/>
                    <a:pt x="3255176" y="3054915"/>
                    <a:pt x="3237473" y="3044161"/>
                  </a:cubicBezTo>
                  <a:cubicBezTo>
                    <a:pt x="3220045" y="3031334"/>
                    <a:pt x="3208137" y="3015235"/>
                    <a:pt x="3190439" y="3000548"/>
                  </a:cubicBezTo>
                  <a:cubicBezTo>
                    <a:pt x="3173801" y="2988003"/>
                    <a:pt x="3156462" y="2978017"/>
                    <a:pt x="3143406" y="2965658"/>
                  </a:cubicBezTo>
                  <a:cubicBezTo>
                    <a:pt x="3002941" y="2799388"/>
                    <a:pt x="3090952" y="2884567"/>
                    <a:pt x="2994467" y="2826098"/>
                  </a:cubicBezTo>
                  <a:cubicBezTo>
                    <a:pt x="2988375" y="2812281"/>
                    <a:pt x="2985133" y="2796877"/>
                    <a:pt x="2978788" y="2782485"/>
                  </a:cubicBezTo>
                  <a:cubicBezTo>
                    <a:pt x="2964895" y="2761078"/>
                    <a:pt x="2947637" y="2736126"/>
                    <a:pt x="2939593" y="2712704"/>
                  </a:cubicBezTo>
                  <a:cubicBezTo>
                    <a:pt x="2928537" y="2690390"/>
                    <a:pt x="2920497" y="2631990"/>
                    <a:pt x="2916077" y="2608034"/>
                  </a:cubicBezTo>
                  <a:cubicBezTo>
                    <a:pt x="2921334" y="2588517"/>
                    <a:pt x="2927496" y="2559395"/>
                    <a:pt x="2939593" y="2538255"/>
                  </a:cubicBezTo>
                  <a:cubicBezTo>
                    <a:pt x="2956987" y="2504231"/>
                    <a:pt x="2989648" y="2489004"/>
                    <a:pt x="3017984" y="2468474"/>
                  </a:cubicBezTo>
                  <a:cubicBezTo>
                    <a:pt x="3030848" y="2451788"/>
                    <a:pt x="3037900" y="2439158"/>
                    <a:pt x="3049339" y="2424861"/>
                  </a:cubicBezTo>
                  <a:cubicBezTo>
                    <a:pt x="3059821" y="2409968"/>
                    <a:pt x="3076616" y="2395523"/>
                    <a:pt x="3088534" y="2381249"/>
                  </a:cubicBezTo>
                  <a:cubicBezTo>
                    <a:pt x="3103629" y="2361633"/>
                    <a:pt x="3117479" y="2314323"/>
                    <a:pt x="3119889" y="2294023"/>
                  </a:cubicBezTo>
                  <a:cubicBezTo>
                    <a:pt x="3131040" y="2239971"/>
                    <a:pt x="3134085" y="2134860"/>
                    <a:pt x="3151244" y="2084682"/>
                  </a:cubicBezTo>
                  <a:cubicBezTo>
                    <a:pt x="3164116" y="2061669"/>
                    <a:pt x="3188440" y="2037755"/>
                    <a:pt x="3206118" y="2014903"/>
                  </a:cubicBezTo>
                  <a:cubicBezTo>
                    <a:pt x="3215681" y="1984638"/>
                    <a:pt x="3215613" y="1954122"/>
                    <a:pt x="3221794" y="1918955"/>
                  </a:cubicBezTo>
                  <a:cubicBezTo>
                    <a:pt x="3227978" y="1898983"/>
                    <a:pt x="3229252" y="1873874"/>
                    <a:pt x="3229634" y="1849174"/>
                  </a:cubicBezTo>
                  <a:cubicBezTo>
                    <a:pt x="3229961" y="1824172"/>
                    <a:pt x="3239559" y="1797888"/>
                    <a:pt x="3245311" y="1770671"/>
                  </a:cubicBezTo>
                  <a:cubicBezTo>
                    <a:pt x="3245436" y="1767047"/>
                    <a:pt x="3235887" y="1629268"/>
                    <a:pt x="3229634" y="1604944"/>
                  </a:cubicBezTo>
                  <a:cubicBezTo>
                    <a:pt x="3216981" y="1564117"/>
                    <a:pt x="3206741" y="1564367"/>
                    <a:pt x="3182601" y="1535163"/>
                  </a:cubicBezTo>
                  <a:cubicBezTo>
                    <a:pt x="3172311" y="1524437"/>
                    <a:pt x="3169168" y="1509630"/>
                    <a:pt x="3159084" y="1500274"/>
                  </a:cubicBezTo>
                  <a:cubicBezTo>
                    <a:pt x="3127041" y="1466540"/>
                    <a:pt x="3101234" y="1472081"/>
                    <a:pt x="3065017" y="1456660"/>
                  </a:cubicBezTo>
                  <a:cubicBezTo>
                    <a:pt x="3017053" y="1433756"/>
                    <a:pt x="2958111" y="1424418"/>
                    <a:pt x="2908238" y="1395603"/>
                  </a:cubicBezTo>
                  <a:cubicBezTo>
                    <a:pt x="2894480" y="1382638"/>
                    <a:pt x="2829037" y="1349142"/>
                    <a:pt x="2806333" y="1343268"/>
                  </a:cubicBezTo>
                  <a:cubicBezTo>
                    <a:pt x="2792005" y="1341335"/>
                    <a:pt x="2775375" y="1337094"/>
                    <a:pt x="2759299" y="1334546"/>
                  </a:cubicBezTo>
                  <a:cubicBezTo>
                    <a:pt x="2748825" y="1329556"/>
                    <a:pt x="2735744" y="1320122"/>
                    <a:pt x="2720104" y="1317100"/>
                  </a:cubicBezTo>
                  <a:cubicBezTo>
                    <a:pt x="2704319" y="1314367"/>
                    <a:pt x="2688344" y="1312959"/>
                    <a:pt x="2673071" y="1308379"/>
                  </a:cubicBezTo>
                  <a:cubicBezTo>
                    <a:pt x="2650439" y="1298052"/>
                    <a:pt x="2633898" y="1274188"/>
                    <a:pt x="2610359" y="1264765"/>
                  </a:cubicBezTo>
                  <a:cubicBezTo>
                    <a:pt x="2591402" y="1255872"/>
                    <a:pt x="2574521" y="1257637"/>
                    <a:pt x="2555487" y="1256043"/>
                  </a:cubicBezTo>
                  <a:cubicBezTo>
                    <a:pt x="2416573" y="1230940"/>
                    <a:pt x="2459092" y="1240810"/>
                    <a:pt x="2234091" y="1238598"/>
                  </a:cubicBezTo>
                  <a:cubicBezTo>
                    <a:pt x="2191194" y="1243920"/>
                    <a:pt x="2144827" y="1241740"/>
                    <a:pt x="2108669" y="1256043"/>
                  </a:cubicBezTo>
                  <a:cubicBezTo>
                    <a:pt x="2088096" y="1260471"/>
                    <a:pt x="2083012" y="1288279"/>
                    <a:pt x="2069474" y="1299655"/>
                  </a:cubicBezTo>
                  <a:cubicBezTo>
                    <a:pt x="2060716" y="1309224"/>
                    <a:pt x="2049270" y="1311359"/>
                    <a:pt x="2038118" y="1317100"/>
                  </a:cubicBezTo>
                  <a:cubicBezTo>
                    <a:pt x="1994778" y="1426040"/>
                    <a:pt x="2050347" y="1276316"/>
                    <a:pt x="2022440" y="1657279"/>
                  </a:cubicBezTo>
                  <a:cubicBezTo>
                    <a:pt x="2021565" y="1675175"/>
                    <a:pt x="2011123" y="1686374"/>
                    <a:pt x="2006763" y="1700892"/>
                  </a:cubicBezTo>
                  <a:cubicBezTo>
                    <a:pt x="2005078" y="1714679"/>
                    <a:pt x="1998308" y="1810520"/>
                    <a:pt x="1991085" y="1831730"/>
                  </a:cubicBezTo>
                  <a:cubicBezTo>
                    <a:pt x="1984890" y="1851961"/>
                    <a:pt x="1952398" y="1884389"/>
                    <a:pt x="1936213" y="1892787"/>
                  </a:cubicBezTo>
                  <a:cubicBezTo>
                    <a:pt x="1919290" y="1905900"/>
                    <a:pt x="1901203" y="1902946"/>
                    <a:pt x="1881340" y="1910233"/>
                  </a:cubicBezTo>
                  <a:cubicBezTo>
                    <a:pt x="1855641" y="1914625"/>
                    <a:pt x="1827623" y="1920638"/>
                    <a:pt x="1802951" y="1918955"/>
                  </a:cubicBezTo>
                  <a:cubicBezTo>
                    <a:pt x="1729838" y="1909107"/>
                    <a:pt x="1609767" y="1922312"/>
                    <a:pt x="1489395" y="1945122"/>
                  </a:cubicBezTo>
                  <a:cubicBezTo>
                    <a:pt x="1477397" y="1934476"/>
                    <a:pt x="1453334" y="1934799"/>
                    <a:pt x="1450200" y="1918955"/>
                  </a:cubicBezTo>
                  <a:cubicBezTo>
                    <a:pt x="1436993" y="1876784"/>
                    <a:pt x="1442753" y="1825826"/>
                    <a:pt x="1442361" y="1779395"/>
                  </a:cubicBezTo>
                  <a:cubicBezTo>
                    <a:pt x="1442790" y="1771008"/>
                    <a:pt x="1437189" y="1762266"/>
                    <a:pt x="1434521" y="1753228"/>
                  </a:cubicBezTo>
                  <a:cubicBezTo>
                    <a:pt x="1430775" y="1734999"/>
                    <a:pt x="1429013" y="1716715"/>
                    <a:pt x="1426683" y="1700892"/>
                  </a:cubicBezTo>
                  <a:cubicBezTo>
                    <a:pt x="1419225" y="1671483"/>
                    <a:pt x="1416942" y="1640911"/>
                    <a:pt x="1411005" y="1613666"/>
                  </a:cubicBezTo>
                  <a:cubicBezTo>
                    <a:pt x="1408390" y="1589630"/>
                    <a:pt x="1405945" y="1560493"/>
                    <a:pt x="1403166" y="1535163"/>
                  </a:cubicBezTo>
                  <a:cubicBezTo>
                    <a:pt x="1400713" y="1502016"/>
                    <a:pt x="1399212" y="1478588"/>
                    <a:pt x="1395328" y="1447938"/>
                  </a:cubicBezTo>
                  <a:cubicBezTo>
                    <a:pt x="1391043" y="1404616"/>
                    <a:pt x="1382940" y="1330850"/>
                    <a:pt x="1371811" y="1290933"/>
                  </a:cubicBezTo>
                  <a:cubicBezTo>
                    <a:pt x="1363242" y="1262289"/>
                    <a:pt x="1351570" y="1230675"/>
                    <a:pt x="1340454" y="1203708"/>
                  </a:cubicBezTo>
                  <a:cubicBezTo>
                    <a:pt x="1340400" y="1161773"/>
                    <a:pt x="1321030" y="1082718"/>
                    <a:pt x="1309099" y="1037979"/>
                  </a:cubicBezTo>
                  <a:cubicBezTo>
                    <a:pt x="1294899" y="992869"/>
                    <a:pt x="1283186" y="952308"/>
                    <a:pt x="1262066" y="898419"/>
                  </a:cubicBezTo>
                  <a:cubicBezTo>
                    <a:pt x="1254853" y="875803"/>
                    <a:pt x="1251980" y="847038"/>
                    <a:pt x="1238549" y="819916"/>
                  </a:cubicBezTo>
                  <a:cubicBezTo>
                    <a:pt x="1219996" y="790057"/>
                    <a:pt x="1203710" y="766144"/>
                    <a:pt x="1191515" y="732692"/>
                  </a:cubicBezTo>
                  <a:cubicBezTo>
                    <a:pt x="1147523" y="643570"/>
                    <a:pt x="1147992" y="611079"/>
                    <a:pt x="1097448" y="540795"/>
                  </a:cubicBezTo>
                  <a:cubicBezTo>
                    <a:pt x="1073012" y="508423"/>
                    <a:pt x="1038568" y="479631"/>
                    <a:pt x="1011220" y="444848"/>
                  </a:cubicBezTo>
                  <a:cubicBezTo>
                    <a:pt x="998189" y="427778"/>
                    <a:pt x="988297" y="405186"/>
                    <a:pt x="972026" y="392513"/>
                  </a:cubicBezTo>
                  <a:cubicBezTo>
                    <a:pt x="951521" y="375779"/>
                    <a:pt x="929657" y="369382"/>
                    <a:pt x="909314" y="348900"/>
                  </a:cubicBezTo>
                  <a:cubicBezTo>
                    <a:pt x="894163" y="336287"/>
                    <a:pt x="875477" y="319842"/>
                    <a:pt x="862281" y="305287"/>
                  </a:cubicBezTo>
                  <a:cubicBezTo>
                    <a:pt x="827568" y="261434"/>
                    <a:pt x="794465" y="201983"/>
                    <a:pt x="744697" y="174449"/>
                  </a:cubicBezTo>
                  <a:cubicBezTo>
                    <a:pt x="725299" y="162990"/>
                    <a:pt x="702406" y="163023"/>
                    <a:pt x="681985" y="157005"/>
                  </a:cubicBezTo>
                  <a:cubicBezTo>
                    <a:pt x="667515" y="148906"/>
                    <a:pt x="648826" y="139728"/>
                    <a:pt x="634952" y="130837"/>
                  </a:cubicBezTo>
                  <a:cubicBezTo>
                    <a:pt x="619276" y="122816"/>
                    <a:pt x="609771" y="108881"/>
                    <a:pt x="595758" y="104670"/>
                  </a:cubicBezTo>
                  <a:cubicBezTo>
                    <a:pt x="583236" y="98629"/>
                    <a:pt x="570061" y="100668"/>
                    <a:pt x="556563" y="95946"/>
                  </a:cubicBezTo>
                  <a:cubicBezTo>
                    <a:pt x="541691" y="87329"/>
                    <a:pt x="528888" y="77576"/>
                    <a:pt x="517368" y="69778"/>
                  </a:cubicBezTo>
                  <a:cubicBezTo>
                    <a:pt x="510879" y="65673"/>
                    <a:pt x="472226" y="30445"/>
                    <a:pt x="462496" y="26167"/>
                  </a:cubicBezTo>
                  <a:cubicBezTo>
                    <a:pt x="415803" y="4677"/>
                    <a:pt x="404132" y="7830"/>
                    <a:pt x="313557" y="0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2621712160">
                    <a:custGeom>
                      <a:avLst/>
                      <a:gdLst>
                        <a:gd name="connsiteX0" fmla="*/ 169334 w 1799789"/>
                        <a:gd name="connsiteY0" fmla="*/ 0 h 2311400"/>
                        <a:gd name="connsiteX1" fmla="*/ 105834 w 1799789"/>
                        <a:gd name="connsiteY1" fmla="*/ 59266 h 2311400"/>
                        <a:gd name="connsiteX2" fmla="*/ 63500 w 1799789"/>
                        <a:gd name="connsiteY2" fmla="*/ 127000 h 2311400"/>
                        <a:gd name="connsiteX3" fmla="*/ 59267 w 1799789"/>
                        <a:gd name="connsiteY3" fmla="*/ 152400 h 2311400"/>
                        <a:gd name="connsiteX4" fmla="*/ 46567 w 1799789"/>
                        <a:gd name="connsiteY4" fmla="*/ 177800 h 2311400"/>
                        <a:gd name="connsiteX5" fmla="*/ 33867 w 1799789"/>
                        <a:gd name="connsiteY5" fmla="*/ 207433 h 2311400"/>
                        <a:gd name="connsiteX6" fmla="*/ 21167 w 1799789"/>
                        <a:gd name="connsiteY6" fmla="*/ 254000 h 2311400"/>
                        <a:gd name="connsiteX7" fmla="*/ 16934 w 1799789"/>
                        <a:gd name="connsiteY7" fmla="*/ 275166 h 2311400"/>
                        <a:gd name="connsiteX8" fmla="*/ 8467 w 1799789"/>
                        <a:gd name="connsiteY8" fmla="*/ 292100 h 2311400"/>
                        <a:gd name="connsiteX9" fmla="*/ 0 w 1799789"/>
                        <a:gd name="connsiteY9" fmla="*/ 448733 h 2311400"/>
                        <a:gd name="connsiteX10" fmla="*/ 4234 w 1799789"/>
                        <a:gd name="connsiteY10" fmla="*/ 613833 h 2311400"/>
                        <a:gd name="connsiteX11" fmla="*/ 8467 w 1799789"/>
                        <a:gd name="connsiteY11" fmla="*/ 643466 h 2311400"/>
                        <a:gd name="connsiteX12" fmla="*/ 29634 w 1799789"/>
                        <a:gd name="connsiteY12" fmla="*/ 698500 h 2311400"/>
                        <a:gd name="connsiteX13" fmla="*/ 38100 w 1799789"/>
                        <a:gd name="connsiteY13" fmla="*/ 740833 h 2311400"/>
                        <a:gd name="connsiteX14" fmla="*/ 50800 w 1799789"/>
                        <a:gd name="connsiteY14" fmla="*/ 757766 h 2311400"/>
                        <a:gd name="connsiteX15" fmla="*/ 59267 w 1799789"/>
                        <a:gd name="connsiteY15" fmla="*/ 774700 h 2311400"/>
                        <a:gd name="connsiteX16" fmla="*/ 67734 w 1799789"/>
                        <a:gd name="connsiteY16" fmla="*/ 808566 h 2311400"/>
                        <a:gd name="connsiteX17" fmla="*/ 97367 w 1799789"/>
                        <a:gd name="connsiteY17" fmla="*/ 859366 h 2311400"/>
                        <a:gd name="connsiteX18" fmla="*/ 110067 w 1799789"/>
                        <a:gd name="connsiteY18" fmla="*/ 872066 h 2311400"/>
                        <a:gd name="connsiteX19" fmla="*/ 118534 w 1799789"/>
                        <a:gd name="connsiteY19" fmla="*/ 901700 h 2311400"/>
                        <a:gd name="connsiteX20" fmla="*/ 143934 w 1799789"/>
                        <a:gd name="connsiteY20" fmla="*/ 927100 h 2311400"/>
                        <a:gd name="connsiteX21" fmla="*/ 165100 w 1799789"/>
                        <a:gd name="connsiteY21" fmla="*/ 952500 h 2311400"/>
                        <a:gd name="connsiteX22" fmla="*/ 190500 w 1799789"/>
                        <a:gd name="connsiteY22" fmla="*/ 999066 h 2311400"/>
                        <a:gd name="connsiteX23" fmla="*/ 220134 w 1799789"/>
                        <a:gd name="connsiteY23" fmla="*/ 1062566 h 2311400"/>
                        <a:gd name="connsiteX24" fmla="*/ 232834 w 1799789"/>
                        <a:gd name="connsiteY24" fmla="*/ 1096433 h 2311400"/>
                        <a:gd name="connsiteX25" fmla="*/ 237067 w 1799789"/>
                        <a:gd name="connsiteY25" fmla="*/ 1121833 h 2311400"/>
                        <a:gd name="connsiteX26" fmla="*/ 245534 w 1799789"/>
                        <a:gd name="connsiteY26" fmla="*/ 1176866 h 2311400"/>
                        <a:gd name="connsiteX27" fmla="*/ 254000 w 1799789"/>
                        <a:gd name="connsiteY27" fmla="*/ 1227666 h 2311400"/>
                        <a:gd name="connsiteX28" fmla="*/ 262467 w 1799789"/>
                        <a:gd name="connsiteY28" fmla="*/ 1308100 h 2311400"/>
                        <a:gd name="connsiteX29" fmla="*/ 258234 w 1799789"/>
                        <a:gd name="connsiteY29" fmla="*/ 1392766 h 2311400"/>
                        <a:gd name="connsiteX30" fmla="*/ 254000 w 1799789"/>
                        <a:gd name="connsiteY30" fmla="*/ 1405466 h 2311400"/>
                        <a:gd name="connsiteX31" fmla="*/ 249767 w 1799789"/>
                        <a:gd name="connsiteY31" fmla="*/ 1422400 h 2311400"/>
                        <a:gd name="connsiteX32" fmla="*/ 245534 w 1799789"/>
                        <a:gd name="connsiteY32" fmla="*/ 1443566 h 2311400"/>
                        <a:gd name="connsiteX33" fmla="*/ 232834 w 1799789"/>
                        <a:gd name="connsiteY33" fmla="*/ 1468966 h 2311400"/>
                        <a:gd name="connsiteX34" fmla="*/ 215900 w 1799789"/>
                        <a:gd name="connsiteY34" fmla="*/ 1608666 h 2311400"/>
                        <a:gd name="connsiteX35" fmla="*/ 194734 w 1799789"/>
                        <a:gd name="connsiteY35" fmla="*/ 1634066 h 2311400"/>
                        <a:gd name="connsiteX36" fmla="*/ 160867 w 1799789"/>
                        <a:gd name="connsiteY36" fmla="*/ 1667933 h 2311400"/>
                        <a:gd name="connsiteX37" fmla="*/ 139700 w 1799789"/>
                        <a:gd name="connsiteY37" fmla="*/ 1701800 h 2311400"/>
                        <a:gd name="connsiteX38" fmla="*/ 135467 w 1799789"/>
                        <a:gd name="connsiteY38" fmla="*/ 1714500 h 2311400"/>
                        <a:gd name="connsiteX39" fmla="*/ 122767 w 1799789"/>
                        <a:gd name="connsiteY39" fmla="*/ 1731433 h 2311400"/>
                        <a:gd name="connsiteX40" fmla="*/ 127000 w 1799789"/>
                        <a:gd name="connsiteY40" fmla="*/ 1841500 h 2311400"/>
                        <a:gd name="connsiteX41" fmla="*/ 148167 w 1799789"/>
                        <a:gd name="connsiteY41" fmla="*/ 1875366 h 2311400"/>
                        <a:gd name="connsiteX42" fmla="*/ 160867 w 1799789"/>
                        <a:gd name="connsiteY42" fmla="*/ 1909233 h 2311400"/>
                        <a:gd name="connsiteX43" fmla="*/ 177800 w 1799789"/>
                        <a:gd name="connsiteY43" fmla="*/ 1938866 h 2311400"/>
                        <a:gd name="connsiteX44" fmla="*/ 190500 w 1799789"/>
                        <a:gd name="connsiteY44" fmla="*/ 1968500 h 2311400"/>
                        <a:gd name="connsiteX45" fmla="*/ 241300 w 1799789"/>
                        <a:gd name="connsiteY45" fmla="*/ 2036233 h 2311400"/>
                        <a:gd name="connsiteX46" fmla="*/ 283634 w 1799789"/>
                        <a:gd name="connsiteY46" fmla="*/ 2061633 h 2311400"/>
                        <a:gd name="connsiteX47" fmla="*/ 313267 w 1799789"/>
                        <a:gd name="connsiteY47" fmla="*/ 2074333 h 2311400"/>
                        <a:gd name="connsiteX48" fmla="*/ 389467 w 1799789"/>
                        <a:gd name="connsiteY48" fmla="*/ 2129366 h 2311400"/>
                        <a:gd name="connsiteX49" fmla="*/ 452967 w 1799789"/>
                        <a:gd name="connsiteY49" fmla="*/ 2171700 h 2311400"/>
                        <a:gd name="connsiteX50" fmla="*/ 478367 w 1799789"/>
                        <a:gd name="connsiteY50" fmla="*/ 2197100 h 2311400"/>
                        <a:gd name="connsiteX51" fmla="*/ 499534 w 1799789"/>
                        <a:gd name="connsiteY51" fmla="*/ 2218266 h 2311400"/>
                        <a:gd name="connsiteX52" fmla="*/ 503767 w 1799789"/>
                        <a:gd name="connsiteY52" fmla="*/ 2230966 h 2311400"/>
                        <a:gd name="connsiteX53" fmla="*/ 524934 w 1799789"/>
                        <a:gd name="connsiteY53" fmla="*/ 2235200 h 2311400"/>
                        <a:gd name="connsiteX54" fmla="*/ 541867 w 1799789"/>
                        <a:gd name="connsiteY54" fmla="*/ 2243666 h 2311400"/>
                        <a:gd name="connsiteX55" fmla="*/ 592667 w 1799789"/>
                        <a:gd name="connsiteY55" fmla="*/ 2260600 h 2311400"/>
                        <a:gd name="connsiteX56" fmla="*/ 651934 w 1799789"/>
                        <a:gd name="connsiteY56" fmla="*/ 2281766 h 2311400"/>
                        <a:gd name="connsiteX57" fmla="*/ 673100 w 1799789"/>
                        <a:gd name="connsiteY57" fmla="*/ 2290233 h 2311400"/>
                        <a:gd name="connsiteX58" fmla="*/ 715434 w 1799789"/>
                        <a:gd name="connsiteY58" fmla="*/ 2311400 h 2311400"/>
                        <a:gd name="connsiteX59" fmla="*/ 863600 w 1799789"/>
                        <a:gd name="connsiteY59" fmla="*/ 2290233 h 2311400"/>
                        <a:gd name="connsiteX60" fmla="*/ 973667 w 1799789"/>
                        <a:gd name="connsiteY60" fmla="*/ 2218266 h 2311400"/>
                        <a:gd name="connsiteX61" fmla="*/ 1164167 w 1799789"/>
                        <a:gd name="connsiteY61" fmla="*/ 2205566 h 2311400"/>
                        <a:gd name="connsiteX62" fmla="*/ 1248834 w 1799789"/>
                        <a:gd name="connsiteY62" fmla="*/ 2154766 h 2311400"/>
                        <a:gd name="connsiteX63" fmla="*/ 1286934 w 1799789"/>
                        <a:gd name="connsiteY63" fmla="*/ 2129366 h 2311400"/>
                        <a:gd name="connsiteX64" fmla="*/ 1312334 w 1799789"/>
                        <a:gd name="connsiteY64" fmla="*/ 2112433 h 2311400"/>
                        <a:gd name="connsiteX65" fmla="*/ 1384300 w 1799789"/>
                        <a:gd name="connsiteY65" fmla="*/ 2065866 h 2311400"/>
                        <a:gd name="connsiteX66" fmla="*/ 1405467 w 1799789"/>
                        <a:gd name="connsiteY66" fmla="*/ 2044700 h 2311400"/>
                        <a:gd name="connsiteX67" fmla="*/ 1452034 w 1799789"/>
                        <a:gd name="connsiteY67" fmla="*/ 1951566 h 2311400"/>
                        <a:gd name="connsiteX68" fmla="*/ 1473200 w 1799789"/>
                        <a:gd name="connsiteY68" fmla="*/ 1921933 h 2311400"/>
                        <a:gd name="connsiteX69" fmla="*/ 1485900 w 1799789"/>
                        <a:gd name="connsiteY69" fmla="*/ 1879600 h 2311400"/>
                        <a:gd name="connsiteX70" fmla="*/ 1502834 w 1799789"/>
                        <a:gd name="connsiteY70" fmla="*/ 1871133 h 2311400"/>
                        <a:gd name="connsiteX71" fmla="*/ 1540934 w 1799789"/>
                        <a:gd name="connsiteY71" fmla="*/ 1866900 h 2311400"/>
                        <a:gd name="connsiteX72" fmla="*/ 1574800 w 1799789"/>
                        <a:gd name="connsiteY72" fmla="*/ 1862666 h 2311400"/>
                        <a:gd name="connsiteX73" fmla="*/ 1693334 w 1799789"/>
                        <a:gd name="connsiteY73" fmla="*/ 1858433 h 2311400"/>
                        <a:gd name="connsiteX74" fmla="*/ 1714500 w 1799789"/>
                        <a:gd name="connsiteY74" fmla="*/ 1845733 h 2311400"/>
                        <a:gd name="connsiteX75" fmla="*/ 1739900 w 1799789"/>
                        <a:gd name="connsiteY75" fmla="*/ 1803400 h 2311400"/>
                        <a:gd name="connsiteX76" fmla="*/ 1744134 w 1799789"/>
                        <a:gd name="connsiteY76" fmla="*/ 1782233 h 2311400"/>
                        <a:gd name="connsiteX77" fmla="*/ 1739900 w 1799789"/>
                        <a:gd name="connsiteY77" fmla="*/ 1722966 h 2311400"/>
                        <a:gd name="connsiteX78" fmla="*/ 1744134 w 1799789"/>
                        <a:gd name="connsiteY78" fmla="*/ 1689100 h 2311400"/>
                        <a:gd name="connsiteX79" fmla="*/ 1778000 w 1799789"/>
                        <a:gd name="connsiteY79" fmla="*/ 1612900 h 2311400"/>
                        <a:gd name="connsiteX80" fmla="*/ 1786467 w 1799789"/>
                        <a:gd name="connsiteY80" fmla="*/ 1574800 h 2311400"/>
                        <a:gd name="connsiteX81" fmla="*/ 1799167 w 1799789"/>
                        <a:gd name="connsiteY81" fmla="*/ 1528233 h 2311400"/>
                        <a:gd name="connsiteX82" fmla="*/ 1794934 w 1799789"/>
                        <a:gd name="connsiteY82" fmla="*/ 1498600 h 2311400"/>
                        <a:gd name="connsiteX83" fmla="*/ 1773767 w 1799789"/>
                        <a:gd name="connsiteY83" fmla="*/ 1490133 h 2311400"/>
                        <a:gd name="connsiteX84" fmla="*/ 1748367 w 1799789"/>
                        <a:gd name="connsiteY84" fmla="*/ 1477433 h 2311400"/>
                        <a:gd name="connsiteX85" fmla="*/ 1722967 w 1799789"/>
                        <a:gd name="connsiteY85" fmla="*/ 1456266 h 2311400"/>
                        <a:gd name="connsiteX86" fmla="*/ 1697567 w 1799789"/>
                        <a:gd name="connsiteY86" fmla="*/ 1439333 h 2311400"/>
                        <a:gd name="connsiteX87" fmla="*/ 1617134 w 1799789"/>
                        <a:gd name="connsiteY87" fmla="*/ 1371600 h 2311400"/>
                        <a:gd name="connsiteX88" fmla="*/ 1608667 w 1799789"/>
                        <a:gd name="connsiteY88" fmla="*/ 1350433 h 2311400"/>
                        <a:gd name="connsiteX89" fmla="*/ 1587500 w 1799789"/>
                        <a:gd name="connsiteY89" fmla="*/ 1316566 h 2311400"/>
                        <a:gd name="connsiteX90" fmla="*/ 1574800 w 1799789"/>
                        <a:gd name="connsiteY90" fmla="*/ 1265766 h 2311400"/>
                        <a:gd name="connsiteX91" fmla="*/ 1587500 w 1799789"/>
                        <a:gd name="connsiteY91" fmla="*/ 1231900 h 2311400"/>
                        <a:gd name="connsiteX92" fmla="*/ 1629834 w 1799789"/>
                        <a:gd name="connsiteY92" fmla="*/ 1198033 h 2311400"/>
                        <a:gd name="connsiteX93" fmla="*/ 1646767 w 1799789"/>
                        <a:gd name="connsiteY93" fmla="*/ 1176866 h 2311400"/>
                        <a:gd name="connsiteX94" fmla="*/ 1667934 w 1799789"/>
                        <a:gd name="connsiteY94" fmla="*/ 1155700 h 2311400"/>
                        <a:gd name="connsiteX95" fmla="*/ 1684867 w 1799789"/>
                        <a:gd name="connsiteY95" fmla="*/ 1113366 h 2311400"/>
                        <a:gd name="connsiteX96" fmla="*/ 1701800 w 1799789"/>
                        <a:gd name="connsiteY96" fmla="*/ 1011766 h 2311400"/>
                        <a:gd name="connsiteX97" fmla="*/ 1731434 w 1799789"/>
                        <a:gd name="connsiteY97" fmla="*/ 977900 h 2311400"/>
                        <a:gd name="connsiteX98" fmla="*/ 1739900 w 1799789"/>
                        <a:gd name="connsiteY98" fmla="*/ 931333 h 2311400"/>
                        <a:gd name="connsiteX99" fmla="*/ 1744134 w 1799789"/>
                        <a:gd name="connsiteY99" fmla="*/ 897466 h 2311400"/>
                        <a:gd name="connsiteX100" fmla="*/ 1752600 w 1799789"/>
                        <a:gd name="connsiteY100" fmla="*/ 859366 h 2311400"/>
                        <a:gd name="connsiteX101" fmla="*/ 1744134 w 1799789"/>
                        <a:gd name="connsiteY101" fmla="*/ 778933 h 2311400"/>
                        <a:gd name="connsiteX102" fmla="*/ 1718734 w 1799789"/>
                        <a:gd name="connsiteY102" fmla="*/ 745066 h 2311400"/>
                        <a:gd name="connsiteX103" fmla="*/ 1706034 w 1799789"/>
                        <a:gd name="connsiteY103" fmla="*/ 728133 h 2311400"/>
                        <a:gd name="connsiteX104" fmla="*/ 1655234 w 1799789"/>
                        <a:gd name="connsiteY104" fmla="*/ 706966 h 2311400"/>
                        <a:gd name="connsiteX105" fmla="*/ 1570567 w 1799789"/>
                        <a:gd name="connsiteY105" fmla="*/ 677333 h 2311400"/>
                        <a:gd name="connsiteX106" fmla="*/ 1515534 w 1799789"/>
                        <a:gd name="connsiteY106" fmla="*/ 651933 h 2311400"/>
                        <a:gd name="connsiteX107" fmla="*/ 1490134 w 1799789"/>
                        <a:gd name="connsiteY107" fmla="*/ 647700 h 2311400"/>
                        <a:gd name="connsiteX108" fmla="*/ 1468967 w 1799789"/>
                        <a:gd name="connsiteY108" fmla="*/ 639233 h 2311400"/>
                        <a:gd name="connsiteX109" fmla="*/ 1443567 w 1799789"/>
                        <a:gd name="connsiteY109" fmla="*/ 635000 h 2311400"/>
                        <a:gd name="connsiteX110" fmla="*/ 1409700 w 1799789"/>
                        <a:gd name="connsiteY110" fmla="*/ 613833 h 2311400"/>
                        <a:gd name="connsiteX111" fmla="*/ 1380067 w 1799789"/>
                        <a:gd name="connsiteY111" fmla="*/ 609600 h 2311400"/>
                        <a:gd name="connsiteX112" fmla="*/ 1206500 w 1799789"/>
                        <a:gd name="connsiteY112" fmla="*/ 601133 h 2311400"/>
                        <a:gd name="connsiteX113" fmla="*/ 1138767 w 1799789"/>
                        <a:gd name="connsiteY113" fmla="*/ 609600 h 2311400"/>
                        <a:gd name="connsiteX114" fmla="*/ 1117600 w 1799789"/>
                        <a:gd name="connsiteY114" fmla="*/ 630766 h 2311400"/>
                        <a:gd name="connsiteX115" fmla="*/ 1100667 w 1799789"/>
                        <a:gd name="connsiteY115" fmla="*/ 639233 h 2311400"/>
                        <a:gd name="connsiteX116" fmla="*/ 1092200 w 1799789"/>
                        <a:gd name="connsiteY116" fmla="*/ 804333 h 2311400"/>
                        <a:gd name="connsiteX117" fmla="*/ 1083734 w 1799789"/>
                        <a:gd name="connsiteY117" fmla="*/ 825500 h 2311400"/>
                        <a:gd name="connsiteX118" fmla="*/ 1075267 w 1799789"/>
                        <a:gd name="connsiteY118" fmla="*/ 889000 h 2311400"/>
                        <a:gd name="connsiteX119" fmla="*/ 1045634 w 1799789"/>
                        <a:gd name="connsiteY119" fmla="*/ 918633 h 2311400"/>
                        <a:gd name="connsiteX120" fmla="*/ 1016000 w 1799789"/>
                        <a:gd name="connsiteY120" fmla="*/ 927100 h 2311400"/>
                        <a:gd name="connsiteX121" fmla="*/ 973667 w 1799789"/>
                        <a:gd name="connsiteY121" fmla="*/ 931333 h 2311400"/>
                        <a:gd name="connsiteX122" fmla="*/ 804334 w 1799789"/>
                        <a:gd name="connsiteY122" fmla="*/ 944033 h 2311400"/>
                        <a:gd name="connsiteX123" fmla="*/ 783167 w 1799789"/>
                        <a:gd name="connsiteY123" fmla="*/ 931333 h 2311400"/>
                        <a:gd name="connsiteX124" fmla="*/ 778934 w 1799789"/>
                        <a:gd name="connsiteY124" fmla="*/ 863600 h 2311400"/>
                        <a:gd name="connsiteX125" fmla="*/ 774700 w 1799789"/>
                        <a:gd name="connsiteY125" fmla="*/ 850900 h 2311400"/>
                        <a:gd name="connsiteX126" fmla="*/ 770467 w 1799789"/>
                        <a:gd name="connsiteY126" fmla="*/ 825500 h 2311400"/>
                        <a:gd name="connsiteX127" fmla="*/ 762000 w 1799789"/>
                        <a:gd name="connsiteY127" fmla="*/ 783166 h 2311400"/>
                        <a:gd name="connsiteX128" fmla="*/ 757767 w 1799789"/>
                        <a:gd name="connsiteY128" fmla="*/ 745066 h 2311400"/>
                        <a:gd name="connsiteX129" fmla="*/ 753534 w 1799789"/>
                        <a:gd name="connsiteY129" fmla="*/ 702733 h 2311400"/>
                        <a:gd name="connsiteX130" fmla="*/ 740834 w 1799789"/>
                        <a:gd name="connsiteY130" fmla="*/ 626533 h 2311400"/>
                        <a:gd name="connsiteX131" fmla="*/ 723900 w 1799789"/>
                        <a:gd name="connsiteY131" fmla="*/ 584200 h 2311400"/>
                        <a:gd name="connsiteX132" fmla="*/ 706967 w 1799789"/>
                        <a:gd name="connsiteY132" fmla="*/ 503766 h 2311400"/>
                        <a:gd name="connsiteX133" fmla="*/ 681567 w 1799789"/>
                        <a:gd name="connsiteY133" fmla="*/ 436033 h 2311400"/>
                        <a:gd name="connsiteX134" fmla="*/ 668867 w 1799789"/>
                        <a:gd name="connsiteY134" fmla="*/ 397933 h 2311400"/>
                        <a:gd name="connsiteX135" fmla="*/ 643467 w 1799789"/>
                        <a:gd name="connsiteY135" fmla="*/ 355600 h 2311400"/>
                        <a:gd name="connsiteX136" fmla="*/ 592667 w 1799789"/>
                        <a:gd name="connsiteY136" fmla="*/ 262466 h 2311400"/>
                        <a:gd name="connsiteX137" fmla="*/ 546100 w 1799789"/>
                        <a:gd name="connsiteY137" fmla="*/ 215900 h 2311400"/>
                        <a:gd name="connsiteX138" fmla="*/ 524934 w 1799789"/>
                        <a:gd name="connsiteY138" fmla="*/ 190500 h 2311400"/>
                        <a:gd name="connsiteX139" fmla="*/ 491067 w 1799789"/>
                        <a:gd name="connsiteY139" fmla="*/ 169333 h 2311400"/>
                        <a:gd name="connsiteX140" fmla="*/ 465667 w 1799789"/>
                        <a:gd name="connsiteY140" fmla="*/ 148166 h 2311400"/>
                        <a:gd name="connsiteX141" fmla="*/ 402167 w 1799789"/>
                        <a:gd name="connsiteY141" fmla="*/ 84666 h 2311400"/>
                        <a:gd name="connsiteX142" fmla="*/ 368300 w 1799789"/>
                        <a:gd name="connsiteY142" fmla="*/ 76200 h 2311400"/>
                        <a:gd name="connsiteX143" fmla="*/ 342900 w 1799789"/>
                        <a:gd name="connsiteY143" fmla="*/ 63500 h 2311400"/>
                        <a:gd name="connsiteX144" fmla="*/ 321734 w 1799789"/>
                        <a:gd name="connsiteY144" fmla="*/ 50800 h 2311400"/>
                        <a:gd name="connsiteX145" fmla="*/ 300567 w 1799789"/>
                        <a:gd name="connsiteY145" fmla="*/ 46566 h 2311400"/>
                        <a:gd name="connsiteX146" fmla="*/ 279400 w 1799789"/>
                        <a:gd name="connsiteY146" fmla="*/ 33866 h 2311400"/>
                        <a:gd name="connsiteX147" fmla="*/ 249767 w 1799789"/>
                        <a:gd name="connsiteY147" fmla="*/ 12700 h 2311400"/>
                        <a:gd name="connsiteX148" fmla="*/ 169334 w 1799789"/>
                        <a:gd name="connsiteY148" fmla="*/ 0 h 2311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</a:cxnLst>
                      <a:rect l="l" t="t" r="r" b="b"/>
                      <a:pathLst>
                        <a:path w="1799789" h="2311400">
                          <a:moveTo>
                            <a:pt x="169334" y="0"/>
                          </a:moveTo>
                          <a:cubicBezTo>
                            <a:pt x="149128" y="16164"/>
                            <a:pt x="118016" y="39775"/>
                            <a:pt x="105834" y="59266"/>
                          </a:cubicBezTo>
                          <a:lnTo>
                            <a:pt x="63500" y="127000"/>
                          </a:lnTo>
                          <a:cubicBezTo>
                            <a:pt x="62089" y="135467"/>
                            <a:pt x="61981" y="144257"/>
                            <a:pt x="59267" y="152400"/>
                          </a:cubicBezTo>
                          <a:cubicBezTo>
                            <a:pt x="56274" y="161380"/>
                            <a:pt x="50534" y="169205"/>
                            <a:pt x="46567" y="177800"/>
                          </a:cubicBezTo>
                          <a:cubicBezTo>
                            <a:pt x="42064" y="187557"/>
                            <a:pt x="37265" y="197238"/>
                            <a:pt x="33867" y="207433"/>
                          </a:cubicBezTo>
                          <a:cubicBezTo>
                            <a:pt x="28779" y="222697"/>
                            <a:pt x="25069" y="238391"/>
                            <a:pt x="21167" y="254000"/>
                          </a:cubicBezTo>
                          <a:cubicBezTo>
                            <a:pt x="19422" y="260980"/>
                            <a:pt x="19209" y="268340"/>
                            <a:pt x="16934" y="275166"/>
                          </a:cubicBezTo>
                          <a:cubicBezTo>
                            <a:pt x="14938" y="281153"/>
                            <a:pt x="11289" y="286455"/>
                            <a:pt x="8467" y="292100"/>
                          </a:cubicBezTo>
                          <a:cubicBezTo>
                            <a:pt x="3667" y="349706"/>
                            <a:pt x="0" y="384885"/>
                            <a:pt x="0" y="448733"/>
                          </a:cubicBezTo>
                          <a:cubicBezTo>
                            <a:pt x="0" y="503784"/>
                            <a:pt x="1843" y="558834"/>
                            <a:pt x="4234" y="613833"/>
                          </a:cubicBezTo>
                          <a:cubicBezTo>
                            <a:pt x="4667" y="623802"/>
                            <a:pt x="6047" y="633786"/>
                            <a:pt x="8467" y="643466"/>
                          </a:cubicBezTo>
                          <a:cubicBezTo>
                            <a:pt x="15815" y="672857"/>
                            <a:pt x="18644" y="676520"/>
                            <a:pt x="29634" y="698500"/>
                          </a:cubicBezTo>
                          <a:cubicBezTo>
                            <a:pt x="32456" y="712611"/>
                            <a:pt x="33260" y="727281"/>
                            <a:pt x="38100" y="740833"/>
                          </a:cubicBezTo>
                          <a:cubicBezTo>
                            <a:pt x="40473" y="747477"/>
                            <a:pt x="47061" y="751783"/>
                            <a:pt x="50800" y="757766"/>
                          </a:cubicBezTo>
                          <a:cubicBezTo>
                            <a:pt x="54145" y="763118"/>
                            <a:pt x="56445" y="769055"/>
                            <a:pt x="59267" y="774700"/>
                          </a:cubicBezTo>
                          <a:cubicBezTo>
                            <a:pt x="62089" y="785989"/>
                            <a:pt x="62530" y="798158"/>
                            <a:pt x="67734" y="808566"/>
                          </a:cubicBezTo>
                          <a:cubicBezTo>
                            <a:pt x="78793" y="830684"/>
                            <a:pt x="81839" y="839401"/>
                            <a:pt x="97367" y="859366"/>
                          </a:cubicBezTo>
                          <a:cubicBezTo>
                            <a:pt x="101043" y="864092"/>
                            <a:pt x="105834" y="867833"/>
                            <a:pt x="110067" y="872066"/>
                          </a:cubicBezTo>
                          <a:cubicBezTo>
                            <a:pt x="110382" y="873328"/>
                            <a:pt x="116294" y="898821"/>
                            <a:pt x="118534" y="901700"/>
                          </a:cubicBezTo>
                          <a:cubicBezTo>
                            <a:pt x="125885" y="911151"/>
                            <a:pt x="136269" y="917901"/>
                            <a:pt x="143934" y="927100"/>
                          </a:cubicBezTo>
                          <a:lnTo>
                            <a:pt x="165100" y="952500"/>
                          </a:lnTo>
                          <a:cubicBezTo>
                            <a:pt x="182611" y="996275"/>
                            <a:pt x="162302" y="949720"/>
                            <a:pt x="190500" y="999066"/>
                          </a:cubicBezTo>
                          <a:cubicBezTo>
                            <a:pt x="200382" y="1016360"/>
                            <a:pt x="212559" y="1043628"/>
                            <a:pt x="220134" y="1062566"/>
                          </a:cubicBezTo>
                          <a:cubicBezTo>
                            <a:pt x="224612" y="1073760"/>
                            <a:pt x="228601" y="1085144"/>
                            <a:pt x="232834" y="1096433"/>
                          </a:cubicBezTo>
                          <a:cubicBezTo>
                            <a:pt x="234245" y="1104900"/>
                            <a:pt x="235762" y="1113349"/>
                            <a:pt x="237067" y="1121833"/>
                          </a:cubicBezTo>
                          <a:cubicBezTo>
                            <a:pt x="241828" y="1152784"/>
                            <a:pt x="240249" y="1147799"/>
                            <a:pt x="245534" y="1176866"/>
                          </a:cubicBezTo>
                          <a:cubicBezTo>
                            <a:pt x="249692" y="1199734"/>
                            <a:pt x="251567" y="1202119"/>
                            <a:pt x="254000" y="1227666"/>
                          </a:cubicBezTo>
                          <a:cubicBezTo>
                            <a:pt x="261766" y="1309210"/>
                            <a:pt x="253253" y="1262026"/>
                            <a:pt x="262467" y="1308100"/>
                          </a:cubicBezTo>
                          <a:cubicBezTo>
                            <a:pt x="261056" y="1336322"/>
                            <a:pt x="260682" y="1364615"/>
                            <a:pt x="258234" y="1392766"/>
                          </a:cubicBezTo>
                          <a:cubicBezTo>
                            <a:pt x="257847" y="1397212"/>
                            <a:pt x="255226" y="1401175"/>
                            <a:pt x="254000" y="1405466"/>
                          </a:cubicBezTo>
                          <a:cubicBezTo>
                            <a:pt x="252402" y="1411060"/>
                            <a:pt x="251029" y="1416720"/>
                            <a:pt x="249767" y="1422400"/>
                          </a:cubicBezTo>
                          <a:cubicBezTo>
                            <a:pt x="248206" y="1429424"/>
                            <a:pt x="247993" y="1436804"/>
                            <a:pt x="245534" y="1443566"/>
                          </a:cubicBezTo>
                          <a:cubicBezTo>
                            <a:pt x="242299" y="1452462"/>
                            <a:pt x="237067" y="1460499"/>
                            <a:pt x="232834" y="1468966"/>
                          </a:cubicBezTo>
                          <a:cubicBezTo>
                            <a:pt x="230162" y="1495689"/>
                            <a:pt x="223680" y="1575602"/>
                            <a:pt x="215900" y="1608666"/>
                          </a:cubicBezTo>
                          <a:cubicBezTo>
                            <a:pt x="210776" y="1630443"/>
                            <a:pt x="208156" y="1621864"/>
                            <a:pt x="194734" y="1634066"/>
                          </a:cubicBezTo>
                          <a:cubicBezTo>
                            <a:pt x="182921" y="1644805"/>
                            <a:pt x="170446" y="1655161"/>
                            <a:pt x="160867" y="1667933"/>
                          </a:cubicBezTo>
                          <a:cubicBezTo>
                            <a:pt x="148712" y="1684139"/>
                            <a:pt x="147448" y="1683721"/>
                            <a:pt x="139700" y="1701800"/>
                          </a:cubicBezTo>
                          <a:cubicBezTo>
                            <a:pt x="137942" y="1705902"/>
                            <a:pt x="137681" y="1710626"/>
                            <a:pt x="135467" y="1714500"/>
                          </a:cubicBezTo>
                          <a:cubicBezTo>
                            <a:pt x="131967" y="1720626"/>
                            <a:pt x="127000" y="1725789"/>
                            <a:pt x="122767" y="1731433"/>
                          </a:cubicBezTo>
                          <a:cubicBezTo>
                            <a:pt x="124178" y="1768122"/>
                            <a:pt x="120619" y="1805343"/>
                            <a:pt x="127000" y="1841500"/>
                          </a:cubicBezTo>
                          <a:cubicBezTo>
                            <a:pt x="129313" y="1854610"/>
                            <a:pt x="142214" y="1863459"/>
                            <a:pt x="148167" y="1875366"/>
                          </a:cubicBezTo>
                          <a:cubicBezTo>
                            <a:pt x="153559" y="1886150"/>
                            <a:pt x="155768" y="1898307"/>
                            <a:pt x="160867" y="1909233"/>
                          </a:cubicBezTo>
                          <a:cubicBezTo>
                            <a:pt x="165678" y="1919542"/>
                            <a:pt x="172712" y="1928690"/>
                            <a:pt x="177800" y="1938866"/>
                          </a:cubicBezTo>
                          <a:cubicBezTo>
                            <a:pt x="182606" y="1948478"/>
                            <a:pt x="185231" y="1959133"/>
                            <a:pt x="190500" y="1968500"/>
                          </a:cubicBezTo>
                          <a:cubicBezTo>
                            <a:pt x="202584" y="1989984"/>
                            <a:pt x="223467" y="2018400"/>
                            <a:pt x="241300" y="2036233"/>
                          </a:cubicBezTo>
                          <a:cubicBezTo>
                            <a:pt x="252740" y="2047672"/>
                            <a:pt x="269454" y="2055089"/>
                            <a:pt x="283634" y="2061633"/>
                          </a:cubicBezTo>
                          <a:cubicBezTo>
                            <a:pt x="293391" y="2066136"/>
                            <a:pt x="303389" y="2070100"/>
                            <a:pt x="313267" y="2074333"/>
                          </a:cubicBezTo>
                          <a:cubicBezTo>
                            <a:pt x="401639" y="2162705"/>
                            <a:pt x="303658" y="2073843"/>
                            <a:pt x="389467" y="2129366"/>
                          </a:cubicBezTo>
                          <a:cubicBezTo>
                            <a:pt x="475194" y="2184837"/>
                            <a:pt x="378187" y="2139651"/>
                            <a:pt x="452967" y="2171700"/>
                          </a:cubicBezTo>
                          <a:cubicBezTo>
                            <a:pt x="461434" y="2180167"/>
                            <a:pt x="470412" y="2188151"/>
                            <a:pt x="478367" y="2197100"/>
                          </a:cubicBezTo>
                          <a:cubicBezTo>
                            <a:pt x="498891" y="2220189"/>
                            <a:pt x="473366" y="2200822"/>
                            <a:pt x="499534" y="2218266"/>
                          </a:cubicBezTo>
                          <a:cubicBezTo>
                            <a:pt x="500945" y="2222499"/>
                            <a:pt x="500054" y="2228491"/>
                            <a:pt x="503767" y="2230966"/>
                          </a:cubicBezTo>
                          <a:cubicBezTo>
                            <a:pt x="509754" y="2234957"/>
                            <a:pt x="518108" y="2232925"/>
                            <a:pt x="524934" y="2235200"/>
                          </a:cubicBezTo>
                          <a:cubicBezTo>
                            <a:pt x="530921" y="2237196"/>
                            <a:pt x="536100" y="2241103"/>
                            <a:pt x="541867" y="2243666"/>
                          </a:cubicBezTo>
                          <a:cubicBezTo>
                            <a:pt x="612144" y="2274900"/>
                            <a:pt x="502232" y="2224426"/>
                            <a:pt x="592667" y="2260600"/>
                          </a:cubicBezTo>
                          <a:cubicBezTo>
                            <a:pt x="652012" y="2284338"/>
                            <a:pt x="601978" y="2273441"/>
                            <a:pt x="651934" y="2281766"/>
                          </a:cubicBezTo>
                          <a:cubicBezTo>
                            <a:pt x="658989" y="2284588"/>
                            <a:pt x="666429" y="2286594"/>
                            <a:pt x="673100" y="2290233"/>
                          </a:cubicBezTo>
                          <a:cubicBezTo>
                            <a:pt x="715747" y="2313495"/>
                            <a:pt x="681535" y="2302924"/>
                            <a:pt x="715434" y="2311400"/>
                          </a:cubicBezTo>
                          <a:cubicBezTo>
                            <a:pt x="782181" y="2308730"/>
                            <a:pt x="811848" y="2319344"/>
                            <a:pt x="863600" y="2290233"/>
                          </a:cubicBezTo>
                          <a:cubicBezTo>
                            <a:pt x="911443" y="2263321"/>
                            <a:pt x="888034" y="2228969"/>
                            <a:pt x="973667" y="2218266"/>
                          </a:cubicBezTo>
                          <a:cubicBezTo>
                            <a:pt x="1082031" y="2204722"/>
                            <a:pt x="1018660" y="2210584"/>
                            <a:pt x="1164167" y="2205566"/>
                          </a:cubicBezTo>
                          <a:cubicBezTo>
                            <a:pt x="1200735" y="2184235"/>
                            <a:pt x="1215817" y="2176130"/>
                            <a:pt x="1248834" y="2154766"/>
                          </a:cubicBezTo>
                          <a:cubicBezTo>
                            <a:pt x="1261649" y="2146474"/>
                            <a:pt x="1274234" y="2137833"/>
                            <a:pt x="1286934" y="2129366"/>
                          </a:cubicBezTo>
                          <a:cubicBezTo>
                            <a:pt x="1295401" y="2123722"/>
                            <a:pt x="1303705" y="2117826"/>
                            <a:pt x="1312334" y="2112433"/>
                          </a:cubicBezTo>
                          <a:cubicBezTo>
                            <a:pt x="1338081" y="2096341"/>
                            <a:pt x="1361189" y="2085125"/>
                            <a:pt x="1384300" y="2065866"/>
                          </a:cubicBezTo>
                          <a:cubicBezTo>
                            <a:pt x="1391965" y="2059478"/>
                            <a:pt x="1399713" y="2052852"/>
                            <a:pt x="1405467" y="2044700"/>
                          </a:cubicBezTo>
                          <a:cubicBezTo>
                            <a:pt x="1459667" y="1967917"/>
                            <a:pt x="1414710" y="2022068"/>
                            <a:pt x="1452034" y="1951566"/>
                          </a:cubicBezTo>
                          <a:cubicBezTo>
                            <a:pt x="1457713" y="1940838"/>
                            <a:pt x="1466145" y="1931811"/>
                            <a:pt x="1473200" y="1921933"/>
                          </a:cubicBezTo>
                          <a:cubicBezTo>
                            <a:pt x="1477433" y="1907822"/>
                            <a:pt x="1478477" y="1892325"/>
                            <a:pt x="1485900" y="1879600"/>
                          </a:cubicBezTo>
                          <a:cubicBezTo>
                            <a:pt x="1489080" y="1874149"/>
                            <a:pt x="1496685" y="1872552"/>
                            <a:pt x="1502834" y="1871133"/>
                          </a:cubicBezTo>
                          <a:cubicBezTo>
                            <a:pt x="1515285" y="1868260"/>
                            <a:pt x="1528243" y="1868393"/>
                            <a:pt x="1540934" y="1866900"/>
                          </a:cubicBezTo>
                          <a:lnTo>
                            <a:pt x="1574800" y="1862666"/>
                          </a:lnTo>
                          <a:cubicBezTo>
                            <a:pt x="1624593" y="1865433"/>
                            <a:pt x="1649121" y="1873171"/>
                            <a:pt x="1693334" y="1858433"/>
                          </a:cubicBezTo>
                          <a:cubicBezTo>
                            <a:pt x="1701140" y="1855831"/>
                            <a:pt x="1707445" y="1849966"/>
                            <a:pt x="1714500" y="1845733"/>
                          </a:cubicBezTo>
                          <a:cubicBezTo>
                            <a:pt x="1720944" y="1836068"/>
                            <a:pt x="1735560" y="1816421"/>
                            <a:pt x="1739900" y="1803400"/>
                          </a:cubicBezTo>
                          <a:cubicBezTo>
                            <a:pt x="1742175" y="1796574"/>
                            <a:pt x="1742723" y="1789289"/>
                            <a:pt x="1744134" y="1782233"/>
                          </a:cubicBezTo>
                          <a:cubicBezTo>
                            <a:pt x="1742723" y="1762477"/>
                            <a:pt x="1739900" y="1742772"/>
                            <a:pt x="1739900" y="1722966"/>
                          </a:cubicBezTo>
                          <a:cubicBezTo>
                            <a:pt x="1739900" y="1711589"/>
                            <a:pt x="1741375" y="1700137"/>
                            <a:pt x="1744134" y="1689100"/>
                          </a:cubicBezTo>
                          <a:cubicBezTo>
                            <a:pt x="1750214" y="1664780"/>
                            <a:pt x="1767353" y="1634195"/>
                            <a:pt x="1778000" y="1612900"/>
                          </a:cubicBezTo>
                          <a:cubicBezTo>
                            <a:pt x="1780822" y="1600200"/>
                            <a:pt x="1783312" y="1587421"/>
                            <a:pt x="1786467" y="1574800"/>
                          </a:cubicBezTo>
                          <a:cubicBezTo>
                            <a:pt x="1790369" y="1559191"/>
                            <a:pt x="1797390" y="1544224"/>
                            <a:pt x="1799167" y="1528233"/>
                          </a:cubicBezTo>
                          <a:cubicBezTo>
                            <a:pt x="1800269" y="1518316"/>
                            <a:pt x="1800469" y="1506902"/>
                            <a:pt x="1794934" y="1498600"/>
                          </a:cubicBezTo>
                          <a:cubicBezTo>
                            <a:pt x="1790719" y="1492277"/>
                            <a:pt x="1780685" y="1493278"/>
                            <a:pt x="1773767" y="1490133"/>
                          </a:cubicBezTo>
                          <a:cubicBezTo>
                            <a:pt x="1765149" y="1486216"/>
                            <a:pt x="1756243" y="1482684"/>
                            <a:pt x="1748367" y="1477433"/>
                          </a:cubicBezTo>
                          <a:cubicBezTo>
                            <a:pt x="1739197" y="1471319"/>
                            <a:pt x="1731784" y="1462879"/>
                            <a:pt x="1722967" y="1456266"/>
                          </a:cubicBezTo>
                          <a:cubicBezTo>
                            <a:pt x="1714827" y="1450161"/>
                            <a:pt x="1705150" y="1446118"/>
                            <a:pt x="1697567" y="1439333"/>
                          </a:cubicBezTo>
                          <a:cubicBezTo>
                            <a:pt x="1619379" y="1369376"/>
                            <a:pt x="1671744" y="1398905"/>
                            <a:pt x="1617134" y="1371600"/>
                          </a:cubicBezTo>
                          <a:cubicBezTo>
                            <a:pt x="1614312" y="1364544"/>
                            <a:pt x="1612270" y="1357124"/>
                            <a:pt x="1608667" y="1350433"/>
                          </a:cubicBezTo>
                          <a:cubicBezTo>
                            <a:pt x="1602355" y="1338712"/>
                            <a:pt x="1593130" y="1328630"/>
                            <a:pt x="1587500" y="1316566"/>
                          </a:cubicBezTo>
                          <a:cubicBezTo>
                            <a:pt x="1582020" y="1304822"/>
                            <a:pt x="1577573" y="1279630"/>
                            <a:pt x="1574800" y="1265766"/>
                          </a:cubicBezTo>
                          <a:cubicBezTo>
                            <a:pt x="1579033" y="1254477"/>
                            <a:pt x="1581181" y="1242168"/>
                            <a:pt x="1587500" y="1231900"/>
                          </a:cubicBezTo>
                          <a:cubicBezTo>
                            <a:pt x="1598031" y="1214787"/>
                            <a:pt x="1613679" y="1207726"/>
                            <a:pt x="1629834" y="1198033"/>
                          </a:cubicBezTo>
                          <a:cubicBezTo>
                            <a:pt x="1635478" y="1190977"/>
                            <a:pt x="1640723" y="1183582"/>
                            <a:pt x="1646767" y="1176866"/>
                          </a:cubicBezTo>
                          <a:cubicBezTo>
                            <a:pt x="1653442" y="1169449"/>
                            <a:pt x="1661808" y="1163576"/>
                            <a:pt x="1667934" y="1155700"/>
                          </a:cubicBezTo>
                          <a:cubicBezTo>
                            <a:pt x="1675198" y="1146360"/>
                            <a:pt x="1681747" y="1122725"/>
                            <a:pt x="1684867" y="1113366"/>
                          </a:cubicBezTo>
                          <a:cubicBezTo>
                            <a:pt x="1687632" y="1085715"/>
                            <a:pt x="1691084" y="1035340"/>
                            <a:pt x="1701800" y="1011766"/>
                          </a:cubicBezTo>
                          <a:cubicBezTo>
                            <a:pt x="1708007" y="998110"/>
                            <a:pt x="1721556" y="989189"/>
                            <a:pt x="1731434" y="977900"/>
                          </a:cubicBezTo>
                          <a:cubicBezTo>
                            <a:pt x="1734256" y="962378"/>
                            <a:pt x="1737439" y="946917"/>
                            <a:pt x="1739900" y="931333"/>
                          </a:cubicBezTo>
                          <a:cubicBezTo>
                            <a:pt x="1741674" y="920095"/>
                            <a:pt x="1742157" y="908670"/>
                            <a:pt x="1744134" y="897466"/>
                          </a:cubicBezTo>
                          <a:cubicBezTo>
                            <a:pt x="1746395" y="884654"/>
                            <a:pt x="1749778" y="872066"/>
                            <a:pt x="1752600" y="859366"/>
                          </a:cubicBezTo>
                          <a:cubicBezTo>
                            <a:pt x="1752561" y="858898"/>
                            <a:pt x="1747821" y="789993"/>
                            <a:pt x="1744134" y="778933"/>
                          </a:cubicBezTo>
                          <a:cubicBezTo>
                            <a:pt x="1737517" y="759081"/>
                            <a:pt x="1730585" y="758892"/>
                            <a:pt x="1718734" y="745066"/>
                          </a:cubicBezTo>
                          <a:cubicBezTo>
                            <a:pt x="1714142" y="739709"/>
                            <a:pt x="1711344" y="732779"/>
                            <a:pt x="1706034" y="728133"/>
                          </a:cubicBezTo>
                          <a:cubicBezTo>
                            <a:pt x="1688634" y="712908"/>
                            <a:pt x="1677078" y="714247"/>
                            <a:pt x="1655234" y="706966"/>
                          </a:cubicBezTo>
                          <a:cubicBezTo>
                            <a:pt x="1626867" y="697510"/>
                            <a:pt x="1597311" y="690705"/>
                            <a:pt x="1570567" y="677333"/>
                          </a:cubicBezTo>
                          <a:cubicBezTo>
                            <a:pt x="1560499" y="672299"/>
                            <a:pt x="1529998" y="655878"/>
                            <a:pt x="1515534" y="651933"/>
                          </a:cubicBezTo>
                          <a:cubicBezTo>
                            <a:pt x="1507253" y="649675"/>
                            <a:pt x="1498601" y="649111"/>
                            <a:pt x="1490134" y="647700"/>
                          </a:cubicBezTo>
                          <a:cubicBezTo>
                            <a:pt x="1483078" y="644878"/>
                            <a:pt x="1476298" y="641232"/>
                            <a:pt x="1468967" y="639233"/>
                          </a:cubicBezTo>
                          <a:cubicBezTo>
                            <a:pt x="1460686" y="636975"/>
                            <a:pt x="1451456" y="638381"/>
                            <a:pt x="1443567" y="635000"/>
                          </a:cubicBezTo>
                          <a:cubicBezTo>
                            <a:pt x="1431331" y="629756"/>
                            <a:pt x="1422060" y="618777"/>
                            <a:pt x="1409700" y="613833"/>
                          </a:cubicBezTo>
                          <a:cubicBezTo>
                            <a:pt x="1400436" y="610127"/>
                            <a:pt x="1389957" y="610919"/>
                            <a:pt x="1380067" y="609600"/>
                          </a:cubicBezTo>
                          <a:cubicBezTo>
                            <a:pt x="1306439" y="599783"/>
                            <a:pt x="1331087" y="604908"/>
                            <a:pt x="1206500" y="601133"/>
                          </a:cubicBezTo>
                          <a:cubicBezTo>
                            <a:pt x="1183922" y="603955"/>
                            <a:pt x="1160353" y="602405"/>
                            <a:pt x="1138767" y="609600"/>
                          </a:cubicBezTo>
                          <a:cubicBezTo>
                            <a:pt x="1129301" y="612755"/>
                            <a:pt x="1125476" y="624640"/>
                            <a:pt x="1117600" y="630766"/>
                          </a:cubicBezTo>
                          <a:cubicBezTo>
                            <a:pt x="1112619" y="634640"/>
                            <a:pt x="1106311" y="636411"/>
                            <a:pt x="1100667" y="639233"/>
                          </a:cubicBezTo>
                          <a:cubicBezTo>
                            <a:pt x="1079564" y="702548"/>
                            <a:pt x="1105680" y="620104"/>
                            <a:pt x="1092200" y="804333"/>
                          </a:cubicBezTo>
                          <a:cubicBezTo>
                            <a:pt x="1091645" y="811912"/>
                            <a:pt x="1086556" y="818444"/>
                            <a:pt x="1083734" y="825500"/>
                          </a:cubicBezTo>
                          <a:cubicBezTo>
                            <a:pt x="1083184" y="830996"/>
                            <a:pt x="1080048" y="876250"/>
                            <a:pt x="1075267" y="889000"/>
                          </a:cubicBezTo>
                          <a:cubicBezTo>
                            <a:pt x="1071006" y="900362"/>
                            <a:pt x="1054402" y="914249"/>
                            <a:pt x="1045634" y="918633"/>
                          </a:cubicBezTo>
                          <a:cubicBezTo>
                            <a:pt x="1036445" y="923227"/>
                            <a:pt x="1026117" y="925315"/>
                            <a:pt x="1016000" y="927100"/>
                          </a:cubicBezTo>
                          <a:cubicBezTo>
                            <a:pt x="1002034" y="929565"/>
                            <a:pt x="987803" y="930202"/>
                            <a:pt x="973667" y="931333"/>
                          </a:cubicBezTo>
                          <a:lnTo>
                            <a:pt x="804334" y="944033"/>
                          </a:lnTo>
                          <a:cubicBezTo>
                            <a:pt x="797278" y="939800"/>
                            <a:pt x="785645" y="939179"/>
                            <a:pt x="783167" y="931333"/>
                          </a:cubicBezTo>
                          <a:cubicBezTo>
                            <a:pt x="776355" y="909761"/>
                            <a:pt x="781302" y="886097"/>
                            <a:pt x="778934" y="863600"/>
                          </a:cubicBezTo>
                          <a:cubicBezTo>
                            <a:pt x="778467" y="859162"/>
                            <a:pt x="776111" y="855133"/>
                            <a:pt x="774700" y="850900"/>
                          </a:cubicBezTo>
                          <a:cubicBezTo>
                            <a:pt x="773289" y="842433"/>
                            <a:pt x="772049" y="833936"/>
                            <a:pt x="770467" y="825500"/>
                          </a:cubicBezTo>
                          <a:cubicBezTo>
                            <a:pt x="767815" y="811356"/>
                            <a:pt x="763589" y="797469"/>
                            <a:pt x="762000" y="783166"/>
                          </a:cubicBezTo>
                          <a:cubicBezTo>
                            <a:pt x="760589" y="770466"/>
                            <a:pt x="759105" y="757774"/>
                            <a:pt x="757767" y="745066"/>
                          </a:cubicBezTo>
                          <a:cubicBezTo>
                            <a:pt x="756283" y="730963"/>
                            <a:pt x="755100" y="716828"/>
                            <a:pt x="753534" y="702733"/>
                          </a:cubicBezTo>
                          <a:cubicBezTo>
                            <a:pt x="751066" y="680522"/>
                            <a:pt x="747039" y="647217"/>
                            <a:pt x="740834" y="626533"/>
                          </a:cubicBezTo>
                          <a:cubicBezTo>
                            <a:pt x="736467" y="611976"/>
                            <a:pt x="729545" y="598311"/>
                            <a:pt x="723900" y="584200"/>
                          </a:cubicBezTo>
                          <a:cubicBezTo>
                            <a:pt x="720018" y="562846"/>
                            <a:pt x="714345" y="525898"/>
                            <a:pt x="706967" y="503766"/>
                          </a:cubicBezTo>
                          <a:cubicBezTo>
                            <a:pt x="699342" y="480890"/>
                            <a:pt x="689192" y="458909"/>
                            <a:pt x="681567" y="436033"/>
                          </a:cubicBezTo>
                          <a:cubicBezTo>
                            <a:pt x="677334" y="423333"/>
                            <a:pt x="674598" y="410031"/>
                            <a:pt x="668867" y="397933"/>
                          </a:cubicBezTo>
                          <a:cubicBezTo>
                            <a:pt x="661822" y="383061"/>
                            <a:pt x="651079" y="370190"/>
                            <a:pt x="643467" y="355600"/>
                          </a:cubicBezTo>
                          <a:cubicBezTo>
                            <a:pt x="622111" y="314668"/>
                            <a:pt x="621387" y="296254"/>
                            <a:pt x="592667" y="262466"/>
                          </a:cubicBezTo>
                          <a:cubicBezTo>
                            <a:pt x="578450" y="245740"/>
                            <a:pt x="560153" y="232764"/>
                            <a:pt x="546100" y="215900"/>
                          </a:cubicBezTo>
                          <a:cubicBezTo>
                            <a:pt x="539045" y="207433"/>
                            <a:pt x="533347" y="197619"/>
                            <a:pt x="524934" y="190500"/>
                          </a:cubicBezTo>
                          <a:cubicBezTo>
                            <a:pt x="514771" y="181901"/>
                            <a:pt x="501900" y="177071"/>
                            <a:pt x="491067" y="169333"/>
                          </a:cubicBezTo>
                          <a:cubicBezTo>
                            <a:pt x="482099" y="162927"/>
                            <a:pt x="473460" y="155959"/>
                            <a:pt x="465667" y="148166"/>
                          </a:cubicBezTo>
                          <a:cubicBezTo>
                            <a:pt x="445510" y="128009"/>
                            <a:pt x="427968" y="99179"/>
                            <a:pt x="402167" y="84666"/>
                          </a:cubicBezTo>
                          <a:cubicBezTo>
                            <a:pt x="392025" y="78961"/>
                            <a:pt x="379589" y="79022"/>
                            <a:pt x="368300" y="76200"/>
                          </a:cubicBezTo>
                          <a:cubicBezTo>
                            <a:pt x="359833" y="71967"/>
                            <a:pt x="351210" y="68033"/>
                            <a:pt x="342900" y="63500"/>
                          </a:cubicBezTo>
                          <a:cubicBezTo>
                            <a:pt x="335677" y="59560"/>
                            <a:pt x="329373" y="53856"/>
                            <a:pt x="321734" y="50800"/>
                          </a:cubicBezTo>
                          <a:cubicBezTo>
                            <a:pt x="315053" y="48128"/>
                            <a:pt x="307623" y="47977"/>
                            <a:pt x="300567" y="46566"/>
                          </a:cubicBezTo>
                          <a:cubicBezTo>
                            <a:pt x="293511" y="42333"/>
                            <a:pt x="286246" y="38430"/>
                            <a:pt x="279400" y="33866"/>
                          </a:cubicBezTo>
                          <a:cubicBezTo>
                            <a:pt x="276267" y="31777"/>
                            <a:pt x="255452" y="15226"/>
                            <a:pt x="249767" y="12700"/>
                          </a:cubicBezTo>
                          <a:cubicBezTo>
                            <a:pt x="226160" y="2208"/>
                            <a:pt x="217178" y="3334"/>
                            <a:pt x="169334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Cross 12">
            <a:extLst>
              <a:ext uri="{FF2B5EF4-FFF2-40B4-BE49-F238E27FC236}">
                <a16:creationId xmlns:a16="http://schemas.microsoft.com/office/drawing/2014/main" id="{18746BEA-16AB-4AD3-A1C2-A206ECA0CF3A}"/>
              </a:ext>
            </a:extLst>
          </p:cNvPr>
          <p:cNvSpPr/>
          <p:nvPr/>
        </p:nvSpPr>
        <p:spPr>
          <a:xfrm>
            <a:off x="6611526" y="3213950"/>
            <a:ext cx="171450" cy="158750"/>
          </a:xfrm>
          <a:prstGeom prst="plus">
            <a:avLst>
              <a:gd name="adj" fmla="val 34429"/>
            </a:avLst>
          </a:prstGeom>
          <a:solidFill>
            <a:srgbClr val="FF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ross 13">
            <a:extLst>
              <a:ext uri="{FF2B5EF4-FFF2-40B4-BE49-F238E27FC236}">
                <a16:creationId xmlns:a16="http://schemas.microsoft.com/office/drawing/2014/main" id="{C7DF2E95-09CE-4300-B49F-2A50842EC2AD}"/>
              </a:ext>
            </a:extLst>
          </p:cNvPr>
          <p:cNvSpPr/>
          <p:nvPr/>
        </p:nvSpPr>
        <p:spPr>
          <a:xfrm>
            <a:off x="7957726" y="4890350"/>
            <a:ext cx="171450" cy="158750"/>
          </a:xfrm>
          <a:prstGeom prst="plus">
            <a:avLst>
              <a:gd name="adj" fmla="val 34429"/>
            </a:avLst>
          </a:prstGeom>
          <a:solidFill>
            <a:srgbClr val="FF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ross 14">
            <a:extLst>
              <a:ext uri="{FF2B5EF4-FFF2-40B4-BE49-F238E27FC236}">
                <a16:creationId xmlns:a16="http://schemas.microsoft.com/office/drawing/2014/main" id="{13CE4805-A53B-445C-8055-5686E3E42BA7}"/>
              </a:ext>
            </a:extLst>
          </p:cNvPr>
          <p:cNvSpPr/>
          <p:nvPr/>
        </p:nvSpPr>
        <p:spPr>
          <a:xfrm>
            <a:off x="7119526" y="4623650"/>
            <a:ext cx="171450" cy="158750"/>
          </a:xfrm>
          <a:prstGeom prst="plus">
            <a:avLst>
              <a:gd name="adj" fmla="val 34429"/>
            </a:avLst>
          </a:prstGeom>
          <a:solidFill>
            <a:srgbClr val="FF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04601-7F8B-457C-B180-F3FEC4B2C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491920"/>
            <a:ext cx="4586515" cy="14109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Testing 6,000 U5s in Blantyre for TB immunoreactivity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QIAReach IGRA +/- C-Tb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Recruiting from:</a:t>
            </a:r>
          </a:p>
          <a:p>
            <a:pPr marL="685891" lvl="1" indent="-342900">
              <a:buAutoNum type="arabicParenR"/>
            </a:pPr>
            <a:r>
              <a:rPr lang="en-GB" sz="1800" dirty="0"/>
              <a:t>Cross-sectional household sample</a:t>
            </a:r>
          </a:p>
          <a:p>
            <a:pPr marL="685891" lvl="1" indent="-342900">
              <a:buAutoNum type="arabicParenR"/>
            </a:pPr>
            <a:r>
              <a:rPr lang="en-GB" sz="1800" dirty="0"/>
              <a:t>Convenience sampling in PHCs </a:t>
            </a:r>
          </a:p>
        </p:txBody>
      </p:sp>
    </p:spTree>
    <p:extLst>
      <p:ext uri="{BB962C8B-B14F-4D97-AF65-F5344CB8AC3E}">
        <p14:creationId xmlns:p14="http://schemas.microsoft.com/office/powerpoint/2010/main" val="2609455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1198BA-120D-48C2-BE83-5048ED13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1007"/>
            <a:ext cx="5968335" cy="623236"/>
          </a:xfrm>
        </p:spPr>
        <p:txBody>
          <a:bodyPr>
            <a:normAutofit fontScale="90000"/>
          </a:bodyPr>
          <a:lstStyle/>
          <a:p>
            <a:r>
              <a:rPr lang="en-GB" dirty="0"/>
              <a:t>TIMASAMALA: </a:t>
            </a:r>
            <a:r>
              <a:rPr lang="en-GB" b="1" dirty="0"/>
              <a:t>T</a:t>
            </a:r>
            <a:r>
              <a:rPr lang="en-GB" dirty="0"/>
              <a:t>B </a:t>
            </a:r>
            <a:r>
              <a:rPr lang="en-GB" b="1" dirty="0"/>
              <a:t>Im</a:t>
            </a:r>
            <a:r>
              <a:rPr lang="en-GB" dirty="0"/>
              <a:t>munore</a:t>
            </a:r>
            <a:r>
              <a:rPr lang="en-GB" b="1" dirty="0"/>
              <a:t>a</a:t>
            </a:r>
            <a:r>
              <a:rPr lang="en-GB" dirty="0"/>
              <a:t>ctivity </a:t>
            </a:r>
            <a:r>
              <a:rPr lang="en-GB" b="1" dirty="0"/>
              <a:t>S</a:t>
            </a:r>
            <a:r>
              <a:rPr lang="en-GB" dirty="0"/>
              <a:t>urveill</a:t>
            </a:r>
            <a:r>
              <a:rPr lang="en-GB" b="1" dirty="0"/>
              <a:t>a</a:t>
            </a:r>
            <a:r>
              <a:rPr lang="en-GB" dirty="0"/>
              <a:t>nce in </a:t>
            </a:r>
            <a:r>
              <a:rPr lang="en-GB" b="1" dirty="0"/>
              <a:t>Mala</a:t>
            </a:r>
            <a:r>
              <a:rPr lang="en-GB" dirty="0"/>
              <a:t>wi (2)</a:t>
            </a:r>
            <a:endParaRPr lang="en-GB" b="1" dirty="0"/>
          </a:p>
        </p:txBody>
      </p:sp>
      <p:pic>
        <p:nvPicPr>
          <p:cNvPr id="5" name="Picture 4" descr="Malawi Liverpool Wellcome Trust (@MlwTrust) / Twitter">
            <a:extLst>
              <a:ext uri="{FF2B5EF4-FFF2-40B4-BE49-F238E27FC236}">
                <a16:creationId xmlns:a16="http://schemas.microsoft.com/office/drawing/2014/main" id="{A9195DAB-4738-4377-ACD4-93677E69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6" y="116396"/>
            <a:ext cx="822833" cy="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EF5D75-A5B4-4142-BE94-5E02A94B6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495" y="1233226"/>
            <a:ext cx="6835905" cy="550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09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40D64E7-B48D-42D9-BAA0-A571CE8A46F8}"/>
              </a:ext>
            </a:extLst>
          </p:cNvPr>
          <p:cNvSpPr txBox="1">
            <a:spLocks/>
          </p:cNvSpPr>
          <p:nvPr/>
        </p:nvSpPr>
        <p:spPr>
          <a:xfrm>
            <a:off x="457200" y="3161915"/>
            <a:ext cx="7723975" cy="596234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</p:spPr>
        <p:txBody>
          <a:bodyPr/>
          <a:lstStyle>
            <a:lvl1pPr marL="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42991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</a:rPr>
              <a:t>Rate of infection is constant over calendar time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A461411-833A-4115-97B8-A7E37F53156A}"/>
              </a:ext>
            </a:extLst>
          </p:cNvPr>
          <p:cNvSpPr txBox="1">
            <a:spLocks/>
          </p:cNvSpPr>
          <p:nvPr/>
        </p:nvSpPr>
        <p:spPr>
          <a:xfrm>
            <a:off x="457199" y="3799212"/>
            <a:ext cx="7723975" cy="596234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</p:spPr>
        <p:txBody>
          <a:bodyPr/>
          <a:lstStyle>
            <a:lvl1pPr marL="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42991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</a:rPr>
              <a:t>Rate of infection is constant with age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D3B294B-16CA-4218-B355-886304080FFB}"/>
              </a:ext>
            </a:extLst>
          </p:cNvPr>
          <p:cNvSpPr txBox="1">
            <a:spLocks/>
          </p:cNvSpPr>
          <p:nvPr/>
        </p:nvSpPr>
        <p:spPr>
          <a:xfrm>
            <a:off x="457200" y="4433588"/>
            <a:ext cx="7723975" cy="596234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</p:spPr>
        <p:txBody>
          <a:bodyPr/>
          <a:lstStyle>
            <a:lvl1pPr marL="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42991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</a:rPr>
              <a:t>Everyone infected will have a positive test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51CCAF2-4709-4647-A881-ED6CB0459BF5}"/>
              </a:ext>
            </a:extLst>
          </p:cNvPr>
          <p:cNvSpPr txBox="1">
            <a:spLocks/>
          </p:cNvSpPr>
          <p:nvPr/>
        </p:nvSpPr>
        <p:spPr>
          <a:xfrm>
            <a:off x="457200" y="5067964"/>
            <a:ext cx="7723975" cy="596234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</p:spPr>
        <p:txBody>
          <a:bodyPr/>
          <a:lstStyle>
            <a:lvl1pPr marL="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42991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</a:rPr>
              <a:t>Positive test stay positive for life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A03B0B-5564-49D3-AD2E-2B17EF22B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491919"/>
            <a:ext cx="8585200" cy="822833"/>
          </a:xfrm>
        </p:spPr>
        <p:txBody>
          <a:bodyPr/>
          <a:lstStyle/>
          <a:p>
            <a:pPr marL="300117" lvl="1" indent="0">
              <a:buNone/>
            </a:pPr>
            <a:r>
              <a:rPr lang="pt-BR" sz="40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ARTI = 1−(1−Prevalence) </a:t>
            </a:r>
            <a:r>
              <a:rPr lang="pt-BR" sz="4000" b="1" i="0" baseline="3000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1/mean age</a:t>
            </a:r>
            <a:endParaRPr lang="en-GB" sz="4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1198BA-120D-48C2-BE83-5048ED13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1007"/>
            <a:ext cx="5968335" cy="623236"/>
          </a:xfrm>
        </p:spPr>
        <p:txBody>
          <a:bodyPr>
            <a:normAutofit/>
          </a:bodyPr>
          <a:lstStyle/>
          <a:p>
            <a:r>
              <a:rPr lang="en-GB" dirty="0"/>
              <a:t>How to interpret survey results?</a:t>
            </a:r>
          </a:p>
        </p:txBody>
      </p:sp>
      <p:pic>
        <p:nvPicPr>
          <p:cNvPr id="5" name="Picture 4" descr="Malawi Liverpool Wellcome Trust (@MlwTrust) / Twitter">
            <a:extLst>
              <a:ext uri="{FF2B5EF4-FFF2-40B4-BE49-F238E27FC236}">
                <a16:creationId xmlns:a16="http://schemas.microsoft.com/office/drawing/2014/main" id="{A9195DAB-4738-4377-ACD4-93677E693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536" y="116396"/>
            <a:ext cx="822833" cy="8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954CF97-B995-4F6C-AC6A-0922184C05E0}"/>
              </a:ext>
            </a:extLst>
          </p:cNvPr>
          <p:cNvSpPr txBox="1">
            <a:spLocks/>
          </p:cNvSpPr>
          <p:nvPr/>
        </p:nvSpPr>
        <p:spPr>
          <a:xfrm>
            <a:off x="222598" y="2431145"/>
            <a:ext cx="2912488" cy="76925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42991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Assumptions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9A4E388-DD43-4CDC-BFCA-D344648252E5}"/>
              </a:ext>
            </a:extLst>
          </p:cNvPr>
          <p:cNvSpPr txBox="1">
            <a:spLocks/>
          </p:cNvSpPr>
          <p:nvPr/>
        </p:nvSpPr>
        <p:spPr>
          <a:xfrm>
            <a:off x="6775795" y="5972346"/>
            <a:ext cx="2165002" cy="76925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2000" kern="1200" baseline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342991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983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974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966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957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949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40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932" indent="0" algn="l" defTabSz="342991" rtl="0" eaLnBrk="1" latinLnBrk="0" hangingPunct="1">
              <a:spcBef>
                <a:spcPct val="20000"/>
              </a:spcBef>
              <a:buFont typeface="Arial"/>
              <a:buNone/>
              <a:defRPr sz="6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bg1"/>
                </a:solidFill>
              </a:rPr>
              <a:t>All false!</a:t>
            </a:r>
          </a:p>
        </p:txBody>
      </p:sp>
    </p:spTree>
    <p:extLst>
      <p:ext uri="{BB962C8B-B14F-4D97-AF65-F5344CB8AC3E}">
        <p14:creationId xmlns:p14="http://schemas.microsoft.com/office/powerpoint/2010/main" val="19842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" grpId="0" build="p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Main_Presentation_Title_Page">
  <a:themeElements>
    <a:clrScheme name="Custom 1">
      <a:dk1>
        <a:srgbClr val="000000"/>
      </a:dk1>
      <a:lt1>
        <a:srgbClr val="FFFFFF"/>
      </a:lt1>
      <a:dk2>
        <a:srgbClr val="004550"/>
      </a:dk2>
      <a:lt2>
        <a:srgbClr val="2BAC6D"/>
      </a:lt2>
      <a:accent1>
        <a:srgbClr val="2BAC6D"/>
      </a:accent1>
      <a:accent2>
        <a:srgbClr val="004550"/>
      </a:accent2>
      <a:accent3>
        <a:srgbClr val="00ABCE"/>
      </a:accent3>
      <a:accent4>
        <a:srgbClr val="FBB800"/>
      </a:accent4>
      <a:accent5>
        <a:srgbClr val="E95B0C"/>
      </a:accent5>
      <a:accent6>
        <a:srgbClr val="B1B2B3"/>
      </a:accent6>
      <a:hlink>
        <a:srgbClr val="00ABCE"/>
      </a:hlink>
      <a:folHlink>
        <a:srgbClr val="B1B2B3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1868</TotalTime>
  <Words>415</Words>
  <Application>Microsoft Office PowerPoint</Application>
  <PresentationFormat>On-screen Show (4:3)</PresentationFormat>
  <Paragraphs>76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</vt:lpstr>
      <vt:lpstr>Calibri</vt:lpstr>
      <vt:lpstr>Constantia</vt:lpstr>
      <vt:lpstr>Corbel</vt:lpstr>
      <vt:lpstr>merriweather</vt:lpstr>
      <vt:lpstr>open sans</vt:lpstr>
      <vt:lpstr>Main_Presentation_Title_Page</vt:lpstr>
      <vt:lpstr>PowerPoint Presentation</vt:lpstr>
      <vt:lpstr>Importance of TB surveillance</vt:lpstr>
      <vt:lpstr>Case notifications in Blantyre</vt:lpstr>
      <vt:lpstr>How should we measure TB epidemiology?</vt:lpstr>
      <vt:lpstr>How should we measure TB epidemiology?</vt:lpstr>
      <vt:lpstr>Objectives</vt:lpstr>
      <vt:lpstr>TIMASAMALA: TB Immunoreactivity Surveillance in Malawi</vt:lpstr>
      <vt:lpstr>TIMASAMALA: TB Immunoreactivity Surveillance in Malawi (2)</vt:lpstr>
      <vt:lpstr>How to interpret survey results?</vt:lpstr>
      <vt:lpstr>Age-dependent trends in infection risk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London School of Hygiene  &amp; Tropical Medicine</dc:title>
  <dc:creator>Nick Smith</dc:creator>
  <cp:lastModifiedBy>Hannah Rickman</cp:lastModifiedBy>
  <cp:revision>34</cp:revision>
  <dcterms:created xsi:type="dcterms:W3CDTF">2017-08-07T14:02:54Z</dcterms:created>
  <dcterms:modified xsi:type="dcterms:W3CDTF">2022-03-15T16:23:34Z</dcterms:modified>
</cp:coreProperties>
</file>