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27"/>
  </p:notesMasterIdLst>
  <p:sldIdLst>
    <p:sldId id="319" r:id="rId3"/>
    <p:sldId id="3466" r:id="rId4"/>
    <p:sldId id="2145705871" r:id="rId5"/>
    <p:sldId id="321" r:id="rId6"/>
    <p:sldId id="2145705872" r:id="rId7"/>
    <p:sldId id="314" r:id="rId8"/>
    <p:sldId id="3447" r:id="rId9"/>
    <p:sldId id="2145705881" r:id="rId10"/>
    <p:sldId id="2145705874" r:id="rId11"/>
    <p:sldId id="2145705875" r:id="rId12"/>
    <p:sldId id="2145705876" r:id="rId13"/>
    <p:sldId id="2145705880" r:id="rId14"/>
    <p:sldId id="2145705873" r:id="rId15"/>
    <p:sldId id="3474" r:id="rId16"/>
    <p:sldId id="2145705877" r:id="rId17"/>
    <p:sldId id="2145705878" r:id="rId18"/>
    <p:sldId id="836" r:id="rId19"/>
    <p:sldId id="2145705882" r:id="rId20"/>
    <p:sldId id="2145705883" r:id="rId21"/>
    <p:sldId id="2145705884" r:id="rId22"/>
    <p:sldId id="2145705879" r:id="rId23"/>
    <p:sldId id="257" r:id="rId24"/>
    <p:sldId id="261" r:id="rId25"/>
    <p:sldId id="25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80" autoAdjust="0"/>
    <p:restoredTop sz="95258"/>
  </p:normalViewPr>
  <p:slideViewPr>
    <p:cSldViewPr snapToGrid="0" snapToObjects="1">
      <p:cViewPr varScale="1">
        <p:scale>
          <a:sx n="73" d="100"/>
          <a:sy n="73" d="100"/>
        </p:scale>
        <p:origin x="36"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9EE2F-CAF3-487C-A5EB-E3497020ADE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AA38618-0784-44C8-9006-018F40353575}">
      <dgm:prSet/>
      <dgm:spPr/>
      <dgm:t>
        <a:bodyPr/>
        <a:lstStyle/>
        <a:p>
          <a:r>
            <a:rPr lang="en-GB" b="0"/>
            <a:t>Background and Research questions</a:t>
          </a:r>
          <a:endParaRPr lang="en-US"/>
        </a:p>
      </dgm:t>
    </dgm:pt>
    <dgm:pt modelId="{DD4767ED-2CE6-4E93-AB9F-A321D08B1706}" type="parTrans" cxnId="{57ADFBBF-8D3C-4E74-9FAC-F63EDA95F8B5}">
      <dgm:prSet/>
      <dgm:spPr/>
      <dgm:t>
        <a:bodyPr/>
        <a:lstStyle/>
        <a:p>
          <a:endParaRPr lang="en-US"/>
        </a:p>
      </dgm:t>
    </dgm:pt>
    <dgm:pt modelId="{CCF1BF01-C680-4ADF-8017-EC6178D22747}" type="sibTrans" cxnId="{57ADFBBF-8D3C-4E74-9FAC-F63EDA95F8B5}">
      <dgm:prSet/>
      <dgm:spPr/>
      <dgm:t>
        <a:bodyPr/>
        <a:lstStyle/>
        <a:p>
          <a:endParaRPr lang="en-US"/>
        </a:p>
      </dgm:t>
    </dgm:pt>
    <dgm:pt modelId="{226C14DD-D74C-48E5-80CE-5BA175546EF5}">
      <dgm:prSet/>
      <dgm:spPr/>
      <dgm:t>
        <a:bodyPr/>
        <a:lstStyle/>
        <a:p>
          <a:r>
            <a:rPr lang="en-GB" b="0"/>
            <a:t>Formative work</a:t>
          </a:r>
          <a:endParaRPr lang="en-US"/>
        </a:p>
      </dgm:t>
    </dgm:pt>
    <dgm:pt modelId="{098648BB-4DAB-44C6-A0D9-F459B4B0A609}" type="parTrans" cxnId="{46DD10B4-F608-4EC7-A621-C8608C7FE3A9}">
      <dgm:prSet/>
      <dgm:spPr/>
      <dgm:t>
        <a:bodyPr/>
        <a:lstStyle/>
        <a:p>
          <a:endParaRPr lang="en-US"/>
        </a:p>
      </dgm:t>
    </dgm:pt>
    <dgm:pt modelId="{0A619E4B-5E2B-4017-8E58-767515B7E39B}" type="sibTrans" cxnId="{46DD10B4-F608-4EC7-A621-C8608C7FE3A9}">
      <dgm:prSet/>
      <dgm:spPr/>
      <dgm:t>
        <a:bodyPr/>
        <a:lstStyle/>
        <a:p>
          <a:endParaRPr lang="en-US"/>
        </a:p>
      </dgm:t>
    </dgm:pt>
    <dgm:pt modelId="{6B8BDFF6-2F1C-41F5-B14A-81C851754135}">
      <dgm:prSet/>
      <dgm:spPr/>
      <dgm:t>
        <a:bodyPr/>
        <a:lstStyle/>
        <a:p>
          <a:r>
            <a:rPr lang="en-GB" b="0" dirty="0"/>
            <a:t>AMETHIST trial</a:t>
          </a:r>
          <a:endParaRPr lang="en-US" dirty="0"/>
        </a:p>
      </dgm:t>
    </dgm:pt>
    <dgm:pt modelId="{A8689B97-9F6B-4957-B391-0B666333A8BB}" type="parTrans" cxnId="{1BEDA6E3-B829-4282-B5B1-4CD31C89BB45}">
      <dgm:prSet/>
      <dgm:spPr/>
      <dgm:t>
        <a:bodyPr/>
        <a:lstStyle/>
        <a:p>
          <a:endParaRPr lang="en-US"/>
        </a:p>
      </dgm:t>
    </dgm:pt>
    <dgm:pt modelId="{946630ED-4CCC-4E10-8994-9D73840D3C72}" type="sibTrans" cxnId="{1BEDA6E3-B829-4282-B5B1-4CD31C89BB45}">
      <dgm:prSet/>
      <dgm:spPr/>
      <dgm:t>
        <a:bodyPr/>
        <a:lstStyle/>
        <a:p>
          <a:endParaRPr lang="en-US"/>
        </a:p>
      </dgm:t>
    </dgm:pt>
    <dgm:pt modelId="{D8DF19D7-F10A-488C-B049-37A445852CE8}">
      <dgm:prSet/>
      <dgm:spPr/>
      <dgm:t>
        <a:bodyPr/>
        <a:lstStyle/>
        <a:p>
          <a:r>
            <a:rPr lang="en-GB" b="0"/>
            <a:t>Parallel regional work</a:t>
          </a:r>
          <a:endParaRPr lang="en-US"/>
        </a:p>
      </dgm:t>
    </dgm:pt>
    <dgm:pt modelId="{5C9721CE-85A1-439D-AF53-5C9F670F73B4}" type="parTrans" cxnId="{1933663C-AEC1-4867-91E1-8AE4450E192A}">
      <dgm:prSet/>
      <dgm:spPr/>
      <dgm:t>
        <a:bodyPr/>
        <a:lstStyle/>
        <a:p>
          <a:endParaRPr lang="en-US"/>
        </a:p>
      </dgm:t>
    </dgm:pt>
    <dgm:pt modelId="{054F7448-8D06-4DE5-908B-CB58D8F508A0}" type="sibTrans" cxnId="{1933663C-AEC1-4867-91E1-8AE4450E192A}">
      <dgm:prSet/>
      <dgm:spPr/>
      <dgm:t>
        <a:bodyPr/>
        <a:lstStyle/>
        <a:p>
          <a:endParaRPr lang="en-US"/>
        </a:p>
      </dgm:t>
    </dgm:pt>
    <dgm:pt modelId="{B4314629-CC45-4073-AE45-FFA21E321BF4}">
      <dgm:prSet/>
      <dgm:spPr/>
      <dgm:t>
        <a:bodyPr/>
        <a:lstStyle/>
        <a:p>
          <a:r>
            <a:rPr lang="en-GB" b="0"/>
            <a:t>Next Steps </a:t>
          </a:r>
          <a:endParaRPr lang="en-US"/>
        </a:p>
      </dgm:t>
    </dgm:pt>
    <dgm:pt modelId="{767E0FE3-623D-41FA-967C-3D51A6E0BE08}" type="parTrans" cxnId="{B6DEA6C1-F2CB-464D-9B35-06813ABE798E}">
      <dgm:prSet/>
      <dgm:spPr/>
      <dgm:t>
        <a:bodyPr/>
        <a:lstStyle/>
        <a:p>
          <a:endParaRPr lang="en-US"/>
        </a:p>
      </dgm:t>
    </dgm:pt>
    <dgm:pt modelId="{A890FDB4-EDA7-4D26-AF85-7A425A06AD32}" type="sibTrans" cxnId="{B6DEA6C1-F2CB-464D-9B35-06813ABE798E}">
      <dgm:prSet/>
      <dgm:spPr/>
      <dgm:t>
        <a:bodyPr/>
        <a:lstStyle/>
        <a:p>
          <a:endParaRPr lang="en-US"/>
        </a:p>
      </dgm:t>
    </dgm:pt>
    <dgm:pt modelId="{2C8D90AE-A25C-B34E-BC38-D19A5E89398B}" type="pres">
      <dgm:prSet presAssocID="{1819EE2F-CAF3-487C-A5EB-E3497020ADEB}" presName="vert0" presStyleCnt="0">
        <dgm:presLayoutVars>
          <dgm:dir/>
          <dgm:animOne val="branch"/>
          <dgm:animLvl val="lvl"/>
        </dgm:presLayoutVars>
      </dgm:prSet>
      <dgm:spPr/>
    </dgm:pt>
    <dgm:pt modelId="{4B4461EA-7415-E34F-B08D-C8938FFB9641}" type="pres">
      <dgm:prSet presAssocID="{7AA38618-0784-44C8-9006-018F40353575}" presName="thickLine" presStyleLbl="alignNode1" presStyleIdx="0" presStyleCnt="5"/>
      <dgm:spPr/>
    </dgm:pt>
    <dgm:pt modelId="{54386414-9020-3746-9DDA-05D1E60ACF5D}" type="pres">
      <dgm:prSet presAssocID="{7AA38618-0784-44C8-9006-018F40353575}" presName="horz1" presStyleCnt="0"/>
      <dgm:spPr/>
    </dgm:pt>
    <dgm:pt modelId="{B0711C92-F055-FC44-839E-516D82F406C8}" type="pres">
      <dgm:prSet presAssocID="{7AA38618-0784-44C8-9006-018F40353575}" presName="tx1" presStyleLbl="revTx" presStyleIdx="0" presStyleCnt="5"/>
      <dgm:spPr/>
    </dgm:pt>
    <dgm:pt modelId="{E48491A3-BD1C-7343-954A-1C9CE501D1C0}" type="pres">
      <dgm:prSet presAssocID="{7AA38618-0784-44C8-9006-018F40353575}" presName="vert1" presStyleCnt="0"/>
      <dgm:spPr/>
    </dgm:pt>
    <dgm:pt modelId="{BD60C91B-34E9-2947-9EE4-3C6A4D9B9B67}" type="pres">
      <dgm:prSet presAssocID="{226C14DD-D74C-48E5-80CE-5BA175546EF5}" presName="thickLine" presStyleLbl="alignNode1" presStyleIdx="1" presStyleCnt="5"/>
      <dgm:spPr/>
    </dgm:pt>
    <dgm:pt modelId="{19FF469F-3F7F-574C-8A41-FB44EC09E107}" type="pres">
      <dgm:prSet presAssocID="{226C14DD-D74C-48E5-80CE-5BA175546EF5}" presName="horz1" presStyleCnt="0"/>
      <dgm:spPr/>
    </dgm:pt>
    <dgm:pt modelId="{32F9362B-0664-C646-843E-D6FBC1B58410}" type="pres">
      <dgm:prSet presAssocID="{226C14DD-D74C-48E5-80CE-5BA175546EF5}" presName="tx1" presStyleLbl="revTx" presStyleIdx="1" presStyleCnt="5"/>
      <dgm:spPr/>
    </dgm:pt>
    <dgm:pt modelId="{8BD663C2-A9A2-EC4D-8758-D2EB2040DEC6}" type="pres">
      <dgm:prSet presAssocID="{226C14DD-D74C-48E5-80CE-5BA175546EF5}" presName="vert1" presStyleCnt="0"/>
      <dgm:spPr/>
    </dgm:pt>
    <dgm:pt modelId="{55F3D47D-A542-7A43-B226-519926B6AD83}" type="pres">
      <dgm:prSet presAssocID="{6B8BDFF6-2F1C-41F5-B14A-81C851754135}" presName="thickLine" presStyleLbl="alignNode1" presStyleIdx="2" presStyleCnt="5"/>
      <dgm:spPr/>
    </dgm:pt>
    <dgm:pt modelId="{81B8920F-D65B-2343-9582-C749EFE024AB}" type="pres">
      <dgm:prSet presAssocID="{6B8BDFF6-2F1C-41F5-B14A-81C851754135}" presName="horz1" presStyleCnt="0"/>
      <dgm:spPr/>
    </dgm:pt>
    <dgm:pt modelId="{A5D3C83B-DE22-4E46-9831-74AC4B565FDF}" type="pres">
      <dgm:prSet presAssocID="{6B8BDFF6-2F1C-41F5-B14A-81C851754135}" presName="tx1" presStyleLbl="revTx" presStyleIdx="2" presStyleCnt="5"/>
      <dgm:spPr/>
    </dgm:pt>
    <dgm:pt modelId="{68368F66-AF54-0E43-B427-B37D45DB6676}" type="pres">
      <dgm:prSet presAssocID="{6B8BDFF6-2F1C-41F5-B14A-81C851754135}" presName="vert1" presStyleCnt="0"/>
      <dgm:spPr/>
    </dgm:pt>
    <dgm:pt modelId="{320E69A4-4A0C-3649-AE4C-C8CC67693F8B}" type="pres">
      <dgm:prSet presAssocID="{D8DF19D7-F10A-488C-B049-37A445852CE8}" presName="thickLine" presStyleLbl="alignNode1" presStyleIdx="3" presStyleCnt="5"/>
      <dgm:spPr/>
    </dgm:pt>
    <dgm:pt modelId="{B2B77671-5360-3243-9CDB-051E48EDFA59}" type="pres">
      <dgm:prSet presAssocID="{D8DF19D7-F10A-488C-B049-37A445852CE8}" presName="horz1" presStyleCnt="0"/>
      <dgm:spPr/>
    </dgm:pt>
    <dgm:pt modelId="{27B4AE25-34D4-C242-BE66-A1C836AD8B3E}" type="pres">
      <dgm:prSet presAssocID="{D8DF19D7-F10A-488C-B049-37A445852CE8}" presName="tx1" presStyleLbl="revTx" presStyleIdx="3" presStyleCnt="5"/>
      <dgm:spPr/>
    </dgm:pt>
    <dgm:pt modelId="{01FA50BB-82C1-3F47-9255-5A45B486CD01}" type="pres">
      <dgm:prSet presAssocID="{D8DF19D7-F10A-488C-B049-37A445852CE8}" presName="vert1" presStyleCnt="0"/>
      <dgm:spPr/>
    </dgm:pt>
    <dgm:pt modelId="{C53D6E0F-C04C-9849-A74A-FDF7D9963066}" type="pres">
      <dgm:prSet presAssocID="{B4314629-CC45-4073-AE45-FFA21E321BF4}" presName="thickLine" presStyleLbl="alignNode1" presStyleIdx="4" presStyleCnt="5"/>
      <dgm:spPr/>
    </dgm:pt>
    <dgm:pt modelId="{59C514BB-2BCB-8C47-9578-84729303946F}" type="pres">
      <dgm:prSet presAssocID="{B4314629-CC45-4073-AE45-FFA21E321BF4}" presName="horz1" presStyleCnt="0"/>
      <dgm:spPr/>
    </dgm:pt>
    <dgm:pt modelId="{53EA1C95-3FB6-3349-B70F-B655CF7BB410}" type="pres">
      <dgm:prSet presAssocID="{B4314629-CC45-4073-AE45-FFA21E321BF4}" presName="tx1" presStyleLbl="revTx" presStyleIdx="4" presStyleCnt="5"/>
      <dgm:spPr/>
    </dgm:pt>
    <dgm:pt modelId="{7A4B4A9B-6DE8-044D-8231-7D6E37540610}" type="pres">
      <dgm:prSet presAssocID="{B4314629-CC45-4073-AE45-FFA21E321BF4}" presName="vert1" presStyleCnt="0"/>
      <dgm:spPr/>
    </dgm:pt>
  </dgm:ptLst>
  <dgm:cxnLst>
    <dgm:cxn modelId="{F1110819-07EE-2A48-8457-317213C446B1}" type="presOf" srcId="{226C14DD-D74C-48E5-80CE-5BA175546EF5}" destId="{32F9362B-0664-C646-843E-D6FBC1B58410}" srcOrd="0" destOrd="0" presId="urn:microsoft.com/office/officeart/2008/layout/LinedList"/>
    <dgm:cxn modelId="{1933663C-AEC1-4867-91E1-8AE4450E192A}" srcId="{1819EE2F-CAF3-487C-A5EB-E3497020ADEB}" destId="{D8DF19D7-F10A-488C-B049-37A445852CE8}" srcOrd="3" destOrd="0" parTransId="{5C9721CE-85A1-439D-AF53-5C9F670F73B4}" sibTransId="{054F7448-8D06-4DE5-908B-CB58D8F508A0}"/>
    <dgm:cxn modelId="{FF956C40-C9D8-B64B-8305-F3EE55A68427}" type="presOf" srcId="{D8DF19D7-F10A-488C-B049-37A445852CE8}" destId="{27B4AE25-34D4-C242-BE66-A1C836AD8B3E}" srcOrd="0" destOrd="0" presId="urn:microsoft.com/office/officeart/2008/layout/LinedList"/>
    <dgm:cxn modelId="{E6549467-62D1-4F4C-888F-B459C17EDA9E}" type="presOf" srcId="{1819EE2F-CAF3-487C-A5EB-E3497020ADEB}" destId="{2C8D90AE-A25C-B34E-BC38-D19A5E89398B}" srcOrd="0" destOrd="0" presId="urn:microsoft.com/office/officeart/2008/layout/LinedList"/>
    <dgm:cxn modelId="{8E6D2C72-6593-6848-A578-349083FD9E4A}" type="presOf" srcId="{B4314629-CC45-4073-AE45-FFA21E321BF4}" destId="{53EA1C95-3FB6-3349-B70F-B655CF7BB410}" srcOrd="0" destOrd="0" presId="urn:microsoft.com/office/officeart/2008/layout/LinedList"/>
    <dgm:cxn modelId="{D7233B59-3B58-DD4E-A97B-72FAA9BA3B8B}" type="presOf" srcId="{6B8BDFF6-2F1C-41F5-B14A-81C851754135}" destId="{A5D3C83B-DE22-4E46-9831-74AC4B565FDF}" srcOrd="0" destOrd="0" presId="urn:microsoft.com/office/officeart/2008/layout/LinedList"/>
    <dgm:cxn modelId="{46DD10B4-F608-4EC7-A621-C8608C7FE3A9}" srcId="{1819EE2F-CAF3-487C-A5EB-E3497020ADEB}" destId="{226C14DD-D74C-48E5-80CE-5BA175546EF5}" srcOrd="1" destOrd="0" parTransId="{098648BB-4DAB-44C6-A0D9-F459B4B0A609}" sibTransId="{0A619E4B-5E2B-4017-8E58-767515B7E39B}"/>
    <dgm:cxn modelId="{62BD8EBC-12F9-1C4A-A183-4F9BCF7FB816}" type="presOf" srcId="{7AA38618-0784-44C8-9006-018F40353575}" destId="{B0711C92-F055-FC44-839E-516D82F406C8}" srcOrd="0" destOrd="0" presId="urn:microsoft.com/office/officeart/2008/layout/LinedList"/>
    <dgm:cxn modelId="{57ADFBBF-8D3C-4E74-9FAC-F63EDA95F8B5}" srcId="{1819EE2F-CAF3-487C-A5EB-E3497020ADEB}" destId="{7AA38618-0784-44C8-9006-018F40353575}" srcOrd="0" destOrd="0" parTransId="{DD4767ED-2CE6-4E93-AB9F-A321D08B1706}" sibTransId="{CCF1BF01-C680-4ADF-8017-EC6178D22747}"/>
    <dgm:cxn modelId="{B6DEA6C1-F2CB-464D-9B35-06813ABE798E}" srcId="{1819EE2F-CAF3-487C-A5EB-E3497020ADEB}" destId="{B4314629-CC45-4073-AE45-FFA21E321BF4}" srcOrd="4" destOrd="0" parTransId="{767E0FE3-623D-41FA-967C-3D51A6E0BE08}" sibTransId="{A890FDB4-EDA7-4D26-AF85-7A425A06AD32}"/>
    <dgm:cxn modelId="{1BEDA6E3-B829-4282-B5B1-4CD31C89BB45}" srcId="{1819EE2F-CAF3-487C-A5EB-E3497020ADEB}" destId="{6B8BDFF6-2F1C-41F5-B14A-81C851754135}" srcOrd="2" destOrd="0" parTransId="{A8689B97-9F6B-4957-B391-0B666333A8BB}" sibTransId="{946630ED-4CCC-4E10-8994-9D73840D3C72}"/>
    <dgm:cxn modelId="{032B01A2-74ED-9844-9625-CD54741CCF97}" type="presParOf" srcId="{2C8D90AE-A25C-B34E-BC38-D19A5E89398B}" destId="{4B4461EA-7415-E34F-B08D-C8938FFB9641}" srcOrd="0" destOrd="0" presId="urn:microsoft.com/office/officeart/2008/layout/LinedList"/>
    <dgm:cxn modelId="{167E0BB8-116A-BE44-9913-2633E1EE70B6}" type="presParOf" srcId="{2C8D90AE-A25C-B34E-BC38-D19A5E89398B}" destId="{54386414-9020-3746-9DDA-05D1E60ACF5D}" srcOrd="1" destOrd="0" presId="urn:microsoft.com/office/officeart/2008/layout/LinedList"/>
    <dgm:cxn modelId="{0124DD0E-80A9-3240-9873-4DDCFD370EF0}" type="presParOf" srcId="{54386414-9020-3746-9DDA-05D1E60ACF5D}" destId="{B0711C92-F055-FC44-839E-516D82F406C8}" srcOrd="0" destOrd="0" presId="urn:microsoft.com/office/officeart/2008/layout/LinedList"/>
    <dgm:cxn modelId="{D705B621-0B98-264B-9357-E92EB7F67C52}" type="presParOf" srcId="{54386414-9020-3746-9DDA-05D1E60ACF5D}" destId="{E48491A3-BD1C-7343-954A-1C9CE501D1C0}" srcOrd="1" destOrd="0" presId="urn:microsoft.com/office/officeart/2008/layout/LinedList"/>
    <dgm:cxn modelId="{E050D8D6-3B75-E440-A22D-528666C35DC5}" type="presParOf" srcId="{2C8D90AE-A25C-B34E-BC38-D19A5E89398B}" destId="{BD60C91B-34E9-2947-9EE4-3C6A4D9B9B67}" srcOrd="2" destOrd="0" presId="urn:microsoft.com/office/officeart/2008/layout/LinedList"/>
    <dgm:cxn modelId="{CD1BD514-D2BE-9D40-82D9-FF89030014AE}" type="presParOf" srcId="{2C8D90AE-A25C-B34E-BC38-D19A5E89398B}" destId="{19FF469F-3F7F-574C-8A41-FB44EC09E107}" srcOrd="3" destOrd="0" presId="urn:microsoft.com/office/officeart/2008/layout/LinedList"/>
    <dgm:cxn modelId="{853885B7-3003-7A4E-B0FE-FDC4F313D985}" type="presParOf" srcId="{19FF469F-3F7F-574C-8A41-FB44EC09E107}" destId="{32F9362B-0664-C646-843E-D6FBC1B58410}" srcOrd="0" destOrd="0" presId="urn:microsoft.com/office/officeart/2008/layout/LinedList"/>
    <dgm:cxn modelId="{405389A3-312C-AF41-80E3-043D14F4B9DC}" type="presParOf" srcId="{19FF469F-3F7F-574C-8A41-FB44EC09E107}" destId="{8BD663C2-A9A2-EC4D-8758-D2EB2040DEC6}" srcOrd="1" destOrd="0" presId="urn:microsoft.com/office/officeart/2008/layout/LinedList"/>
    <dgm:cxn modelId="{26304B7A-C121-DE48-A326-5486DF051173}" type="presParOf" srcId="{2C8D90AE-A25C-B34E-BC38-D19A5E89398B}" destId="{55F3D47D-A542-7A43-B226-519926B6AD83}" srcOrd="4" destOrd="0" presId="urn:microsoft.com/office/officeart/2008/layout/LinedList"/>
    <dgm:cxn modelId="{3C72FC54-04F4-FA4E-BAC0-389C1FDFDFCB}" type="presParOf" srcId="{2C8D90AE-A25C-B34E-BC38-D19A5E89398B}" destId="{81B8920F-D65B-2343-9582-C749EFE024AB}" srcOrd="5" destOrd="0" presId="urn:microsoft.com/office/officeart/2008/layout/LinedList"/>
    <dgm:cxn modelId="{8C7AB290-9425-5548-98CA-F84231C73D44}" type="presParOf" srcId="{81B8920F-D65B-2343-9582-C749EFE024AB}" destId="{A5D3C83B-DE22-4E46-9831-74AC4B565FDF}" srcOrd="0" destOrd="0" presId="urn:microsoft.com/office/officeart/2008/layout/LinedList"/>
    <dgm:cxn modelId="{68796851-8536-7A4B-81B7-EA1D90ECD5BC}" type="presParOf" srcId="{81B8920F-D65B-2343-9582-C749EFE024AB}" destId="{68368F66-AF54-0E43-B427-B37D45DB6676}" srcOrd="1" destOrd="0" presId="urn:microsoft.com/office/officeart/2008/layout/LinedList"/>
    <dgm:cxn modelId="{CE19DFF7-67D7-F247-B938-0623CD7F9CAA}" type="presParOf" srcId="{2C8D90AE-A25C-B34E-BC38-D19A5E89398B}" destId="{320E69A4-4A0C-3649-AE4C-C8CC67693F8B}" srcOrd="6" destOrd="0" presId="urn:microsoft.com/office/officeart/2008/layout/LinedList"/>
    <dgm:cxn modelId="{C2F5F142-C5DC-4E43-AA9F-C7F19345338D}" type="presParOf" srcId="{2C8D90AE-A25C-B34E-BC38-D19A5E89398B}" destId="{B2B77671-5360-3243-9CDB-051E48EDFA59}" srcOrd="7" destOrd="0" presId="urn:microsoft.com/office/officeart/2008/layout/LinedList"/>
    <dgm:cxn modelId="{00451D52-EFBE-A643-A167-3A3D7EAE44F9}" type="presParOf" srcId="{B2B77671-5360-3243-9CDB-051E48EDFA59}" destId="{27B4AE25-34D4-C242-BE66-A1C836AD8B3E}" srcOrd="0" destOrd="0" presId="urn:microsoft.com/office/officeart/2008/layout/LinedList"/>
    <dgm:cxn modelId="{7D0B2427-669D-B94D-8113-A0CD7FB5622F}" type="presParOf" srcId="{B2B77671-5360-3243-9CDB-051E48EDFA59}" destId="{01FA50BB-82C1-3F47-9255-5A45B486CD01}" srcOrd="1" destOrd="0" presId="urn:microsoft.com/office/officeart/2008/layout/LinedList"/>
    <dgm:cxn modelId="{4CDCFEEE-9E83-984C-84C4-CBE7D83B95D9}" type="presParOf" srcId="{2C8D90AE-A25C-B34E-BC38-D19A5E89398B}" destId="{C53D6E0F-C04C-9849-A74A-FDF7D9963066}" srcOrd="8" destOrd="0" presId="urn:microsoft.com/office/officeart/2008/layout/LinedList"/>
    <dgm:cxn modelId="{C57C8D85-7423-0840-9FDA-29E3C8D8AB0C}" type="presParOf" srcId="{2C8D90AE-A25C-B34E-BC38-D19A5E89398B}" destId="{59C514BB-2BCB-8C47-9578-84729303946F}" srcOrd="9" destOrd="0" presId="urn:microsoft.com/office/officeart/2008/layout/LinedList"/>
    <dgm:cxn modelId="{1599468C-F82B-D343-A4BF-01AB259253D7}" type="presParOf" srcId="{59C514BB-2BCB-8C47-9578-84729303946F}" destId="{53EA1C95-3FB6-3349-B70F-B655CF7BB410}" srcOrd="0" destOrd="0" presId="urn:microsoft.com/office/officeart/2008/layout/LinedList"/>
    <dgm:cxn modelId="{8F2D255D-A211-7549-B29A-EF9190A6CCC9}" type="presParOf" srcId="{59C514BB-2BCB-8C47-9578-84729303946F}" destId="{7A4B4A9B-6DE8-044D-8231-7D6E3754061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4D2F01-02AE-4DCF-A77E-B940C1DE06E9}" type="doc">
      <dgm:prSet loTypeId="urn:microsoft.com/office/officeart/2005/8/layout/vList2" loCatId="list" qsTypeId="urn:microsoft.com/office/officeart/2005/8/quickstyle/simple4" qsCatId="simple" csTypeId="urn:microsoft.com/office/officeart/2005/8/colors/accent5_2" csCatId="accent5" phldr="1"/>
      <dgm:spPr/>
      <dgm:t>
        <a:bodyPr/>
        <a:lstStyle/>
        <a:p>
          <a:endParaRPr lang="en-US"/>
        </a:p>
      </dgm:t>
    </dgm:pt>
    <dgm:pt modelId="{06310F43-C186-488F-8FF3-4E7C12277212}">
      <dgm:prSet/>
      <dgm:spPr/>
      <dgm:t>
        <a:bodyPr/>
        <a:lstStyle/>
        <a:p>
          <a:r>
            <a:rPr lang="en-GB" dirty="0"/>
            <a:t>Global AIDS Update 2021</a:t>
          </a:r>
          <a:endParaRPr lang="en-US" dirty="0"/>
        </a:p>
      </dgm:t>
    </dgm:pt>
    <dgm:pt modelId="{EAF197F6-0CAD-4B08-BA05-40CA39569AF9}" type="parTrans" cxnId="{CDAAC0CC-0AB8-4172-89D6-34C83DAA5E28}">
      <dgm:prSet/>
      <dgm:spPr/>
      <dgm:t>
        <a:bodyPr/>
        <a:lstStyle/>
        <a:p>
          <a:endParaRPr lang="en-US"/>
        </a:p>
      </dgm:t>
    </dgm:pt>
    <dgm:pt modelId="{B1D9C46E-316A-4EF1-8BB6-91479ECC7BC8}" type="sibTrans" cxnId="{CDAAC0CC-0AB8-4172-89D6-34C83DAA5E28}">
      <dgm:prSet/>
      <dgm:spPr/>
      <dgm:t>
        <a:bodyPr/>
        <a:lstStyle/>
        <a:p>
          <a:endParaRPr lang="en-US"/>
        </a:p>
      </dgm:t>
    </dgm:pt>
    <dgm:pt modelId="{4C22EFB1-E831-466D-82B4-94EB1CC4D45D}">
      <dgm:prSet/>
      <dgm:spPr/>
      <dgm:t>
        <a:bodyPr/>
        <a:lstStyle/>
        <a:p>
          <a:r>
            <a:rPr lang="en-GB" dirty="0"/>
            <a:t>In 2020 female sex workers were at </a:t>
          </a:r>
          <a:r>
            <a:rPr lang="en-GB" b="1" dirty="0"/>
            <a:t>26</a:t>
          </a:r>
          <a:r>
            <a:rPr lang="en-GB" dirty="0"/>
            <a:t> times greater risk of acquiring HIV that women in the general  population</a:t>
          </a:r>
          <a:endParaRPr lang="en-US" dirty="0"/>
        </a:p>
      </dgm:t>
    </dgm:pt>
    <dgm:pt modelId="{8EECC971-D09E-42C1-8152-0AAD0F8D8405}" type="parTrans" cxnId="{C4B03157-6048-4570-ABA6-EDA0919796A5}">
      <dgm:prSet/>
      <dgm:spPr/>
      <dgm:t>
        <a:bodyPr/>
        <a:lstStyle/>
        <a:p>
          <a:endParaRPr lang="en-US"/>
        </a:p>
      </dgm:t>
    </dgm:pt>
    <dgm:pt modelId="{50CBD6AA-908F-45C8-991D-E2BA66A04232}" type="sibTrans" cxnId="{C4B03157-6048-4570-ABA6-EDA0919796A5}">
      <dgm:prSet/>
      <dgm:spPr/>
      <dgm:t>
        <a:bodyPr/>
        <a:lstStyle/>
        <a:p>
          <a:endParaRPr lang="en-US"/>
        </a:p>
      </dgm:t>
    </dgm:pt>
    <dgm:pt modelId="{285F9B50-1996-4186-B130-E7C8EDA4EE33}">
      <dgm:prSet/>
      <dgm:spPr/>
      <dgm:t>
        <a:bodyPr/>
        <a:lstStyle/>
        <a:p>
          <a:r>
            <a:rPr lang="en-GB" dirty="0"/>
            <a:t>FSW will become increasingly important to include in interventions as generalised epidemics in Africa come under epidemic control</a:t>
          </a:r>
          <a:endParaRPr lang="en-US" dirty="0"/>
        </a:p>
      </dgm:t>
    </dgm:pt>
    <dgm:pt modelId="{4032AF4C-624F-423C-8B9A-6725555504D3}" type="parTrans" cxnId="{908F8E96-415D-41EF-9147-303C91D90317}">
      <dgm:prSet/>
      <dgm:spPr/>
      <dgm:t>
        <a:bodyPr/>
        <a:lstStyle/>
        <a:p>
          <a:endParaRPr lang="en-US"/>
        </a:p>
      </dgm:t>
    </dgm:pt>
    <dgm:pt modelId="{CFFB1A8F-6795-40F6-8C2E-F69799E9B89E}" type="sibTrans" cxnId="{908F8E96-415D-41EF-9147-303C91D90317}">
      <dgm:prSet/>
      <dgm:spPr/>
      <dgm:t>
        <a:bodyPr/>
        <a:lstStyle/>
        <a:p>
          <a:endParaRPr lang="en-US"/>
        </a:p>
      </dgm:t>
    </dgm:pt>
    <dgm:pt modelId="{4EAC1966-6138-4C0B-A000-DA6FD729D799}">
      <dgm:prSet/>
      <dgm:spPr/>
      <dgm:t>
        <a:bodyPr/>
        <a:lstStyle/>
        <a:p>
          <a:r>
            <a:rPr lang="en-US" dirty="0"/>
            <a:t>Zimbabwe: estimated 40,00 FSW; 53% of FSW are HIV infected</a:t>
          </a:r>
        </a:p>
      </dgm:t>
    </dgm:pt>
    <dgm:pt modelId="{2AF29678-4C38-4E2E-93B2-0C4C8965C850}" type="parTrans" cxnId="{6C95E501-48BC-4011-88E4-DF4EA1E6D5A9}">
      <dgm:prSet/>
      <dgm:spPr/>
      <dgm:t>
        <a:bodyPr/>
        <a:lstStyle/>
        <a:p>
          <a:endParaRPr lang="en-US"/>
        </a:p>
      </dgm:t>
    </dgm:pt>
    <dgm:pt modelId="{8361BF75-8B99-4859-9043-725ABF916C72}" type="sibTrans" cxnId="{6C95E501-48BC-4011-88E4-DF4EA1E6D5A9}">
      <dgm:prSet/>
      <dgm:spPr/>
      <dgm:t>
        <a:bodyPr/>
        <a:lstStyle/>
        <a:p>
          <a:endParaRPr lang="en-US"/>
        </a:p>
      </dgm:t>
    </dgm:pt>
    <dgm:pt modelId="{2C37196B-9996-E54A-A71B-1BE65C752390}" type="pres">
      <dgm:prSet presAssocID="{024D2F01-02AE-4DCF-A77E-B940C1DE06E9}" presName="linear" presStyleCnt="0">
        <dgm:presLayoutVars>
          <dgm:animLvl val="lvl"/>
          <dgm:resizeHandles val="exact"/>
        </dgm:presLayoutVars>
      </dgm:prSet>
      <dgm:spPr/>
    </dgm:pt>
    <dgm:pt modelId="{DAD67176-6E37-0F41-84D4-64745D5F3D63}" type="pres">
      <dgm:prSet presAssocID="{06310F43-C186-488F-8FF3-4E7C12277212}" presName="parentText" presStyleLbl="node1" presStyleIdx="0" presStyleCnt="4">
        <dgm:presLayoutVars>
          <dgm:chMax val="0"/>
          <dgm:bulletEnabled val="1"/>
        </dgm:presLayoutVars>
      </dgm:prSet>
      <dgm:spPr/>
    </dgm:pt>
    <dgm:pt modelId="{46466039-89D7-5E46-92A2-B8763904C6E6}" type="pres">
      <dgm:prSet presAssocID="{B1D9C46E-316A-4EF1-8BB6-91479ECC7BC8}" presName="spacer" presStyleCnt="0"/>
      <dgm:spPr/>
    </dgm:pt>
    <dgm:pt modelId="{C45BBB02-ADC8-0A47-89FC-7318DA459CB4}" type="pres">
      <dgm:prSet presAssocID="{4C22EFB1-E831-466D-82B4-94EB1CC4D45D}" presName="parentText" presStyleLbl="node1" presStyleIdx="1" presStyleCnt="4">
        <dgm:presLayoutVars>
          <dgm:chMax val="0"/>
          <dgm:bulletEnabled val="1"/>
        </dgm:presLayoutVars>
      </dgm:prSet>
      <dgm:spPr/>
    </dgm:pt>
    <dgm:pt modelId="{9A523988-C6D2-8F45-A9B8-FDA9E8DD1E34}" type="pres">
      <dgm:prSet presAssocID="{50CBD6AA-908F-45C8-991D-E2BA66A04232}" presName="spacer" presStyleCnt="0"/>
      <dgm:spPr/>
    </dgm:pt>
    <dgm:pt modelId="{89395223-D391-8A4B-B088-26BC7CC6CFE1}" type="pres">
      <dgm:prSet presAssocID="{285F9B50-1996-4186-B130-E7C8EDA4EE33}" presName="parentText" presStyleLbl="node1" presStyleIdx="2" presStyleCnt="4">
        <dgm:presLayoutVars>
          <dgm:chMax val="0"/>
          <dgm:bulletEnabled val="1"/>
        </dgm:presLayoutVars>
      </dgm:prSet>
      <dgm:spPr/>
    </dgm:pt>
    <dgm:pt modelId="{B8A0F1E9-5779-7145-8CEE-18187647DA39}" type="pres">
      <dgm:prSet presAssocID="{CFFB1A8F-6795-40F6-8C2E-F69799E9B89E}" presName="spacer" presStyleCnt="0"/>
      <dgm:spPr/>
    </dgm:pt>
    <dgm:pt modelId="{0CC37285-9603-A540-AAB2-1C0B921690FA}" type="pres">
      <dgm:prSet presAssocID="{4EAC1966-6138-4C0B-A000-DA6FD729D799}" presName="parentText" presStyleLbl="node1" presStyleIdx="3" presStyleCnt="4">
        <dgm:presLayoutVars>
          <dgm:chMax val="0"/>
          <dgm:bulletEnabled val="1"/>
        </dgm:presLayoutVars>
      </dgm:prSet>
      <dgm:spPr/>
    </dgm:pt>
  </dgm:ptLst>
  <dgm:cxnLst>
    <dgm:cxn modelId="{6C95E501-48BC-4011-88E4-DF4EA1E6D5A9}" srcId="{024D2F01-02AE-4DCF-A77E-B940C1DE06E9}" destId="{4EAC1966-6138-4C0B-A000-DA6FD729D799}" srcOrd="3" destOrd="0" parTransId="{2AF29678-4C38-4E2E-93B2-0C4C8965C850}" sibTransId="{8361BF75-8B99-4859-9043-725ABF916C72}"/>
    <dgm:cxn modelId="{A0D0C23C-A853-F546-8E05-4C5083C7653D}" type="presOf" srcId="{4EAC1966-6138-4C0B-A000-DA6FD729D799}" destId="{0CC37285-9603-A540-AAB2-1C0B921690FA}" srcOrd="0" destOrd="0" presId="urn:microsoft.com/office/officeart/2005/8/layout/vList2"/>
    <dgm:cxn modelId="{C4B03157-6048-4570-ABA6-EDA0919796A5}" srcId="{024D2F01-02AE-4DCF-A77E-B940C1DE06E9}" destId="{4C22EFB1-E831-466D-82B4-94EB1CC4D45D}" srcOrd="1" destOrd="0" parTransId="{8EECC971-D09E-42C1-8152-0AAD0F8D8405}" sibTransId="{50CBD6AA-908F-45C8-991D-E2BA66A04232}"/>
    <dgm:cxn modelId="{78A4C27F-3EB8-0449-A0E7-0755E720F4AE}" type="presOf" srcId="{285F9B50-1996-4186-B130-E7C8EDA4EE33}" destId="{89395223-D391-8A4B-B088-26BC7CC6CFE1}" srcOrd="0" destOrd="0" presId="urn:microsoft.com/office/officeart/2005/8/layout/vList2"/>
    <dgm:cxn modelId="{93367486-DF7B-084C-BD93-92F799296473}" type="presOf" srcId="{06310F43-C186-488F-8FF3-4E7C12277212}" destId="{DAD67176-6E37-0F41-84D4-64745D5F3D63}" srcOrd="0" destOrd="0" presId="urn:microsoft.com/office/officeart/2005/8/layout/vList2"/>
    <dgm:cxn modelId="{908F8E96-415D-41EF-9147-303C91D90317}" srcId="{024D2F01-02AE-4DCF-A77E-B940C1DE06E9}" destId="{285F9B50-1996-4186-B130-E7C8EDA4EE33}" srcOrd="2" destOrd="0" parTransId="{4032AF4C-624F-423C-8B9A-6725555504D3}" sibTransId="{CFFB1A8F-6795-40F6-8C2E-F69799E9B89E}"/>
    <dgm:cxn modelId="{5BC172A0-11D4-CE44-981E-95539603068A}" type="presOf" srcId="{024D2F01-02AE-4DCF-A77E-B940C1DE06E9}" destId="{2C37196B-9996-E54A-A71B-1BE65C752390}" srcOrd="0" destOrd="0" presId="urn:microsoft.com/office/officeart/2005/8/layout/vList2"/>
    <dgm:cxn modelId="{CDAAC0CC-0AB8-4172-89D6-34C83DAA5E28}" srcId="{024D2F01-02AE-4DCF-A77E-B940C1DE06E9}" destId="{06310F43-C186-488F-8FF3-4E7C12277212}" srcOrd="0" destOrd="0" parTransId="{EAF197F6-0CAD-4B08-BA05-40CA39569AF9}" sibTransId="{B1D9C46E-316A-4EF1-8BB6-91479ECC7BC8}"/>
    <dgm:cxn modelId="{33350BF3-0CC5-DF42-911E-2EFE36C61AB8}" type="presOf" srcId="{4C22EFB1-E831-466D-82B4-94EB1CC4D45D}" destId="{C45BBB02-ADC8-0A47-89FC-7318DA459CB4}" srcOrd="0" destOrd="0" presId="urn:microsoft.com/office/officeart/2005/8/layout/vList2"/>
    <dgm:cxn modelId="{C4F92E99-E1D7-9E48-BAEF-5A830FF1B0AD}" type="presParOf" srcId="{2C37196B-9996-E54A-A71B-1BE65C752390}" destId="{DAD67176-6E37-0F41-84D4-64745D5F3D63}" srcOrd="0" destOrd="0" presId="urn:microsoft.com/office/officeart/2005/8/layout/vList2"/>
    <dgm:cxn modelId="{C9E3502C-A5B1-404B-8861-694C3F4A416E}" type="presParOf" srcId="{2C37196B-9996-E54A-A71B-1BE65C752390}" destId="{46466039-89D7-5E46-92A2-B8763904C6E6}" srcOrd="1" destOrd="0" presId="urn:microsoft.com/office/officeart/2005/8/layout/vList2"/>
    <dgm:cxn modelId="{D7F913D2-1EE2-B84C-975A-3658EB8CE294}" type="presParOf" srcId="{2C37196B-9996-E54A-A71B-1BE65C752390}" destId="{C45BBB02-ADC8-0A47-89FC-7318DA459CB4}" srcOrd="2" destOrd="0" presId="urn:microsoft.com/office/officeart/2005/8/layout/vList2"/>
    <dgm:cxn modelId="{9BD4F969-D9F9-C440-8BB1-E75D6990649D}" type="presParOf" srcId="{2C37196B-9996-E54A-A71B-1BE65C752390}" destId="{9A523988-C6D2-8F45-A9B8-FDA9E8DD1E34}" srcOrd="3" destOrd="0" presId="urn:microsoft.com/office/officeart/2005/8/layout/vList2"/>
    <dgm:cxn modelId="{AB35A776-BC7F-DA48-9190-8D37550A50F6}" type="presParOf" srcId="{2C37196B-9996-E54A-A71B-1BE65C752390}" destId="{89395223-D391-8A4B-B088-26BC7CC6CFE1}" srcOrd="4" destOrd="0" presId="urn:microsoft.com/office/officeart/2005/8/layout/vList2"/>
    <dgm:cxn modelId="{F4214F07-622E-614A-8C71-2228B4DB014D}" type="presParOf" srcId="{2C37196B-9996-E54A-A71B-1BE65C752390}" destId="{B8A0F1E9-5779-7145-8CEE-18187647DA39}" srcOrd="5" destOrd="0" presId="urn:microsoft.com/office/officeart/2005/8/layout/vList2"/>
    <dgm:cxn modelId="{C1A9137A-E28B-6C43-A0B5-54AE128629BD}" type="presParOf" srcId="{2C37196B-9996-E54A-A71B-1BE65C752390}" destId="{0CC37285-9603-A540-AAB2-1C0B921690FA}"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461EA-7415-E34F-B08D-C8938FFB9641}">
      <dsp:nvSpPr>
        <dsp:cNvPr id="0" name=""/>
        <dsp:cNvSpPr/>
      </dsp:nvSpPr>
      <dsp:spPr>
        <a:xfrm>
          <a:off x="0" y="349"/>
          <a:ext cx="97481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711C92-F055-FC44-839E-516D82F406C8}">
      <dsp:nvSpPr>
        <dsp:cNvPr id="0" name=""/>
        <dsp:cNvSpPr/>
      </dsp:nvSpPr>
      <dsp:spPr>
        <a:xfrm>
          <a:off x="0" y="349"/>
          <a:ext cx="9748120" cy="572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b="0" kern="1200"/>
            <a:t>Background and Research questions</a:t>
          </a:r>
          <a:endParaRPr lang="en-US" sz="2600" kern="1200"/>
        </a:p>
      </dsp:txBody>
      <dsp:txXfrm>
        <a:off x="0" y="349"/>
        <a:ext cx="9748120" cy="572324"/>
      </dsp:txXfrm>
    </dsp:sp>
    <dsp:sp modelId="{BD60C91B-34E9-2947-9EE4-3C6A4D9B9B67}">
      <dsp:nvSpPr>
        <dsp:cNvPr id="0" name=""/>
        <dsp:cNvSpPr/>
      </dsp:nvSpPr>
      <dsp:spPr>
        <a:xfrm>
          <a:off x="0" y="572674"/>
          <a:ext cx="97481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9362B-0664-C646-843E-D6FBC1B58410}">
      <dsp:nvSpPr>
        <dsp:cNvPr id="0" name=""/>
        <dsp:cNvSpPr/>
      </dsp:nvSpPr>
      <dsp:spPr>
        <a:xfrm>
          <a:off x="0" y="572674"/>
          <a:ext cx="9748120" cy="572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b="0" kern="1200"/>
            <a:t>Formative work</a:t>
          </a:r>
          <a:endParaRPr lang="en-US" sz="2600" kern="1200"/>
        </a:p>
      </dsp:txBody>
      <dsp:txXfrm>
        <a:off x="0" y="572674"/>
        <a:ext cx="9748120" cy="572324"/>
      </dsp:txXfrm>
    </dsp:sp>
    <dsp:sp modelId="{55F3D47D-A542-7A43-B226-519926B6AD83}">
      <dsp:nvSpPr>
        <dsp:cNvPr id="0" name=""/>
        <dsp:cNvSpPr/>
      </dsp:nvSpPr>
      <dsp:spPr>
        <a:xfrm>
          <a:off x="0" y="1144998"/>
          <a:ext cx="97481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D3C83B-DE22-4E46-9831-74AC4B565FDF}">
      <dsp:nvSpPr>
        <dsp:cNvPr id="0" name=""/>
        <dsp:cNvSpPr/>
      </dsp:nvSpPr>
      <dsp:spPr>
        <a:xfrm>
          <a:off x="0" y="1144998"/>
          <a:ext cx="9748120" cy="572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b="0" kern="1200" dirty="0"/>
            <a:t>AMETHIST trial</a:t>
          </a:r>
          <a:endParaRPr lang="en-US" sz="2600" kern="1200" dirty="0"/>
        </a:p>
      </dsp:txBody>
      <dsp:txXfrm>
        <a:off x="0" y="1144998"/>
        <a:ext cx="9748120" cy="572324"/>
      </dsp:txXfrm>
    </dsp:sp>
    <dsp:sp modelId="{320E69A4-4A0C-3649-AE4C-C8CC67693F8B}">
      <dsp:nvSpPr>
        <dsp:cNvPr id="0" name=""/>
        <dsp:cNvSpPr/>
      </dsp:nvSpPr>
      <dsp:spPr>
        <a:xfrm>
          <a:off x="0" y="1717323"/>
          <a:ext cx="97481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B4AE25-34D4-C242-BE66-A1C836AD8B3E}">
      <dsp:nvSpPr>
        <dsp:cNvPr id="0" name=""/>
        <dsp:cNvSpPr/>
      </dsp:nvSpPr>
      <dsp:spPr>
        <a:xfrm>
          <a:off x="0" y="1717323"/>
          <a:ext cx="9748120" cy="572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b="0" kern="1200"/>
            <a:t>Parallel regional work</a:t>
          </a:r>
          <a:endParaRPr lang="en-US" sz="2600" kern="1200"/>
        </a:p>
      </dsp:txBody>
      <dsp:txXfrm>
        <a:off x="0" y="1717323"/>
        <a:ext cx="9748120" cy="572324"/>
      </dsp:txXfrm>
    </dsp:sp>
    <dsp:sp modelId="{C53D6E0F-C04C-9849-A74A-FDF7D9963066}">
      <dsp:nvSpPr>
        <dsp:cNvPr id="0" name=""/>
        <dsp:cNvSpPr/>
      </dsp:nvSpPr>
      <dsp:spPr>
        <a:xfrm>
          <a:off x="0" y="2289647"/>
          <a:ext cx="97481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EA1C95-3FB6-3349-B70F-B655CF7BB410}">
      <dsp:nvSpPr>
        <dsp:cNvPr id="0" name=""/>
        <dsp:cNvSpPr/>
      </dsp:nvSpPr>
      <dsp:spPr>
        <a:xfrm>
          <a:off x="0" y="2289647"/>
          <a:ext cx="9748120" cy="572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b="0" kern="1200"/>
            <a:t>Next Steps </a:t>
          </a:r>
          <a:endParaRPr lang="en-US" sz="2600" kern="1200"/>
        </a:p>
      </dsp:txBody>
      <dsp:txXfrm>
        <a:off x="0" y="2289647"/>
        <a:ext cx="9748120" cy="572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67176-6E37-0F41-84D4-64745D5F3D63}">
      <dsp:nvSpPr>
        <dsp:cNvPr id="0" name=""/>
        <dsp:cNvSpPr/>
      </dsp:nvSpPr>
      <dsp:spPr>
        <a:xfrm>
          <a:off x="0" y="27034"/>
          <a:ext cx="5197371" cy="99837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Global AIDS Update 2021</a:t>
          </a:r>
          <a:endParaRPr lang="en-US" sz="1800" kern="1200" dirty="0"/>
        </a:p>
      </dsp:txBody>
      <dsp:txXfrm>
        <a:off x="48737" y="75771"/>
        <a:ext cx="5099897" cy="900901"/>
      </dsp:txXfrm>
    </dsp:sp>
    <dsp:sp modelId="{C45BBB02-ADC8-0A47-89FC-7318DA459CB4}">
      <dsp:nvSpPr>
        <dsp:cNvPr id="0" name=""/>
        <dsp:cNvSpPr/>
      </dsp:nvSpPr>
      <dsp:spPr>
        <a:xfrm>
          <a:off x="0" y="1077249"/>
          <a:ext cx="5197371" cy="99837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In 2020 female sex workers were at </a:t>
          </a:r>
          <a:r>
            <a:rPr lang="en-GB" sz="1800" b="1" kern="1200" dirty="0"/>
            <a:t>26</a:t>
          </a:r>
          <a:r>
            <a:rPr lang="en-GB" sz="1800" kern="1200" dirty="0"/>
            <a:t> times greater risk of acquiring HIV that women in the general  population</a:t>
          </a:r>
          <a:endParaRPr lang="en-US" sz="1800" kern="1200" dirty="0"/>
        </a:p>
      </dsp:txBody>
      <dsp:txXfrm>
        <a:off x="48737" y="1125986"/>
        <a:ext cx="5099897" cy="900901"/>
      </dsp:txXfrm>
    </dsp:sp>
    <dsp:sp modelId="{89395223-D391-8A4B-B088-26BC7CC6CFE1}">
      <dsp:nvSpPr>
        <dsp:cNvPr id="0" name=""/>
        <dsp:cNvSpPr/>
      </dsp:nvSpPr>
      <dsp:spPr>
        <a:xfrm>
          <a:off x="0" y="2127465"/>
          <a:ext cx="5197371" cy="99837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FSW will become increasingly important to include in interventions as generalised epidemics in Africa come under epidemic control</a:t>
          </a:r>
          <a:endParaRPr lang="en-US" sz="1800" kern="1200" dirty="0"/>
        </a:p>
      </dsp:txBody>
      <dsp:txXfrm>
        <a:off x="48737" y="2176202"/>
        <a:ext cx="5099897" cy="900901"/>
      </dsp:txXfrm>
    </dsp:sp>
    <dsp:sp modelId="{0CC37285-9603-A540-AAB2-1C0B921690FA}">
      <dsp:nvSpPr>
        <dsp:cNvPr id="0" name=""/>
        <dsp:cNvSpPr/>
      </dsp:nvSpPr>
      <dsp:spPr>
        <a:xfrm>
          <a:off x="0" y="3177681"/>
          <a:ext cx="5197371" cy="99837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Zimbabwe: estimated 40,00 FSW; 53% of FSW are HIV infected</a:t>
          </a:r>
        </a:p>
      </dsp:txBody>
      <dsp:txXfrm>
        <a:off x="48737" y="3226418"/>
        <a:ext cx="5099897" cy="90090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E19F9-4FEE-E94F-B3A5-8DB08913160F}"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83A305-DCEB-EE42-BDB7-1B7B8E16F42B}" type="slidenum">
              <a:rPr lang="en-US" smtClean="0"/>
              <a:t>‹#›</a:t>
            </a:fld>
            <a:endParaRPr lang="en-US"/>
          </a:p>
        </p:txBody>
      </p:sp>
    </p:spTree>
    <p:extLst>
      <p:ext uri="{BB962C8B-B14F-4D97-AF65-F5344CB8AC3E}">
        <p14:creationId xmlns:p14="http://schemas.microsoft.com/office/powerpoint/2010/main" val="2266608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all of you are already well aware individuals who sell sex bear a disproportionate burden of HIV – last years UNAIDS Global AIDS Report estimated that female sex workers were at 26 times greater risk for acquiring HIV than adult women more generally.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a systematic review of HIV incidence among female sex workers from Africa presented at IAS in 2020 you can see incidence varied by region and study time period – with incidence higher in East Africa than West Africa. There was only one measure from southern Africa – Zimbabwe – 10% per annum (20 times that estimated in the general population).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While the overall proportion of women who sell sex in the population is small – between 0.2% and 5% of population the burden they bear is very heavy. </a:t>
            </a:r>
          </a:p>
          <a:p>
            <a:endParaRPr lang="en-GB" dirty="0"/>
          </a:p>
          <a:p>
            <a:r>
              <a:rPr lang="en-GB" dirty="0"/>
              <a:t>There is less information about the additional risks of selling among trans or males compared to their general population counterparts - figures are largely conflated with non-sex working individuals – regardless they are also at greatly increased risk.</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what puts sex workers at such high risk of acquiring HIV - high partner numbers, inability to negotiate condom use with clients or regular partners, concomitant STIs  as well a host of individual and structural factors that combine to mitigate against their wellbeing. Additionally men who report paying for sex in SSA are 1.5 times more  likely to be HIV infected than men who don’t.</a:t>
            </a:r>
          </a:p>
          <a:p>
            <a:endParaRPr lang="en-GB" dirty="0"/>
          </a:p>
          <a:p>
            <a:r>
              <a:rPr lang="en-GB" dirty="0"/>
              <a:t>In addition to their disproportionate burden of HIV individuals selling sex also bear a disproportion of AIDS related stigma and discrimination.</a:t>
            </a:r>
          </a:p>
          <a:p>
            <a:endParaRPr lang="en-GB" dirty="0"/>
          </a:p>
          <a:p>
            <a:endParaRPr lang="en-GB" dirty="0"/>
          </a:p>
          <a:p>
            <a:r>
              <a:rPr lang="en-GB" dirty="0"/>
              <a:t> </a:t>
            </a:r>
          </a:p>
        </p:txBody>
      </p:sp>
      <p:sp>
        <p:nvSpPr>
          <p:cNvPr id="4" name="Slide Number Placeholder 3"/>
          <p:cNvSpPr>
            <a:spLocks noGrp="1"/>
          </p:cNvSpPr>
          <p:nvPr>
            <p:ph type="sldNum" sz="quarter" idx="5"/>
          </p:nvPr>
        </p:nvSpPr>
        <p:spPr/>
        <p:txBody>
          <a:bodyPr/>
          <a:lstStyle/>
          <a:p>
            <a:fld id="{F56E3FF7-5806-4C7F-8401-9BBCC95ED13E}" type="slidenum">
              <a:rPr lang="en-GB" smtClean="0"/>
              <a:t>3</a:t>
            </a:fld>
            <a:endParaRPr lang="en-GB"/>
          </a:p>
        </p:txBody>
      </p:sp>
    </p:spTree>
    <p:extLst>
      <p:ext uri="{BB962C8B-B14F-4D97-AF65-F5344CB8AC3E}">
        <p14:creationId xmlns:p14="http://schemas.microsoft.com/office/powerpoint/2010/main" val="356875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601038-23B2-4CC7-8E22-528A92FF6C55}" type="slidenum">
              <a:rPr lang="en-US" smtClean="0"/>
              <a:t>6</a:t>
            </a:fld>
            <a:endParaRPr lang="en-US"/>
          </a:p>
        </p:txBody>
      </p:sp>
    </p:spTree>
    <p:extLst>
      <p:ext uri="{BB962C8B-B14F-4D97-AF65-F5344CB8AC3E}">
        <p14:creationId xmlns:p14="http://schemas.microsoft.com/office/powerpoint/2010/main" val="2835811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601038-23B2-4CC7-8E22-528A92FF6C55}" type="slidenum">
              <a:rPr lang="en-US" smtClean="0"/>
              <a:t>8</a:t>
            </a:fld>
            <a:endParaRPr lang="en-US"/>
          </a:p>
        </p:txBody>
      </p:sp>
    </p:spTree>
    <p:extLst>
      <p:ext uri="{BB962C8B-B14F-4D97-AF65-F5344CB8AC3E}">
        <p14:creationId xmlns:p14="http://schemas.microsoft.com/office/powerpoint/2010/main" val="2731421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601038-23B2-4CC7-8E22-528A92FF6C55}" type="slidenum">
              <a:rPr lang="en-US" smtClean="0"/>
              <a:t>12</a:t>
            </a:fld>
            <a:endParaRPr lang="en-US"/>
          </a:p>
        </p:txBody>
      </p:sp>
    </p:spTree>
    <p:extLst>
      <p:ext uri="{BB962C8B-B14F-4D97-AF65-F5344CB8AC3E}">
        <p14:creationId xmlns:p14="http://schemas.microsoft.com/office/powerpoint/2010/main" val="1243621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83A305-DCEB-EE42-BDB7-1B7B8E16F42B}" type="slidenum">
              <a:rPr lang="en-US" smtClean="0"/>
              <a:t>13</a:t>
            </a:fld>
            <a:endParaRPr lang="en-US"/>
          </a:p>
        </p:txBody>
      </p:sp>
    </p:spTree>
    <p:extLst>
      <p:ext uri="{BB962C8B-B14F-4D97-AF65-F5344CB8AC3E}">
        <p14:creationId xmlns:p14="http://schemas.microsoft.com/office/powerpoint/2010/main" val="789888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601038-23B2-4CC7-8E22-528A92FF6C55}" type="slidenum">
              <a:rPr lang="en-US" smtClean="0"/>
              <a:t>18</a:t>
            </a:fld>
            <a:endParaRPr lang="en-US"/>
          </a:p>
        </p:txBody>
      </p:sp>
    </p:spTree>
    <p:extLst>
      <p:ext uri="{BB962C8B-B14F-4D97-AF65-F5344CB8AC3E}">
        <p14:creationId xmlns:p14="http://schemas.microsoft.com/office/powerpoint/2010/main" val="3473303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601038-23B2-4CC7-8E22-528A92FF6C55}" type="slidenum">
              <a:rPr lang="en-US" smtClean="0"/>
              <a:t>19</a:t>
            </a:fld>
            <a:endParaRPr lang="en-US"/>
          </a:p>
        </p:txBody>
      </p:sp>
    </p:spTree>
    <p:extLst>
      <p:ext uri="{BB962C8B-B14F-4D97-AF65-F5344CB8AC3E}">
        <p14:creationId xmlns:p14="http://schemas.microsoft.com/office/powerpoint/2010/main" val="1547483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Zimbabwe and some other countries in the region have had a programme for some time, many countries do not have nationally scaled programmes. However, modelling will be more straightforward to explain if done in the context of a situation with no existing programme until 2022.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presentation will focus</a:t>
            </a:r>
            <a:r>
              <a:rPr lang="en-GB" sz="1200" kern="1200" baseline="0" dirty="0">
                <a:solidFill>
                  <a:schemeClr val="tx1"/>
                </a:solidFill>
                <a:effectLst/>
                <a:latin typeface="+mn-lt"/>
                <a:ea typeface="+mn-ea"/>
                <a:cs typeface="+mn-cs"/>
              </a:rPr>
              <a:t> on the first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053D080-0FD0-4EA2-8BFC-B3359AB2AD42}" type="slidenum">
              <a:rPr lang="en-GB" smtClean="0"/>
              <a:t>20</a:t>
            </a:fld>
            <a:endParaRPr lang="en-GB"/>
          </a:p>
        </p:txBody>
      </p:sp>
    </p:spTree>
    <p:extLst>
      <p:ext uri="{BB962C8B-B14F-4D97-AF65-F5344CB8AC3E}">
        <p14:creationId xmlns:p14="http://schemas.microsoft.com/office/powerpoint/2010/main" val="3528488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91F73-D403-1540-BA74-7E53E15D43B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AF07934-8EF9-924A-9356-89E8F7DF63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C8A460A-FBAB-C140-B253-1C0FFDF80C54}"/>
              </a:ext>
            </a:extLst>
          </p:cNvPr>
          <p:cNvSpPr>
            <a:spLocks noGrp="1"/>
          </p:cNvSpPr>
          <p:nvPr>
            <p:ph type="dt" sz="half" idx="10"/>
          </p:nvPr>
        </p:nvSpPr>
        <p:spPr/>
        <p:txBody>
          <a:bodyPr/>
          <a:lstStyle/>
          <a:p>
            <a:fld id="{A7D132DA-956F-6D46-82A5-FCCBB71EE1F4}" type="datetimeFigureOut">
              <a:rPr lang="en-US" smtClean="0"/>
              <a:t>3/16/2022</a:t>
            </a:fld>
            <a:endParaRPr lang="en-US"/>
          </a:p>
        </p:txBody>
      </p:sp>
      <p:sp>
        <p:nvSpPr>
          <p:cNvPr id="5" name="Footer Placeholder 4">
            <a:extLst>
              <a:ext uri="{FF2B5EF4-FFF2-40B4-BE49-F238E27FC236}">
                <a16:creationId xmlns:a16="http://schemas.microsoft.com/office/drawing/2014/main" id="{0D93ABC7-87EB-D946-90FA-CEC59D01AC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E86738-EFCB-D349-9E85-877DE51269AD}"/>
              </a:ext>
            </a:extLst>
          </p:cNvPr>
          <p:cNvSpPr>
            <a:spLocks noGrp="1"/>
          </p:cNvSpPr>
          <p:nvPr>
            <p:ph type="sldNum" sz="quarter" idx="12"/>
          </p:nvPr>
        </p:nvSpPr>
        <p:spPr/>
        <p:txBody>
          <a:bodyPr/>
          <a:lstStyle/>
          <a:p>
            <a:fld id="{D99FE24B-7D73-704B-AD12-B4ACA16AA392}" type="slidenum">
              <a:rPr lang="en-US" smtClean="0"/>
              <a:t>‹#›</a:t>
            </a:fld>
            <a:endParaRPr lang="en-US"/>
          </a:p>
        </p:txBody>
      </p:sp>
    </p:spTree>
    <p:extLst>
      <p:ext uri="{BB962C8B-B14F-4D97-AF65-F5344CB8AC3E}">
        <p14:creationId xmlns:p14="http://schemas.microsoft.com/office/powerpoint/2010/main" val="183141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96DE-162E-A143-98AA-9D3EC537CBF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9202CF8-54FE-FC4A-99A4-CCEB47910A6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86E8F45-5284-3A47-95D3-38FA092AE454}"/>
              </a:ext>
            </a:extLst>
          </p:cNvPr>
          <p:cNvSpPr>
            <a:spLocks noGrp="1"/>
          </p:cNvSpPr>
          <p:nvPr>
            <p:ph type="dt" sz="half" idx="10"/>
          </p:nvPr>
        </p:nvSpPr>
        <p:spPr/>
        <p:txBody>
          <a:bodyPr/>
          <a:lstStyle/>
          <a:p>
            <a:fld id="{A7D132DA-956F-6D46-82A5-FCCBB71EE1F4}" type="datetimeFigureOut">
              <a:rPr lang="en-US" smtClean="0"/>
              <a:t>3/16/2022</a:t>
            </a:fld>
            <a:endParaRPr lang="en-US"/>
          </a:p>
        </p:txBody>
      </p:sp>
      <p:sp>
        <p:nvSpPr>
          <p:cNvPr id="5" name="Footer Placeholder 4">
            <a:extLst>
              <a:ext uri="{FF2B5EF4-FFF2-40B4-BE49-F238E27FC236}">
                <a16:creationId xmlns:a16="http://schemas.microsoft.com/office/drawing/2014/main" id="{F0C8D1C1-2148-2D46-9EFE-FB2AF7D222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BF4B10-EF12-0E45-ACB1-CF1A8042BDAB}"/>
              </a:ext>
            </a:extLst>
          </p:cNvPr>
          <p:cNvSpPr>
            <a:spLocks noGrp="1"/>
          </p:cNvSpPr>
          <p:nvPr>
            <p:ph type="sldNum" sz="quarter" idx="12"/>
          </p:nvPr>
        </p:nvSpPr>
        <p:spPr/>
        <p:txBody>
          <a:bodyPr/>
          <a:lstStyle/>
          <a:p>
            <a:fld id="{D99FE24B-7D73-704B-AD12-B4ACA16AA392}" type="slidenum">
              <a:rPr lang="en-US" smtClean="0"/>
              <a:t>‹#›</a:t>
            </a:fld>
            <a:endParaRPr lang="en-US"/>
          </a:p>
        </p:txBody>
      </p:sp>
    </p:spTree>
    <p:extLst>
      <p:ext uri="{BB962C8B-B14F-4D97-AF65-F5344CB8AC3E}">
        <p14:creationId xmlns:p14="http://schemas.microsoft.com/office/powerpoint/2010/main" val="7438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A44EAA-85FF-4347-929A-ABD310316EC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FCC5207-129C-424B-8824-8A6BAC05438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9BD8A5C-7FBF-6A47-BEBF-C35F07E1A846}"/>
              </a:ext>
            </a:extLst>
          </p:cNvPr>
          <p:cNvSpPr>
            <a:spLocks noGrp="1"/>
          </p:cNvSpPr>
          <p:nvPr>
            <p:ph type="dt" sz="half" idx="10"/>
          </p:nvPr>
        </p:nvSpPr>
        <p:spPr/>
        <p:txBody>
          <a:bodyPr/>
          <a:lstStyle/>
          <a:p>
            <a:fld id="{A7D132DA-956F-6D46-82A5-FCCBB71EE1F4}" type="datetimeFigureOut">
              <a:rPr lang="en-US" smtClean="0"/>
              <a:t>3/16/2022</a:t>
            </a:fld>
            <a:endParaRPr lang="en-US"/>
          </a:p>
        </p:txBody>
      </p:sp>
      <p:sp>
        <p:nvSpPr>
          <p:cNvPr id="5" name="Footer Placeholder 4">
            <a:extLst>
              <a:ext uri="{FF2B5EF4-FFF2-40B4-BE49-F238E27FC236}">
                <a16:creationId xmlns:a16="http://schemas.microsoft.com/office/drawing/2014/main" id="{A369AB1F-846F-CF4D-9BF3-17917EEA54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FF8B54-32E5-FE40-B95A-F4C4E9817C1F}"/>
              </a:ext>
            </a:extLst>
          </p:cNvPr>
          <p:cNvSpPr>
            <a:spLocks noGrp="1"/>
          </p:cNvSpPr>
          <p:nvPr>
            <p:ph type="sldNum" sz="quarter" idx="12"/>
          </p:nvPr>
        </p:nvSpPr>
        <p:spPr/>
        <p:txBody>
          <a:bodyPr/>
          <a:lstStyle/>
          <a:p>
            <a:fld id="{D99FE24B-7D73-704B-AD12-B4ACA16AA392}" type="slidenum">
              <a:rPr lang="en-US" smtClean="0"/>
              <a:t>‹#›</a:t>
            </a:fld>
            <a:endParaRPr lang="en-US"/>
          </a:p>
        </p:txBody>
      </p:sp>
    </p:spTree>
    <p:extLst>
      <p:ext uri="{BB962C8B-B14F-4D97-AF65-F5344CB8AC3E}">
        <p14:creationId xmlns:p14="http://schemas.microsoft.com/office/powerpoint/2010/main" val="260592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ntent Blue Header" userDrawn="1">
  <p:cSld name="Content Blue Header">
    <p:spTree>
      <p:nvGrpSpPr>
        <p:cNvPr id="1" name="Shape 245"/>
        <p:cNvGrpSpPr/>
        <p:nvPr/>
      </p:nvGrpSpPr>
      <p:grpSpPr>
        <a:xfrm>
          <a:off x="0" y="0"/>
          <a:ext cx="0" cy="0"/>
          <a:chOff x="0" y="0"/>
          <a:chExt cx="0" cy="0"/>
        </a:xfrm>
      </p:grpSpPr>
      <p:sp>
        <p:nvSpPr>
          <p:cNvPr id="247" name="Google Shape;247;p33"/>
          <p:cNvSpPr txBox="1">
            <a:spLocks noGrp="1"/>
          </p:cNvSpPr>
          <p:nvPr>
            <p:ph type="body" idx="1"/>
          </p:nvPr>
        </p:nvSpPr>
        <p:spPr>
          <a:xfrm>
            <a:off x="230020" y="203817"/>
            <a:ext cx="11690800" cy="4569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249" name="Google Shape;249;p33"/>
          <p:cNvSpPr txBox="1"/>
          <p:nvPr/>
        </p:nvSpPr>
        <p:spPr>
          <a:xfrm>
            <a:off x="11421984" y="6398558"/>
            <a:ext cx="5884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050606"/>
                </a:solidFill>
                <a:latin typeface="Arial"/>
                <a:ea typeface="Arial"/>
                <a:cs typeface="Arial"/>
                <a:sym typeface="Arial"/>
              </a:rPr>
              <a:pPr marL="0" marR="0" lvl="0" indent="0" algn="r" rtl="0">
                <a:spcBef>
                  <a:spcPts val="0"/>
                </a:spcBef>
                <a:spcAft>
                  <a:spcPts val="0"/>
                </a:spcAft>
                <a:buNone/>
              </a:pPr>
              <a:t>‹#›</a:t>
            </a:fld>
            <a:endParaRPr sz="900" b="0" i="0" u="none" strike="noStrike" cap="none">
              <a:solidFill>
                <a:srgbClr val="050606"/>
              </a:solidFill>
              <a:latin typeface="Arial"/>
              <a:ea typeface="Arial"/>
              <a:cs typeface="Arial"/>
              <a:sym typeface="Arial"/>
            </a:endParaRPr>
          </a:p>
        </p:txBody>
      </p:sp>
      <p:sp>
        <p:nvSpPr>
          <p:cNvPr id="19" name="Google Shape;246;p33">
            <a:extLst>
              <a:ext uri="{FF2B5EF4-FFF2-40B4-BE49-F238E27FC236}">
                <a16:creationId xmlns:a16="http://schemas.microsoft.com/office/drawing/2014/main" id="{EF055770-5E6E-4DA6-882E-7EC420FF6B0F}"/>
              </a:ext>
            </a:extLst>
          </p:cNvPr>
          <p:cNvSpPr/>
          <p:nvPr userDrawn="1"/>
        </p:nvSpPr>
        <p:spPr>
          <a:xfrm>
            <a:off x="0" y="-2"/>
            <a:ext cx="12192000" cy="8229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1385989655"/>
      </p:ext>
    </p:extLst>
  </p:cSld>
  <p:clrMapOvr>
    <a:masterClrMapping/>
  </p:clrMapOvr>
  <p:extLst>
    <p:ext uri="{DCECCB84-F9BA-43D5-87BE-67443E8EF086}">
      <p15:sldGuideLst xmlns:p15="http://schemas.microsoft.com/office/powerpoint/2012/main">
        <p15:guide id="1" orient="horz" pos="2136">
          <p15:clr>
            <a:srgbClr val="FBAE40"/>
          </p15:clr>
        </p15:guide>
        <p15:guide id="2" pos="2161">
          <p15:clr>
            <a:srgbClr val="FBAE40"/>
          </p15:clr>
        </p15:guide>
        <p15:guide id="3" pos="4213">
          <p15:clr>
            <a:srgbClr val="FBAE40"/>
          </p15:clr>
        </p15:guide>
        <p15:guide id="4" pos="81">
          <p15:clr>
            <a:srgbClr val="FBAE40"/>
          </p15:clr>
        </p15:guide>
        <p15:guide id="5" orient="horz" pos="144">
          <p15:clr>
            <a:srgbClr val="FBAE40"/>
          </p15:clr>
        </p15:guide>
        <p15:guide id="6" orient="horz" pos="41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600670" y="5929931"/>
            <a:ext cx="10985502" cy="318490"/>
          </a:xfrm>
          <a:prstGeom prst="rect">
            <a:avLst/>
          </a:prstGeom>
        </p:spPr>
        <p:txBody>
          <a:bodyPr lIns="45718" tIns="45718" rIns="45718" bIns="45718"/>
          <a:lstStyle>
            <a:lvl1pPr marL="0" indent="0" defTabSz="412750">
              <a:lnSpc>
                <a:spcPct val="100000"/>
              </a:lnSpc>
              <a:spcBef>
                <a:spcPts val="0"/>
              </a:spcBef>
              <a:buSzTx/>
              <a:buFontTx/>
              <a:buNone/>
              <a:defRPr sz="1800" b="1">
                <a:latin typeface="+mj-lt"/>
                <a:ea typeface="+mj-ea"/>
                <a:cs typeface="+mj-cs"/>
                <a:sym typeface="Helvetica Neue"/>
              </a:defRPr>
            </a:lvl1pPr>
            <a:lvl2pPr marL="533400" indent="-228600" defTabSz="412750">
              <a:lnSpc>
                <a:spcPct val="100000"/>
              </a:lnSpc>
              <a:spcBef>
                <a:spcPts val="0"/>
              </a:spcBef>
              <a:buSzPct val="123000"/>
              <a:buFontTx/>
              <a:defRPr sz="1800" b="1">
                <a:latin typeface="+mj-lt"/>
                <a:ea typeface="+mj-ea"/>
                <a:cs typeface="+mj-cs"/>
                <a:sym typeface="Helvetica Neue"/>
              </a:defRPr>
            </a:lvl2pPr>
            <a:lvl3pPr marL="838200" indent="-228600" defTabSz="412750">
              <a:lnSpc>
                <a:spcPct val="100000"/>
              </a:lnSpc>
              <a:spcBef>
                <a:spcPts val="0"/>
              </a:spcBef>
              <a:buSzPct val="123000"/>
              <a:buFontTx/>
              <a:defRPr sz="1800" b="1">
                <a:latin typeface="+mj-lt"/>
                <a:ea typeface="+mj-ea"/>
                <a:cs typeface="+mj-cs"/>
                <a:sym typeface="Helvetica Neue"/>
              </a:defRPr>
            </a:lvl3pPr>
            <a:lvl4pPr marL="1143000" indent="-228600" defTabSz="412750">
              <a:lnSpc>
                <a:spcPct val="100000"/>
              </a:lnSpc>
              <a:spcBef>
                <a:spcPts val="0"/>
              </a:spcBef>
              <a:buSzPct val="123000"/>
              <a:buFontTx/>
              <a:defRPr sz="1800" b="1">
                <a:latin typeface="+mj-lt"/>
                <a:ea typeface="+mj-ea"/>
                <a:cs typeface="+mj-cs"/>
                <a:sym typeface="Helvetica Neue"/>
              </a:defRPr>
            </a:lvl4pPr>
            <a:lvl5pPr marL="1447800" indent="-228600" defTabSz="412750">
              <a:lnSpc>
                <a:spcPct val="100000"/>
              </a:lnSpc>
              <a:spcBef>
                <a:spcPts val="0"/>
              </a:spcBef>
              <a:buSzPct val="123000"/>
              <a:buFontTx/>
              <a:defRPr sz="1800" b="1">
                <a:latin typeface="+mj-lt"/>
                <a:ea typeface="+mj-ea"/>
                <a:cs typeface="+mj-cs"/>
                <a:sym typeface="Helvetica Neue"/>
              </a:defRPr>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603248" y="1287496"/>
            <a:ext cx="10985503" cy="2324101"/>
          </a:xfrm>
          <a:prstGeom prst="rect">
            <a:avLst/>
          </a:prstGeom>
        </p:spPr>
        <p:txBody>
          <a:bodyPr lIns="50800" tIns="50800" rIns="50800" bIns="50800" anchor="b"/>
          <a:lstStyle>
            <a:lvl1pPr defTabSz="1219169">
              <a:lnSpc>
                <a:spcPct val="80000"/>
              </a:lnSpc>
              <a:defRPr sz="5800" b="1" spc="-116">
                <a:latin typeface="+mj-lt"/>
                <a:ea typeface="+mj-ea"/>
                <a:cs typeface="+mj-cs"/>
                <a:sym typeface="Helvetica Neue"/>
              </a:defRPr>
            </a:lvl1pPr>
          </a:lstStyle>
          <a:p>
            <a:r>
              <a:t>Presentation Title</a:t>
            </a:r>
          </a:p>
        </p:txBody>
      </p:sp>
      <p:sp>
        <p:nvSpPr>
          <p:cNvPr id="13" name="Body Level One…"/>
          <p:cNvSpPr txBox="1">
            <a:spLocks noGrp="1"/>
          </p:cNvSpPr>
          <p:nvPr>
            <p:ph type="body" sz="quarter" idx="21" hasCustomPrompt="1"/>
          </p:nvPr>
        </p:nvSpPr>
        <p:spPr>
          <a:xfrm>
            <a:off x="600671" y="3611595"/>
            <a:ext cx="10985501" cy="952501"/>
          </a:xfrm>
          <a:prstGeom prst="rect">
            <a:avLst/>
          </a:prstGeom>
        </p:spPr>
        <p:txBody>
          <a:bodyPr lIns="50800" tIns="50800" rIns="50800" bIns="50800"/>
          <a:lstStyle>
            <a:lvl1pPr marL="0" indent="0" defTabSz="412750">
              <a:lnSpc>
                <a:spcPct val="100000"/>
              </a:lnSpc>
              <a:spcBef>
                <a:spcPts val="0"/>
              </a:spcBef>
              <a:buSzTx/>
              <a:buFontTx/>
              <a:buNone/>
              <a:defRPr sz="2750" b="1">
                <a:latin typeface="+mj-lt"/>
                <a:ea typeface="+mj-ea"/>
                <a:cs typeface="+mj-cs"/>
                <a:sym typeface="Helvetica Neue"/>
              </a:defRPr>
            </a:lvl1pPr>
          </a:lstStyle>
          <a:p>
            <a:r>
              <a:t>Presentation Subtitle</a:t>
            </a:r>
          </a:p>
        </p:txBody>
      </p:sp>
      <p:sp>
        <p:nvSpPr>
          <p:cNvPr id="14" name="Slide Number"/>
          <p:cNvSpPr txBox="1">
            <a:spLocks noGrp="1"/>
          </p:cNvSpPr>
          <p:nvPr>
            <p:ph type="sldNum" sz="quarter" idx="2"/>
          </p:nvPr>
        </p:nvSpPr>
        <p:spPr>
          <a:xfrm>
            <a:off x="5979063" y="6486708"/>
            <a:ext cx="227627" cy="241092"/>
          </a:xfrm>
          <a:prstGeom prst="rect">
            <a:avLst/>
          </a:prstGeom>
        </p:spPr>
        <p:txBody>
          <a:bodyPr lIns="50800" tIns="50800" rIns="50800" bIns="50800" anchor="b"/>
          <a:lstStyle>
            <a:lvl1pPr algn="ctr" defTabSz="292100">
              <a:defRPr sz="900">
                <a:solidFill>
                  <a:srgbClr val="000000"/>
                </a:solidFill>
                <a:latin typeface="+mj-lt"/>
                <a:ea typeface="+mj-ea"/>
                <a:cs typeface="+mj-cs"/>
                <a:sym typeface="Helvetica Neue"/>
              </a:defRPr>
            </a:lvl1pPr>
          </a:lstStyle>
          <a:p>
            <a:fld id="{86CB4B4D-7CA3-9044-876B-883B54F8677D}" type="slidenum">
              <a:t>‹#›</a:t>
            </a:fld>
            <a:endParaRPr/>
          </a:p>
        </p:txBody>
      </p:sp>
    </p:spTree>
    <p:extLst>
      <p:ext uri="{BB962C8B-B14F-4D97-AF65-F5344CB8AC3E}">
        <p14:creationId xmlns:p14="http://schemas.microsoft.com/office/powerpoint/2010/main" val="228734551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577850" y="-647700"/>
            <a:ext cx="13373100" cy="8009467"/>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603250" y="3562350"/>
            <a:ext cx="10985500" cy="2324100"/>
          </a:xfrm>
          <a:prstGeom prst="rect">
            <a:avLst/>
          </a:prstGeom>
        </p:spPr>
        <p:txBody>
          <a:bodyPr lIns="50800" tIns="50800" rIns="50800" bIns="50800" anchor="b"/>
          <a:lstStyle>
            <a:lvl1pPr defTabSz="1219169">
              <a:lnSpc>
                <a:spcPct val="80000"/>
              </a:lnSpc>
              <a:defRPr sz="5800" b="1" spc="-116">
                <a:latin typeface="+mj-lt"/>
                <a:ea typeface="+mj-ea"/>
                <a:cs typeface="+mj-cs"/>
                <a:sym typeface="Helvetica Neue"/>
              </a:defRPr>
            </a:lvl1pPr>
          </a:lstStyle>
          <a:p>
            <a:r>
              <a:t>Presentation Title</a:t>
            </a:r>
          </a:p>
        </p:txBody>
      </p:sp>
      <p:sp>
        <p:nvSpPr>
          <p:cNvPr id="23" name="Body Level One…"/>
          <p:cNvSpPr txBox="1">
            <a:spLocks noGrp="1"/>
          </p:cNvSpPr>
          <p:nvPr>
            <p:ph type="body" sz="quarter" idx="1" hasCustomPrompt="1"/>
          </p:nvPr>
        </p:nvSpPr>
        <p:spPr>
          <a:xfrm>
            <a:off x="603845" y="553069"/>
            <a:ext cx="10984311" cy="318490"/>
          </a:xfrm>
          <a:prstGeom prst="rect">
            <a:avLst/>
          </a:prstGeom>
        </p:spPr>
        <p:txBody>
          <a:bodyPr lIns="45718" tIns="45718" rIns="45718" bIns="45718"/>
          <a:lstStyle>
            <a:lvl1pPr marL="0" indent="0" defTabSz="412750">
              <a:lnSpc>
                <a:spcPct val="100000"/>
              </a:lnSpc>
              <a:spcBef>
                <a:spcPts val="0"/>
              </a:spcBef>
              <a:buSzTx/>
              <a:buFontTx/>
              <a:buNone/>
              <a:defRPr sz="1800" b="1">
                <a:latin typeface="+mj-lt"/>
                <a:ea typeface="+mj-ea"/>
                <a:cs typeface="+mj-cs"/>
                <a:sym typeface="Helvetica Neue"/>
              </a:defRPr>
            </a:lvl1pPr>
            <a:lvl2pPr marL="533400" indent="-228600" defTabSz="412750">
              <a:lnSpc>
                <a:spcPct val="100000"/>
              </a:lnSpc>
              <a:spcBef>
                <a:spcPts val="0"/>
              </a:spcBef>
              <a:buSzPct val="123000"/>
              <a:buFontTx/>
              <a:defRPr sz="1800" b="1">
                <a:latin typeface="+mj-lt"/>
                <a:ea typeface="+mj-ea"/>
                <a:cs typeface="+mj-cs"/>
                <a:sym typeface="Helvetica Neue"/>
              </a:defRPr>
            </a:lvl2pPr>
            <a:lvl3pPr marL="838200" indent="-228600" defTabSz="412750">
              <a:lnSpc>
                <a:spcPct val="100000"/>
              </a:lnSpc>
              <a:spcBef>
                <a:spcPts val="0"/>
              </a:spcBef>
              <a:buSzPct val="123000"/>
              <a:buFontTx/>
              <a:defRPr sz="1800" b="1">
                <a:latin typeface="+mj-lt"/>
                <a:ea typeface="+mj-ea"/>
                <a:cs typeface="+mj-cs"/>
                <a:sym typeface="Helvetica Neue"/>
              </a:defRPr>
            </a:lvl3pPr>
            <a:lvl4pPr marL="1143000" indent="-228600" defTabSz="412750">
              <a:lnSpc>
                <a:spcPct val="100000"/>
              </a:lnSpc>
              <a:spcBef>
                <a:spcPts val="0"/>
              </a:spcBef>
              <a:buSzPct val="123000"/>
              <a:buFontTx/>
              <a:defRPr sz="1800" b="1">
                <a:latin typeface="+mj-lt"/>
                <a:ea typeface="+mj-ea"/>
                <a:cs typeface="+mj-cs"/>
                <a:sym typeface="Helvetica Neue"/>
              </a:defRPr>
            </a:lvl4pPr>
            <a:lvl5pPr marL="1447800" indent="-228600" defTabSz="412750">
              <a:lnSpc>
                <a:spcPct val="100000"/>
              </a:lnSpc>
              <a:spcBef>
                <a:spcPts val="0"/>
              </a:spcBef>
              <a:buSzPct val="123000"/>
              <a:buFontTx/>
              <a:defRPr sz="1800" b="1">
                <a:latin typeface="+mj-lt"/>
                <a:ea typeface="+mj-ea"/>
                <a:cs typeface="+mj-cs"/>
                <a:sym typeface="Helvetica Neue"/>
              </a:defRPr>
            </a:lvl5pPr>
          </a:lstStyle>
          <a:p>
            <a:r>
              <a:t>Author and Date</a:t>
            </a:r>
          </a:p>
          <a:p>
            <a:pPr lvl="1"/>
            <a:endParaRPr/>
          </a:p>
          <a:p>
            <a:pPr lvl="2"/>
            <a:endParaRPr/>
          </a:p>
          <a:p>
            <a:pPr lvl="3"/>
            <a:endParaRPr/>
          </a:p>
          <a:p>
            <a:pPr lvl="4"/>
            <a:endParaRPr/>
          </a:p>
        </p:txBody>
      </p:sp>
      <p:sp>
        <p:nvSpPr>
          <p:cNvPr id="24" name="Body Level One…"/>
          <p:cNvSpPr txBox="1">
            <a:spLocks noGrp="1"/>
          </p:cNvSpPr>
          <p:nvPr>
            <p:ph type="body" sz="quarter" idx="22" hasCustomPrompt="1"/>
          </p:nvPr>
        </p:nvSpPr>
        <p:spPr>
          <a:xfrm>
            <a:off x="603250" y="5804955"/>
            <a:ext cx="10985500" cy="558477"/>
          </a:xfrm>
          <a:prstGeom prst="rect">
            <a:avLst/>
          </a:prstGeom>
        </p:spPr>
        <p:txBody>
          <a:bodyPr lIns="50800" tIns="50800" rIns="50800" bIns="50800"/>
          <a:lstStyle>
            <a:lvl1pPr marL="0" indent="0" defTabSz="412750">
              <a:lnSpc>
                <a:spcPct val="100000"/>
              </a:lnSpc>
              <a:spcBef>
                <a:spcPts val="0"/>
              </a:spcBef>
              <a:buSzTx/>
              <a:buFontTx/>
              <a:buNone/>
              <a:defRPr sz="2750" b="1">
                <a:latin typeface="+mj-lt"/>
                <a:ea typeface="+mj-ea"/>
                <a:cs typeface="+mj-cs"/>
                <a:sym typeface="Helvetica Neue"/>
              </a:defRPr>
            </a:lvl1pPr>
          </a:lstStyle>
          <a:p>
            <a:r>
              <a:t>Presentation Subtitle</a:t>
            </a:r>
          </a:p>
        </p:txBody>
      </p:sp>
      <p:sp>
        <p:nvSpPr>
          <p:cNvPr id="25" name="Slide Number"/>
          <p:cNvSpPr txBox="1">
            <a:spLocks noGrp="1"/>
          </p:cNvSpPr>
          <p:nvPr>
            <p:ph type="sldNum" sz="quarter" idx="2"/>
          </p:nvPr>
        </p:nvSpPr>
        <p:spPr>
          <a:xfrm>
            <a:off x="5979063" y="6486708"/>
            <a:ext cx="227627" cy="241092"/>
          </a:xfrm>
          <a:prstGeom prst="rect">
            <a:avLst/>
          </a:prstGeom>
        </p:spPr>
        <p:txBody>
          <a:bodyPr lIns="50800" tIns="50800" rIns="50800" bIns="50800" anchor="b"/>
          <a:lstStyle>
            <a:lvl1pPr algn="ctr" defTabSz="292100">
              <a:defRPr sz="900">
                <a:solidFill>
                  <a:srgbClr val="000000"/>
                </a:solidFill>
                <a:latin typeface="+mj-lt"/>
                <a:ea typeface="+mj-ea"/>
                <a:cs typeface="+mj-cs"/>
                <a:sym typeface="Helvetica Neue"/>
              </a:defRPr>
            </a:lvl1pPr>
          </a:lstStyle>
          <a:p>
            <a:fld id="{86CB4B4D-7CA3-9044-876B-883B54F8677D}" type="slidenum">
              <a:t>‹#›</a:t>
            </a:fld>
            <a:endParaRPr/>
          </a:p>
        </p:txBody>
      </p:sp>
    </p:spTree>
    <p:extLst>
      <p:ext uri="{BB962C8B-B14F-4D97-AF65-F5344CB8AC3E}">
        <p14:creationId xmlns:p14="http://schemas.microsoft.com/office/powerpoint/2010/main" val="207257859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5486400" y="-101600"/>
            <a:ext cx="6072419" cy="706755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603250" y="635000"/>
            <a:ext cx="4889500" cy="2941137"/>
          </a:xfrm>
          <a:prstGeom prst="rect">
            <a:avLst/>
          </a:prstGeom>
        </p:spPr>
        <p:txBody>
          <a:bodyPr lIns="50800" tIns="50800" rIns="50800" bIns="50800" anchor="b"/>
          <a:lstStyle>
            <a:lvl1pPr defTabSz="1219169">
              <a:lnSpc>
                <a:spcPct val="80000"/>
              </a:lnSpc>
              <a:defRPr sz="4250" b="1" spc="-85">
                <a:latin typeface="+mj-lt"/>
                <a:ea typeface="+mj-ea"/>
                <a:cs typeface="+mj-cs"/>
                <a:sym typeface="Helvetica Neue"/>
              </a:defRPr>
            </a:lvl1pPr>
          </a:lstStyle>
          <a:p>
            <a:r>
              <a:t>Slide Title</a:t>
            </a:r>
          </a:p>
        </p:txBody>
      </p:sp>
      <p:sp>
        <p:nvSpPr>
          <p:cNvPr id="34" name="Body Level One…"/>
          <p:cNvSpPr txBox="1">
            <a:spLocks noGrp="1"/>
          </p:cNvSpPr>
          <p:nvPr>
            <p:ph type="body" sz="quarter" idx="1" hasCustomPrompt="1"/>
          </p:nvPr>
        </p:nvSpPr>
        <p:spPr>
          <a:xfrm>
            <a:off x="603250" y="3530288"/>
            <a:ext cx="4889500" cy="2692712"/>
          </a:xfrm>
          <a:prstGeom prst="rect">
            <a:avLst/>
          </a:prstGeom>
        </p:spPr>
        <p:txBody>
          <a:bodyPr lIns="50800" tIns="50800" rIns="50800" bIns="50800"/>
          <a:lstStyle>
            <a:lvl1pPr marL="0" indent="0" defTabSz="412750">
              <a:lnSpc>
                <a:spcPct val="100000"/>
              </a:lnSpc>
              <a:spcBef>
                <a:spcPts val="0"/>
              </a:spcBef>
              <a:buSzTx/>
              <a:buFontTx/>
              <a:buNone/>
              <a:defRPr sz="2750" b="1">
                <a:latin typeface="+mj-lt"/>
                <a:ea typeface="+mj-ea"/>
                <a:cs typeface="+mj-cs"/>
                <a:sym typeface="Helvetica Neue"/>
              </a:defRPr>
            </a:lvl1pPr>
            <a:lvl2pPr marL="0" indent="0" defTabSz="412750">
              <a:lnSpc>
                <a:spcPct val="100000"/>
              </a:lnSpc>
              <a:spcBef>
                <a:spcPts val="0"/>
              </a:spcBef>
              <a:buSzTx/>
              <a:buFontTx/>
              <a:buNone/>
              <a:defRPr sz="2750" b="1">
                <a:latin typeface="+mj-lt"/>
                <a:ea typeface="+mj-ea"/>
                <a:cs typeface="+mj-cs"/>
                <a:sym typeface="Helvetica Neue"/>
              </a:defRPr>
            </a:lvl2pPr>
            <a:lvl3pPr marL="0" indent="0" defTabSz="412750">
              <a:lnSpc>
                <a:spcPct val="100000"/>
              </a:lnSpc>
              <a:spcBef>
                <a:spcPts val="0"/>
              </a:spcBef>
              <a:buSzTx/>
              <a:buFontTx/>
              <a:buNone/>
              <a:defRPr sz="2750" b="1">
                <a:latin typeface="+mj-lt"/>
                <a:ea typeface="+mj-ea"/>
                <a:cs typeface="+mj-cs"/>
                <a:sym typeface="Helvetica Neue"/>
              </a:defRPr>
            </a:lvl3pPr>
            <a:lvl4pPr marL="0" indent="0" defTabSz="412750">
              <a:lnSpc>
                <a:spcPct val="100000"/>
              </a:lnSpc>
              <a:spcBef>
                <a:spcPts val="0"/>
              </a:spcBef>
              <a:buSzTx/>
              <a:buFontTx/>
              <a:buNone/>
              <a:defRPr sz="2750" b="1">
                <a:latin typeface="+mj-lt"/>
                <a:ea typeface="+mj-ea"/>
                <a:cs typeface="+mj-cs"/>
                <a:sym typeface="Helvetica Neue"/>
              </a:defRPr>
            </a:lvl4pPr>
            <a:lvl5pPr marL="0" indent="0" defTabSz="412750">
              <a:lnSpc>
                <a:spcPct val="100000"/>
              </a:lnSpc>
              <a:spcBef>
                <a:spcPts val="0"/>
              </a:spcBef>
              <a:buSzTx/>
              <a:buFontTx/>
              <a:buNone/>
              <a:defRPr sz="2750" b="1">
                <a:latin typeface="+mj-lt"/>
                <a:ea typeface="+mj-ea"/>
                <a:cs typeface="+mj-cs"/>
                <a:sym typeface="Helvetica Neue"/>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5979063" y="6488825"/>
            <a:ext cx="227627" cy="241092"/>
          </a:xfrm>
          <a:prstGeom prst="rect">
            <a:avLst/>
          </a:prstGeom>
        </p:spPr>
        <p:txBody>
          <a:bodyPr lIns="50800" tIns="50800" rIns="50800" bIns="50800" anchor="b"/>
          <a:lstStyle>
            <a:lvl1pPr algn="ctr" defTabSz="292100">
              <a:defRPr sz="900">
                <a:solidFill>
                  <a:srgbClr val="000000"/>
                </a:solidFill>
                <a:latin typeface="+mj-lt"/>
                <a:ea typeface="+mj-ea"/>
                <a:cs typeface="+mj-cs"/>
                <a:sym typeface="Helvetica Neue"/>
              </a:defRPr>
            </a:lvl1pPr>
          </a:lstStyle>
          <a:p>
            <a:fld id="{86CB4B4D-7CA3-9044-876B-883B54F8677D}" type="slidenum">
              <a:t>‹#›</a:t>
            </a:fld>
            <a:endParaRPr/>
          </a:p>
        </p:txBody>
      </p:sp>
    </p:spTree>
    <p:extLst>
      <p:ext uri="{BB962C8B-B14F-4D97-AF65-F5344CB8AC3E}">
        <p14:creationId xmlns:p14="http://schemas.microsoft.com/office/powerpoint/2010/main" val="250488034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603250" y="2124252"/>
            <a:ext cx="10985500" cy="4128007"/>
          </a:xfrm>
          <a:prstGeom prst="rect">
            <a:avLst/>
          </a:prstGeom>
        </p:spPr>
        <p:txBody>
          <a:bodyPr lIns="50800" tIns="50800" rIns="50800" bIns="50800" numCol="2" spcCol="1098550"/>
          <a:lstStyle>
            <a:lvl1pPr marL="304800" indent="-304800" defTabSz="1219169">
              <a:spcBef>
                <a:spcPts val="2250"/>
              </a:spcBef>
              <a:buSzPct val="123000"/>
              <a:buFontTx/>
              <a:defRPr sz="2400">
                <a:latin typeface="+mj-lt"/>
                <a:ea typeface="+mj-ea"/>
                <a:cs typeface="+mj-cs"/>
                <a:sym typeface="Helvetica Neue"/>
              </a:defRPr>
            </a:lvl1pPr>
            <a:lvl2pPr marL="609600" indent="-304800" defTabSz="1219169">
              <a:spcBef>
                <a:spcPts val="2250"/>
              </a:spcBef>
              <a:buSzPct val="123000"/>
              <a:buFontTx/>
              <a:defRPr sz="2400">
                <a:latin typeface="+mj-lt"/>
                <a:ea typeface="+mj-ea"/>
                <a:cs typeface="+mj-cs"/>
                <a:sym typeface="Helvetica Neue"/>
              </a:defRPr>
            </a:lvl2pPr>
            <a:lvl3pPr marL="914400" indent="-304800" defTabSz="1219169">
              <a:spcBef>
                <a:spcPts val="2250"/>
              </a:spcBef>
              <a:buSzPct val="123000"/>
              <a:buFontTx/>
              <a:defRPr sz="2400">
                <a:latin typeface="+mj-lt"/>
                <a:ea typeface="+mj-ea"/>
                <a:cs typeface="+mj-cs"/>
                <a:sym typeface="Helvetica Neue"/>
              </a:defRPr>
            </a:lvl3pPr>
            <a:lvl4pPr marL="1219200" indent="-304800" defTabSz="1219169">
              <a:spcBef>
                <a:spcPts val="2250"/>
              </a:spcBef>
              <a:buSzPct val="123000"/>
              <a:buFontTx/>
              <a:defRPr sz="2400">
                <a:latin typeface="+mj-lt"/>
                <a:ea typeface="+mj-ea"/>
                <a:cs typeface="+mj-cs"/>
                <a:sym typeface="Helvetica Neue"/>
              </a:defRPr>
            </a:lvl4pPr>
            <a:lvl5pPr marL="1524000" indent="-304800" defTabSz="1219169">
              <a:spcBef>
                <a:spcPts val="2250"/>
              </a:spcBef>
              <a:buSzPct val="123000"/>
              <a:buFontTx/>
              <a:defRPr sz="2400">
                <a:latin typeface="+mj-lt"/>
                <a:ea typeface="+mj-ea"/>
                <a:cs typeface="+mj-cs"/>
                <a:sym typeface="Helvetica Neue"/>
              </a:defRPr>
            </a:lvl5pPr>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xfrm>
            <a:off x="5979063" y="6486708"/>
            <a:ext cx="227627" cy="241092"/>
          </a:xfrm>
          <a:prstGeom prst="rect">
            <a:avLst/>
          </a:prstGeom>
        </p:spPr>
        <p:txBody>
          <a:bodyPr lIns="50800" tIns="50800" rIns="50800" bIns="50800" anchor="b"/>
          <a:lstStyle>
            <a:lvl1pPr algn="ctr" defTabSz="292100">
              <a:defRPr sz="900">
                <a:solidFill>
                  <a:srgbClr val="000000"/>
                </a:solidFill>
                <a:latin typeface="+mj-lt"/>
                <a:ea typeface="+mj-ea"/>
                <a:cs typeface="+mj-cs"/>
                <a:sym typeface="Helvetica Neue"/>
              </a:defRPr>
            </a:lvl1pPr>
          </a:lstStyle>
          <a:p>
            <a:fld id="{86CB4B4D-7CA3-9044-876B-883B54F8677D}" type="slidenum">
              <a:t>‹#›</a:t>
            </a:fld>
            <a:endParaRPr/>
          </a:p>
        </p:txBody>
      </p:sp>
    </p:spTree>
    <p:extLst>
      <p:ext uri="{BB962C8B-B14F-4D97-AF65-F5344CB8AC3E}">
        <p14:creationId xmlns:p14="http://schemas.microsoft.com/office/powerpoint/2010/main" val="38303237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Body Level One…"/>
          <p:cNvSpPr txBox="1">
            <a:spLocks noGrp="1"/>
          </p:cNvSpPr>
          <p:nvPr>
            <p:ph type="body" sz="quarter" idx="1" hasCustomPrompt="1"/>
          </p:nvPr>
        </p:nvSpPr>
        <p:spPr>
          <a:xfrm>
            <a:off x="603250" y="1186481"/>
            <a:ext cx="4889500" cy="467391"/>
          </a:xfrm>
          <a:prstGeom prst="rect">
            <a:avLst/>
          </a:prstGeom>
        </p:spPr>
        <p:txBody>
          <a:bodyPr lIns="45718" tIns="45718" rIns="45718" bIns="45718"/>
          <a:lstStyle>
            <a:lvl1pPr marL="0" indent="0" defTabSz="412750">
              <a:lnSpc>
                <a:spcPct val="100000"/>
              </a:lnSpc>
              <a:spcBef>
                <a:spcPts val="0"/>
              </a:spcBef>
              <a:buSzTx/>
              <a:buFontTx/>
              <a:buNone/>
              <a:defRPr sz="2750" b="1">
                <a:latin typeface="+mj-lt"/>
                <a:ea typeface="+mj-ea"/>
                <a:cs typeface="+mj-cs"/>
                <a:sym typeface="Helvetica Neue"/>
              </a:defRPr>
            </a:lvl1pPr>
            <a:lvl2pPr marL="654050" indent="-349250" defTabSz="412750">
              <a:lnSpc>
                <a:spcPct val="100000"/>
              </a:lnSpc>
              <a:spcBef>
                <a:spcPts val="0"/>
              </a:spcBef>
              <a:buSzPct val="123000"/>
              <a:buFontTx/>
              <a:defRPr sz="2750" b="1">
                <a:latin typeface="+mj-lt"/>
                <a:ea typeface="+mj-ea"/>
                <a:cs typeface="+mj-cs"/>
                <a:sym typeface="Helvetica Neue"/>
              </a:defRPr>
            </a:lvl2pPr>
            <a:lvl3pPr marL="958850" indent="-349250" defTabSz="412750">
              <a:lnSpc>
                <a:spcPct val="100000"/>
              </a:lnSpc>
              <a:spcBef>
                <a:spcPts val="0"/>
              </a:spcBef>
              <a:buSzPct val="123000"/>
              <a:buFontTx/>
              <a:defRPr sz="2750" b="1">
                <a:latin typeface="+mj-lt"/>
                <a:ea typeface="+mj-ea"/>
                <a:cs typeface="+mj-cs"/>
                <a:sym typeface="Helvetica Neue"/>
              </a:defRPr>
            </a:lvl3pPr>
            <a:lvl4pPr marL="1263650" indent="-349250" defTabSz="412750">
              <a:lnSpc>
                <a:spcPct val="100000"/>
              </a:lnSpc>
              <a:spcBef>
                <a:spcPts val="0"/>
              </a:spcBef>
              <a:buSzPct val="123000"/>
              <a:buFontTx/>
              <a:defRPr sz="2750" b="1">
                <a:latin typeface="+mj-lt"/>
                <a:ea typeface="+mj-ea"/>
                <a:cs typeface="+mj-cs"/>
                <a:sym typeface="Helvetica Neue"/>
              </a:defRPr>
            </a:lvl4pPr>
            <a:lvl5pPr marL="1568450" indent="-349250" defTabSz="412750">
              <a:lnSpc>
                <a:spcPct val="100000"/>
              </a:lnSpc>
              <a:spcBef>
                <a:spcPts val="0"/>
              </a:spcBef>
              <a:buSzPct val="123000"/>
              <a:buFontTx/>
              <a:defRPr sz="2750" b="1">
                <a:latin typeface="+mj-lt"/>
                <a:ea typeface="+mj-ea"/>
                <a:cs typeface="+mj-cs"/>
                <a:sym typeface="Helvetica Neue"/>
              </a:defRPr>
            </a:lvl5pPr>
          </a:lstStyle>
          <a:p>
            <a:r>
              <a:t>Slide Subtitle</a:t>
            </a:r>
          </a:p>
          <a:p>
            <a:pPr lvl="1"/>
            <a:endParaRPr/>
          </a:p>
          <a:p>
            <a:pPr lvl="2"/>
            <a:endParaRPr/>
          </a:p>
          <a:p>
            <a:pPr lvl="3"/>
            <a:endParaRPr/>
          </a:p>
          <a:p>
            <a:pPr lvl="4"/>
            <a:endParaRPr/>
          </a:p>
        </p:txBody>
      </p:sp>
      <p:sp>
        <p:nvSpPr>
          <p:cNvPr id="61" name="Body Level One…"/>
          <p:cNvSpPr txBox="1">
            <a:spLocks noGrp="1"/>
          </p:cNvSpPr>
          <p:nvPr>
            <p:ph type="body" sz="half" idx="21" hasCustomPrompt="1"/>
          </p:nvPr>
        </p:nvSpPr>
        <p:spPr>
          <a:xfrm>
            <a:off x="603250" y="2124252"/>
            <a:ext cx="4889500" cy="4128316"/>
          </a:xfrm>
          <a:prstGeom prst="rect">
            <a:avLst/>
          </a:prstGeom>
        </p:spPr>
        <p:txBody>
          <a:bodyPr lIns="50800" tIns="50800" rIns="50800" bIns="50800"/>
          <a:lstStyle>
            <a:lvl1pPr marL="304800" indent="-304800" defTabSz="1219169">
              <a:spcBef>
                <a:spcPts val="2250"/>
              </a:spcBef>
              <a:buSzPct val="123000"/>
              <a:buFontTx/>
              <a:defRPr sz="2400">
                <a:latin typeface="+mj-lt"/>
                <a:ea typeface="+mj-ea"/>
                <a:cs typeface="+mj-cs"/>
                <a:sym typeface="Helvetica Neue"/>
              </a:defRPr>
            </a:lvl1pPr>
          </a:lstStyle>
          <a:p>
            <a:r>
              <a:t>Slide bullet text</a:t>
            </a:r>
          </a:p>
        </p:txBody>
      </p:sp>
      <p:sp>
        <p:nvSpPr>
          <p:cNvPr id="62" name="660384004_1290x1720.jpg"/>
          <p:cNvSpPr>
            <a:spLocks noGrp="1"/>
          </p:cNvSpPr>
          <p:nvPr>
            <p:ph type="pic" idx="22"/>
          </p:nvPr>
        </p:nvSpPr>
        <p:spPr>
          <a:xfrm>
            <a:off x="6096000" y="-203633"/>
            <a:ext cx="5458437" cy="7277917"/>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603250" y="539750"/>
            <a:ext cx="4889500" cy="717550"/>
          </a:xfrm>
          <a:prstGeom prst="rect">
            <a:avLst/>
          </a:prstGeom>
        </p:spPr>
        <p:txBody>
          <a:bodyPr lIns="50800" tIns="50800" rIns="50800" bIns="50800" anchor="t"/>
          <a:lstStyle>
            <a:lvl1pPr defTabSz="1219169">
              <a:lnSpc>
                <a:spcPct val="80000"/>
              </a:lnSpc>
              <a:defRPr sz="4250" b="1" spc="-85">
                <a:latin typeface="+mj-lt"/>
                <a:ea typeface="+mj-ea"/>
                <a:cs typeface="+mj-cs"/>
                <a:sym typeface="Helvetica Neue"/>
              </a:defRPr>
            </a:lvl1pPr>
          </a:lstStyle>
          <a:p>
            <a:r>
              <a:t>Slide Title</a:t>
            </a:r>
          </a:p>
        </p:txBody>
      </p:sp>
      <p:sp>
        <p:nvSpPr>
          <p:cNvPr id="64" name="Slide Number"/>
          <p:cNvSpPr txBox="1">
            <a:spLocks noGrp="1"/>
          </p:cNvSpPr>
          <p:nvPr>
            <p:ph type="sldNum" sz="quarter" idx="2"/>
          </p:nvPr>
        </p:nvSpPr>
        <p:spPr>
          <a:xfrm>
            <a:off x="5979063" y="6486708"/>
            <a:ext cx="227627" cy="241092"/>
          </a:xfrm>
          <a:prstGeom prst="rect">
            <a:avLst/>
          </a:prstGeom>
        </p:spPr>
        <p:txBody>
          <a:bodyPr lIns="50800" tIns="50800" rIns="50800" bIns="50800" anchor="b"/>
          <a:lstStyle>
            <a:lvl1pPr algn="ctr" defTabSz="292100">
              <a:defRPr sz="900">
                <a:solidFill>
                  <a:srgbClr val="000000"/>
                </a:solidFill>
                <a:latin typeface="+mj-lt"/>
                <a:ea typeface="+mj-ea"/>
                <a:cs typeface="+mj-cs"/>
                <a:sym typeface="Helvetica Neue"/>
              </a:defRPr>
            </a:lvl1pPr>
          </a:lstStyle>
          <a:p>
            <a:fld id="{86CB4B4D-7CA3-9044-876B-883B54F8677D}" type="slidenum">
              <a:t>‹#›</a:t>
            </a:fld>
            <a:endParaRPr/>
          </a:p>
        </p:txBody>
      </p:sp>
    </p:spTree>
    <p:extLst>
      <p:ext uri="{BB962C8B-B14F-4D97-AF65-F5344CB8AC3E}">
        <p14:creationId xmlns:p14="http://schemas.microsoft.com/office/powerpoint/2010/main" val="94191133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603248" y="2266950"/>
            <a:ext cx="10985503" cy="2324100"/>
          </a:xfrm>
          <a:prstGeom prst="rect">
            <a:avLst/>
          </a:prstGeom>
        </p:spPr>
        <p:txBody>
          <a:bodyPr lIns="50800" tIns="50800" rIns="50800" bIns="50800"/>
          <a:lstStyle>
            <a:lvl1pPr defTabSz="1219169">
              <a:lnSpc>
                <a:spcPct val="80000"/>
              </a:lnSpc>
              <a:defRPr sz="5800" spc="-116">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5979063" y="6488825"/>
            <a:ext cx="227627" cy="241092"/>
          </a:xfrm>
          <a:prstGeom prst="rect">
            <a:avLst/>
          </a:prstGeom>
        </p:spPr>
        <p:txBody>
          <a:bodyPr lIns="50800" tIns="50800" rIns="50800" bIns="50800" anchor="b"/>
          <a:lstStyle>
            <a:lvl1pPr algn="ctr" defTabSz="292100">
              <a:defRPr sz="900">
                <a:solidFill>
                  <a:srgbClr val="000000"/>
                </a:solidFill>
                <a:latin typeface="+mj-lt"/>
                <a:ea typeface="+mj-ea"/>
                <a:cs typeface="+mj-cs"/>
                <a:sym typeface="Helvetica Neue"/>
              </a:defRPr>
            </a:lvl1pPr>
          </a:lstStyle>
          <a:p>
            <a:fld id="{86CB4B4D-7CA3-9044-876B-883B54F8677D}" type="slidenum">
              <a:t>‹#›</a:t>
            </a:fld>
            <a:endParaRPr/>
          </a:p>
        </p:txBody>
      </p:sp>
    </p:spTree>
    <p:extLst>
      <p:ext uri="{BB962C8B-B14F-4D97-AF65-F5344CB8AC3E}">
        <p14:creationId xmlns:p14="http://schemas.microsoft.com/office/powerpoint/2010/main" val="61495938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603250" y="539750"/>
            <a:ext cx="10985500" cy="717475"/>
          </a:xfrm>
          <a:prstGeom prst="rect">
            <a:avLst/>
          </a:prstGeom>
        </p:spPr>
        <p:txBody>
          <a:bodyPr lIns="50800" tIns="50800" rIns="50800" bIns="50800" anchor="t"/>
          <a:lstStyle>
            <a:lvl1pPr defTabSz="1219169">
              <a:lnSpc>
                <a:spcPct val="80000"/>
              </a:lnSpc>
              <a:defRPr sz="4250" b="1" spc="-85">
                <a:latin typeface="+mj-lt"/>
                <a:ea typeface="+mj-ea"/>
                <a:cs typeface="+mj-cs"/>
                <a:sym typeface="Helvetica Neue"/>
              </a:defRPr>
            </a:lvl1pPr>
          </a:lstStyle>
          <a:p>
            <a:r>
              <a:t>Slide Title</a:t>
            </a:r>
          </a:p>
        </p:txBody>
      </p:sp>
      <p:sp>
        <p:nvSpPr>
          <p:cNvPr id="80" name="Body Level One…"/>
          <p:cNvSpPr txBox="1">
            <a:spLocks noGrp="1"/>
          </p:cNvSpPr>
          <p:nvPr>
            <p:ph type="body" sz="quarter" idx="1" hasCustomPrompt="1"/>
          </p:nvPr>
        </p:nvSpPr>
        <p:spPr>
          <a:xfrm>
            <a:off x="603250" y="1186481"/>
            <a:ext cx="10985500" cy="467391"/>
          </a:xfrm>
          <a:prstGeom prst="rect">
            <a:avLst/>
          </a:prstGeom>
        </p:spPr>
        <p:txBody>
          <a:bodyPr lIns="45718" tIns="45718" rIns="45718" bIns="45718"/>
          <a:lstStyle>
            <a:lvl1pPr marL="0" indent="0" defTabSz="412750">
              <a:lnSpc>
                <a:spcPct val="100000"/>
              </a:lnSpc>
              <a:spcBef>
                <a:spcPts val="0"/>
              </a:spcBef>
              <a:buSzTx/>
              <a:buFontTx/>
              <a:buNone/>
              <a:defRPr sz="2750" b="1">
                <a:latin typeface="+mj-lt"/>
                <a:ea typeface="+mj-ea"/>
                <a:cs typeface="+mj-cs"/>
                <a:sym typeface="Helvetica Neue"/>
              </a:defRPr>
            </a:lvl1pPr>
            <a:lvl2pPr marL="654050" indent="-349250" defTabSz="412750">
              <a:lnSpc>
                <a:spcPct val="100000"/>
              </a:lnSpc>
              <a:spcBef>
                <a:spcPts val="0"/>
              </a:spcBef>
              <a:buSzPct val="123000"/>
              <a:buFontTx/>
              <a:defRPr sz="2750" b="1">
                <a:latin typeface="+mj-lt"/>
                <a:ea typeface="+mj-ea"/>
                <a:cs typeface="+mj-cs"/>
                <a:sym typeface="Helvetica Neue"/>
              </a:defRPr>
            </a:lvl2pPr>
            <a:lvl3pPr marL="958850" indent="-349250" defTabSz="412750">
              <a:lnSpc>
                <a:spcPct val="100000"/>
              </a:lnSpc>
              <a:spcBef>
                <a:spcPts val="0"/>
              </a:spcBef>
              <a:buSzPct val="123000"/>
              <a:buFontTx/>
              <a:defRPr sz="2750" b="1">
                <a:latin typeface="+mj-lt"/>
                <a:ea typeface="+mj-ea"/>
                <a:cs typeface="+mj-cs"/>
                <a:sym typeface="Helvetica Neue"/>
              </a:defRPr>
            </a:lvl3pPr>
            <a:lvl4pPr marL="1263650" indent="-349250" defTabSz="412750">
              <a:lnSpc>
                <a:spcPct val="100000"/>
              </a:lnSpc>
              <a:spcBef>
                <a:spcPts val="0"/>
              </a:spcBef>
              <a:buSzPct val="123000"/>
              <a:buFontTx/>
              <a:defRPr sz="2750" b="1">
                <a:latin typeface="+mj-lt"/>
                <a:ea typeface="+mj-ea"/>
                <a:cs typeface="+mj-cs"/>
                <a:sym typeface="Helvetica Neue"/>
              </a:defRPr>
            </a:lvl4pPr>
            <a:lvl5pPr marL="1568450" indent="-349250" defTabSz="412750">
              <a:lnSpc>
                <a:spcPct val="100000"/>
              </a:lnSpc>
              <a:spcBef>
                <a:spcPts val="0"/>
              </a:spcBef>
              <a:buSzPct val="123000"/>
              <a:buFontTx/>
              <a:defRPr sz="2750" b="1">
                <a:latin typeface="+mj-lt"/>
                <a:ea typeface="+mj-ea"/>
                <a:cs typeface="+mj-cs"/>
                <a:sym typeface="Helvetica Neue"/>
              </a:defRPr>
            </a:lvl5pPr>
          </a:lstStyle>
          <a:p>
            <a:r>
              <a:t>Slide Subtitle</a:t>
            </a:r>
          </a:p>
          <a:p>
            <a:pPr lvl="1"/>
            <a:endParaRPr/>
          </a:p>
          <a:p>
            <a:pPr lvl="2"/>
            <a:endParaRPr/>
          </a:p>
          <a:p>
            <a:pPr lvl="3"/>
            <a:endParaRPr/>
          </a:p>
          <a:p>
            <a:pPr lvl="4"/>
            <a:endParaRPr/>
          </a:p>
        </p:txBody>
      </p:sp>
      <p:sp>
        <p:nvSpPr>
          <p:cNvPr id="81" name="Slide Number"/>
          <p:cNvSpPr txBox="1">
            <a:spLocks noGrp="1"/>
          </p:cNvSpPr>
          <p:nvPr>
            <p:ph type="sldNum" sz="quarter" idx="2"/>
          </p:nvPr>
        </p:nvSpPr>
        <p:spPr>
          <a:xfrm>
            <a:off x="5979063" y="6486708"/>
            <a:ext cx="227627" cy="241092"/>
          </a:xfrm>
          <a:prstGeom prst="rect">
            <a:avLst/>
          </a:prstGeom>
        </p:spPr>
        <p:txBody>
          <a:bodyPr lIns="50800" tIns="50800" rIns="50800" bIns="50800" anchor="b"/>
          <a:lstStyle>
            <a:lvl1pPr algn="ctr" defTabSz="292100">
              <a:defRPr sz="900">
                <a:solidFill>
                  <a:srgbClr val="000000"/>
                </a:solidFill>
                <a:latin typeface="+mj-lt"/>
                <a:ea typeface="+mj-ea"/>
                <a:cs typeface="+mj-cs"/>
                <a:sym typeface="Helvetica Neue"/>
              </a:defRPr>
            </a:lvl1pPr>
          </a:lstStyle>
          <a:p>
            <a:fld id="{86CB4B4D-7CA3-9044-876B-883B54F8677D}" type="slidenum">
              <a:t>‹#›</a:t>
            </a:fld>
            <a:endParaRPr/>
          </a:p>
        </p:txBody>
      </p:sp>
    </p:spTree>
    <p:extLst>
      <p:ext uri="{BB962C8B-B14F-4D97-AF65-F5344CB8AC3E}">
        <p14:creationId xmlns:p14="http://schemas.microsoft.com/office/powerpoint/2010/main" val="253746844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C5868-4649-6443-A7F1-D59AFB66C39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37EC82-4C9B-5C42-BB02-DE51B5ED390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AE7236-A80F-B043-957A-538F6F479FAC}"/>
              </a:ext>
            </a:extLst>
          </p:cNvPr>
          <p:cNvSpPr>
            <a:spLocks noGrp="1"/>
          </p:cNvSpPr>
          <p:nvPr>
            <p:ph type="dt" sz="half" idx="10"/>
          </p:nvPr>
        </p:nvSpPr>
        <p:spPr/>
        <p:txBody>
          <a:bodyPr/>
          <a:lstStyle/>
          <a:p>
            <a:fld id="{A7D132DA-956F-6D46-82A5-FCCBB71EE1F4}" type="datetimeFigureOut">
              <a:rPr lang="en-US" smtClean="0"/>
              <a:t>3/16/2022</a:t>
            </a:fld>
            <a:endParaRPr lang="en-US"/>
          </a:p>
        </p:txBody>
      </p:sp>
      <p:sp>
        <p:nvSpPr>
          <p:cNvPr id="5" name="Footer Placeholder 4">
            <a:extLst>
              <a:ext uri="{FF2B5EF4-FFF2-40B4-BE49-F238E27FC236}">
                <a16:creationId xmlns:a16="http://schemas.microsoft.com/office/drawing/2014/main" id="{FCEAB011-C6FA-6C4C-A3FF-712A4CFF1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5EC6E-DB15-A041-A9DB-FE8916ED3BFD}"/>
              </a:ext>
            </a:extLst>
          </p:cNvPr>
          <p:cNvSpPr>
            <a:spLocks noGrp="1"/>
          </p:cNvSpPr>
          <p:nvPr>
            <p:ph type="sldNum" sz="quarter" idx="12"/>
          </p:nvPr>
        </p:nvSpPr>
        <p:spPr/>
        <p:txBody>
          <a:bodyPr/>
          <a:lstStyle/>
          <a:p>
            <a:fld id="{D99FE24B-7D73-704B-AD12-B4ACA16AA392}" type="slidenum">
              <a:rPr lang="en-US" smtClean="0"/>
              <a:t>‹#›</a:t>
            </a:fld>
            <a:endParaRPr lang="en-US"/>
          </a:p>
        </p:txBody>
      </p:sp>
    </p:spTree>
    <p:extLst>
      <p:ext uri="{BB962C8B-B14F-4D97-AF65-F5344CB8AC3E}">
        <p14:creationId xmlns:p14="http://schemas.microsoft.com/office/powerpoint/2010/main" val="1464373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603250" y="539750"/>
            <a:ext cx="10985500" cy="717550"/>
          </a:xfrm>
          <a:prstGeom prst="rect">
            <a:avLst/>
          </a:prstGeom>
        </p:spPr>
        <p:txBody>
          <a:bodyPr lIns="50800" tIns="50800" rIns="50800" bIns="50800" anchor="t"/>
          <a:lstStyle>
            <a:lvl1pPr defTabSz="1219169">
              <a:lnSpc>
                <a:spcPct val="80000"/>
              </a:lnSpc>
              <a:defRPr sz="4250" b="1" spc="-85">
                <a:latin typeface="+mj-lt"/>
                <a:ea typeface="+mj-ea"/>
                <a:cs typeface="+mj-cs"/>
                <a:sym typeface="Helvetica Neue"/>
              </a:defRPr>
            </a:lvl1pPr>
          </a:lstStyle>
          <a:p>
            <a:r>
              <a:t>Agenda Title</a:t>
            </a:r>
          </a:p>
        </p:txBody>
      </p:sp>
      <p:sp>
        <p:nvSpPr>
          <p:cNvPr id="89" name="Body Level One…"/>
          <p:cNvSpPr txBox="1">
            <a:spLocks noGrp="1"/>
          </p:cNvSpPr>
          <p:nvPr>
            <p:ph type="body" sz="quarter" idx="1" hasCustomPrompt="1"/>
          </p:nvPr>
        </p:nvSpPr>
        <p:spPr>
          <a:xfrm>
            <a:off x="603250" y="1186481"/>
            <a:ext cx="10985500" cy="467391"/>
          </a:xfrm>
          <a:prstGeom prst="rect">
            <a:avLst/>
          </a:prstGeom>
        </p:spPr>
        <p:txBody>
          <a:bodyPr lIns="45718" tIns="45718" rIns="45718" bIns="45718"/>
          <a:lstStyle>
            <a:lvl1pPr marL="0" indent="0" defTabSz="412750">
              <a:lnSpc>
                <a:spcPct val="100000"/>
              </a:lnSpc>
              <a:spcBef>
                <a:spcPts val="0"/>
              </a:spcBef>
              <a:buSzTx/>
              <a:buFontTx/>
              <a:buNone/>
              <a:defRPr sz="2750" b="1">
                <a:latin typeface="+mj-lt"/>
                <a:ea typeface="+mj-ea"/>
                <a:cs typeface="+mj-cs"/>
                <a:sym typeface="Helvetica Neue"/>
              </a:defRPr>
            </a:lvl1pPr>
            <a:lvl2pPr marL="654050" indent="-349250" defTabSz="412750">
              <a:lnSpc>
                <a:spcPct val="100000"/>
              </a:lnSpc>
              <a:spcBef>
                <a:spcPts val="0"/>
              </a:spcBef>
              <a:buSzPct val="123000"/>
              <a:buFontTx/>
              <a:defRPr sz="2750" b="1">
                <a:latin typeface="+mj-lt"/>
                <a:ea typeface="+mj-ea"/>
                <a:cs typeface="+mj-cs"/>
                <a:sym typeface="Helvetica Neue"/>
              </a:defRPr>
            </a:lvl2pPr>
            <a:lvl3pPr marL="958850" indent="-349250" defTabSz="412750">
              <a:lnSpc>
                <a:spcPct val="100000"/>
              </a:lnSpc>
              <a:spcBef>
                <a:spcPts val="0"/>
              </a:spcBef>
              <a:buSzPct val="123000"/>
              <a:buFontTx/>
              <a:defRPr sz="2750" b="1">
                <a:latin typeface="+mj-lt"/>
                <a:ea typeface="+mj-ea"/>
                <a:cs typeface="+mj-cs"/>
                <a:sym typeface="Helvetica Neue"/>
              </a:defRPr>
            </a:lvl3pPr>
            <a:lvl4pPr marL="1263650" indent="-349250" defTabSz="412750">
              <a:lnSpc>
                <a:spcPct val="100000"/>
              </a:lnSpc>
              <a:spcBef>
                <a:spcPts val="0"/>
              </a:spcBef>
              <a:buSzPct val="123000"/>
              <a:buFontTx/>
              <a:defRPr sz="2750" b="1">
                <a:latin typeface="+mj-lt"/>
                <a:ea typeface="+mj-ea"/>
                <a:cs typeface="+mj-cs"/>
                <a:sym typeface="Helvetica Neue"/>
              </a:defRPr>
            </a:lvl4pPr>
            <a:lvl5pPr marL="1568450" indent="-349250" defTabSz="412750">
              <a:lnSpc>
                <a:spcPct val="100000"/>
              </a:lnSpc>
              <a:spcBef>
                <a:spcPts val="0"/>
              </a:spcBef>
              <a:buSzPct val="123000"/>
              <a:buFontTx/>
              <a:defRPr sz="2750" b="1">
                <a:latin typeface="+mj-lt"/>
                <a:ea typeface="+mj-ea"/>
                <a:cs typeface="+mj-cs"/>
                <a:sym typeface="Helvetica Neue"/>
              </a:defRPr>
            </a:lvl5pPr>
          </a:lstStyle>
          <a:p>
            <a:r>
              <a:t>Agenda Subtitle</a:t>
            </a:r>
          </a:p>
          <a:p>
            <a:pPr lvl="1"/>
            <a:endParaRPr/>
          </a:p>
          <a:p>
            <a:pPr lvl="2"/>
            <a:endParaRPr/>
          </a:p>
          <a:p>
            <a:pPr lvl="3"/>
            <a:endParaRPr/>
          </a:p>
          <a:p>
            <a:pPr lvl="4"/>
            <a:endParaRPr/>
          </a:p>
        </p:txBody>
      </p:sp>
      <p:sp>
        <p:nvSpPr>
          <p:cNvPr id="90" name="Body Level One…"/>
          <p:cNvSpPr txBox="1">
            <a:spLocks noGrp="1"/>
          </p:cNvSpPr>
          <p:nvPr>
            <p:ph type="body" idx="21" hasCustomPrompt="1"/>
          </p:nvPr>
        </p:nvSpPr>
        <p:spPr>
          <a:xfrm>
            <a:off x="603250" y="2124252"/>
            <a:ext cx="10985500" cy="4128007"/>
          </a:xfrm>
          <a:prstGeom prst="rect">
            <a:avLst/>
          </a:prstGeom>
        </p:spPr>
        <p:txBody>
          <a:bodyPr lIns="50800" tIns="50800" rIns="50800" bIns="50800"/>
          <a:lstStyle>
            <a:lvl1pPr marL="0" indent="0" defTabSz="412750">
              <a:lnSpc>
                <a:spcPct val="100000"/>
              </a:lnSpc>
              <a:spcBef>
                <a:spcPts val="900"/>
              </a:spcBef>
              <a:buSzTx/>
              <a:buFontTx/>
              <a:buNone/>
              <a:defRPr sz="2750" spc="-50">
                <a:latin typeface="+mj-lt"/>
                <a:ea typeface="+mj-ea"/>
                <a:cs typeface="+mj-cs"/>
                <a:sym typeface="Helvetica Neue"/>
              </a:defRPr>
            </a:lvl1pPr>
          </a:lstStyle>
          <a:p>
            <a:r>
              <a:t>Agenda Topics</a:t>
            </a:r>
          </a:p>
        </p:txBody>
      </p:sp>
      <p:sp>
        <p:nvSpPr>
          <p:cNvPr id="91" name="Slide Number"/>
          <p:cNvSpPr txBox="1">
            <a:spLocks noGrp="1"/>
          </p:cNvSpPr>
          <p:nvPr>
            <p:ph type="sldNum" sz="quarter" idx="2"/>
          </p:nvPr>
        </p:nvSpPr>
        <p:spPr>
          <a:xfrm>
            <a:off x="5979063" y="6486708"/>
            <a:ext cx="227627" cy="241092"/>
          </a:xfrm>
          <a:prstGeom prst="rect">
            <a:avLst/>
          </a:prstGeom>
        </p:spPr>
        <p:txBody>
          <a:bodyPr lIns="50800" tIns="50800" rIns="50800" bIns="50800" anchor="b"/>
          <a:lstStyle>
            <a:lvl1pPr algn="ctr" defTabSz="292100">
              <a:defRPr sz="900">
                <a:solidFill>
                  <a:srgbClr val="000000"/>
                </a:solidFill>
                <a:latin typeface="+mj-lt"/>
                <a:ea typeface="+mj-ea"/>
                <a:cs typeface="+mj-cs"/>
                <a:sym typeface="Helvetica Neue"/>
              </a:defRPr>
            </a:lvl1pPr>
          </a:lstStyle>
          <a:p>
            <a:fld id="{86CB4B4D-7CA3-9044-876B-883B54F8677D}" type="slidenum">
              <a:t>‹#›</a:t>
            </a:fld>
            <a:endParaRPr/>
          </a:p>
        </p:txBody>
      </p:sp>
    </p:spTree>
    <p:extLst>
      <p:ext uri="{BB962C8B-B14F-4D97-AF65-F5344CB8AC3E}">
        <p14:creationId xmlns:p14="http://schemas.microsoft.com/office/powerpoint/2010/main" val="220690031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603250" y="2460422"/>
            <a:ext cx="10985500" cy="1937157"/>
          </a:xfrm>
          <a:prstGeom prst="rect">
            <a:avLst/>
          </a:prstGeom>
        </p:spPr>
        <p:txBody>
          <a:bodyPr lIns="50800" tIns="50800" rIns="50800" bIns="50800" anchor="ctr"/>
          <a:lstStyle>
            <a:lvl1pPr marL="0" indent="0" algn="ctr" defTabSz="1219169">
              <a:lnSpc>
                <a:spcPct val="80000"/>
              </a:lnSpc>
              <a:spcBef>
                <a:spcPts val="0"/>
              </a:spcBef>
              <a:buSzTx/>
              <a:buFontTx/>
              <a:buNone/>
              <a:defRPr sz="5800" spc="-116">
                <a:latin typeface="Helvetica Neue Medium"/>
                <a:ea typeface="Helvetica Neue Medium"/>
                <a:cs typeface="Helvetica Neue Medium"/>
                <a:sym typeface="Helvetica Neue Medium"/>
              </a:defRPr>
            </a:lvl1pPr>
            <a:lvl2pPr marL="0" indent="0" algn="ctr" defTabSz="1219169">
              <a:lnSpc>
                <a:spcPct val="80000"/>
              </a:lnSpc>
              <a:spcBef>
                <a:spcPts val="0"/>
              </a:spcBef>
              <a:buSzTx/>
              <a:buFontTx/>
              <a:buNone/>
              <a:defRPr sz="5800" spc="-116">
                <a:latin typeface="Helvetica Neue Medium"/>
                <a:ea typeface="Helvetica Neue Medium"/>
                <a:cs typeface="Helvetica Neue Medium"/>
                <a:sym typeface="Helvetica Neue Medium"/>
              </a:defRPr>
            </a:lvl2pPr>
            <a:lvl3pPr marL="0" indent="0" algn="ctr" defTabSz="1219169">
              <a:lnSpc>
                <a:spcPct val="80000"/>
              </a:lnSpc>
              <a:spcBef>
                <a:spcPts val="0"/>
              </a:spcBef>
              <a:buSzTx/>
              <a:buFontTx/>
              <a:buNone/>
              <a:defRPr sz="5800" spc="-116">
                <a:latin typeface="Helvetica Neue Medium"/>
                <a:ea typeface="Helvetica Neue Medium"/>
                <a:cs typeface="Helvetica Neue Medium"/>
                <a:sym typeface="Helvetica Neue Medium"/>
              </a:defRPr>
            </a:lvl3pPr>
            <a:lvl4pPr marL="0" indent="0" algn="ctr" defTabSz="1219169">
              <a:lnSpc>
                <a:spcPct val="80000"/>
              </a:lnSpc>
              <a:spcBef>
                <a:spcPts val="0"/>
              </a:spcBef>
              <a:buSzTx/>
              <a:buFontTx/>
              <a:buNone/>
              <a:defRPr sz="5800" spc="-116">
                <a:latin typeface="Helvetica Neue Medium"/>
                <a:ea typeface="Helvetica Neue Medium"/>
                <a:cs typeface="Helvetica Neue Medium"/>
                <a:sym typeface="Helvetica Neue Medium"/>
              </a:defRPr>
            </a:lvl4pPr>
            <a:lvl5pPr marL="0" indent="0" algn="ctr" defTabSz="1219169">
              <a:lnSpc>
                <a:spcPct val="80000"/>
              </a:lnSpc>
              <a:spcBef>
                <a:spcPts val="0"/>
              </a:spcBef>
              <a:buSzTx/>
              <a:buFontTx/>
              <a:buNone/>
              <a:defRPr sz="5800" spc="-116">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xfrm>
            <a:off x="5979063" y="6486708"/>
            <a:ext cx="227627" cy="241092"/>
          </a:xfrm>
          <a:prstGeom prst="rect">
            <a:avLst/>
          </a:prstGeom>
        </p:spPr>
        <p:txBody>
          <a:bodyPr lIns="50800" tIns="50800" rIns="50800" bIns="50800" anchor="b"/>
          <a:lstStyle>
            <a:lvl1pPr algn="ctr" defTabSz="292100">
              <a:defRPr sz="900">
                <a:solidFill>
                  <a:srgbClr val="000000"/>
                </a:solidFill>
                <a:latin typeface="+mj-lt"/>
                <a:ea typeface="+mj-ea"/>
                <a:cs typeface="+mj-cs"/>
                <a:sym typeface="Helvetica Neue"/>
              </a:defRPr>
            </a:lvl1pPr>
          </a:lstStyle>
          <a:p>
            <a:fld id="{86CB4B4D-7CA3-9044-876B-883B54F8677D}" type="slidenum">
              <a:t>‹#›</a:t>
            </a:fld>
            <a:endParaRPr/>
          </a:p>
        </p:txBody>
      </p:sp>
    </p:spTree>
    <p:extLst>
      <p:ext uri="{BB962C8B-B14F-4D97-AF65-F5344CB8AC3E}">
        <p14:creationId xmlns:p14="http://schemas.microsoft.com/office/powerpoint/2010/main" val="169605764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603250" y="537963"/>
            <a:ext cx="10985500" cy="3620793"/>
          </a:xfrm>
          <a:prstGeom prst="rect">
            <a:avLst/>
          </a:prstGeom>
        </p:spPr>
        <p:txBody>
          <a:bodyPr lIns="50800" tIns="50800" rIns="50800" bIns="50800" anchor="b"/>
          <a:lstStyle>
            <a:lvl1pPr marL="0" indent="0" algn="ctr" defTabSz="1219169">
              <a:lnSpc>
                <a:spcPct val="80000"/>
              </a:lnSpc>
              <a:spcBef>
                <a:spcPts val="0"/>
              </a:spcBef>
              <a:buSzTx/>
              <a:buFontTx/>
              <a:buNone/>
              <a:defRPr sz="12500" b="1" spc="-125">
                <a:latin typeface="+mj-lt"/>
                <a:ea typeface="+mj-ea"/>
                <a:cs typeface="+mj-cs"/>
                <a:sym typeface="Helvetica Neue"/>
              </a:defRPr>
            </a:lvl1pPr>
            <a:lvl2pPr marL="0" indent="0" algn="ctr" defTabSz="1219169">
              <a:lnSpc>
                <a:spcPct val="80000"/>
              </a:lnSpc>
              <a:spcBef>
                <a:spcPts val="0"/>
              </a:spcBef>
              <a:buSzTx/>
              <a:buFontTx/>
              <a:buNone/>
              <a:defRPr sz="12500" b="1" spc="-125">
                <a:latin typeface="+mj-lt"/>
                <a:ea typeface="+mj-ea"/>
                <a:cs typeface="+mj-cs"/>
                <a:sym typeface="Helvetica Neue"/>
              </a:defRPr>
            </a:lvl2pPr>
            <a:lvl3pPr marL="0" indent="0" algn="ctr" defTabSz="1219169">
              <a:lnSpc>
                <a:spcPct val="80000"/>
              </a:lnSpc>
              <a:spcBef>
                <a:spcPts val="0"/>
              </a:spcBef>
              <a:buSzTx/>
              <a:buFontTx/>
              <a:buNone/>
              <a:defRPr sz="12500" b="1" spc="-125">
                <a:latin typeface="+mj-lt"/>
                <a:ea typeface="+mj-ea"/>
                <a:cs typeface="+mj-cs"/>
                <a:sym typeface="Helvetica Neue"/>
              </a:defRPr>
            </a:lvl3pPr>
            <a:lvl4pPr marL="0" indent="0" algn="ctr" defTabSz="1219169">
              <a:lnSpc>
                <a:spcPct val="80000"/>
              </a:lnSpc>
              <a:spcBef>
                <a:spcPts val="0"/>
              </a:spcBef>
              <a:buSzTx/>
              <a:buFontTx/>
              <a:buNone/>
              <a:defRPr sz="12500" b="1" spc="-125">
                <a:latin typeface="+mj-lt"/>
                <a:ea typeface="+mj-ea"/>
                <a:cs typeface="+mj-cs"/>
                <a:sym typeface="Helvetica Neue"/>
              </a:defRPr>
            </a:lvl4pPr>
            <a:lvl5pPr marL="0" indent="0" algn="ctr" defTabSz="1219169">
              <a:lnSpc>
                <a:spcPct val="80000"/>
              </a:lnSpc>
              <a:spcBef>
                <a:spcPts val="0"/>
              </a:spcBef>
              <a:buSzTx/>
              <a:buFontTx/>
              <a:buNone/>
              <a:defRPr sz="12500" b="1" spc="-125">
                <a:latin typeface="+mj-lt"/>
                <a:ea typeface="+mj-ea"/>
                <a:cs typeface="+mj-cs"/>
                <a:sym typeface="Helvetica Neue"/>
              </a:defRPr>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603250" y="4131090"/>
            <a:ext cx="10985500" cy="467390"/>
          </a:xfrm>
          <a:prstGeom prst="rect">
            <a:avLst/>
          </a:prstGeom>
        </p:spPr>
        <p:txBody>
          <a:bodyPr lIns="45718" tIns="45718" rIns="45718" bIns="45718"/>
          <a:lstStyle>
            <a:lvl1pPr marL="0" indent="0" algn="ctr" defTabSz="412750">
              <a:lnSpc>
                <a:spcPct val="100000"/>
              </a:lnSpc>
              <a:spcBef>
                <a:spcPts val="0"/>
              </a:spcBef>
              <a:buSzTx/>
              <a:buFontTx/>
              <a:buNone/>
              <a:defRPr sz="2750" b="1">
                <a:latin typeface="+mj-lt"/>
                <a:ea typeface="+mj-ea"/>
                <a:cs typeface="+mj-cs"/>
                <a:sym typeface="Helvetica Neue"/>
              </a:defRPr>
            </a:lvl1pPr>
          </a:lstStyle>
          <a:p>
            <a:r>
              <a:t>Fact information</a:t>
            </a:r>
          </a:p>
        </p:txBody>
      </p:sp>
      <p:sp>
        <p:nvSpPr>
          <p:cNvPr id="108" name="Slide Number"/>
          <p:cNvSpPr txBox="1">
            <a:spLocks noGrp="1"/>
          </p:cNvSpPr>
          <p:nvPr>
            <p:ph type="sldNum" sz="quarter" idx="2"/>
          </p:nvPr>
        </p:nvSpPr>
        <p:spPr>
          <a:xfrm>
            <a:off x="5979063" y="6486708"/>
            <a:ext cx="227627" cy="241092"/>
          </a:xfrm>
          <a:prstGeom prst="rect">
            <a:avLst/>
          </a:prstGeom>
        </p:spPr>
        <p:txBody>
          <a:bodyPr lIns="50800" tIns="50800" rIns="50800" bIns="50800" anchor="b"/>
          <a:lstStyle>
            <a:lvl1pPr algn="ctr" defTabSz="292100">
              <a:defRPr sz="900">
                <a:solidFill>
                  <a:srgbClr val="000000"/>
                </a:solidFill>
                <a:latin typeface="+mj-lt"/>
                <a:ea typeface="+mj-ea"/>
                <a:cs typeface="+mj-cs"/>
                <a:sym typeface="Helvetica Neue"/>
              </a:defRPr>
            </a:lvl1pPr>
          </a:lstStyle>
          <a:p>
            <a:fld id="{86CB4B4D-7CA3-9044-876B-883B54F8677D}" type="slidenum">
              <a:t>‹#›</a:t>
            </a:fld>
            <a:endParaRPr/>
          </a:p>
        </p:txBody>
      </p:sp>
    </p:spTree>
    <p:extLst>
      <p:ext uri="{BB962C8B-B14F-4D97-AF65-F5344CB8AC3E}">
        <p14:creationId xmlns:p14="http://schemas.microsoft.com/office/powerpoint/2010/main" val="33349060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quarter" idx="1" hasCustomPrompt="1"/>
          </p:nvPr>
        </p:nvSpPr>
        <p:spPr>
          <a:xfrm>
            <a:off x="1215012" y="5337727"/>
            <a:ext cx="10100027" cy="318490"/>
          </a:xfrm>
          <a:prstGeom prst="rect">
            <a:avLst/>
          </a:prstGeom>
        </p:spPr>
        <p:txBody>
          <a:bodyPr lIns="45718" tIns="45718" rIns="45718" bIns="45718"/>
          <a:lstStyle>
            <a:lvl1pPr marL="0" indent="0" defTabSz="412750">
              <a:lnSpc>
                <a:spcPct val="100000"/>
              </a:lnSpc>
              <a:spcBef>
                <a:spcPts val="0"/>
              </a:spcBef>
              <a:buSzTx/>
              <a:buFontTx/>
              <a:buNone/>
              <a:defRPr sz="1800" b="1">
                <a:latin typeface="+mj-lt"/>
                <a:ea typeface="+mj-ea"/>
                <a:cs typeface="+mj-cs"/>
                <a:sym typeface="Helvetica Neue"/>
              </a:defRPr>
            </a:lvl1pPr>
            <a:lvl2pPr marL="533400" indent="-228600" defTabSz="412750">
              <a:lnSpc>
                <a:spcPct val="100000"/>
              </a:lnSpc>
              <a:spcBef>
                <a:spcPts val="0"/>
              </a:spcBef>
              <a:buSzPct val="123000"/>
              <a:buFontTx/>
              <a:defRPr sz="1800" b="1">
                <a:latin typeface="+mj-lt"/>
                <a:ea typeface="+mj-ea"/>
                <a:cs typeface="+mj-cs"/>
                <a:sym typeface="Helvetica Neue"/>
              </a:defRPr>
            </a:lvl2pPr>
            <a:lvl3pPr marL="838200" indent="-228600" defTabSz="412750">
              <a:lnSpc>
                <a:spcPct val="100000"/>
              </a:lnSpc>
              <a:spcBef>
                <a:spcPts val="0"/>
              </a:spcBef>
              <a:buSzPct val="123000"/>
              <a:buFontTx/>
              <a:defRPr sz="1800" b="1">
                <a:latin typeface="+mj-lt"/>
                <a:ea typeface="+mj-ea"/>
                <a:cs typeface="+mj-cs"/>
                <a:sym typeface="Helvetica Neue"/>
              </a:defRPr>
            </a:lvl3pPr>
            <a:lvl4pPr marL="1143000" indent="-228600" defTabSz="412750">
              <a:lnSpc>
                <a:spcPct val="100000"/>
              </a:lnSpc>
              <a:spcBef>
                <a:spcPts val="0"/>
              </a:spcBef>
              <a:buSzPct val="123000"/>
              <a:buFontTx/>
              <a:defRPr sz="1800" b="1">
                <a:latin typeface="+mj-lt"/>
                <a:ea typeface="+mj-ea"/>
                <a:cs typeface="+mj-cs"/>
                <a:sym typeface="Helvetica Neue"/>
              </a:defRPr>
            </a:lvl4pPr>
            <a:lvl5pPr marL="1447800" indent="-228600" defTabSz="412750">
              <a:lnSpc>
                <a:spcPct val="100000"/>
              </a:lnSpc>
              <a:spcBef>
                <a:spcPts val="0"/>
              </a:spcBef>
              <a:buSzPct val="123000"/>
              <a:buFontTx/>
              <a:defRPr sz="1800" b="1">
                <a:latin typeface="+mj-lt"/>
                <a:ea typeface="+mj-ea"/>
                <a:cs typeface="+mj-cs"/>
                <a:sym typeface="Helvetica Neue"/>
              </a:defRPr>
            </a:lvl5pPr>
          </a:lstStyle>
          <a:p>
            <a:r>
              <a:t>Attribution</a:t>
            </a:r>
          </a:p>
          <a:p>
            <a:pPr lvl="1"/>
            <a:endParaRPr/>
          </a:p>
          <a:p>
            <a:pPr lvl="2"/>
            <a:endParaRPr/>
          </a:p>
          <a:p>
            <a:pPr lvl="3"/>
            <a:endParaRPr/>
          </a:p>
          <a:p>
            <a:pPr lvl="4"/>
            <a:endParaRPr/>
          </a:p>
        </p:txBody>
      </p:sp>
      <p:sp>
        <p:nvSpPr>
          <p:cNvPr id="116" name="Body Level One…"/>
          <p:cNvSpPr txBox="1">
            <a:spLocks noGrp="1"/>
          </p:cNvSpPr>
          <p:nvPr>
            <p:ph type="body" sz="half" idx="21" hasCustomPrompt="1"/>
          </p:nvPr>
        </p:nvSpPr>
        <p:spPr>
          <a:xfrm>
            <a:off x="876962" y="2469930"/>
            <a:ext cx="10438077" cy="1918141"/>
          </a:xfrm>
          <a:prstGeom prst="rect">
            <a:avLst/>
          </a:prstGeom>
        </p:spPr>
        <p:txBody>
          <a:bodyPr lIns="50800" tIns="50800" rIns="50800" bIns="50800"/>
          <a:lstStyle>
            <a:lvl1pPr marL="234950" indent="-150438" defTabSz="1219169">
              <a:spcBef>
                <a:spcPts val="0"/>
              </a:spcBef>
              <a:buSzTx/>
              <a:buFontTx/>
              <a:buNone/>
              <a:defRPr sz="4250" spc="-100">
                <a:latin typeface="Helvetica Neue Medium"/>
                <a:ea typeface="Helvetica Neue Medium"/>
                <a:cs typeface="Helvetica Neue Medium"/>
                <a:sym typeface="Helvetica Neue Medium"/>
              </a:defRPr>
            </a:lvl1pPr>
          </a:lstStyle>
          <a:p>
            <a:r>
              <a:t>“Notable Quote”</a:t>
            </a:r>
          </a:p>
        </p:txBody>
      </p:sp>
      <p:sp>
        <p:nvSpPr>
          <p:cNvPr id="117" name="Slide Number"/>
          <p:cNvSpPr txBox="1">
            <a:spLocks noGrp="1"/>
          </p:cNvSpPr>
          <p:nvPr>
            <p:ph type="sldNum" sz="quarter" idx="2"/>
          </p:nvPr>
        </p:nvSpPr>
        <p:spPr>
          <a:xfrm>
            <a:off x="5979063" y="6486708"/>
            <a:ext cx="227627" cy="241092"/>
          </a:xfrm>
          <a:prstGeom prst="rect">
            <a:avLst/>
          </a:prstGeom>
        </p:spPr>
        <p:txBody>
          <a:bodyPr lIns="50800" tIns="50800" rIns="50800" bIns="50800" anchor="b"/>
          <a:lstStyle>
            <a:lvl1pPr algn="ctr" defTabSz="292100">
              <a:defRPr sz="900">
                <a:solidFill>
                  <a:srgbClr val="000000"/>
                </a:solidFill>
                <a:latin typeface="+mj-lt"/>
                <a:ea typeface="+mj-ea"/>
                <a:cs typeface="+mj-cs"/>
                <a:sym typeface="Helvetica Neue"/>
              </a:defRPr>
            </a:lvl1pPr>
          </a:lstStyle>
          <a:p>
            <a:fld id="{86CB4B4D-7CA3-9044-876B-883B54F8677D}" type="slidenum">
              <a:t>‹#›</a:t>
            </a:fld>
            <a:endParaRPr/>
          </a:p>
        </p:txBody>
      </p:sp>
    </p:spTree>
    <p:extLst>
      <p:ext uri="{BB962C8B-B14F-4D97-AF65-F5344CB8AC3E}">
        <p14:creationId xmlns:p14="http://schemas.microsoft.com/office/powerpoint/2010/main" val="386347647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7880350" y="508000"/>
            <a:ext cx="3719550" cy="2974839"/>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6750050" y="1989138"/>
            <a:ext cx="5219700" cy="607509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69850" y="247650"/>
            <a:ext cx="8305800" cy="622935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xfrm>
            <a:off x="5979063" y="6486708"/>
            <a:ext cx="227627" cy="241092"/>
          </a:xfrm>
          <a:prstGeom prst="rect">
            <a:avLst/>
          </a:prstGeom>
        </p:spPr>
        <p:txBody>
          <a:bodyPr lIns="50800" tIns="50800" rIns="50800" bIns="50800" anchor="b"/>
          <a:lstStyle>
            <a:lvl1pPr algn="ctr" defTabSz="292100">
              <a:defRPr sz="900">
                <a:solidFill>
                  <a:srgbClr val="000000"/>
                </a:solidFill>
                <a:latin typeface="+mj-lt"/>
                <a:ea typeface="+mj-ea"/>
                <a:cs typeface="+mj-cs"/>
                <a:sym typeface="Helvetica Neue"/>
              </a:defRPr>
            </a:lvl1pPr>
          </a:lstStyle>
          <a:p>
            <a:fld id="{86CB4B4D-7CA3-9044-876B-883B54F8677D}" type="slidenum">
              <a:t>‹#›</a:t>
            </a:fld>
            <a:endParaRPr/>
          </a:p>
        </p:txBody>
      </p:sp>
    </p:spTree>
    <p:extLst>
      <p:ext uri="{BB962C8B-B14F-4D97-AF65-F5344CB8AC3E}">
        <p14:creationId xmlns:p14="http://schemas.microsoft.com/office/powerpoint/2010/main" val="410244327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666750" y="-2762250"/>
            <a:ext cx="13525500" cy="108204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xfrm>
            <a:off x="5979063" y="6486708"/>
            <a:ext cx="227627" cy="241092"/>
          </a:xfrm>
          <a:prstGeom prst="rect">
            <a:avLst/>
          </a:prstGeom>
        </p:spPr>
        <p:txBody>
          <a:bodyPr lIns="50800" tIns="50800" rIns="50800" bIns="50800" anchor="b"/>
          <a:lstStyle>
            <a:lvl1pPr algn="ctr" defTabSz="292100">
              <a:defRPr sz="900">
                <a:solidFill>
                  <a:srgbClr val="FFFFFF"/>
                </a:solidFill>
                <a:latin typeface="+mj-lt"/>
                <a:ea typeface="+mj-ea"/>
                <a:cs typeface="+mj-cs"/>
                <a:sym typeface="Helvetica Neue"/>
              </a:defRPr>
            </a:lvl1pPr>
          </a:lstStyle>
          <a:p>
            <a:fld id="{86CB4B4D-7CA3-9044-876B-883B54F8677D}" type="slidenum">
              <a:t>‹#›</a:t>
            </a:fld>
            <a:endParaRPr/>
          </a:p>
        </p:txBody>
      </p:sp>
    </p:spTree>
    <p:extLst>
      <p:ext uri="{BB962C8B-B14F-4D97-AF65-F5344CB8AC3E}">
        <p14:creationId xmlns:p14="http://schemas.microsoft.com/office/powerpoint/2010/main" val="95978167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xfrm>
            <a:off x="5979063" y="6486708"/>
            <a:ext cx="227627" cy="241092"/>
          </a:xfrm>
          <a:prstGeom prst="rect">
            <a:avLst/>
          </a:prstGeom>
        </p:spPr>
        <p:txBody>
          <a:bodyPr lIns="50800" tIns="50800" rIns="50800" bIns="50800" anchor="b"/>
          <a:lstStyle>
            <a:lvl1pPr algn="ctr" defTabSz="292100">
              <a:defRPr sz="900">
                <a:solidFill>
                  <a:srgbClr val="000000"/>
                </a:solidFill>
                <a:latin typeface="+mj-lt"/>
                <a:ea typeface="+mj-ea"/>
                <a:cs typeface="+mj-cs"/>
                <a:sym typeface="Helvetica Neue"/>
              </a:defRPr>
            </a:lvl1pPr>
          </a:lstStyle>
          <a:p>
            <a:fld id="{86CB4B4D-7CA3-9044-876B-883B54F8677D}" type="slidenum">
              <a:t>‹#›</a:t>
            </a:fld>
            <a:endParaRPr/>
          </a:p>
        </p:txBody>
      </p:sp>
    </p:spTree>
    <p:extLst>
      <p:ext uri="{BB962C8B-B14F-4D97-AF65-F5344CB8AC3E}">
        <p14:creationId xmlns:p14="http://schemas.microsoft.com/office/powerpoint/2010/main" val="32361543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149" name="Body Level One…"/>
          <p:cNvSpPr txBox="1">
            <a:spLocks noGrp="1"/>
          </p:cNvSpPr>
          <p:nvPr>
            <p:ph type="body" idx="1" hasCustomPrompt="1"/>
          </p:nvPr>
        </p:nvSpPr>
        <p:spPr>
          <a:xfrm>
            <a:off x="2015132" y="2080617"/>
            <a:ext cx="8161736" cy="4286251"/>
          </a:xfrm>
          <a:prstGeom prst="rect">
            <a:avLst/>
          </a:prstGeom>
        </p:spPr>
        <p:txBody>
          <a:bodyPr lIns="71436" tIns="71436" rIns="71436" bIns="71436"/>
          <a:lstStyle>
            <a:lvl1pPr marL="254000" indent="-254000" defTabSz="1219169">
              <a:spcBef>
                <a:spcPts val="2250"/>
              </a:spcBef>
              <a:buSzPct val="123000"/>
              <a:buFontTx/>
              <a:defRPr sz="2000">
                <a:latin typeface="+mj-lt"/>
                <a:ea typeface="+mj-ea"/>
                <a:cs typeface="+mj-cs"/>
                <a:sym typeface="Helvetica Neue"/>
              </a:defRPr>
            </a:lvl1pPr>
            <a:lvl2pPr marL="444500" indent="-254000" defTabSz="1219169">
              <a:spcBef>
                <a:spcPts val="2250"/>
              </a:spcBef>
              <a:buSzPct val="123000"/>
              <a:buFontTx/>
              <a:defRPr sz="2000">
                <a:latin typeface="+mj-lt"/>
                <a:ea typeface="+mj-ea"/>
                <a:cs typeface="+mj-cs"/>
                <a:sym typeface="Helvetica Neue"/>
              </a:defRPr>
            </a:lvl2pPr>
            <a:lvl3pPr marL="635000" indent="-254000" defTabSz="1219169">
              <a:spcBef>
                <a:spcPts val="2250"/>
              </a:spcBef>
              <a:buSzPct val="123000"/>
              <a:buFontTx/>
              <a:defRPr sz="2000">
                <a:latin typeface="+mj-lt"/>
                <a:ea typeface="+mj-ea"/>
                <a:cs typeface="+mj-cs"/>
                <a:sym typeface="Helvetica Neue"/>
              </a:defRPr>
            </a:lvl3pPr>
            <a:lvl4pPr marL="825500" indent="-254000" defTabSz="1219169">
              <a:spcBef>
                <a:spcPts val="2250"/>
              </a:spcBef>
              <a:buSzPct val="123000"/>
              <a:buFontTx/>
              <a:defRPr sz="2000">
                <a:latin typeface="+mj-lt"/>
                <a:ea typeface="+mj-ea"/>
                <a:cs typeface="+mj-cs"/>
                <a:sym typeface="Helvetica Neue"/>
              </a:defRPr>
            </a:lvl4pPr>
            <a:lvl5pPr marL="1016000" indent="-254000" defTabSz="1219169">
              <a:spcBef>
                <a:spcPts val="2250"/>
              </a:spcBef>
              <a:buSzPct val="123000"/>
              <a:buFontTx/>
              <a:defRPr sz="2000">
                <a:latin typeface="+mj-lt"/>
                <a:ea typeface="+mj-ea"/>
                <a:cs typeface="+mj-cs"/>
                <a:sym typeface="Helvetica Neue"/>
              </a:defRPr>
            </a:lvl5pPr>
          </a:lstStyle>
          <a:p>
            <a:r>
              <a:t>Slide bullet text</a:t>
            </a:r>
          </a:p>
          <a:p>
            <a:pPr lvl="1"/>
            <a:endParaRPr/>
          </a:p>
          <a:p>
            <a:pPr lvl="2"/>
            <a:endParaRPr/>
          </a:p>
          <a:p>
            <a:pPr lvl="3"/>
            <a:endParaRPr/>
          </a:p>
          <a:p>
            <a:pPr lvl="4"/>
            <a:endParaRPr/>
          </a:p>
        </p:txBody>
      </p:sp>
      <p:sp>
        <p:nvSpPr>
          <p:cNvPr id="150" name="Slide Subtitle"/>
          <p:cNvSpPr txBox="1">
            <a:spLocks noGrp="1"/>
          </p:cNvSpPr>
          <p:nvPr>
            <p:ph type="body" sz="quarter" idx="21" hasCustomPrompt="1"/>
          </p:nvPr>
        </p:nvSpPr>
        <p:spPr>
          <a:xfrm>
            <a:off x="2015132" y="993500"/>
            <a:ext cx="8161736" cy="472361"/>
          </a:xfrm>
          <a:prstGeom prst="rect">
            <a:avLst/>
          </a:prstGeom>
        </p:spPr>
        <p:txBody>
          <a:bodyPr lIns="71436" tIns="71436" rIns="71436" bIns="71436"/>
          <a:lstStyle>
            <a:lvl1pPr marL="0" indent="0" defTabSz="412750">
              <a:lnSpc>
                <a:spcPct val="100000"/>
              </a:lnSpc>
              <a:spcBef>
                <a:spcPts val="0"/>
              </a:spcBef>
              <a:buSzTx/>
              <a:buFontTx/>
              <a:buNone/>
              <a:defRPr sz="2600" b="1">
                <a:latin typeface="+mj-lt"/>
                <a:ea typeface="+mj-ea"/>
                <a:cs typeface="+mj-cs"/>
                <a:sym typeface="Helvetica Neue"/>
              </a:defRPr>
            </a:lvl1pPr>
          </a:lstStyle>
          <a:p>
            <a:r>
              <a:t>Slide Subtitle</a:t>
            </a:r>
          </a:p>
        </p:txBody>
      </p:sp>
      <p:sp>
        <p:nvSpPr>
          <p:cNvPr id="151" name="Slide Title"/>
          <p:cNvSpPr txBox="1">
            <a:spLocks noGrp="1"/>
          </p:cNvSpPr>
          <p:nvPr>
            <p:ph type="title" hasCustomPrompt="1"/>
          </p:nvPr>
        </p:nvSpPr>
        <p:spPr>
          <a:xfrm>
            <a:off x="2015132" y="309563"/>
            <a:ext cx="8161736" cy="714375"/>
          </a:xfrm>
          <a:prstGeom prst="rect">
            <a:avLst/>
          </a:prstGeom>
        </p:spPr>
        <p:txBody>
          <a:bodyPr lIns="71436" tIns="71436" rIns="71436" bIns="71436" anchor="t"/>
          <a:lstStyle>
            <a:lvl1pPr defTabSz="1219169">
              <a:lnSpc>
                <a:spcPct val="80000"/>
              </a:lnSpc>
              <a:defRPr sz="4200" b="1" spc="-84">
                <a:latin typeface="+mj-lt"/>
                <a:ea typeface="+mj-ea"/>
                <a:cs typeface="+mj-cs"/>
                <a:sym typeface="Helvetica Neue"/>
              </a:defRPr>
            </a:lvl1pPr>
          </a:lstStyle>
          <a:p>
            <a:r>
              <a:t>Slide Title</a:t>
            </a:r>
          </a:p>
        </p:txBody>
      </p:sp>
      <p:sp>
        <p:nvSpPr>
          <p:cNvPr id="152" name="Slide Number"/>
          <p:cNvSpPr txBox="1">
            <a:spLocks noGrp="1"/>
          </p:cNvSpPr>
          <p:nvPr>
            <p:ph type="sldNum" sz="quarter" idx="2"/>
          </p:nvPr>
        </p:nvSpPr>
        <p:spPr>
          <a:xfrm>
            <a:off x="5958968" y="6402319"/>
            <a:ext cx="269302" cy="282767"/>
          </a:xfrm>
          <a:prstGeom prst="rect">
            <a:avLst/>
          </a:prstGeom>
        </p:spPr>
        <p:txBody>
          <a:bodyPr lIns="71436" tIns="71436" rIns="71436" bIns="71436" anchor="b"/>
          <a:lstStyle>
            <a:lvl1pPr algn="ctr" defTabSz="410765">
              <a:defRPr sz="900">
                <a:solidFill>
                  <a:srgbClr val="000000"/>
                </a:solidFill>
                <a:latin typeface="+mj-lt"/>
                <a:ea typeface="+mj-ea"/>
                <a:cs typeface="+mj-cs"/>
                <a:sym typeface="Helvetica Neue"/>
              </a:defRPr>
            </a:lvl1pPr>
          </a:lstStyle>
          <a:p>
            <a:fld id="{86CB4B4D-7CA3-9044-876B-883B54F8677D}" type="slidenum">
              <a:t>‹#›</a:t>
            </a:fld>
            <a:endParaRPr/>
          </a:p>
        </p:txBody>
      </p:sp>
    </p:spTree>
    <p:extLst>
      <p:ext uri="{BB962C8B-B14F-4D97-AF65-F5344CB8AC3E}">
        <p14:creationId xmlns:p14="http://schemas.microsoft.com/office/powerpoint/2010/main" val="1918480457"/>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2_Title &amp; Bullets">
    <p:spTree>
      <p:nvGrpSpPr>
        <p:cNvPr id="1" name=""/>
        <p:cNvGrpSpPr/>
        <p:nvPr/>
      </p:nvGrpSpPr>
      <p:grpSpPr>
        <a:xfrm>
          <a:off x="0" y="0"/>
          <a:ext cx="0" cy="0"/>
          <a:chOff x="0" y="0"/>
          <a:chExt cx="0" cy="0"/>
        </a:xfrm>
      </p:grpSpPr>
      <p:sp>
        <p:nvSpPr>
          <p:cNvPr id="179" name="Slide Title"/>
          <p:cNvSpPr txBox="1">
            <a:spLocks noGrp="1"/>
          </p:cNvSpPr>
          <p:nvPr>
            <p:ph type="title" hasCustomPrompt="1"/>
          </p:nvPr>
        </p:nvSpPr>
        <p:spPr>
          <a:xfrm>
            <a:off x="603250" y="539750"/>
            <a:ext cx="10985500" cy="716582"/>
          </a:xfrm>
          <a:prstGeom prst="rect">
            <a:avLst/>
          </a:prstGeom>
        </p:spPr>
        <p:txBody>
          <a:bodyPr lIns="50800" tIns="50800" rIns="50800" bIns="50800" anchor="t"/>
          <a:lstStyle>
            <a:lvl1pPr defTabSz="1219169">
              <a:lnSpc>
                <a:spcPct val="80000"/>
              </a:lnSpc>
              <a:defRPr sz="4250" b="1" spc="-85">
                <a:latin typeface="+mj-lt"/>
                <a:ea typeface="+mj-ea"/>
                <a:cs typeface="+mj-cs"/>
                <a:sym typeface="Helvetica Neue"/>
              </a:defRPr>
            </a:lvl1pPr>
          </a:lstStyle>
          <a:p>
            <a:r>
              <a:t>Slide Title</a:t>
            </a:r>
          </a:p>
        </p:txBody>
      </p:sp>
      <p:sp>
        <p:nvSpPr>
          <p:cNvPr id="180"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FontTx/>
              <a:buNone/>
              <a:defRPr sz="2750" b="1">
                <a:latin typeface="+mj-lt"/>
                <a:ea typeface="+mj-ea"/>
                <a:cs typeface="+mj-cs"/>
                <a:sym typeface="Helvetica Neue"/>
              </a:defRPr>
            </a:lvl1pPr>
          </a:lstStyle>
          <a:p>
            <a:r>
              <a:t>Slide Subtitle</a:t>
            </a:r>
          </a:p>
        </p:txBody>
      </p:sp>
      <p:sp>
        <p:nvSpPr>
          <p:cNvPr id="181" name="Body Level One…"/>
          <p:cNvSpPr txBox="1">
            <a:spLocks noGrp="1"/>
          </p:cNvSpPr>
          <p:nvPr>
            <p:ph type="body" idx="1" hasCustomPrompt="1"/>
          </p:nvPr>
        </p:nvSpPr>
        <p:spPr>
          <a:xfrm>
            <a:off x="603250" y="2124252"/>
            <a:ext cx="10985500" cy="4128006"/>
          </a:xfrm>
          <a:prstGeom prst="rect">
            <a:avLst/>
          </a:prstGeom>
        </p:spPr>
        <p:txBody>
          <a:bodyPr lIns="50800" tIns="50800" rIns="50800" bIns="50800"/>
          <a:lstStyle>
            <a:lvl1pPr marL="304800" indent="-304800" defTabSz="1219169">
              <a:spcBef>
                <a:spcPts val="2250"/>
              </a:spcBef>
              <a:buSzPct val="123000"/>
              <a:buFontTx/>
              <a:defRPr sz="2400">
                <a:latin typeface="+mj-lt"/>
                <a:ea typeface="+mj-ea"/>
                <a:cs typeface="+mj-cs"/>
                <a:sym typeface="Helvetica Neue"/>
              </a:defRPr>
            </a:lvl1pPr>
            <a:lvl2pPr marL="609600" indent="-304800" defTabSz="1219169">
              <a:spcBef>
                <a:spcPts val="2250"/>
              </a:spcBef>
              <a:buSzPct val="123000"/>
              <a:buFontTx/>
              <a:defRPr sz="2400">
                <a:latin typeface="+mj-lt"/>
                <a:ea typeface="+mj-ea"/>
                <a:cs typeface="+mj-cs"/>
                <a:sym typeface="Helvetica Neue"/>
              </a:defRPr>
            </a:lvl2pPr>
            <a:lvl3pPr marL="914400" indent="-304800" defTabSz="1219169">
              <a:spcBef>
                <a:spcPts val="2250"/>
              </a:spcBef>
              <a:buSzPct val="123000"/>
              <a:buFontTx/>
              <a:defRPr sz="2400">
                <a:latin typeface="+mj-lt"/>
                <a:ea typeface="+mj-ea"/>
                <a:cs typeface="+mj-cs"/>
                <a:sym typeface="Helvetica Neue"/>
              </a:defRPr>
            </a:lvl3pPr>
            <a:lvl4pPr marL="1219200" indent="-304800" defTabSz="1219169">
              <a:spcBef>
                <a:spcPts val="2250"/>
              </a:spcBef>
              <a:buSzPct val="123000"/>
              <a:buFontTx/>
              <a:defRPr sz="2400">
                <a:latin typeface="+mj-lt"/>
                <a:ea typeface="+mj-ea"/>
                <a:cs typeface="+mj-cs"/>
                <a:sym typeface="Helvetica Neue"/>
              </a:defRPr>
            </a:lvl4pPr>
            <a:lvl5pPr marL="1524000" indent="-304800" defTabSz="1219169">
              <a:spcBef>
                <a:spcPts val="2250"/>
              </a:spcBef>
              <a:buSzPct val="123000"/>
              <a:buFontTx/>
              <a:defRPr sz="2400">
                <a:latin typeface="+mj-lt"/>
                <a:ea typeface="+mj-ea"/>
                <a:cs typeface="+mj-cs"/>
                <a:sym typeface="Helvetica Neue"/>
              </a:defRPr>
            </a:lvl5pPr>
          </a:lstStyle>
          <a:p>
            <a:r>
              <a:t>Slide bullet text</a:t>
            </a:r>
          </a:p>
          <a:p>
            <a:pPr lvl="1"/>
            <a:endParaRPr/>
          </a:p>
          <a:p>
            <a:pPr lvl="2"/>
            <a:endParaRPr/>
          </a:p>
          <a:p>
            <a:pPr lvl="3"/>
            <a:endParaRPr/>
          </a:p>
          <a:p>
            <a:pPr lvl="4"/>
            <a:endParaRPr/>
          </a:p>
        </p:txBody>
      </p:sp>
      <p:sp>
        <p:nvSpPr>
          <p:cNvPr id="182" name="Slide Number"/>
          <p:cNvSpPr txBox="1">
            <a:spLocks noGrp="1"/>
          </p:cNvSpPr>
          <p:nvPr>
            <p:ph type="sldNum" sz="quarter" idx="2"/>
          </p:nvPr>
        </p:nvSpPr>
        <p:spPr>
          <a:xfrm>
            <a:off x="5979063" y="6486708"/>
            <a:ext cx="227627" cy="241092"/>
          </a:xfrm>
          <a:prstGeom prst="rect">
            <a:avLst/>
          </a:prstGeom>
        </p:spPr>
        <p:txBody>
          <a:bodyPr lIns="50800" tIns="50800" rIns="50800" bIns="50800" anchor="b"/>
          <a:lstStyle>
            <a:lvl1pPr algn="ctr" defTabSz="292100">
              <a:defRPr sz="900">
                <a:solidFill>
                  <a:srgbClr val="000000"/>
                </a:solidFill>
                <a:latin typeface="+mj-lt"/>
                <a:ea typeface="+mj-ea"/>
                <a:cs typeface="+mj-cs"/>
                <a:sym typeface="Helvetica Neue"/>
              </a:defRPr>
            </a:lvl1pPr>
          </a:lstStyle>
          <a:p>
            <a:fld id="{86CB4B4D-7CA3-9044-876B-883B54F8677D}" type="slidenum">
              <a:t>‹#›</a:t>
            </a:fld>
            <a:endParaRPr/>
          </a:p>
        </p:txBody>
      </p:sp>
    </p:spTree>
    <p:extLst>
      <p:ext uri="{BB962C8B-B14F-4D97-AF65-F5344CB8AC3E}">
        <p14:creationId xmlns:p14="http://schemas.microsoft.com/office/powerpoint/2010/main" val="124780454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EF946-E8CE-2044-8594-01D39CD2E49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B7FC375-5ED2-0349-9278-A6C0EDDC26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07956AD-6EF6-364E-A056-522FBFA8C4F2}"/>
              </a:ext>
            </a:extLst>
          </p:cNvPr>
          <p:cNvSpPr>
            <a:spLocks noGrp="1"/>
          </p:cNvSpPr>
          <p:nvPr>
            <p:ph type="dt" sz="half" idx="10"/>
          </p:nvPr>
        </p:nvSpPr>
        <p:spPr/>
        <p:txBody>
          <a:bodyPr/>
          <a:lstStyle/>
          <a:p>
            <a:fld id="{A7D132DA-956F-6D46-82A5-FCCBB71EE1F4}" type="datetimeFigureOut">
              <a:rPr lang="en-US" smtClean="0"/>
              <a:t>3/16/2022</a:t>
            </a:fld>
            <a:endParaRPr lang="en-US"/>
          </a:p>
        </p:txBody>
      </p:sp>
      <p:sp>
        <p:nvSpPr>
          <p:cNvPr id="5" name="Footer Placeholder 4">
            <a:extLst>
              <a:ext uri="{FF2B5EF4-FFF2-40B4-BE49-F238E27FC236}">
                <a16:creationId xmlns:a16="http://schemas.microsoft.com/office/drawing/2014/main" id="{2C987985-413A-7941-A4BD-0A4649F92D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A9A5AD-B8C3-5E47-9BCA-CCE77B18315B}"/>
              </a:ext>
            </a:extLst>
          </p:cNvPr>
          <p:cNvSpPr>
            <a:spLocks noGrp="1"/>
          </p:cNvSpPr>
          <p:nvPr>
            <p:ph type="sldNum" sz="quarter" idx="12"/>
          </p:nvPr>
        </p:nvSpPr>
        <p:spPr/>
        <p:txBody>
          <a:bodyPr/>
          <a:lstStyle/>
          <a:p>
            <a:fld id="{D99FE24B-7D73-704B-AD12-B4ACA16AA392}" type="slidenum">
              <a:rPr lang="en-US" smtClean="0"/>
              <a:t>‹#›</a:t>
            </a:fld>
            <a:endParaRPr lang="en-US"/>
          </a:p>
        </p:txBody>
      </p:sp>
    </p:spTree>
    <p:extLst>
      <p:ext uri="{BB962C8B-B14F-4D97-AF65-F5344CB8AC3E}">
        <p14:creationId xmlns:p14="http://schemas.microsoft.com/office/powerpoint/2010/main" val="148839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E23A-0448-5642-A67F-B0F164DFDA3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79218E9-27DD-CB46-92D5-5C22A82D48E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8A492BF-0223-2F45-A00C-CA293295F50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5BEED30-AFB2-9244-AB40-E69D02F639E4}"/>
              </a:ext>
            </a:extLst>
          </p:cNvPr>
          <p:cNvSpPr>
            <a:spLocks noGrp="1"/>
          </p:cNvSpPr>
          <p:nvPr>
            <p:ph type="dt" sz="half" idx="10"/>
          </p:nvPr>
        </p:nvSpPr>
        <p:spPr/>
        <p:txBody>
          <a:bodyPr/>
          <a:lstStyle/>
          <a:p>
            <a:fld id="{A7D132DA-956F-6D46-82A5-FCCBB71EE1F4}" type="datetimeFigureOut">
              <a:rPr lang="en-US" smtClean="0"/>
              <a:t>3/16/2022</a:t>
            </a:fld>
            <a:endParaRPr lang="en-US"/>
          </a:p>
        </p:txBody>
      </p:sp>
      <p:sp>
        <p:nvSpPr>
          <p:cNvPr id="6" name="Footer Placeholder 5">
            <a:extLst>
              <a:ext uri="{FF2B5EF4-FFF2-40B4-BE49-F238E27FC236}">
                <a16:creationId xmlns:a16="http://schemas.microsoft.com/office/drawing/2014/main" id="{505CC52E-0C14-874B-9626-CD23694A4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127E0-9DAB-E74E-ACA2-3FBC58B327BF}"/>
              </a:ext>
            </a:extLst>
          </p:cNvPr>
          <p:cNvSpPr>
            <a:spLocks noGrp="1"/>
          </p:cNvSpPr>
          <p:nvPr>
            <p:ph type="sldNum" sz="quarter" idx="12"/>
          </p:nvPr>
        </p:nvSpPr>
        <p:spPr/>
        <p:txBody>
          <a:bodyPr/>
          <a:lstStyle/>
          <a:p>
            <a:fld id="{D99FE24B-7D73-704B-AD12-B4ACA16AA392}" type="slidenum">
              <a:rPr lang="en-US" smtClean="0"/>
              <a:t>‹#›</a:t>
            </a:fld>
            <a:endParaRPr lang="en-US"/>
          </a:p>
        </p:txBody>
      </p:sp>
    </p:spTree>
    <p:extLst>
      <p:ext uri="{BB962C8B-B14F-4D97-AF65-F5344CB8AC3E}">
        <p14:creationId xmlns:p14="http://schemas.microsoft.com/office/powerpoint/2010/main" val="3345562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5F8D0-3553-2C46-9059-3EEF8BE2E90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843F09D-D1B0-BF4D-B779-DC768CE064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CBB68D8-4FE8-3647-AE15-E89AA96B597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3002C44-80FD-6648-9183-7025040036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3B23905-4C1C-3C45-8ED6-79E2181EE28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8FD0001-730D-F24C-A4DD-C07F48BA7AE6}"/>
              </a:ext>
            </a:extLst>
          </p:cNvPr>
          <p:cNvSpPr>
            <a:spLocks noGrp="1"/>
          </p:cNvSpPr>
          <p:nvPr>
            <p:ph type="dt" sz="half" idx="10"/>
          </p:nvPr>
        </p:nvSpPr>
        <p:spPr/>
        <p:txBody>
          <a:bodyPr/>
          <a:lstStyle/>
          <a:p>
            <a:fld id="{A7D132DA-956F-6D46-82A5-FCCBB71EE1F4}" type="datetimeFigureOut">
              <a:rPr lang="en-US" smtClean="0"/>
              <a:t>3/16/2022</a:t>
            </a:fld>
            <a:endParaRPr lang="en-US"/>
          </a:p>
        </p:txBody>
      </p:sp>
      <p:sp>
        <p:nvSpPr>
          <p:cNvPr id="8" name="Footer Placeholder 7">
            <a:extLst>
              <a:ext uri="{FF2B5EF4-FFF2-40B4-BE49-F238E27FC236}">
                <a16:creationId xmlns:a16="http://schemas.microsoft.com/office/drawing/2014/main" id="{6BD62405-4CE3-634C-9FFB-A48839D2B4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2A93F2-3121-B044-9683-2D9B131FC11F}"/>
              </a:ext>
            </a:extLst>
          </p:cNvPr>
          <p:cNvSpPr>
            <a:spLocks noGrp="1"/>
          </p:cNvSpPr>
          <p:nvPr>
            <p:ph type="sldNum" sz="quarter" idx="12"/>
          </p:nvPr>
        </p:nvSpPr>
        <p:spPr/>
        <p:txBody>
          <a:bodyPr/>
          <a:lstStyle/>
          <a:p>
            <a:fld id="{D99FE24B-7D73-704B-AD12-B4ACA16AA392}" type="slidenum">
              <a:rPr lang="en-US" smtClean="0"/>
              <a:t>‹#›</a:t>
            </a:fld>
            <a:endParaRPr lang="en-US"/>
          </a:p>
        </p:txBody>
      </p:sp>
    </p:spTree>
    <p:extLst>
      <p:ext uri="{BB962C8B-B14F-4D97-AF65-F5344CB8AC3E}">
        <p14:creationId xmlns:p14="http://schemas.microsoft.com/office/powerpoint/2010/main" val="2291730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6BD0E-F897-F940-9008-9254556BC6C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9495050-4790-5C4A-924D-77BDEC490713}"/>
              </a:ext>
            </a:extLst>
          </p:cNvPr>
          <p:cNvSpPr>
            <a:spLocks noGrp="1"/>
          </p:cNvSpPr>
          <p:nvPr>
            <p:ph type="dt" sz="half" idx="10"/>
          </p:nvPr>
        </p:nvSpPr>
        <p:spPr/>
        <p:txBody>
          <a:bodyPr/>
          <a:lstStyle/>
          <a:p>
            <a:fld id="{A7D132DA-956F-6D46-82A5-FCCBB71EE1F4}" type="datetimeFigureOut">
              <a:rPr lang="en-US" smtClean="0"/>
              <a:t>3/16/2022</a:t>
            </a:fld>
            <a:endParaRPr lang="en-US"/>
          </a:p>
        </p:txBody>
      </p:sp>
      <p:sp>
        <p:nvSpPr>
          <p:cNvPr id="4" name="Footer Placeholder 3">
            <a:extLst>
              <a:ext uri="{FF2B5EF4-FFF2-40B4-BE49-F238E27FC236}">
                <a16:creationId xmlns:a16="http://schemas.microsoft.com/office/drawing/2014/main" id="{E980D469-491E-2748-BD47-6E7EF737B9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9E0897-A00C-4E4C-B84A-295FBA24FDA4}"/>
              </a:ext>
            </a:extLst>
          </p:cNvPr>
          <p:cNvSpPr>
            <a:spLocks noGrp="1"/>
          </p:cNvSpPr>
          <p:nvPr>
            <p:ph type="sldNum" sz="quarter" idx="12"/>
          </p:nvPr>
        </p:nvSpPr>
        <p:spPr/>
        <p:txBody>
          <a:bodyPr/>
          <a:lstStyle/>
          <a:p>
            <a:fld id="{D99FE24B-7D73-704B-AD12-B4ACA16AA392}" type="slidenum">
              <a:rPr lang="en-US" smtClean="0"/>
              <a:t>‹#›</a:t>
            </a:fld>
            <a:endParaRPr lang="en-US"/>
          </a:p>
        </p:txBody>
      </p:sp>
    </p:spTree>
    <p:extLst>
      <p:ext uri="{BB962C8B-B14F-4D97-AF65-F5344CB8AC3E}">
        <p14:creationId xmlns:p14="http://schemas.microsoft.com/office/powerpoint/2010/main" val="3589494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B0963F-D2B6-C744-8F62-E5AE75348BBD}"/>
              </a:ext>
            </a:extLst>
          </p:cNvPr>
          <p:cNvSpPr>
            <a:spLocks noGrp="1"/>
          </p:cNvSpPr>
          <p:nvPr>
            <p:ph type="dt" sz="half" idx="10"/>
          </p:nvPr>
        </p:nvSpPr>
        <p:spPr/>
        <p:txBody>
          <a:bodyPr/>
          <a:lstStyle/>
          <a:p>
            <a:fld id="{A7D132DA-956F-6D46-82A5-FCCBB71EE1F4}" type="datetimeFigureOut">
              <a:rPr lang="en-US" smtClean="0"/>
              <a:t>3/16/2022</a:t>
            </a:fld>
            <a:endParaRPr lang="en-US"/>
          </a:p>
        </p:txBody>
      </p:sp>
      <p:sp>
        <p:nvSpPr>
          <p:cNvPr id="3" name="Footer Placeholder 2">
            <a:extLst>
              <a:ext uri="{FF2B5EF4-FFF2-40B4-BE49-F238E27FC236}">
                <a16:creationId xmlns:a16="http://schemas.microsoft.com/office/drawing/2014/main" id="{B9616FBA-189E-5646-AB58-9D5B066542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3A1EA4-BE2E-1F4B-9397-6B75500B3874}"/>
              </a:ext>
            </a:extLst>
          </p:cNvPr>
          <p:cNvSpPr>
            <a:spLocks noGrp="1"/>
          </p:cNvSpPr>
          <p:nvPr>
            <p:ph type="sldNum" sz="quarter" idx="12"/>
          </p:nvPr>
        </p:nvSpPr>
        <p:spPr/>
        <p:txBody>
          <a:bodyPr/>
          <a:lstStyle/>
          <a:p>
            <a:fld id="{D99FE24B-7D73-704B-AD12-B4ACA16AA392}" type="slidenum">
              <a:rPr lang="en-US" smtClean="0"/>
              <a:t>‹#›</a:t>
            </a:fld>
            <a:endParaRPr lang="en-US"/>
          </a:p>
        </p:txBody>
      </p:sp>
    </p:spTree>
    <p:extLst>
      <p:ext uri="{BB962C8B-B14F-4D97-AF65-F5344CB8AC3E}">
        <p14:creationId xmlns:p14="http://schemas.microsoft.com/office/powerpoint/2010/main" val="2477792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8DE57-36E5-7744-9C54-CA3DD0AD32E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860485C-B69B-2344-9F6D-1E9ADB663A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7A5C751-4256-9B4D-84D8-EAF20B3B6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DFDA900-49CE-2D4C-987E-C6871D82F828}"/>
              </a:ext>
            </a:extLst>
          </p:cNvPr>
          <p:cNvSpPr>
            <a:spLocks noGrp="1"/>
          </p:cNvSpPr>
          <p:nvPr>
            <p:ph type="dt" sz="half" idx="10"/>
          </p:nvPr>
        </p:nvSpPr>
        <p:spPr/>
        <p:txBody>
          <a:bodyPr/>
          <a:lstStyle/>
          <a:p>
            <a:fld id="{A7D132DA-956F-6D46-82A5-FCCBB71EE1F4}" type="datetimeFigureOut">
              <a:rPr lang="en-US" smtClean="0"/>
              <a:t>3/16/2022</a:t>
            </a:fld>
            <a:endParaRPr lang="en-US"/>
          </a:p>
        </p:txBody>
      </p:sp>
      <p:sp>
        <p:nvSpPr>
          <p:cNvPr id="6" name="Footer Placeholder 5">
            <a:extLst>
              <a:ext uri="{FF2B5EF4-FFF2-40B4-BE49-F238E27FC236}">
                <a16:creationId xmlns:a16="http://schemas.microsoft.com/office/drawing/2014/main" id="{29C23F87-3F0A-3540-96DD-5CC21C0DF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3EA9DC-1934-F54C-9AB7-D14FA2620AFB}"/>
              </a:ext>
            </a:extLst>
          </p:cNvPr>
          <p:cNvSpPr>
            <a:spLocks noGrp="1"/>
          </p:cNvSpPr>
          <p:nvPr>
            <p:ph type="sldNum" sz="quarter" idx="12"/>
          </p:nvPr>
        </p:nvSpPr>
        <p:spPr/>
        <p:txBody>
          <a:bodyPr/>
          <a:lstStyle/>
          <a:p>
            <a:fld id="{D99FE24B-7D73-704B-AD12-B4ACA16AA392}" type="slidenum">
              <a:rPr lang="en-US" smtClean="0"/>
              <a:t>‹#›</a:t>
            </a:fld>
            <a:endParaRPr lang="en-US"/>
          </a:p>
        </p:txBody>
      </p:sp>
    </p:spTree>
    <p:extLst>
      <p:ext uri="{BB962C8B-B14F-4D97-AF65-F5344CB8AC3E}">
        <p14:creationId xmlns:p14="http://schemas.microsoft.com/office/powerpoint/2010/main" val="135490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32F2-6E1D-0C41-B9F3-4C4E8AF0BC2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869C303-1B83-A948-B72A-A278C8B193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7BF08C-9908-5541-B2AC-A6A46861B6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CA2119-5E8A-1146-86F7-3CF87FDACB1B}"/>
              </a:ext>
            </a:extLst>
          </p:cNvPr>
          <p:cNvSpPr>
            <a:spLocks noGrp="1"/>
          </p:cNvSpPr>
          <p:nvPr>
            <p:ph type="dt" sz="half" idx="10"/>
          </p:nvPr>
        </p:nvSpPr>
        <p:spPr/>
        <p:txBody>
          <a:bodyPr/>
          <a:lstStyle/>
          <a:p>
            <a:fld id="{A7D132DA-956F-6D46-82A5-FCCBB71EE1F4}" type="datetimeFigureOut">
              <a:rPr lang="en-US" smtClean="0"/>
              <a:t>3/16/2022</a:t>
            </a:fld>
            <a:endParaRPr lang="en-US"/>
          </a:p>
        </p:txBody>
      </p:sp>
      <p:sp>
        <p:nvSpPr>
          <p:cNvPr id="6" name="Footer Placeholder 5">
            <a:extLst>
              <a:ext uri="{FF2B5EF4-FFF2-40B4-BE49-F238E27FC236}">
                <a16:creationId xmlns:a16="http://schemas.microsoft.com/office/drawing/2014/main" id="{8117D87E-ED6C-E347-A507-787A17FF3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13EBBF-A5EE-DC4D-8B92-EE5C9E51F215}"/>
              </a:ext>
            </a:extLst>
          </p:cNvPr>
          <p:cNvSpPr>
            <a:spLocks noGrp="1"/>
          </p:cNvSpPr>
          <p:nvPr>
            <p:ph type="sldNum" sz="quarter" idx="12"/>
          </p:nvPr>
        </p:nvSpPr>
        <p:spPr/>
        <p:txBody>
          <a:bodyPr/>
          <a:lstStyle/>
          <a:p>
            <a:fld id="{D99FE24B-7D73-704B-AD12-B4ACA16AA392}" type="slidenum">
              <a:rPr lang="en-US" smtClean="0"/>
              <a:t>‹#›</a:t>
            </a:fld>
            <a:endParaRPr lang="en-US"/>
          </a:p>
        </p:txBody>
      </p:sp>
    </p:spTree>
    <p:extLst>
      <p:ext uri="{BB962C8B-B14F-4D97-AF65-F5344CB8AC3E}">
        <p14:creationId xmlns:p14="http://schemas.microsoft.com/office/powerpoint/2010/main" val="419585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D6E8C3-B357-D448-9C04-C74E6F2E3D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FBA5F98-E006-C244-B099-3128C88858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E58D46-FA38-FE4C-8254-D478E15B1F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D132DA-956F-6D46-82A5-FCCBB71EE1F4}" type="datetimeFigureOut">
              <a:rPr lang="en-US" smtClean="0"/>
              <a:t>3/16/2022</a:t>
            </a:fld>
            <a:endParaRPr lang="en-US"/>
          </a:p>
        </p:txBody>
      </p:sp>
      <p:sp>
        <p:nvSpPr>
          <p:cNvPr id="5" name="Footer Placeholder 4">
            <a:extLst>
              <a:ext uri="{FF2B5EF4-FFF2-40B4-BE49-F238E27FC236}">
                <a16:creationId xmlns:a16="http://schemas.microsoft.com/office/drawing/2014/main" id="{7473B4DF-7FA0-6242-B71B-57C89AEBF8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F0F732-E75B-3D4A-86C2-6579E88FA6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FE24B-7D73-704B-AD12-B4ACA16AA392}" type="slidenum">
              <a:rPr lang="en-US" smtClean="0"/>
              <a:t>‹#›</a:t>
            </a:fld>
            <a:endParaRPr lang="en-US"/>
          </a:p>
        </p:txBody>
      </p:sp>
    </p:spTree>
    <p:extLst>
      <p:ext uri="{BB962C8B-B14F-4D97-AF65-F5344CB8AC3E}">
        <p14:creationId xmlns:p14="http://schemas.microsoft.com/office/powerpoint/2010/main" val="4250213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0896628" y="6308083"/>
            <a:ext cx="457173" cy="461661"/>
          </a:xfrm>
          <a:prstGeom prst="rect">
            <a:avLst/>
          </a:prstGeom>
          <a:ln w="12700">
            <a:miter lim="400000"/>
          </a:ln>
        </p:spPr>
        <p:txBody>
          <a:bodyPr wrap="none" lIns="91438" tIns="91438" rIns="91438" bIns="91438" anchor="ctr">
            <a:spAutoFit/>
          </a:bodyPr>
          <a:lstStyle>
            <a:lvl1pPr algn="r" defTabSz="914400">
              <a:defRPr>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5941487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81" r:id="rId16"/>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1pPr>
      <a:lvl2pPr marL="4953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2pPr>
      <a:lvl3pPr marL="7772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3pPr>
      <a:lvl4pPr marL="1041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4pPr>
      <a:lvl5pPr marL="1270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5pPr>
      <a:lvl6pPr marL="1879600" marR="0" indent="-355600" algn="l" defTabSz="914400" rtl="0" latinLnBrk="0">
        <a:lnSpc>
          <a:spcPct val="90000"/>
        </a:lnSpc>
        <a:spcBef>
          <a:spcPts val="1000"/>
        </a:spcBef>
        <a:spcAft>
          <a:spcPts val="0"/>
        </a:spcAft>
        <a:buClrTx/>
        <a:buSzPct val="123000"/>
        <a:buFont typeface="Arial"/>
        <a:buChar char="•"/>
        <a:tabLst/>
        <a:defRPr sz="2800" b="0" i="0" u="none" strike="noStrike" cap="none" spc="0" baseline="0">
          <a:solidFill>
            <a:srgbClr val="000000"/>
          </a:solidFill>
          <a:uFillTx/>
          <a:latin typeface="Calibri"/>
          <a:ea typeface="Calibri"/>
          <a:cs typeface="Calibri"/>
          <a:sym typeface="Calibri"/>
        </a:defRPr>
      </a:lvl6pPr>
      <a:lvl7pPr marL="2184400" marR="0" indent="-355600" algn="l" defTabSz="914400" rtl="0" latinLnBrk="0">
        <a:lnSpc>
          <a:spcPct val="90000"/>
        </a:lnSpc>
        <a:spcBef>
          <a:spcPts val="1000"/>
        </a:spcBef>
        <a:spcAft>
          <a:spcPts val="0"/>
        </a:spcAft>
        <a:buClrTx/>
        <a:buSzPct val="123000"/>
        <a:buFont typeface="Arial"/>
        <a:buChar char="•"/>
        <a:tabLst/>
        <a:defRPr sz="2800" b="0" i="0" u="none" strike="noStrike" cap="none" spc="0" baseline="0">
          <a:solidFill>
            <a:srgbClr val="000000"/>
          </a:solidFill>
          <a:uFillTx/>
          <a:latin typeface="Calibri"/>
          <a:ea typeface="Calibri"/>
          <a:cs typeface="Calibri"/>
          <a:sym typeface="Calibri"/>
        </a:defRPr>
      </a:lvl7pPr>
      <a:lvl8pPr marL="2489200" marR="0" indent="-355600" algn="l" defTabSz="914400" rtl="0" latinLnBrk="0">
        <a:lnSpc>
          <a:spcPct val="90000"/>
        </a:lnSpc>
        <a:spcBef>
          <a:spcPts val="1000"/>
        </a:spcBef>
        <a:spcAft>
          <a:spcPts val="0"/>
        </a:spcAft>
        <a:buClrTx/>
        <a:buSzPct val="123000"/>
        <a:buFont typeface="Arial"/>
        <a:buChar char="•"/>
        <a:tabLst/>
        <a:defRPr sz="2800" b="0" i="0" u="none" strike="noStrike" cap="none" spc="0" baseline="0">
          <a:solidFill>
            <a:srgbClr val="000000"/>
          </a:solidFill>
          <a:uFillTx/>
          <a:latin typeface="Calibri"/>
          <a:ea typeface="Calibri"/>
          <a:cs typeface="Calibri"/>
          <a:sym typeface="Calibri"/>
        </a:defRPr>
      </a:lvl8pPr>
      <a:lvl9pPr marL="2794000" marR="0" indent="-355600" algn="l" defTabSz="914400" rtl="0" latinLnBrk="0">
        <a:lnSpc>
          <a:spcPct val="90000"/>
        </a:lnSpc>
        <a:spcBef>
          <a:spcPts val="1000"/>
        </a:spcBef>
        <a:spcAft>
          <a:spcPts val="0"/>
        </a:spcAft>
        <a:buClrTx/>
        <a:buSzPct val="123000"/>
        <a:buFont typeface="Arial"/>
        <a:buChar char="•"/>
        <a:tabLst/>
        <a:defRPr sz="2800" b="0" i="0" u="none" strike="noStrike" cap="none" spc="0" baseline="0">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2.jpeg"/><Relationship Id="rId5" Type="http://schemas.openxmlformats.org/officeDocument/2006/relationships/image" Target="../media/image17.png"/><Relationship Id="rId10" Type="http://schemas.openxmlformats.org/officeDocument/2006/relationships/image" Target="../media/image21.jpeg"/><Relationship Id="rId4" Type="http://schemas.openxmlformats.org/officeDocument/2006/relationships/image" Target="../media/image11.png"/><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descr="Image result for outline of africa">
            <a:extLst>
              <a:ext uri="{FF2B5EF4-FFF2-40B4-BE49-F238E27FC236}">
                <a16:creationId xmlns:a16="http://schemas.microsoft.com/office/drawing/2014/main" id="{71FDD4C8-9C80-2C4B-A92E-F50AF63AE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7463" y="-606876"/>
            <a:ext cx="4576729" cy="59247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DA5FB5D-5000-4D61-921F-30CAB72D0294}"/>
              </a:ext>
            </a:extLst>
          </p:cNvPr>
          <p:cNvSpPr>
            <a:spLocks noGrp="1"/>
          </p:cNvSpPr>
          <p:nvPr>
            <p:ph type="ctrTitle"/>
          </p:nvPr>
        </p:nvSpPr>
        <p:spPr>
          <a:xfrm>
            <a:off x="2715966" y="5238825"/>
            <a:ext cx="6160673" cy="714295"/>
          </a:xfrm>
        </p:spPr>
        <p:txBody>
          <a:bodyPr>
            <a:normAutofit fontScale="90000"/>
          </a:bodyPr>
          <a:lstStyle/>
          <a:p>
            <a:r>
              <a:rPr lang="en-US" sz="2400" b="1" dirty="0"/>
              <a:t>Dr Fortunate Machingura CeSHHAR</a:t>
            </a:r>
            <a:br>
              <a:rPr lang="en-US" sz="2400" b="1" dirty="0"/>
            </a:br>
            <a:r>
              <a:rPr lang="en-US" sz="2400" b="1" dirty="0"/>
              <a:t>17 March 2022</a:t>
            </a:r>
          </a:p>
        </p:txBody>
      </p:sp>
      <p:sp>
        <p:nvSpPr>
          <p:cNvPr id="4" name="TextBox 3">
            <a:extLst>
              <a:ext uri="{FF2B5EF4-FFF2-40B4-BE49-F238E27FC236}">
                <a16:creationId xmlns:a16="http://schemas.microsoft.com/office/drawing/2014/main" id="{AFDE2B21-10C1-42AE-943A-17803C8E8873}"/>
              </a:ext>
            </a:extLst>
          </p:cNvPr>
          <p:cNvSpPr txBox="1"/>
          <p:nvPr/>
        </p:nvSpPr>
        <p:spPr>
          <a:xfrm>
            <a:off x="1765894" y="904879"/>
            <a:ext cx="7027807" cy="4062651"/>
          </a:xfrm>
          <a:prstGeom prst="rect">
            <a:avLst/>
          </a:prstGeom>
          <a:noFill/>
        </p:spPr>
        <p:txBody>
          <a:bodyPr wrap="square" rtlCol="0">
            <a:spAutoFit/>
          </a:bodyPr>
          <a:lstStyle/>
          <a:p>
            <a:pPr algn="ctr"/>
            <a:r>
              <a:rPr lang="en-US" sz="3600" b="1" dirty="0">
                <a:sym typeface="Helvetica Neue"/>
              </a:rPr>
              <a:t>Wellcome Trust Collaborative Award in Science (PI Cowan)</a:t>
            </a:r>
          </a:p>
          <a:p>
            <a:pPr algn="ctr"/>
            <a:endParaRPr lang="en-US" sz="2800" b="1" dirty="0"/>
          </a:p>
          <a:p>
            <a:pPr algn="ctr"/>
            <a:r>
              <a:rPr lang="en-US" sz="2800" b="1" dirty="0"/>
              <a:t> </a:t>
            </a:r>
            <a:r>
              <a:rPr lang="en-US" sz="3600" dirty="0"/>
              <a:t>Differentiated prevention and care to support virtual elimination of HIV transmission attributable to sex work in southern Africa</a:t>
            </a:r>
          </a:p>
          <a:p>
            <a:pPr algn="ctr"/>
            <a:endParaRPr lang="en-US" sz="1400" dirty="0"/>
          </a:p>
        </p:txBody>
      </p:sp>
      <p:cxnSp>
        <p:nvCxnSpPr>
          <p:cNvPr id="6" name="Straight Connector 5">
            <a:extLst>
              <a:ext uri="{FF2B5EF4-FFF2-40B4-BE49-F238E27FC236}">
                <a16:creationId xmlns:a16="http://schemas.microsoft.com/office/drawing/2014/main" id="{50884208-FEF5-FD40-A74E-55BE489DC444}"/>
              </a:ext>
            </a:extLst>
          </p:cNvPr>
          <p:cNvCxnSpPr/>
          <p:nvPr/>
        </p:nvCxnSpPr>
        <p:spPr>
          <a:xfrm>
            <a:off x="2290999" y="2119984"/>
            <a:ext cx="590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26" name="Picture 2" descr="Liverpool School of Tropical Medicine - Wikipedia">
            <a:extLst>
              <a:ext uri="{FF2B5EF4-FFF2-40B4-BE49-F238E27FC236}">
                <a16:creationId xmlns:a16="http://schemas.microsoft.com/office/drawing/2014/main" id="{9059081C-54C6-A244-B4AE-49B34AF95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42" y="81486"/>
            <a:ext cx="2090057" cy="15485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company name&#10;&#10;Description automatically generated">
            <a:extLst>
              <a:ext uri="{FF2B5EF4-FFF2-40B4-BE49-F238E27FC236}">
                <a16:creationId xmlns:a16="http://schemas.microsoft.com/office/drawing/2014/main" id="{F41F5EBE-4DFD-8947-8E91-7A73B83FC0FD}"/>
              </a:ext>
            </a:extLst>
          </p:cNvPr>
          <p:cNvPicPr>
            <a:picLocks noChangeAspect="1"/>
          </p:cNvPicPr>
          <p:nvPr/>
        </p:nvPicPr>
        <p:blipFill rotWithShape="1">
          <a:blip r:embed="rId4">
            <a:extLst>
              <a:ext uri="{28A0092B-C50C-407E-A947-70E740481C1C}">
                <a14:useLocalDpi xmlns:a14="http://schemas.microsoft.com/office/drawing/2010/main" val="0"/>
              </a:ext>
            </a:extLst>
          </a:blip>
          <a:srcRect t="36259" b="18702"/>
          <a:stretch/>
        </p:blipFill>
        <p:spPr>
          <a:xfrm>
            <a:off x="9432235" y="5606108"/>
            <a:ext cx="2759765" cy="1147686"/>
          </a:xfrm>
          <a:prstGeom prst="rect">
            <a:avLst/>
          </a:prstGeom>
        </p:spPr>
      </p:pic>
    </p:spTree>
    <p:extLst>
      <p:ext uri="{BB962C8B-B14F-4D97-AF65-F5344CB8AC3E}">
        <p14:creationId xmlns:p14="http://schemas.microsoft.com/office/powerpoint/2010/main" val="2126524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75D26B-D13B-AB44-BF26-A1F2F6552EDD}"/>
              </a:ext>
            </a:extLst>
          </p:cNvPr>
          <p:cNvSpPr>
            <a:spLocks noGrp="1"/>
          </p:cNvSpPr>
          <p:nvPr>
            <p:ph type="body" idx="1"/>
          </p:nvPr>
        </p:nvSpPr>
        <p:spPr>
          <a:xfrm>
            <a:off x="2445026" y="-14366"/>
            <a:ext cx="9144000" cy="456900"/>
          </a:xfrm>
        </p:spPr>
        <p:txBody>
          <a:bodyPr/>
          <a:lstStyle/>
          <a:p>
            <a:r>
              <a:rPr lang="en-GB" sz="2400" dirty="0">
                <a:latin typeface="Calibri" panose="020F0502020204030204" pitchFamily="34" charset="0"/>
                <a:ea typeface="Calibri" panose="020F0502020204030204" pitchFamily="34" charset="0"/>
                <a:cs typeface="Calibri" panose="020F0502020204030204" pitchFamily="34" charset="0"/>
              </a:rPr>
              <a:t>..understand partnerships, experience of violence, condom use + Secondary analyses of programme data  -</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Liverpool School of Tropical Medicine - Wikipedia">
            <a:extLst>
              <a:ext uri="{FF2B5EF4-FFF2-40B4-BE49-F238E27FC236}">
                <a16:creationId xmlns:a16="http://schemas.microsoft.com/office/drawing/2014/main" id="{079E3A2A-7D4E-7A48-A89B-AFF678BDA5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761"/>
            <a:ext cx="2090057" cy="15485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 company name&#10;&#10;Description automatically generated">
            <a:extLst>
              <a:ext uri="{FF2B5EF4-FFF2-40B4-BE49-F238E27FC236}">
                <a16:creationId xmlns:a16="http://schemas.microsoft.com/office/drawing/2014/main" id="{70F4A168-5F90-7548-889D-D8294B61E6CA}"/>
              </a:ext>
            </a:extLst>
          </p:cNvPr>
          <p:cNvPicPr>
            <a:picLocks noChangeAspect="1"/>
          </p:cNvPicPr>
          <p:nvPr/>
        </p:nvPicPr>
        <p:blipFill rotWithShape="1">
          <a:blip r:embed="rId3">
            <a:extLst>
              <a:ext uri="{28A0092B-C50C-407E-A947-70E740481C1C}">
                <a14:useLocalDpi xmlns:a14="http://schemas.microsoft.com/office/drawing/2010/main" val="0"/>
              </a:ext>
            </a:extLst>
          </a:blip>
          <a:srcRect t="36259" b="18702"/>
          <a:stretch/>
        </p:blipFill>
        <p:spPr>
          <a:xfrm>
            <a:off x="9257022" y="5635228"/>
            <a:ext cx="2759765" cy="1147686"/>
          </a:xfrm>
          <a:prstGeom prst="rect">
            <a:avLst/>
          </a:prstGeom>
        </p:spPr>
      </p:pic>
      <p:sp>
        <p:nvSpPr>
          <p:cNvPr id="7" name="TextBox 6">
            <a:extLst>
              <a:ext uri="{FF2B5EF4-FFF2-40B4-BE49-F238E27FC236}">
                <a16:creationId xmlns:a16="http://schemas.microsoft.com/office/drawing/2014/main" id="{9DB3997F-3169-8D43-80D4-3C97E1F7EA2D}"/>
              </a:ext>
            </a:extLst>
          </p:cNvPr>
          <p:cNvSpPr txBox="1"/>
          <p:nvPr/>
        </p:nvSpPr>
        <p:spPr>
          <a:xfrm>
            <a:off x="214271" y="1799464"/>
            <a:ext cx="3770719" cy="3724096"/>
          </a:xfrm>
          <a:prstGeom prst="rect">
            <a:avLst/>
          </a:prstGeom>
          <a:noFill/>
        </p:spPr>
        <p:txBody>
          <a:bodyPr wrap="square" rtlCol="0">
            <a:spAutoFit/>
          </a:bodyPr>
          <a:lstStyle/>
          <a:p>
            <a:r>
              <a:rPr lang="en-US" sz="2400" b="1" dirty="0"/>
              <a:t>Longitudinal diary study </a:t>
            </a:r>
          </a:p>
          <a:p>
            <a:r>
              <a:rPr lang="en-US" sz="2400" dirty="0"/>
              <a:t>Transitions into and out of sex work and how these affect service engagement</a:t>
            </a:r>
          </a:p>
          <a:p>
            <a:pPr marL="179388" lvl="1" indent="-179388">
              <a:buFont typeface="Arial" panose="020B0604020202020204" pitchFamily="34" charset="0"/>
              <a:buChar char="•"/>
            </a:pPr>
            <a:r>
              <a:rPr lang="en-US" sz="2400" dirty="0"/>
              <a:t>Partnership patterns and associated risks (particularly in terms of service engagement)</a:t>
            </a:r>
          </a:p>
          <a:p>
            <a:pPr marL="179388" lvl="1" indent="-179388">
              <a:buFont typeface="Arial" panose="020B0604020202020204" pitchFamily="34" charset="0"/>
              <a:buChar char="•"/>
            </a:pPr>
            <a:r>
              <a:rPr lang="en-US" sz="2400" dirty="0"/>
              <a:t>Condom use</a:t>
            </a:r>
          </a:p>
          <a:p>
            <a:pPr marL="0" lvl="1"/>
            <a:endParaRPr lang="en-US" sz="2000" dirty="0"/>
          </a:p>
        </p:txBody>
      </p:sp>
      <p:pic>
        <p:nvPicPr>
          <p:cNvPr id="9" name="Content Placeholder 5" descr="A screenshot of a cell phone&#10;&#10;Description automatically generated">
            <a:extLst>
              <a:ext uri="{FF2B5EF4-FFF2-40B4-BE49-F238E27FC236}">
                <a16:creationId xmlns:a16="http://schemas.microsoft.com/office/drawing/2014/main" id="{6A788E2E-9E2D-8648-ABD2-1047DC4D301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10" t="7582" r="3699" b="5122"/>
          <a:stretch/>
        </p:blipFill>
        <p:spPr>
          <a:xfrm>
            <a:off x="3984990" y="1177822"/>
            <a:ext cx="7992739" cy="4234070"/>
          </a:xfrm>
          <a:prstGeom prst="rect">
            <a:avLst/>
          </a:prstGeom>
          <a:noFill/>
          <a:ln>
            <a:noFill/>
          </a:ln>
        </p:spPr>
      </p:pic>
    </p:spTree>
    <p:extLst>
      <p:ext uri="{BB962C8B-B14F-4D97-AF65-F5344CB8AC3E}">
        <p14:creationId xmlns:p14="http://schemas.microsoft.com/office/powerpoint/2010/main" val="978811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75D26B-D13B-AB44-BF26-A1F2F6552EDD}"/>
              </a:ext>
            </a:extLst>
          </p:cNvPr>
          <p:cNvSpPr>
            <a:spLocks noGrp="1"/>
          </p:cNvSpPr>
          <p:nvPr>
            <p:ph type="body" idx="1"/>
          </p:nvPr>
        </p:nvSpPr>
        <p:spPr>
          <a:xfrm>
            <a:off x="2445026" y="-14366"/>
            <a:ext cx="9144000" cy="456900"/>
          </a:xfrm>
        </p:spPr>
        <p:txBody>
          <a:bodyPr/>
          <a:lstStyle/>
          <a:p>
            <a:pPr>
              <a:defRPr sz="3000">
                <a:latin typeface="Helvetica"/>
                <a:ea typeface="Helvetica"/>
                <a:cs typeface="Helvetica"/>
                <a:sym typeface="Helvetica"/>
              </a:defRPr>
            </a:pPr>
            <a:r>
              <a:rPr lang="en-GB" sz="2400" dirty="0">
                <a:latin typeface="Calibri" panose="020F0502020204030204" pitchFamily="34" charset="0"/>
                <a:ea typeface="Calibri" panose="020F0502020204030204" pitchFamily="34" charset="0"/>
                <a:cs typeface="Calibri" panose="020F0502020204030204" pitchFamily="34" charset="0"/>
              </a:rPr>
              <a:t>..</a:t>
            </a:r>
            <a:r>
              <a:rPr lang="en-GB" sz="2400" dirty="0"/>
              <a:t> ..one of the first tracing studies of SWs lost to care in Africa to understand what happens to women who drop out. </a:t>
            </a:r>
          </a:p>
          <a:p>
            <a:pPr>
              <a:defRPr sz="3000">
                <a:latin typeface="Helvetica"/>
                <a:ea typeface="Helvetica"/>
                <a:cs typeface="Helvetica"/>
                <a:sym typeface="Helvetica"/>
              </a:defRPr>
            </a:pPr>
            <a:endParaRPr lang="en-GB" sz="2400" b="1" dirty="0">
              <a:solidFill>
                <a:schemeClr val="bg1"/>
              </a:solidFill>
              <a:ea typeface="Helvetica Light"/>
              <a:cs typeface="Helvetica Light"/>
              <a:sym typeface="Helvetica Light"/>
            </a:endParaRPr>
          </a:p>
          <a:p>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Liverpool School of Tropical Medicine - Wikipedia">
            <a:extLst>
              <a:ext uri="{FF2B5EF4-FFF2-40B4-BE49-F238E27FC236}">
                <a16:creationId xmlns:a16="http://schemas.microsoft.com/office/drawing/2014/main" id="{079E3A2A-7D4E-7A48-A89B-AFF678BDA5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654"/>
            <a:ext cx="1172817" cy="8689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 company name&#10;&#10;Description automatically generated">
            <a:extLst>
              <a:ext uri="{FF2B5EF4-FFF2-40B4-BE49-F238E27FC236}">
                <a16:creationId xmlns:a16="http://schemas.microsoft.com/office/drawing/2014/main" id="{70F4A168-5F90-7548-889D-D8294B61E6CA}"/>
              </a:ext>
            </a:extLst>
          </p:cNvPr>
          <p:cNvPicPr>
            <a:picLocks noChangeAspect="1"/>
          </p:cNvPicPr>
          <p:nvPr/>
        </p:nvPicPr>
        <p:blipFill rotWithShape="1">
          <a:blip r:embed="rId3">
            <a:extLst>
              <a:ext uri="{28A0092B-C50C-407E-A947-70E740481C1C}">
                <a14:useLocalDpi xmlns:a14="http://schemas.microsoft.com/office/drawing/2010/main" val="0"/>
              </a:ext>
            </a:extLst>
          </a:blip>
          <a:srcRect t="36259" b="18702"/>
          <a:stretch/>
        </p:blipFill>
        <p:spPr>
          <a:xfrm>
            <a:off x="10417395" y="6117784"/>
            <a:ext cx="1599392" cy="665129"/>
          </a:xfrm>
          <a:prstGeom prst="rect">
            <a:avLst/>
          </a:prstGeom>
        </p:spPr>
      </p:pic>
      <p:sp>
        <p:nvSpPr>
          <p:cNvPr id="8" name="TextBox 7">
            <a:extLst>
              <a:ext uri="{FF2B5EF4-FFF2-40B4-BE49-F238E27FC236}">
                <a16:creationId xmlns:a16="http://schemas.microsoft.com/office/drawing/2014/main" id="{0CDE3DB2-AFD6-AA46-B3BE-0D47A7BE4C76}"/>
              </a:ext>
            </a:extLst>
          </p:cNvPr>
          <p:cNvSpPr txBox="1"/>
          <p:nvPr/>
        </p:nvSpPr>
        <p:spPr>
          <a:xfrm>
            <a:off x="586408" y="1365125"/>
            <a:ext cx="6076500" cy="4524315"/>
          </a:xfrm>
          <a:prstGeom prst="rect">
            <a:avLst/>
          </a:prstGeom>
          <a:noFill/>
        </p:spPr>
        <p:txBody>
          <a:bodyPr wrap="square">
            <a:spAutoFit/>
          </a:bodyPr>
          <a:lstStyle/>
          <a:p>
            <a:pPr marL="285750" indent="-285750">
              <a:buFont typeface="Arial" panose="020B0604020202020204" pitchFamily="34" charset="0"/>
              <a:buChar char="•"/>
            </a:pPr>
            <a:r>
              <a:rPr lang="en-GB" sz="2400" dirty="0"/>
              <a:t>Some women attend Sisters repeatedly – others disengage</a:t>
            </a:r>
          </a:p>
          <a:p>
            <a:pPr marL="285750" indent="-285750">
              <a:buFont typeface="Arial" panose="020B0604020202020204" pitchFamily="34" charset="0"/>
              <a:buChar char="•"/>
            </a:pPr>
            <a:r>
              <a:rPr lang="en-GB" sz="2400" dirty="0"/>
              <a:t>We are unsure the extent to which this reflects</a:t>
            </a:r>
          </a:p>
          <a:p>
            <a:pPr marL="742950" lvl="1" indent="-285750">
              <a:buFont typeface="Arial" panose="020B0604020202020204" pitchFamily="34" charset="0"/>
              <a:buChar char="•"/>
            </a:pPr>
            <a:r>
              <a:rPr lang="en-GB" sz="2400" dirty="0"/>
              <a:t>Unmet need for services</a:t>
            </a:r>
          </a:p>
          <a:p>
            <a:pPr marL="742950" lvl="1" indent="-285750">
              <a:buFont typeface="Arial" panose="020B0604020202020204" pitchFamily="34" charset="0"/>
              <a:buChar char="•"/>
            </a:pPr>
            <a:r>
              <a:rPr lang="en-GB" sz="2400" dirty="0"/>
              <a:t>An opportunity programme improvement</a:t>
            </a:r>
          </a:p>
          <a:p>
            <a:pPr marL="742950" lvl="1" indent="-285750">
              <a:buFont typeface="Arial" panose="020B0604020202020204" pitchFamily="34" charset="0"/>
              <a:buChar char="•"/>
            </a:pPr>
            <a:r>
              <a:rPr lang="en-GB" sz="2400" dirty="0"/>
              <a:t>Women leaving sex work</a:t>
            </a:r>
          </a:p>
          <a:p>
            <a:pPr marL="742950" lvl="1" indent="-285750">
              <a:buFont typeface="Arial" panose="020B0604020202020204" pitchFamily="34" charset="0"/>
              <a:buChar char="•"/>
            </a:pPr>
            <a:r>
              <a:rPr lang="en-GB" sz="2400" dirty="0"/>
              <a:t>Implications for their risk and engagement with services</a:t>
            </a:r>
          </a:p>
          <a:p>
            <a:pPr marL="285750" indent="-285750">
              <a:buFont typeface="Arial" panose="020B0604020202020204" pitchFamily="34" charset="0"/>
              <a:buChar char="•"/>
            </a:pPr>
            <a:r>
              <a:rPr lang="en-GB" sz="2400" dirty="0"/>
              <a:t>We initiated tracing of women who had visited the programme previously but subsequently become “lost to follow up”</a:t>
            </a:r>
          </a:p>
        </p:txBody>
      </p:sp>
      <p:sp>
        <p:nvSpPr>
          <p:cNvPr id="10" name="Text Placeholder 2">
            <a:extLst>
              <a:ext uri="{FF2B5EF4-FFF2-40B4-BE49-F238E27FC236}">
                <a16:creationId xmlns:a16="http://schemas.microsoft.com/office/drawing/2014/main" id="{1424582B-D174-594E-A1A2-D42FA0A1D6A7}"/>
              </a:ext>
            </a:extLst>
          </p:cNvPr>
          <p:cNvSpPr txBox="1">
            <a:spLocks/>
          </p:cNvSpPr>
          <p:nvPr/>
        </p:nvSpPr>
        <p:spPr>
          <a:xfrm>
            <a:off x="7830707" y="1068699"/>
            <a:ext cx="4410765" cy="51900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ZW" sz="1050" b="1" i="1" dirty="0"/>
          </a:p>
          <a:p>
            <a:pPr marL="0" indent="0" algn="just">
              <a:buNone/>
            </a:pPr>
            <a:r>
              <a:rPr lang="en-ZW" sz="1800" b="1" i="1" dirty="0"/>
              <a:t>Primary outcome = </a:t>
            </a:r>
          </a:p>
          <a:p>
            <a:pPr algn="just"/>
            <a:endParaRPr lang="en-ZW" sz="1800" b="1" i="1" dirty="0"/>
          </a:p>
          <a:p>
            <a:pPr algn="just"/>
            <a:endParaRPr lang="en-ZW" sz="1800" b="1" i="1" dirty="0"/>
          </a:p>
          <a:p>
            <a:pPr algn="just"/>
            <a:endParaRPr lang="en-ZW" sz="1800" b="1" i="1" dirty="0"/>
          </a:p>
          <a:p>
            <a:pPr algn="just"/>
            <a:endParaRPr lang="en-ZW" sz="1800" b="1" i="1" dirty="0"/>
          </a:p>
          <a:p>
            <a:pPr algn="just"/>
            <a:endParaRPr lang="en-ZW" sz="1800" b="1" i="1" dirty="0"/>
          </a:p>
          <a:p>
            <a:pPr algn="just"/>
            <a:endParaRPr lang="en-ZW" sz="1800" b="1" i="1" dirty="0"/>
          </a:p>
          <a:p>
            <a:pPr marL="0" indent="0" algn="just">
              <a:buNone/>
            </a:pPr>
            <a:r>
              <a:rPr lang="en-ZW" sz="1800" b="1" i="1" dirty="0"/>
              <a:t>Secondary outcome =</a:t>
            </a:r>
          </a:p>
          <a:p>
            <a:pPr algn="just"/>
            <a:endParaRPr lang="en-ZW" sz="1800" b="1" i="1" dirty="0"/>
          </a:p>
          <a:p>
            <a:pPr algn="just"/>
            <a:endParaRPr lang="en-ZW" sz="1800" b="1" i="1" dirty="0"/>
          </a:p>
          <a:p>
            <a:pPr algn="just"/>
            <a:endParaRPr lang="en-ZW" sz="1800" b="1" i="1" dirty="0"/>
          </a:p>
          <a:p>
            <a:pPr algn="just"/>
            <a:endParaRPr lang="en-ZW" sz="1800" b="1" i="1" dirty="0"/>
          </a:p>
          <a:p>
            <a:pPr marL="0" indent="0" algn="just">
              <a:buNone/>
            </a:pPr>
            <a:endParaRPr lang="en-GB" sz="700" dirty="0"/>
          </a:p>
          <a:p>
            <a:endParaRPr lang="en-ZW" sz="700" dirty="0"/>
          </a:p>
        </p:txBody>
      </p:sp>
      <p:sp>
        <p:nvSpPr>
          <p:cNvPr id="11" name="TextBox 10">
            <a:extLst>
              <a:ext uri="{FF2B5EF4-FFF2-40B4-BE49-F238E27FC236}">
                <a16:creationId xmlns:a16="http://schemas.microsoft.com/office/drawing/2014/main" id="{AC1D9E14-8544-994B-BD6A-0E62795587FF}"/>
              </a:ext>
            </a:extLst>
          </p:cNvPr>
          <p:cNvSpPr txBox="1"/>
          <p:nvPr/>
        </p:nvSpPr>
        <p:spPr>
          <a:xfrm>
            <a:off x="7017026" y="2579586"/>
            <a:ext cx="4317630" cy="707886"/>
          </a:xfrm>
          <a:prstGeom prst="rect">
            <a:avLst/>
          </a:prstGeom>
          <a:noFill/>
        </p:spPr>
        <p:txBody>
          <a:bodyPr wrap="square">
            <a:spAutoFit/>
          </a:bodyPr>
          <a:lstStyle/>
          <a:p>
            <a:pPr marL="101600" indent="0">
              <a:buFont typeface="Arial" panose="020B0604020202020204" pitchFamily="34" charset="0"/>
              <a:buNone/>
            </a:pPr>
            <a:r>
              <a:rPr lang="en-GB" sz="2000" i="1" dirty="0"/>
              <a:t>Number of FSW traced by phone or personal contact</a:t>
            </a:r>
          </a:p>
        </p:txBody>
      </p:sp>
      <p:sp>
        <p:nvSpPr>
          <p:cNvPr id="12" name="TextBox 11">
            <a:extLst>
              <a:ext uri="{FF2B5EF4-FFF2-40B4-BE49-F238E27FC236}">
                <a16:creationId xmlns:a16="http://schemas.microsoft.com/office/drawing/2014/main" id="{C60573FF-D8FD-9A40-A0CB-FF5652E59C64}"/>
              </a:ext>
            </a:extLst>
          </p:cNvPr>
          <p:cNvSpPr txBox="1"/>
          <p:nvPr/>
        </p:nvSpPr>
        <p:spPr>
          <a:xfrm>
            <a:off x="7017026" y="1798231"/>
            <a:ext cx="5150746" cy="707886"/>
          </a:xfrm>
          <a:prstGeom prst="rect">
            <a:avLst/>
          </a:prstGeom>
          <a:noFill/>
        </p:spPr>
        <p:txBody>
          <a:bodyPr wrap="square">
            <a:spAutoFit/>
          </a:bodyPr>
          <a:lstStyle/>
          <a:p>
            <a:r>
              <a:rPr lang="en-GB" sz="2000" i="1" dirty="0"/>
              <a:t>Number of FSW  in need of Sisters services because they remain active in sex work</a:t>
            </a:r>
          </a:p>
        </p:txBody>
      </p:sp>
      <p:sp>
        <p:nvSpPr>
          <p:cNvPr id="13" name="TextBox 12">
            <a:extLst>
              <a:ext uri="{FF2B5EF4-FFF2-40B4-BE49-F238E27FC236}">
                <a16:creationId xmlns:a16="http://schemas.microsoft.com/office/drawing/2014/main" id="{B6B152C4-0721-9840-8BD4-1266663AF0B9}"/>
              </a:ext>
            </a:extLst>
          </p:cNvPr>
          <p:cNvSpPr txBox="1"/>
          <p:nvPr/>
        </p:nvSpPr>
        <p:spPr>
          <a:xfrm>
            <a:off x="7452361" y="5066140"/>
            <a:ext cx="4467640" cy="615553"/>
          </a:xfrm>
          <a:prstGeom prst="rect">
            <a:avLst/>
          </a:prstGeom>
          <a:noFill/>
        </p:spPr>
        <p:txBody>
          <a:bodyPr wrap="square">
            <a:spAutoFit/>
          </a:bodyPr>
          <a:lstStyle/>
          <a:p>
            <a:pPr marL="101600" indent="0">
              <a:buFont typeface="Arial" panose="020B0604020202020204" pitchFamily="34" charset="0"/>
              <a:buNone/>
            </a:pPr>
            <a:r>
              <a:rPr lang="en-GB" sz="1600" i="1" dirty="0"/>
              <a:t>Number of women in need of Sisters clinical </a:t>
            </a:r>
            <a:r>
              <a:rPr lang="en-GB" i="1" dirty="0"/>
              <a:t>services</a:t>
            </a:r>
            <a:r>
              <a:rPr lang="en-GB" sz="1600" i="1" dirty="0"/>
              <a:t> because they remain active in sex work</a:t>
            </a:r>
            <a:endParaRPr lang="en-GB" sz="1600" dirty="0"/>
          </a:p>
        </p:txBody>
      </p:sp>
      <p:sp>
        <p:nvSpPr>
          <p:cNvPr id="14" name="TextBox 13">
            <a:extLst>
              <a:ext uri="{FF2B5EF4-FFF2-40B4-BE49-F238E27FC236}">
                <a16:creationId xmlns:a16="http://schemas.microsoft.com/office/drawing/2014/main" id="{A08A1479-9F96-2943-A4CF-C745851DB632}"/>
              </a:ext>
            </a:extLst>
          </p:cNvPr>
          <p:cNvSpPr txBox="1"/>
          <p:nvPr/>
        </p:nvSpPr>
        <p:spPr>
          <a:xfrm>
            <a:off x="7602372" y="4355341"/>
            <a:ext cx="4317630" cy="646331"/>
          </a:xfrm>
          <a:prstGeom prst="rect">
            <a:avLst/>
          </a:prstGeom>
          <a:noFill/>
        </p:spPr>
        <p:txBody>
          <a:bodyPr wrap="square">
            <a:spAutoFit/>
          </a:bodyPr>
          <a:lstStyle/>
          <a:p>
            <a:r>
              <a:rPr lang="en-GB" i="1" dirty="0"/>
              <a:t>Number of women who access Sisters services within 3 months of </a:t>
            </a:r>
            <a:r>
              <a:rPr lang="en-ZW" i="1" dirty="0"/>
              <a:t>being traced</a:t>
            </a:r>
            <a:endParaRPr lang="en-GB" i="1" dirty="0"/>
          </a:p>
        </p:txBody>
      </p:sp>
      <p:cxnSp>
        <p:nvCxnSpPr>
          <p:cNvPr id="15" name="Straight Connector 14">
            <a:extLst>
              <a:ext uri="{FF2B5EF4-FFF2-40B4-BE49-F238E27FC236}">
                <a16:creationId xmlns:a16="http://schemas.microsoft.com/office/drawing/2014/main" id="{1D4C6ABD-C6B2-F14A-A975-C75226EDD9A0}"/>
              </a:ext>
            </a:extLst>
          </p:cNvPr>
          <p:cNvCxnSpPr>
            <a:cxnSpLocks/>
          </p:cNvCxnSpPr>
          <p:nvPr/>
        </p:nvCxnSpPr>
        <p:spPr>
          <a:xfrm>
            <a:off x="7188944" y="2522165"/>
            <a:ext cx="3973794"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4EED5A5-BCF7-4A44-B50E-DA4A1062B8FD}"/>
              </a:ext>
            </a:extLst>
          </p:cNvPr>
          <p:cNvCxnSpPr>
            <a:cxnSpLocks/>
          </p:cNvCxnSpPr>
          <p:nvPr/>
        </p:nvCxnSpPr>
        <p:spPr>
          <a:xfrm>
            <a:off x="7830707" y="5066140"/>
            <a:ext cx="397379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085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Image result for outline of africa">
            <a:extLst>
              <a:ext uri="{FF2B5EF4-FFF2-40B4-BE49-F238E27FC236}">
                <a16:creationId xmlns:a16="http://schemas.microsoft.com/office/drawing/2014/main" id="{05D38CAC-4A61-45A9-88C3-80B7F4EA8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3646" y="-284161"/>
            <a:ext cx="5902006" cy="7640413"/>
          </a:xfrm>
          <a:prstGeom prst="rect">
            <a:avLst/>
          </a:prstGeom>
          <a:noFill/>
          <a:extLst>
            <a:ext uri="{909E8E84-426E-40DD-AFC4-6F175D3DCCD1}">
              <a14:hiddenFill xmlns:a14="http://schemas.microsoft.com/office/drawing/2010/main">
                <a:solidFill>
                  <a:srgbClr val="FFFFFF"/>
                </a:solidFill>
              </a14:hiddenFill>
            </a:ext>
          </a:extLst>
        </p:spPr>
      </p:pic>
      <p:sp>
        <p:nvSpPr>
          <p:cNvPr id="119" name="Triangle"/>
          <p:cNvSpPr/>
          <p:nvPr/>
        </p:nvSpPr>
        <p:spPr>
          <a:xfrm>
            <a:off x="712133" y="601108"/>
            <a:ext cx="6671722" cy="50442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B0F0">
              <a:alpha val="10196"/>
            </a:srgbClr>
          </a:solidFill>
          <a:ln w="12700">
            <a:miter lim="400000"/>
          </a:ln>
          <a:effectLst>
            <a:outerShdw blurRad="38100" dist="25400" dir="5400000" rotWithShape="0">
              <a:srgbClr val="000000">
                <a:alpha val="50000"/>
              </a:srgbClr>
            </a:outerShdw>
          </a:effectLst>
        </p:spPr>
        <p:txBody>
          <a:bodyPr lIns="35719" tIns="35719" rIns="35719" bIns="35719" anchor="ctr"/>
          <a:lstStyle/>
          <a:p>
            <a:pPr>
              <a:defRPr b="0">
                <a:solidFill>
                  <a:srgbClr val="FFFFFF"/>
                </a:solidFill>
                <a:latin typeface="Helvetica Light"/>
                <a:ea typeface="Helvetica Light"/>
                <a:cs typeface="Helvetica Light"/>
                <a:sym typeface="Helvetica Light"/>
              </a:defRPr>
            </a:pPr>
            <a:endParaRPr sz="1266"/>
          </a:p>
        </p:txBody>
      </p:sp>
      <p:sp>
        <p:nvSpPr>
          <p:cNvPr id="121" name="RQ1 Formative research…"/>
          <p:cNvSpPr txBox="1"/>
          <p:nvPr/>
        </p:nvSpPr>
        <p:spPr>
          <a:xfrm>
            <a:off x="206436" y="4737643"/>
            <a:ext cx="4141615" cy="1549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spAutoFit/>
          </a:bodyPr>
          <a:lstStyle/>
          <a:p>
            <a:pPr algn="l">
              <a:defRPr sz="3000">
                <a:latin typeface="Helvetica"/>
                <a:ea typeface="Helvetica"/>
                <a:cs typeface="Helvetica"/>
                <a:sym typeface="Helvetica"/>
              </a:defRPr>
            </a:pPr>
            <a:r>
              <a:rPr sz="2400" b="1" dirty="0">
                <a:latin typeface="Helvetica" panose="020B0604020202020204" pitchFamily="34" charset="0"/>
                <a:cs typeface="Helvetica" panose="020B0604020202020204" pitchFamily="34" charset="0"/>
              </a:rPr>
              <a:t>RQ1 Formative research</a:t>
            </a:r>
          </a:p>
          <a:p>
            <a:pPr>
              <a:defRPr sz="3000" b="0">
                <a:latin typeface="Helvetica Light"/>
                <a:ea typeface="Helvetica Light"/>
                <a:cs typeface="Helvetica Light"/>
                <a:sym typeface="Helvetica Light"/>
              </a:defRPr>
            </a:pPr>
            <a:r>
              <a:rPr lang="en-GB" sz="2300" dirty="0">
                <a:sym typeface="Helvetica Light"/>
              </a:rPr>
              <a:t>What characteristics predict engagement in HIV prevention and care among FSW?  </a:t>
            </a:r>
            <a:endParaRPr sz="2300" dirty="0">
              <a:latin typeface="+mj-lt"/>
            </a:endParaRPr>
          </a:p>
        </p:txBody>
      </p:sp>
      <p:sp>
        <p:nvSpPr>
          <p:cNvPr id="122" name="RQ3 Modelling…"/>
          <p:cNvSpPr txBox="1"/>
          <p:nvPr/>
        </p:nvSpPr>
        <p:spPr>
          <a:xfrm>
            <a:off x="4302735" y="4754858"/>
            <a:ext cx="4676674" cy="1918795"/>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spAutoFit/>
          </a:bodyPr>
          <a:lstStyle/>
          <a:p>
            <a:pPr algn="l">
              <a:defRPr sz="3000">
                <a:latin typeface="Helvetica"/>
                <a:ea typeface="Helvetica"/>
                <a:cs typeface="Helvetica"/>
                <a:sym typeface="Helvetica"/>
              </a:defRPr>
            </a:pPr>
            <a:r>
              <a:rPr sz="2400" b="1" dirty="0"/>
              <a:t>RQ3 Modelling</a:t>
            </a:r>
          </a:p>
          <a:p>
            <a:pPr>
              <a:defRPr sz="3000" b="0">
                <a:latin typeface="Helvetica Light"/>
                <a:ea typeface="Helvetica Light"/>
                <a:cs typeface="Helvetica Light"/>
                <a:sym typeface="Helvetica Light"/>
              </a:defRPr>
            </a:pPr>
            <a:r>
              <a:rPr lang="en-US" sz="2300" dirty="0">
                <a:sym typeface="Helvetica Light"/>
              </a:rPr>
              <a:t>What uptake of </a:t>
            </a:r>
            <a:r>
              <a:rPr lang="en-US" sz="2300" b="1" i="1" dirty="0">
                <a:solidFill>
                  <a:srgbClr val="00B0F0"/>
                </a:solidFill>
                <a:sym typeface="Helvetica Light"/>
              </a:rPr>
              <a:t>AMETHIST </a:t>
            </a:r>
            <a:r>
              <a:rPr lang="en-US" sz="2300" dirty="0">
                <a:sym typeface="Helvetica Light"/>
              </a:rPr>
              <a:t>will lead to virtual elimination of transmission through sex work?  </a:t>
            </a:r>
          </a:p>
          <a:p>
            <a:pPr>
              <a:defRPr sz="3000" b="0">
                <a:latin typeface="Helvetica Light"/>
                <a:ea typeface="Helvetica Light"/>
                <a:cs typeface="Helvetica Light"/>
                <a:sym typeface="Helvetica Light"/>
              </a:defRPr>
            </a:pPr>
            <a:r>
              <a:rPr lang="en-US" sz="2300" dirty="0">
                <a:sym typeface="Helvetica Light"/>
              </a:rPr>
              <a:t>Is it cost effective?</a:t>
            </a:r>
            <a:endParaRPr sz="2300" dirty="0">
              <a:solidFill>
                <a:srgbClr val="FF0000"/>
              </a:solidFill>
              <a:latin typeface="+mj-lt"/>
            </a:endParaRPr>
          </a:p>
        </p:txBody>
      </p:sp>
      <p:sp>
        <p:nvSpPr>
          <p:cNvPr id="123" name="RQ4: adaptation and replication in Malawi and Kwazulu Natal"/>
          <p:cNvSpPr txBox="1"/>
          <p:nvPr/>
        </p:nvSpPr>
        <p:spPr>
          <a:xfrm>
            <a:off x="8672271" y="1870317"/>
            <a:ext cx="3235345" cy="810799"/>
          </a:xfrm>
          <a:prstGeom prst="rect">
            <a:avLst/>
          </a:prstGeom>
          <a:solidFill>
            <a:schemeClr val="bg1"/>
          </a:solid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p>
            <a:pPr>
              <a:defRPr sz="3000" b="0">
                <a:latin typeface="Helvetica Light"/>
                <a:ea typeface="Helvetica Light"/>
                <a:cs typeface="Helvetica Light"/>
                <a:sym typeface="Helvetica Light"/>
              </a:defRPr>
            </a:pPr>
            <a:r>
              <a:rPr sz="2400" b="1" dirty="0">
                <a:latin typeface="Helvetica"/>
                <a:ea typeface="Helvetica"/>
                <a:cs typeface="Helvetica"/>
                <a:sym typeface="Helvetica"/>
              </a:rPr>
              <a:t>RQ4: </a:t>
            </a:r>
            <a:r>
              <a:rPr lang="en-US" sz="2400" b="1" dirty="0">
                <a:latin typeface="Helvetica"/>
                <a:ea typeface="Helvetica"/>
                <a:cs typeface="Helvetica"/>
                <a:sym typeface="Helvetica"/>
              </a:rPr>
              <a:t>Transferability: </a:t>
            </a:r>
          </a:p>
          <a:p>
            <a:pPr>
              <a:defRPr sz="3000" b="0">
                <a:latin typeface="Helvetica Light"/>
                <a:ea typeface="Helvetica Light"/>
                <a:cs typeface="Helvetica Light"/>
                <a:sym typeface="Helvetica Light"/>
              </a:defRPr>
            </a:pPr>
            <a:r>
              <a:rPr lang="en-GB" sz="2300" dirty="0">
                <a:sym typeface="Helvetica Light"/>
              </a:rPr>
              <a:t>Can </a:t>
            </a:r>
            <a:r>
              <a:rPr lang="en-GB" sz="2300" b="1" i="1" dirty="0">
                <a:solidFill>
                  <a:srgbClr val="00B0F0"/>
                </a:solidFill>
                <a:sym typeface="Helvetica Light"/>
              </a:rPr>
              <a:t>AMETHIST</a:t>
            </a:r>
            <a:r>
              <a:rPr lang="en-GB" sz="2300" dirty="0">
                <a:sym typeface="Helvetica Light"/>
              </a:rPr>
              <a:t> be</a:t>
            </a:r>
            <a:endParaRPr sz="2300" dirty="0"/>
          </a:p>
        </p:txBody>
      </p:sp>
      <p:sp>
        <p:nvSpPr>
          <p:cNvPr id="124" name="Triangle"/>
          <p:cNvSpPr/>
          <p:nvPr/>
        </p:nvSpPr>
        <p:spPr>
          <a:xfrm>
            <a:off x="3222390" y="3314797"/>
            <a:ext cx="1452645" cy="110380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B0F0"/>
          </a:solidFill>
          <a:ln w="12700">
            <a:miter lim="400000"/>
          </a:ln>
          <a:effectLst>
            <a:outerShdw blurRad="38100" dist="25400" dir="5400000" rotWithShape="0">
              <a:srgbClr val="000000">
                <a:alpha val="50000"/>
              </a:srgbClr>
            </a:outerShdw>
          </a:effectLst>
        </p:spPr>
        <p:txBody>
          <a:bodyPr lIns="35719" tIns="35719" rIns="35719" bIns="35719" anchor="ctr"/>
          <a:lstStyle/>
          <a:p>
            <a:pPr>
              <a:defRPr b="0">
                <a:solidFill>
                  <a:srgbClr val="FFFFFF"/>
                </a:solidFill>
                <a:latin typeface="Helvetica Light"/>
                <a:ea typeface="Helvetica Light"/>
                <a:cs typeface="Helvetica Light"/>
                <a:sym typeface="Helvetica Light"/>
              </a:defRPr>
            </a:pPr>
            <a:endParaRPr sz="1266"/>
          </a:p>
        </p:txBody>
      </p:sp>
      <p:sp>
        <p:nvSpPr>
          <p:cNvPr id="125" name="Line"/>
          <p:cNvSpPr/>
          <p:nvPr/>
        </p:nvSpPr>
        <p:spPr>
          <a:xfrm>
            <a:off x="3581324" y="4618318"/>
            <a:ext cx="892969" cy="1"/>
          </a:xfrm>
          <a:prstGeom prst="line">
            <a:avLst/>
          </a:prstGeom>
          <a:ln w="38100">
            <a:solidFill>
              <a:srgbClr val="000000"/>
            </a:solidFill>
            <a:miter lim="400000"/>
            <a:headEnd type="triangle"/>
            <a:tailEnd type="triangle"/>
          </a:ln>
        </p:spPr>
        <p:txBody>
          <a:bodyPr lIns="35719" tIns="35719" rIns="35719" bIns="35719" anchor="ctr"/>
          <a:lstStyle/>
          <a:p>
            <a:pPr>
              <a:defRPr b="0">
                <a:latin typeface="Helvetica Light"/>
                <a:ea typeface="Helvetica Light"/>
                <a:cs typeface="Helvetica Light"/>
                <a:sym typeface="Helvetica Light"/>
              </a:defRPr>
            </a:pPr>
            <a:endParaRPr sz="1266"/>
          </a:p>
        </p:txBody>
      </p:sp>
      <p:sp>
        <p:nvSpPr>
          <p:cNvPr id="126" name="Line"/>
          <p:cNvSpPr/>
          <p:nvPr/>
        </p:nvSpPr>
        <p:spPr>
          <a:xfrm flipV="1">
            <a:off x="3048534" y="3447162"/>
            <a:ext cx="524922" cy="785813"/>
          </a:xfrm>
          <a:prstGeom prst="line">
            <a:avLst/>
          </a:prstGeom>
          <a:ln w="38100">
            <a:solidFill>
              <a:srgbClr val="000000"/>
            </a:solidFill>
            <a:miter lim="400000"/>
            <a:headEnd type="triangle"/>
            <a:tailEnd type="triangle"/>
          </a:ln>
        </p:spPr>
        <p:txBody>
          <a:bodyPr lIns="35719" tIns="35719" rIns="35719" bIns="35719" anchor="ctr"/>
          <a:lstStyle/>
          <a:p>
            <a:pPr>
              <a:defRPr b="0">
                <a:latin typeface="Helvetica Light"/>
                <a:ea typeface="Helvetica Light"/>
                <a:cs typeface="Helvetica Light"/>
                <a:sym typeface="Helvetica Light"/>
              </a:defRPr>
            </a:pPr>
            <a:endParaRPr sz="1266"/>
          </a:p>
        </p:txBody>
      </p:sp>
      <p:sp>
        <p:nvSpPr>
          <p:cNvPr id="127" name="Line"/>
          <p:cNvSpPr/>
          <p:nvPr/>
        </p:nvSpPr>
        <p:spPr>
          <a:xfrm flipH="1" flipV="1">
            <a:off x="4338907" y="3447162"/>
            <a:ext cx="524922" cy="785813"/>
          </a:xfrm>
          <a:prstGeom prst="line">
            <a:avLst/>
          </a:prstGeom>
          <a:ln w="38100">
            <a:solidFill>
              <a:srgbClr val="000000"/>
            </a:solidFill>
            <a:miter lim="400000"/>
            <a:headEnd type="triangle" w="med" len="med"/>
            <a:tailEnd type="triangle" w="med" len="med"/>
          </a:ln>
        </p:spPr>
        <p:txBody>
          <a:bodyPr lIns="35719" tIns="35719" rIns="35719" bIns="35719" anchor="ctr"/>
          <a:lstStyle/>
          <a:p>
            <a:pPr>
              <a:defRPr b="0">
                <a:latin typeface="Helvetica Light"/>
                <a:ea typeface="Helvetica Light"/>
                <a:cs typeface="Helvetica Light"/>
                <a:sym typeface="Helvetica Light"/>
              </a:defRPr>
            </a:pPr>
            <a:endParaRPr sz="1266"/>
          </a:p>
        </p:txBody>
      </p:sp>
      <p:sp>
        <p:nvSpPr>
          <p:cNvPr id="4" name="TextBox 3">
            <a:extLst>
              <a:ext uri="{FF2B5EF4-FFF2-40B4-BE49-F238E27FC236}">
                <a16:creationId xmlns:a16="http://schemas.microsoft.com/office/drawing/2014/main" id="{E353CE98-F7D4-4646-99DF-15E9098F3558}"/>
              </a:ext>
            </a:extLst>
          </p:cNvPr>
          <p:cNvSpPr txBox="1"/>
          <p:nvPr/>
        </p:nvSpPr>
        <p:spPr>
          <a:xfrm>
            <a:off x="1771547" y="1202378"/>
            <a:ext cx="4818243" cy="1800493"/>
          </a:xfrm>
          <a:prstGeom prst="rect">
            <a:avLst/>
          </a:prstGeom>
          <a:noFill/>
        </p:spPr>
        <p:txBody>
          <a:bodyPr wrap="square" rtlCol="0">
            <a:spAutoFit/>
          </a:bodyPr>
          <a:lstStyle/>
          <a:p>
            <a:r>
              <a:rPr lang="en-GB" sz="2400" b="1" dirty="0">
                <a:solidFill>
                  <a:srgbClr val="FF0000"/>
                </a:solidFill>
                <a:latin typeface="Helvetica" panose="020B0604020202020204" pitchFamily="34" charset="0"/>
                <a:cs typeface="Helvetica" panose="020B0604020202020204" pitchFamily="34" charset="0"/>
              </a:rPr>
              <a:t>RQ2 Impact evaluation</a:t>
            </a:r>
          </a:p>
          <a:p>
            <a:r>
              <a:rPr lang="en-GB" sz="2300" dirty="0">
                <a:latin typeface="Helvetica Light"/>
              </a:rPr>
              <a:t>Is </a:t>
            </a:r>
            <a:r>
              <a:rPr lang="en-GB" sz="2300" b="1" i="1" dirty="0">
                <a:solidFill>
                  <a:srgbClr val="00B0F0"/>
                </a:solidFill>
                <a:latin typeface="Helvetica Light"/>
              </a:rPr>
              <a:t>AMETHIST</a:t>
            </a:r>
            <a:r>
              <a:rPr lang="en-GB" sz="2300" dirty="0">
                <a:latin typeface="Helvetica Light"/>
              </a:rPr>
              <a:t> effective at increasing coverage, uptake and engagement with prevention and care?</a:t>
            </a:r>
            <a:endParaRPr lang="en-US" sz="2300" dirty="0">
              <a:latin typeface="Helvetica Light"/>
            </a:endParaRPr>
          </a:p>
          <a:p>
            <a:endParaRPr lang="en-US" dirty="0"/>
          </a:p>
        </p:txBody>
      </p:sp>
      <p:cxnSp>
        <p:nvCxnSpPr>
          <p:cNvPr id="7" name="Straight Arrow Connector 6">
            <a:extLst>
              <a:ext uri="{FF2B5EF4-FFF2-40B4-BE49-F238E27FC236}">
                <a16:creationId xmlns:a16="http://schemas.microsoft.com/office/drawing/2014/main" id="{047AAFDA-7124-4EE2-8F45-2EE03B28777E}"/>
              </a:ext>
            </a:extLst>
          </p:cNvPr>
          <p:cNvCxnSpPr>
            <a:cxnSpLocks/>
          </p:cNvCxnSpPr>
          <p:nvPr/>
        </p:nvCxnSpPr>
        <p:spPr>
          <a:xfrm>
            <a:off x="6140239" y="1978636"/>
            <a:ext cx="2299480" cy="249622"/>
          </a:xfrm>
          <a:prstGeom prst="straightConnector1">
            <a:avLst/>
          </a:prstGeom>
          <a:ln w="3492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8E95F19-3232-43AE-A33C-4B9FA58D40A7}"/>
              </a:ext>
            </a:extLst>
          </p:cNvPr>
          <p:cNvCxnSpPr>
            <a:cxnSpLocks/>
          </p:cNvCxnSpPr>
          <p:nvPr/>
        </p:nvCxnSpPr>
        <p:spPr>
          <a:xfrm flipV="1">
            <a:off x="6964612" y="3471786"/>
            <a:ext cx="1538314" cy="1522378"/>
          </a:xfrm>
          <a:prstGeom prst="straightConnector1">
            <a:avLst/>
          </a:prstGeom>
          <a:ln w="3492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9E1ED56-3E43-4FA5-8DFD-48BB86747E6E}"/>
              </a:ext>
            </a:extLst>
          </p:cNvPr>
          <p:cNvCxnSpPr>
            <a:cxnSpLocks/>
          </p:cNvCxnSpPr>
          <p:nvPr/>
        </p:nvCxnSpPr>
        <p:spPr>
          <a:xfrm flipV="1">
            <a:off x="5629280" y="2745546"/>
            <a:ext cx="2886653" cy="1129488"/>
          </a:xfrm>
          <a:prstGeom prst="straightConnector1">
            <a:avLst/>
          </a:prstGeom>
          <a:ln w="3492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Title 3">
            <a:extLst>
              <a:ext uri="{FF2B5EF4-FFF2-40B4-BE49-F238E27FC236}">
                <a16:creationId xmlns:a16="http://schemas.microsoft.com/office/drawing/2014/main" id="{0B2C384B-C5C8-42FC-8F45-0549C6A2546B}"/>
              </a:ext>
            </a:extLst>
          </p:cNvPr>
          <p:cNvSpPr txBox="1">
            <a:spLocks/>
          </p:cNvSpPr>
          <p:nvPr/>
        </p:nvSpPr>
        <p:spPr>
          <a:xfrm>
            <a:off x="206436" y="105167"/>
            <a:ext cx="11912286"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B0F0"/>
                </a:solidFill>
                <a:latin typeface="+mn-lt"/>
              </a:rPr>
              <a:t>Our Research Questions</a:t>
            </a:r>
          </a:p>
        </p:txBody>
      </p:sp>
      <p:sp>
        <p:nvSpPr>
          <p:cNvPr id="10" name="Rectangle 9"/>
          <p:cNvSpPr/>
          <p:nvPr/>
        </p:nvSpPr>
        <p:spPr>
          <a:xfrm>
            <a:off x="8653853" y="2591179"/>
            <a:ext cx="2747979" cy="1154162"/>
          </a:xfrm>
          <a:prstGeom prst="rect">
            <a:avLst/>
          </a:prstGeom>
          <a:solidFill>
            <a:schemeClr val="bg1"/>
          </a:solidFill>
        </p:spPr>
        <p:txBody>
          <a:bodyPr wrap="square">
            <a:spAutoFit/>
          </a:bodyPr>
          <a:lstStyle/>
          <a:p>
            <a:pPr>
              <a:defRPr sz="3000" b="0">
                <a:latin typeface="Helvetica Light"/>
                <a:ea typeface="Helvetica Light"/>
                <a:cs typeface="Helvetica Light"/>
                <a:sym typeface="Helvetica Light"/>
              </a:defRPr>
            </a:pPr>
            <a:r>
              <a:rPr lang="en-GB" sz="2300" dirty="0">
                <a:sym typeface="Helvetica Light"/>
              </a:rPr>
              <a:t>translated cost </a:t>
            </a:r>
          </a:p>
          <a:p>
            <a:pPr>
              <a:defRPr sz="3000" b="0">
                <a:latin typeface="Helvetica Light"/>
                <a:ea typeface="Helvetica Light"/>
                <a:cs typeface="Helvetica Light"/>
                <a:sym typeface="Helvetica Light"/>
              </a:defRPr>
            </a:pPr>
            <a:r>
              <a:rPr lang="en-GB" sz="2300" dirty="0">
                <a:sym typeface="Helvetica Light"/>
              </a:rPr>
              <a:t>effectively to other </a:t>
            </a:r>
          </a:p>
          <a:p>
            <a:pPr>
              <a:defRPr sz="3000" b="0">
                <a:latin typeface="Helvetica Light"/>
                <a:ea typeface="Helvetica Light"/>
                <a:cs typeface="Helvetica Light"/>
                <a:sym typeface="Helvetica Light"/>
              </a:defRPr>
            </a:pPr>
            <a:r>
              <a:rPr lang="en-GB" sz="2300" dirty="0">
                <a:sym typeface="Helvetica Light"/>
              </a:rPr>
              <a:t>African settings? </a:t>
            </a:r>
            <a:endParaRPr lang="en-GB" sz="2300" dirty="0"/>
          </a:p>
        </p:txBody>
      </p:sp>
    </p:spTree>
    <p:extLst>
      <p:ext uri="{BB962C8B-B14F-4D97-AF65-F5344CB8AC3E}">
        <p14:creationId xmlns:p14="http://schemas.microsoft.com/office/powerpoint/2010/main" val="2404929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87FEAB-C117-4981-A505-A3933F1C447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5358" y="1235609"/>
            <a:ext cx="6228408" cy="3523144"/>
          </a:xfrm>
          <a:prstGeom prst="rect">
            <a:avLst/>
          </a:prstGeom>
          <a:noFill/>
          <a:ln>
            <a:noFill/>
          </a:ln>
        </p:spPr>
      </p:pic>
      <p:sp>
        <p:nvSpPr>
          <p:cNvPr id="4" name="Title 3">
            <a:extLst>
              <a:ext uri="{FF2B5EF4-FFF2-40B4-BE49-F238E27FC236}">
                <a16:creationId xmlns:a16="http://schemas.microsoft.com/office/drawing/2014/main" id="{0B2C384B-C5C8-42FC-8F45-0549C6A2546B}"/>
              </a:ext>
            </a:extLst>
          </p:cNvPr>
          <p:cNvSpPr>
            <a:spLocks noGrp="1"/>
          </p:cNvSpPr>
          <p:nvPr>
            <p:ph type="title"/>
          </p:nvPr>
        </p:nvSpPr>
        <p:spPr>
          <a:xfrm>
            <a:off x="1520686" y="0"/>
            <a:ext cx="10272817" cy="1325563"/>
          </a:xfrm>
        </p:spPr>
        <p:txBody>
          <a:bodyPr>
            <a:normAutofit/>
          </a:bodyPr>
          <a:lstStyle/>
          <a:p>
            <a:r>
              <a:rPr lang="en-US" sz="2800" b="1" dirty="0">
                <a:solidFill>
                  <a:srgbClr val="00B0F0"/>
                </a:solidFill>
              </a:rPr>
              <a:t>Differentiated prevention and care (AMETHIST) to support virtual elimination of infectious HIV among sex workers in southern Africa</a:t>
            </a:r>
          </a:p>
        </p:txBody>
      </p:sp>
      <p:sp>
        <p:nvSpPr>
          <p:cNvPr id="16" name="Content Placeholder 15">
            <a:extLst>
              <a:ext uri="{FF2B5EF4-FFF2-40B4-BE49-F238E27FC236}">
                <a16:creationId xmlns:a16="http://schemas.microsoft.com/office/drawing/2014/main" id="{CF6CF49A-18C8-4C7F-95C2-62392AC3A827}"/>
              </a:ext>
            </a:extLst>
          </p:cNvPr>
          <p:cNvSpPr>
            <a:spLocks noGrp="1"/>
          </p:cNvSpPr>
          <p:nvPr>
            <p:ph sz="half" idx="2"/>
          </p:nvPr>
        </p:nvSpPr>
        <p:spPr>
          <a:xfrm>
            <a:off x="354654" y="3891958"/>
            <a:ext cx="11873222" cy="4330035"/>
          </a:xfrm>
        </p:spPr>
        <p:txBody>
          <a:bodyPr>
            <a:normAutofit/>
          </a:bodyPr>
          <a:lstStyle/>
          <a:p>
            <a:endParaRPr lang="en-US" dirty="0"/>
          </a:p>
          <a:p>
            <a:endParaRPr lang="en-US" sz="1800" dirty="0"/>
          </a:p>
          <a:p>
            <a:endParaRPr lang="en-US" sz="1800" dirty="0"/>
          </a:p>
          <a:p>
            <a:pPr marL="0" lvl="0" indent="0" algn="just" eaLnBrk="0" fontAlgn="base" hangingPunct="0">
              <a:lnSpc>
                <a:spcPct val="100000"/>
              </a:lnSpc>
              <a:spcBef>
                <a:spcPct val="0"/>
              </a:spcBef>
              <a:spcAft>
                <a:spcPct val="0"/>
              </a:spcAft>
              <a:buFontTx/>
              <a:buChar char="•"/>
            </a:pPr>
            <a:r>
              <a:rPr lang="en-GB" altLang="en-US" sz="1800" dirty="0">
                <a:ea typeface="Calibri" panose="020F0502020204030204" pitchFamily="34" charset="0"/>
                <a:cs typeface="Calibri" panose="020F0502020204030204" pitchFamily="34" charset="0"/>
              </a:rPr>
              <a:t>Regular, risk differentiated peer support (microplanning) that </a:t>
            </a:r>
            <a:r>
              <a:rPr lang="en-GB" altLang="en-US" sz="1800" i="1" dirty="0">
                <a:ea typeface="Calibri" panose="020F0502020204030204" pitchFamily="34" charset="0"/>
                <a:cs typeface="Calibri" panose="020F0502020204030204" pitchFamily="34" charset="0"/>
              </a:rPr>
              <a:t>nudges </a:t>
            </a:r>
            <a:r>
              <a:rPr lang="en-GB" altLang="en-US" sz="1800" dirty="0">
                <a:ea typeface="Calibri" panose="020F0502020204030204" pitchFamily="34" charset="0"/>
                <a:cs typeface="Calibri" panose="020F0502020204030204" pitchFamily="34" charset="0"/>
              </a:rPr>
              <a:t>individuals and their networks to stay safe </a:t>
            </a:r>
          </a:p>
          <a:p>
            <a:pPr marL="0" lvl="0" indent="0" algn="just" eaLnBrk="0" fontAlgn="base" hangingPunct="0">
              <a:lnSpc>
                <a:spcPct val="100000"/>
              </a:lnSpc>
              <a:spcBef>
                <a:spcPct val="0"/>
              </a:spcBef>
              <a:spcAft>
                <a:spcPct val="0"/>
              </a:spcAft>
              <a:buNone/>
            </a:pPr>
            <a:endParaRPr lang="en-US" altLang="en-US" sz="1800" dirty="0"/>
          </a:p>
          <a:p>
            <a:pPr marL="0" lvl="0" indent="0" algn="just" eaLnBrk="0" fontAlgn="base" hangingPunct="0">
              <a:lnSpc>
                <a:spcPct val="100000"/>
              </a:lnSpc>
              <a:spcBef>
                <a:spcPct val="0"/>
              </a:spcBef>
              <a:spcAft>
                <a:spcPct val="0"/>
              </a:spcAft>
              <a:buFontTx/>
              <a:buChar char="•"/>
            </a:pPr>
            <a:r>
              <a:rPr lang="en-GB" altLang="en-US" sz="1800" dirty="0">
                <a:ea typeface="Calibri" panose="020F0502020204030204" pitchFamily="34" charset="0"/>
                <a:cs typeface="Calibri" panose="020F0502020204030204" pitchFamily="34" charset="0"/>
              </a:rPr>
              <a:t>Strengthened </a:t>
            </a:r>
            <a:r>
              <a:rPr lang="en-GB" altLang="en-US" sz="1800" i="1" dirty="0">
                <a:ea typeface="Calibri" panose="020F0502020204030204" pitchFamily="34" charset="0"/>
                <a:cs typeface="Calibri" panose="020F0502020204030204" pitchFamily="34" charset="0"/>
              </a:rPr>
              <a:t>solidarity</a:t>
            </a:r>
            <a:r>
              <a:rPr lang="en-GB" altLang="en-US" sz="1800" dirty="0">
                <a:ea typeface="Calibri" panose="020F0502020204030204" pitchFamily="34" charset="0"/>
                <a:cs typeface="Calibri" panose="020F0502020204030204" pitchFamily="34" charset="0"/>
              </a:rPr>
              <a:t> and </a:t>
            </a:r>
            <a:r>
              <a:rPr lang="en-GB" altLang="en-US" sz="1800" i="1" dirty="0">
                <a:ea typeface="Calibri" panose="020F0502020204030204" pitchFamily="34" charset="0"/>
                <a:cs typeface="Calibri" panose="020F0502020204030204" pitchFamily="34" charset="0"/>
              </a:rPr>
              <a:t>space</a:t>
            </a:r>
            <a:r>
              <a:rPr lang="en-GB" altLang="en-US" sz="1800" dirty="0">
                <a:ea typeface="Calibri" panose="020F0502020204030204" pitchFamily="34" charset="0"/>
                <a:cs typeface="Calibri" panose="020F0502020204030204" pitchFamily="34" charset="0"/>
              </a:rPr>
              <a:t> (self-help groups) to support service engagement and develop positive norms</a:t>
            </a:r>
          </a:p>
          <a:p>
            <a:pPr marL="0" lvl="0" indent="0" algn="just" eaLnBrk="0" fontAlgn="base" hangingPunct="0">
              <a:lnSpc>
                <a:spcPct val="100000"/>
              </a:lnSpc>
              <a:spcBef>
                <a:spcPct val="0"/>
              </a:spcBef>
              <a:spcAft>
                <a:spcPct val="0"/>
              </a:spcAft>
              <a:buNone/>
            </a:pPr>
            <a:endParaRPr lang="en-US" altLang="en-US" sz="1800" dirty="0"/>
          </a:p>
          <a:p>
            <a:pPr marL="0" lvl="0" indent="0" algn="just" defTabSz="1341438" eaLnBrk="0" fontAlgn="base" hangingPunct="0">
              <a:lnSpc>
                <a:spcPct val="100000"/>
              </a:lnSpc>
              <a:spcBef>
                <a:spcPct val="0"/>
              </a:spcBef>
              <a:spcAft>
                <a:spcPct val="0"/>
              </a:spcAft>
              <a:buFontTx/>
              <a:buChar char="•"/>
            </a:pPr>
            <a:r>
              <a:rPr lang="en-GB" altLang="en-US" sz="1800" dirty="0">
                <a:ea typeface="Calibri" panose="020F0502020204030204" pitchFamily="34" charset="0"/>
                <a:cs typeface="Calibri" panose="020F0502020204030204" pitchFamily="34" charset="0"/>
              </a:rPr>
              <a:t>SW data                   </a:t>
            </a:r>
            <a:r>
              <a:rPr lang="en-GB" altLang="en-US" sz="1800" dirty="0" err="1">
                <a:ea typeface="Calibri" panose="020F0502020204030204" pitchFamily="34" charset="0"/>
                <a:cs typeface="Calibri" panose="020F0502020204030204" pitchFamily="34" charset="0"/>
              </a:rPr>
              <a:t>microplanner</a:t>
            </a:r>
            <a:r>
              <a:rPr lang="en-GB" altLang="en-US" sz="1800" dirty="0">
                <a:ea typeface="Calibri" panose="020F0502020204030204" pitchFamily="34" charset="0"/>
                <a:cs typeface="Calibri" panose="020F0502020204030204" pitchFamily="34" charset="0"/>
              </a:rPr>
              <a:t>                      programme	   	 strengthened programme response </a:t>
            </a:r>
          </a:p>
          <a:p>
            <a:pPr marL="0" lvl="0" indent="0" algn="just" eaLnBrk="0" fontAlgn="base" hangingPunct="0">
              <a:lnSpc>
                <a:spcPct val="100000"/>
              </a:lnSpc>
              <a:spcBef>
                <a:spcPct val="0"/>
              </a:spcBef>
              <a:spcAft>
                <a:spcPct val="0"/>
              </a:spcAft>
              <a:buNone/>
            </a:pPr>
            <a:r>
              <a:rPr lang="en-GB" altLang="en-US" sz="1800" dirty="0">
                <a:ea typeface="Calibri" panose="020F0502020204030204" pitchFamily="34" charset="0"/>
                <a:cs typeface="Calibri" panose="020F0502020204030204" pitchFamily="34" charset="0"/>
              </a:rPr>
              <a:t>              </a:t>
            </a:r>
            <a:endParaRPr lang="en-GB" altLang="en-US" sz="1800" dirty="0"/>
          </a:p>
          <a:p>
            <a:pPr marL="0" indent="0">
              <a:buNone/>
            </a:pPr>
            <a:endParaRPr lang="en-US" dirty="0"/>
          </a:p>
        </p:txBody>
      </p:sp>
      <p:sp>
        <p:nvSpPr>
          <p:cNvPr id="7" name="Oval 6">
            <a:extLst>
              <a:ext uri="{FF2B5EF4-FFF2-40B4-BE49-F238E27FC236}">
                <a16:creationId xmlns:a16="http://schemas.microsoft.com/office/drawing/2014/main" id="{CDA428BE-7F71-412D-9B8E-F4F0CF228F41}"/>
              </a:ext>
            </a:extLst>
          </p:cNvPr>
          <p:cNvSpPr/>
          <p:nvPr/>
        </p:nvSpPr>
        <p:spPr>
          <a:xfrm>
            <a:off x="6277542" y="2546256"/>
            <a:ext cx="962891" cy="932873"/>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B268E5EA-414C-4976-AC99-6BD68EC59734}"/>
              </a:ext>
            </a:extLst>
          </p:cNvPr>
          <p:cNvCxnSpPr>
            <a:cxnSpLocks/>
          </p:cNvCxnSpPr>
          <p:nvPr/>
        </p:nvCxnSpPr>
        <p:spPr>
          <a:xfrm flipH="1" flipV="1">
            <a:off x="7138171" y="3143972"/>
            <a:ext cx="1256652" cy="243344"/>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71E370B-5FA4-4EEA-A5BB-65A09C6ED518}"/>
              </a:ext>
            </a:extLst>
          </p:cNvPr>
          <p:cNvSpPr txBox="1"/>
          <p:nvPr/>
        </p:nvSpPr>
        <p:spPr>
          <a:xfrm>
            <a:off x="8663948" y="3004637"/>
            <a:ext cx="1952801" cy="830997"/>
          </a:xfrm>
          <a:prstGeom prst="rect">
            <a:avLst/>
          </a:prstGeom>
          <a:solidFill>
            <a:schemeClr val="bg1"/>
          </a:solidFill>
        </p:spPr>
        <p:txBody>
          <a:bodyPr wrap="square" rtlCol="0">
            <a:spAutoFit/>
          </a:bodyPr>
          <a:lstStyle/>
          <a:p>
            <a:r>
              <a:rPr lang="en-US" sz="2400" b="1" dirty="0">
                <a:solidFill>
                  <a:srgbClr val="00B0F0"/>
                </a:solidFill>
              </a:rPr>
              <a:t>Self help groups</a:t>
            </a:r>
          </a:p>
        </p:txBody>
      </p:sp>
      <p:sp>
        <p:nvSpPr>
          <p:cNvPr id="2" name="Arrow: Right 1">
            <a:extLst>
              <a:ext uri="{FF2B5EF4-FFF2-40B4-BE49-F238E27FC236}">
                <a16:creationId xmlns:a16="http://schemas.microsoft.com/office/drawing/2014/main" id="{CD9B25F9-35BF-43F3-88FA-9B2D27938315}"/>
              </a:ext>
            </a:extLst>
          </p:cNvPr>
          <p:cNvSpPr/>
          <p:nvPr/>
        </p:nvSpPr>
        <p:spPr>
          <a:xfrm flipV="1">
            <a:off x="6291265" y="6259104"/>
            <a:ext cx="599847" cy="10149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Arrow: Right 9">
            <a:extLst>
              <a:ext uri="{FF2B5EF4-FFF2-40B4-BE49-F238E27FC236}">
                <a16:creationId xmlns:a16="http://schemas.microsoft.com/office/drawing/2014/main" id="{D23C8460-A670-4EA8-AF93-E794300BB465}"/>
              </a:ext>
            </a:extLst>
          </p:cNvPr>
          <p:cNvSpPr/>
          <p:nvPr/>
        </p:nvSpPr>
        <p:spPr>
          <a:xfrm flipV="1">
            <a:off x="3909777" y="6275288"/>
            <a:ext cx="599847" cy="10149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 name="Rectangle 2">
            <a:extLst>
              <a:ext uri="{FF2B5EF4-FFF2-40B4-BE49-F238E27FC236}">
                <a16:creationId xmlns:a16="http://schemas.microsoft.com/office/drawing/2014/main" id="{F0B72446-2E4B-430B-A1E3-334382B1DF04}"/>
              </a:ext>
            </a:extLst>
          </p:cNvPr>
          <p:cNvSpPr/>
          <p:nvPr/>
        </p:nvSpPr>
        <p:spPr>
          <a:xfrm>
            <a:off x="14836037" y="4037339"/>
            <a:ext cx="3943927" cy="275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a:extLst>
              <a:ext uri="{FF2B5EF4-FFF2-40B4-BE49-F238E27FC236}">
                <a16:creationId xmlns:a16="http://schemas.microsoft.com/office/drawing/2014/main" id="{1EBE73EA-C2E1-4C3E-A488-C5E1754E7567}"/>
              </a:ext>
            </a:extLst>
          </p:cNvPr>
          <p:cNvSpPr/>
          <p:nvPr/>
        </p:nvSpPr>
        <p:spPr>
          <a:xfrm>
            <a:off x="7064778" y="1875347"/>
            <a:ext cx="833049" cy="940153"/>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9" name="Arrow: Right 18">
            <a:extLst>
              <a:ext uri="{FF2B5EF4-FFF2-40B4-BE49-F238E27FC236}">
                <a16:creationId xmlns:a16="http://schemas.microsoft.com/office/drawing/2014/main" id="{CA06CB04-C287-44E8-BCDE-56A6C0DC9D89}"/>
              </a:ext>
            </a:extLst>
          </p:cNvPr>
          <p:cNvSpPr/>
          <p:nvPr/>
        </p:nvSpPr>
        <p:spPr>
          <a:xfrm flipV="1">
            <a:off x="1645721" y="6251012"/>
            <a:ext cx="599847" cy="10149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00049868-AC0B-445F-944E-2B0DA47957D2}"/>
              </a:ext>
            </a:extLst>
          </p:cNvPr>
          <p:cNvCxnSpPr>
            <a:cxnSpLocks/>
          </p:cNvCxnSpPr>
          <p:nvPr/>
        </p:nvCxnSpPr>
        <p:spPr>
          <a:xfrm flipH="1" flipV="1">
            <a:off x="7876519" y="2537093"/>
            <a:ext cx="533248" cy="72855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2" descr="Liverpool School of Tropical Medicine - Wikipedia">
            <a:extLst>
              <a:ext uri="{FF2B5EF4-FFF2-40B4-BE49-F238E27FC236}">
                <a16:creationId xmlns:a16="http://schemas.microsoft.com/office/drawing/2014/main" id="{979F4839-629D-024B-8A10-403BD34072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73" y="0"/>
            <a:ext cx="1515870" cy="11231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Logo, company name&#10;&#10;Description automatically generated">
            <a:extLst>
              <a:ext uri="{FF2B5EF4-FFF2-40B4-BE49-F238E27FC236}">
                <a16:creationId xmlns:a16="http://schemas.microsoft.com/office/drawing/2014/main" id="{4872E5F8-488B-7342-B4B9-A8F2F00CE09E}"/>
              </a:ext>
            </a:extLst>
          </p:cNvPr>
          <p:cNvPicPr>
            <a:picLocks noChangeAspect="1"/>
          </p:cNvPicPr>
          <p:nvPr/>
        </p:nvPicPr>
        <p:blipFill rotWithShape="1">
          <a:blip r:embed="rId5">
            <a:extLst>
              <a:ext uri="{28A0092B-C50C-407E-A947-70E740481C1C}">
                <a14:useLocalDpi xmlns:a14="http://schemas.microsoft.com/office/drawing/2010/main" val="0"/>
              </a:ext>
            </a:extLst>
          </a:blip>
          <a:srcRect t="36259" b="18702"/>
          <a:stretch/>
        </p:blipFill>
        <p:spPr>
          <a:xfrm>
            <a:off x="10546279" y="6192871"/>
            <a:ext cx="1599392" cy="665129"/>
          </a:xfrm>
          <a:prstGeom prst="rect">
            <a:avLst/>
          </a:prstGeom>
        </p:spPr>
      </p:pic>
    </p:spTree>
    <p:extLst>
      <p:ext uri="{BB962C8B-B14F-4D97-AF65-F5344CB8AC3E}">
        <p14:creationId xmlns:p14="http://schemas.microsoft.com/office/powerpoint/2010/main" val="3408963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8804CD-C8C6-4945-BF11-8CD2206FE695}"/>
              </a:ext>
            </a:extLst>
          </p:cNvPr>
          <p:cNvSpPr>
            <a:spLocks noGrp="1"/>
          </p:cNvSpPr>
          <p:nvPr>
            <p:ph type="body" idx="1"/>
          </p:nvPr>
        </p:nvSpPr>
        <p:spPr>
          <a:xfrm>
            <a:off x="1401416" y="203817"/>
            <a:ext cx="10519403" cy="456900"/>
          </a:xfrm>
        </p:spPr>
        <p:txBody>
          <a:bodyPr/>
          <a:lstStyle/>
          <a:p>
            <a:r>
              <a:rPr lang="en-US" dirty="0"/>
              <a:t>Design, Cluster Definition and selection, </a:t>
            </a:r>
            <a:br>
              <a:rPr lang="en-US" dirty="0"/>
            </a:br>
            <a:endParaRPr lang="en-US" dirty="0">
              <a:solidFill>
                <a:schemeClr val="tx1"/>
              </a:solidFill>
            </a:endParaRPr>
          </a:p>
        </p:txBody>
      </p:sp>
      <p:sp>
        <p:nvSpPr>
          <p:cNvPr id="5" name="Content Placeholder 2">
            <a:extLst>
              <a:ext uri="{FF2B5EF4-FFF2-40B4-BE49-F238E27FC236}">
                <a16:creationId xmlns:a16="http://schemas.microsoft.com/office/drawing/2014/main" id="{2FC8477F-A127-2842-AB7B-31A6EB3BBB79}"/>
              </a:ext>
            </a:extLst>
          </p:cNvPr>
          <p:cNvSpPr txBox="1">
            <a:spLocks/>
          </p:cNvSpPr>
          <p:nvPr/>
        </p:nvSpPr>
        <p:spPr>
          <a:xfrm>
            <a:off x="566056" y="1012169"/>
            <a:ext cx="11354763" cy="5642013"/>
          </a:xfrm>
          <a:prstGeom prst="rect">
            <a:avLst/>
          </a:prstGeom>
          <a:noFill/>
          <a:ln>
            <a:noFill/>
          </a:ln>
        </p:spPr>
        <p:txBody>
          <a:bodyPr spcFirstLastPara="1" vert="horz" wrap="square" lIns="0" tIns="0" rIns="0" bIns="0" rtlCol="0" anchor="t" anchorCtr="0">
            <a:noAutofit/>
          </a:bodyPr>
          <a:lstStyle>
            <a:lvl1pPr marL="457200" marR="0" lvl="0" indent="-228600" algn="l" defTabSz="914400" rtl="0" eaLnBrk="1" latinLnBrk="0" hangingPunct="1">
              <a:lnSpc>
                <a:spcPct val="90000"/>
              </a:lnSpc>
              <a:spcBef>
                <a:spcPts val="1000"/>
              </a:spcBef>
              <a:spcAft>
                <a:spcPts val="0"/>
              </a:spcAft>
              <a:buClr>
                <a:schemeClr val="lt1"/>
              </a:buClr>
              <a:buSzPts val="3200"/>
              <a:buFont typeface="Arial"/>
              <a:buNone/>
              <a:defRPr sz="3200" b="0" i="0" u="none" strike="noStrike" kern="1200" cap="none">
                <a:solidFill>
                  <a:schemeClr val="lt1"/>
                </a:solidFill>
                <a:latin typeface="Arial"/>
                <a:ea typeface="Arial"/>
                <a:cs typeface="Arial"/>
                <a:sym typeface="Arial"/>
              </a:defRPr>
            </a:lvl1pPr>
            <a:lvl2pPr marL="914400" marR="0" lvl="1" indent="-381000" algn="l" defTabSz="914400" rtl="0" eaLnBrk="1" latinLnBrk="0" hangingPunct="1">
              <a:lnSpc>
                <a:spcPct val="90000"/>
              </a:lnSpc>
              <a:spcBef>
                <a:spcPts val="500"/>
              </a:spcBef>
              <a:spcAft>
                <a:spcPts val="0"/>
              </a:spcAft>
              <a:buClr>
                <a:schemeClr val="dk1"/>
              </a:buClr>
              <a:buSzPts val="2400"/>
              <a:buFont typeface="Arial"/>
              <a:buChar char="•"/>
              <a:defRPr sz="2400" b="0" i="0" u="none" strike="noStrike" kern="1200" cap="none">
                <a:solidFill>
                  <a:schemeClr val="dk1"/>
                </a:solidFill>
                <a:latin typeface="Arial"/>
                <a:ea typeface="Arial"/>
                <a:cs typeface="Arial"/>
                <a:sym typeface="Arial"/>
              </a:defRPr>
            </a:lvl2pPr>
            <a:lvl3pPr marL="1371600" marR="0" lvl="2" indent="-355600" algn="l" defTabSz="914400" rtl="0" eaLnBrk="1" latinLnBrk="0" hangingPunct="1">
              <a:lnSpc>
                <a:spcPct val="90000"/>
              </a:lnSpc>
              <a:spcBef>
                <a:spcPts val="500"/>
              </a:spcBef>
              <a:spcAft>
                <a:spcPts val="0"/>
              </a:spcAft>
              <a:buClr>
                <a:schemeClr val="dk1"/>
              </a:buClr>
              <a:buSzPts val="2000"/>
              <a:buFont typeface="Arial"/>
              <a:buChar char="•"/>
              <a:defRPr sz="2000" b="0" i="0" u="none" strike="noStrike" kern="1200" cap="none">
                <a:solidFill>
                  <a:schemeClr val="dk1"/>
                </a:solidFill>
                <a:latin typeface="Arial"/>
                <a:ea typeface="Arial"/>
                <a:cs typeface="Arial"/>
                <a:sym typeface="Arial"/>
              </a:defRPr>
            </a:lvl3pPr>
            <a:lvl4pPr marL="1828800" marR="0" lvl="3"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4pPr>
            <a:lvl5pPr marL="2286000" marR="0" lvl="4"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9pPr>
          </a:lstStyle>
          <a:p>
            <a:pPr marL="742950" indent="-514350">
              <a:buFont typeface="Arial" panose="020B0604020202020204" pitchFamily="34" charset="0"/>
              <a:buChar char="•"/>
            </a:pPr>
            <a:r>
              <a:rPr lang="en-US" sz="2800" dirty="0">
                <a:solidFill>
                  <a:schemeClr val="tx1"/>
                </a:solidFill>
                <a:latin typeface="+mn-lt"/>
              </a:rPr>
              <a:t>Cluster </a:t>
            </a:r>
            <a:r>
              <a:rPr lang="en-US" sz="2800" dirty="0" err="1">
                <a:solidFill>
                  <a:schemeClr val="tx1"/>
                </a:solidFill>
                <a:latin typeface="+mn-lt"/>
              </a:rPr>
              <a:t>Randomised</a:t>
            </a:r>
            <a:r>
              <a:rPr lang="en-US" sz="2800" dirty="0">
                <a:solidFill>
                  <a:schemeClr val="tx1"/>
                </a:solidFill>
                <a:latin typeface="+mn-lt"/>
              </a:rPr>
              <a:t> Trial</a:t>
            </a:r>
          </a:p>
          <a:p>
            <a:pPr marL="742950" indent="-514350">
              <a:buFont typeface="Arial" panose="020B0604020202020204" pitchFamily="34" charset="0"/>
              <a:buChar char="•"/>
            </a:pPr>
            <a:endParaRPr lang="en-US" sz="2800" dirty="0">
              <a:solidFill>
                <a:schemeClr val="tx1"/>
              </a:solidFill>
              <a:latin typeface="+mn-lt"/>
            </a:endParaRPr>
          </a:p>
          <a:p>
            <a:pPr marL="742950" indent="-514350">
              <a:buFont typeface="Arial" panose="020B0604020202020204" pitchFamily="34" charset="0"/>
              <a:buChar char="•"/>
            </a:pPr>
            <a:r>
              <a:rPr lang="en-US" sz="2800" dirty="0">
                <a:solidFill>
                  <a:schemeClr val="tx1"/>
                </a:solidFill>
                <a:latin typeface="+mn-lt"/>
              </a:rPr>
              <a:t>Cluster: population of female sex workers working in a geographic location (usually a town or business </a:t>
            </a:r>
            <a:r>
              <a:rPr lang="en-US" sz="2800" dirty="0" err="1">
                <a:solidFill>
                  <a:schemeClr val="tx1"/>
                </a:solidFill>
                <a:latin typeface="+mn-lt"/>
              </a:rPr>
              <a:t>centre</a:t>
            </a:r>
            <a:r>
              <a:rPr lang="en-US" sz="2800" dirty="0">
                <a:solidFill>
                  <a:schemeClr val="tx1"/>
                </a:solidFill>
                <a:latin typeface="+mn-lt"/>
              </a:rPr>
              <a:t>) where there is a government health clinic providing dedicated FSW services through the Sisters </a:t>
            </a:r>
            <a:r>
              <a:rPr lang="en-US" sz="2800" dirty="0" err="1">
                <a:solidFill>
                  <a:schemeClr val="tx1"/>
                </a:solidFill>
                <a:latin typeface="+mn-lt"/>
              </a:rPr>
              <a:t>programme</a:t>
            </a:r>
            <a:r>
              <a:rPr lang="en-US" sz="2800" dirty="0">
                <a:solidFill>
                  <a:schemeClr val="tx1"/>
                </a:solidFill>
                <a:latin typeface="+mn-lt"/>
              </a:rPr>
              <a:t>.</a:t>
            </a:r>
          </a:p>
          <a:p>
            <a:pPr marL="742950" indent="-514350">
              <a:buFont typeface="Arial" panose="020B0604020202020204" pitchFamily="34" charset="0"/>
              <a:buChar char="•"/>
            </a:pPr>
            <a:endParaRPr lang="en-US" sz="2800" dirty="0">
              <a:solidFill>
                <a:schemeClr val="tx1"/>
              </a:solidFill>
              <a:latin typeface="+mn-lt"/>
            </a:endParaRPr>
          </a:p>
          <a:p>
            <a:pPr marL="228600" indent="0"/>
            <a:r>
              <a:rPr lang="en-US" sz="2800" dirty="0">
                <a:solidFill>
                  <a:schemeClr val="tx1"/>
                </a:solidFill>
                <a:latin typeface="+mn-lt"/>
              </a:rPr>
              <a:t>	22 clusters selected  to reflect range of setting types, sufficient distance 	to avoid contamination</a:t>
            </a:r>
          </a:p>
          <a:p>
            <a:pPr marL="228600" indent="0"/>
            <a:r>
              <a:rPr lang="en-US" sz="2800" dirty="0">
                <a:solidFill>
                  <a:schemeClr val="tx1"/>
                </a:solidFill>
                <a:latin typeface="+mn-lt"/>
              </a:rPr>
              <a:t>	1:1 randomization using restriction at a public meeting 27th Jan 2019</a:t>
            </a:r>
          </a:p>
          <a:p>
            <a:endParaRPr lang="en-GB" dirty="0"/>
          </a:p>
        </p:txBody>
      </p:sp>
      <p:pic>
        <p:nvPicPr>
          <p:cNvPr id="4" name="Picture 2" descr="Liverpool School of Tropical Medicine - Wikipedia">
            <a:extLst>
              <a:ext uri="{FF2B5EF4-FFF2-40B4-BE49-F238E27FC236}">
                <a16:creationId xmlns:a16="http://schemas.microsoft.com/office/drawing/2014/main" id="{79684FF4-8084-7D45-AA66-4E9FFA3EC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
            <a:ext cx="1172817" cy="8689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 company name&#10;&#10;Description automatically generated">
            <a:extLst>
              <a:ext uri="{FF2B5EF4-FFF2-40B4-BE49-F238E27FC236}">
                <a16:creationId xmlns:a16="http://schemas.microsoft.com/office/drawing/2014/main" id="{6F9439E4-5E69-5D42-943A-E02A828CD6E3}"/>
              </a:ext>
            </a:extLst>
          </p:cNvPr>
          <p:cNvPicPr>
            <a:picLocks noChangeAspect="1"/>
          </p:cNvPicPr>
          <p:nvPr/>
        </p:nvPicPr>
        <p:blipFill rotWithShape="1">
          <a:blip r:embed="rId3">
            <a:extLst>
              <a:ext uri="{28A0092B-C50C-407E-A947-70E740481C1C}">
                <a14:useLocalDpi xmlns:a14="http://schemas.microsoft.com/office/drawing/2010/main" val="0"/>
              </a:ext>
            </a:extLst>
          </a:blip>
          <a:srcRect t="36259" b="18702"/>
          <a:stretch/>
        </p:blipFill>
        <p:spPr>
          <a:xfrm>
            <a:off x="10417395" y="6117784"/>
            <a:ext cx="1599392" cy="665129"/>
          </a:xfrm>
          <a:prstGeom prst="rect">
            <a:avLst/>
          </a:prstGeom>
        </p:spPr>
      </p:pic>
    </p:spTree>
    <p:extLst>
      <p:ext uri="{BB962C8B-B14F-4D97-AF65-F5344CB8AC3E}">
        <p14:creationId xmlns:p14="http://schemas.microsoft.com/office/powerpoint/2010/main" val="1788151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8804CD-C8C6-4945-BF11-8CD2206FE695}"/>
              </a:ext>
            </a:extLst>
          </p:cNvPr>
          <p:cNvSpPr>
            <a:spLocks noGrp="1"/>
          </p:cNvSpPr>
          <p:nvPr>
            <p:ph type="body" idx="1"/>
          </p:nvPr>
        </p:nvSpPr>
        <p:spPr>
          <a:xfrm>
            <a:off x="1101264" y="86460"/>
            <a:ext cx="10967122" cy="456900"/>
          </a:xfrm>
        </p:spPr>
        <p:txBody>
          <a:bodyPr/>
          <a:lstStyle/>
          <a:p>
            <a:r>
              <a:rPr lang="en-US" sz="2800" dirty="0"/>
              <a:t>Intervention…</a:t>
            </a:r>
            <a:r>
              <a:rPr lang="en-GB" sz="2800" dirty="0"/>
              <a:t>complex biobehavioural survey….composite outcome</a:t>
            </a:r>
            <a:r>
              <a:rPr lang="en-US" sz="2800" dirty="0"/>
              <a:t> </a:t>
            </a:r>
            <a:br>
              <a:rPr lang="en-US" dirty="0"/>
            </a:br>
            <a:endParaRPr lang="en-US" dirty="0">
              <a:solidFill>
                <a:schemeClr val="tx1"/>
              </a:solidFill>
            </a:endParaRPr>
          </a:p>
        </p:txBody>
      </p:sp>
      <p:pic>
        <p:nvPicPr>
          <p:cNvPr id="4" name="Picture 2" descr="Liverpool School of Tropical Medicine - Wikipedia">
            <a:extLst>
              <a:ext uri="{FF2B5EF4-FFF2-40B4-BE49-F238E27FC236}">
                <a16:creationId xmlns:a16="http://schemas.microsoft.com/office/drawing/2014/main" id="{79684FF4-8084-7D45-AA66-4E9FFA3EC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
            <a:ext cx="1172817" cy="8689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 company name&#10;&#10;Description automatically generated">
            <a:extLst>
              <a:ext uri="{FF2B5EF4-FFF2-40B4-BE49-F238E27FC236}">
                <a16:creationId xmlns:a16="http://schemas.microsoft.com/office/drawing/2014/main" id="{6F9439E4-5E69-5D42-943A-E02A828CD6E3}"/>
              </a:ext>
            </a:extLst>
          </p:cNvPr>
          <p:cNvPicPr>
            <a:picLocks noChangeAspect="1"/>
          </p:cNvPicPr>
          <p:nvPr/>
        </p:nvPicPr>
        <p:blipFill rotWithShape="1">
          <a:blip r:embed="rId3">
            <a:extLst>
              <a:ext uri="{28A0092B-C50C-407E-A947-70E740481C1C}">
                <a14:useLocalDpi xmlns:a14="http://schemas.microsoft.com/office/drawing/2010/main" val="0"/>
              </a:ext>
            </a:extLst>
          </a:blip>
          <a:srcRect t="36259" b="18702"/>
          <a:stretch/>
        </p:blipFill>
        <p:spPr>
          <a:xfrm>
            <a:off x="10417395" y="6117784"/>
            <a:ext cx="1599392" cy="665129"/>
          </a:xfrm>
          <a:prstGeom prst="rect">
            <a:avLst/>
          </a:prstGeom>
        </p:spPr>
      </p:pic>
      <p:sp>
        <p:nvSpPr>
          <p:cNvPr id="7" name="TextBox 6">
            <a:extLst>
              <a:ext uri="{FF2B5EF4-FFF2-40B4-BE49-F238E27FC236}">
                <a16:creationId xmlns:a16="http://schemas.microsoft.com/office/drawing/2014/main" id="{3093CBF0-ECB5-6542-B04E-7BF3D0A0A366}"/>
              </a:ext>
            </a:extLst>
          </p:cNvPr>
          <p:cNvSpPr txBox="1"/>
          <p:nvPr/>
        </p:nvSpPr>
        <p:spPr>
          <a:xfrm>
            <a:off x="275366" y="5005560"/>
            <a:ext cx="6845912" cy="461665"/>
          </a:xfrm>
          <a:prstGeom prst="rect">
            <a:avLst/>
          </a:prstGeom>
          <a:noFill/>
        </p:spPr>
        <p:txBody>
          <a:bodyPr wrap="square" rtlCol="0">
            <a:spAutoFit/>
          </a:bodyPr>
          <a:lstStyle/>
          <a:p>
            <a:r>
              <a:rPr lang="en-US" sz="2400" b="1" dirty="0"/>
              <a:t>Country-wide: all 22 clusters</a:t>
            </a:r>
          </a:p>
        </p:txBody>
      </p:sp>
      <p:cxnSp>
        <p:nvCxnSpPr>
          <p:cNvPr id="8" name="Straight Connector 7">
            <a:extLst>
              <a:ext uri="{FF2B5EF4-FFF2-40B4-BE49-F238E27FC236}">
                <a16:creationId xmlns:a16="http://schemas.microsoft.com/office/drawing/2014/main" id="{9AFEF58A-B497-3E40-9E89-9FD77BB83B86}"/>
              </a:ext>
            </a:extLst>
          </p:cNvPr>
          <p:cNvCxnSpPr>
            <a:cxnSpLocks/>
          </p:cNvCxnSpPr>
          <p:nvPr/>
        </p:nvCxnSpPr>
        <p:spPr>
          <a:xfrm>
            <a:off x="2129105" y="4627076"/>
            <a:ext cx="5699339" cy="0"/>
          </a:xfrm>
          <a:prstGeom prst="line">
            <a:avLst/>
          </a:prstGeom>
          <a:ln w="38100" cmpd="sng"/>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FA9E2DD1-CCDC-8B48-89B7-12E5EF1D747D}"/>
              </a:ext>
            </a:extLst>
          </p:cNvPr>
          <p:cNvCxnSpPr/>
          <p:nvPr/>
        </p:nvCxnSpPr>
        <p:spPr>
          <a:xfrm>
            <a:off x="2168529" y="4181834"/>
            <a:ext cx="0" cy="258682"/>
          </a:xfrm>
          <a:prstGeom prst="line">
            <a:avLst/>
          </a:prstGeom>
          <a:ln w="38100" cmpd="sng"/>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9FA66EF4-37E6-294A-961C-04600541C5E5}"/>
              </a:ext>
            </a:extLst>
          </p:cNvPr>
          <p:cNvCxnSpPr/>
          <p:nvPr/>
        </p:nvCxnSpPr>
        <p:spPr>
          <a:xfrm>
            <a:off x="3195669" y="4560355"/>
            <a:ext cx="0" cy="258682"/>
          </a:xfrm>
          <a:prstGeom prst="line">
            <a:avLst/>
          </a:prstGeom>
          <a:ln w="38100" cmpd="sng"/>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4E6F6655-316E-EE4C-A329-7946CCC4E253}"/>
              </a:ext>
            </a:extLst>
          </p:cNvPr>
          <p:cNvCxnSpPr/>
          <p:nvPr/>
        </p:nvCxnSpPr>
        <p:spPr>
          <a:xfrm>
            <a:off x="6221969" y="4553054"/>
            <a:ext cx="0" cy="258682"/>
          </a:xfrm>
          <a:prstGeom prst="line">
            <a:avLst/>
          </a:prstGeom>
          <a:ln w="38100" cmpd="sng"/>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88BA5829-117F-AD47-AD96-77E47F8FB6B2}"/>
              </a:ext>
            </a:extLst>
          </p:cNvPr>
          <p:cNvCxnSpPr/>
          <p:nvPr/>
        </p:nvCxnSpPr>
        <p:spPr>
          <a:xfrm>
            <a:off x="7767659" y="4547444"/>
            <a:ext cx="0" cy="258682"/>
          </a:xfrm>
          <a:prstGeom prst="line">
            <a:avLst/>
          </a:prstGeom>
          <a:ln w="38100" cmpd="sng"/>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AAF82E20-C1A5-7949-8DB0-CE0E8DDD2906}"/>
              </a:ext>
            </a:extLst>
          </p:cNvPr>
          <p:cNvSpPr txBox="1"/>
          <p:nvPr/>
        </p:nvSpPr>
        <p:spPr>
          <a:xfrm>
            <a:off x="2065296" y="4634377"/>
            <a:ext cx="1345411" cy="369320"/>
          </a:xfrm>
          <a:prstGeom prst="rect">
            <a:avLst/>
          </a:prstGeom>
          <a:noFill/>
        </p:spPr>
        <p:txBody>
          <a:bodyPr wrap="square" lIns="91429" tIns="45714" rIns="91429" bIns="45714" rtlCol="0">
            <a:spAutoFit/>
          </a:bodyPr>
          <a:lstStyle/>
          <a:p>
            <a:pPr algn="ctr"/>
            <a:r>
              <a:rPr lang="en-US" dirty="0">
                <a:solidFill>
                  <a:prstClr val="black"/>
                </a:solidFill>
                <a:latin typeface="Calibri"/>
              </a:rPr>
              <a:t>Year 0</a:t>
            </a:r>
          </a:p>
        </p:txBody>
      </p:sp>
      <p:sp>
        <p:nvSpPr>
          <p:cNvPr id="14" name="TextBox 13">
            <a:extLst>
              <a:ext uri="{FF2B5EF4-FFF2-40B4-BE49-F238E27FC236}">
                <a16:creationId xmlns:a16="http://schemas.microsoft.com/office/drawing/2014/main" id="{567CB01B-40A3-7646-B2BE-09375C264C42}"/>
              </a:ext>
            </a:extLst>
          </p:cNvPr>
          <p:cNvSpPr txBox="1"/>
          <p:nvPr/>
        </p:nvSpPr>
        <p:spPr>
          <a:xfrm>
            <a:off x="4818896" y="4634377"/>
            <a:ext cx="1345411" cy="369320"/>
          </a:xfrm>
          <a:prstGeom prst="rect">
            <a:avLst/>
          </a:prstGeom>
          <a:noFill/>
        </p:spPr>
        <p:txBody>
          <a:bodyPr wrap="square" lIns="91429" tIns="45714" rIns="91429" bIns="45714" rtlCol="0">
            <a:spAutoFit/>
          </a:bodyPr>
          <a:lstStyle/>
          <a:p>
            <a:pPr algn="ctr"/>
            <a:r>
              <a:rPr lang="en-US" dirty="0">
                <a:solidFill>
                  <a:prstClr val="black"/>
                </a:solidFill>
                <a:latin typeface="Calibri"/>
              </a:rPr>
              <a:t>Year 2</a:t>
            </a:r>
          </a:p>
        </p:txBody>
      </p:sp>
      <p:sp>
        <p:nvSpPr>
          <p:cNvPr id="15" name="TextBox 14">
            <a:extLst>
              <a:ext uri="{FF2B5EF4-FFF2-40B4-BE49-F238E27FC236}">
                <a16:creationId xmlns:a16="http://schemas.microsoft.com/office/drawing/2014/main" id="{DF471A40-6B68-6242-B879-4FCA054A5541}"/>
              </a:ext>
            </a:extLst>
          </p:cNvPr>
          <p:cNvSpPr txBox="1"/>
          <p:nvPr/>
        </p:nvSpPr>
        <p:spPr>
          <a:xfrm>
            <a:off x="3243498" y="4627076"/>
            <a:ext cx="1345411" cy="369320"/>
          </a:xfrm>
          <a:prstGeom prst="rect">
            <a:avLst/>
          </a:prstGeom>
          <a:noFill/>
        </p:spPr>
        <p:txBody>
          <a:bodyPr wrap="square" lIns="91429" tIns="45714" rIns="91429" bIns="45714" rtlCol="0">
            <a:spAutoFit/>
          </a:bodyPr>
          <a:lstStyle/>
          <a:p>
            <a:pPr algn="ctr"/>
            <a:r>
              <a:rPr lang="en-US" dirty="0">
                <a:solidFill>
                  <a:prstClr val="black"/>
                </a:solidFill>
                <a:latin typeface="Calibri"/>
              </a:rPr>
              <a:t>Year 1</a:t>
            </a:r>
          </a:p>
        </p:txBody>
      </p:sp>
      <p:sp>
        <p:nvSpPr>
          <p:cNvPr id="16" name="TextBox 15">
            <a:extLst>
              <a:ext uri="{FF2B5EF4-FFF2-40B4-BE49-F238E27FC236}">
                <a16:creationId xmlns:a16="http://schemas.microsoft.com/office/drawing/2014/main" id="{5C5A9AC6-A3A2-2B4E-BFF6-5193A820C9D6}"/>
              </a:ext>
            </a:extLst>
          </p:cNvPr>
          <p:cNvSpPr txBox="1"/>
          <p:nvPr/>
        </p:nvSpPr>
        <p:spPr>
          <a:xfrm>
            <a:off x="6304593" y="4627076"/>
            <a:ext cx="1405786" cy="369320"/>
          </a:xfrm>
          <a:prstGeom prst="rect">
            <a:avLst/>
          </a:prstGeom>
          <a:noFill/>
        </p:spPr>
        <p:txBody>
          <a:bodyPr wrap="square" lIns="91429" tIns="45714" rIns="91429" bIns="45714" rtlCol="0">
            <a:spAutoFit/>
          </a:bodyPr>
          <a:lstStyle/>
          <a:p>
            <a:pPr algn="ctr"/>
            <a:r>
              <a:rPr lang="en-US" dirty="0">
                <a:solidFill>
                  <a:prstClr val="black"/>
                </a:solidFill>
                <a:latin typeface="Calibri"/>
              </a:rPr>
              <a:t>Year 3</a:t>
            </a:r>
          </a:p>
        </p:txBody>
      </p:sp>
      <p:sp>
        <p:nvSpPr>
          <p:cNvPr id="17" name="Rectangle 16">
            <a:extLst>
              <a:ext uri="{FF2B5EF4-FFF2-40B4-BE49-F238E27FC236}">
                <a16:creationId xmlns:a16="http://schemas.microsoft.com/office/drawing/2014/main" id="{E9F0110B-ED88-DE4B-B943-C6E3223574B3}"/>
              </a:ext>
            </a:extLst>
          </p:cNvPr>
          <p:cNvSpPr/>
          <p:nvPr/>
        </p:nvSpPr>
        <p:spPr>
          <a:xfrm>
            <a:off x="2168134" y="4131969"/>
            <a:ext cx="4572336" cy="333910"/>
          </a:xfrm>
          <a:prstGeom prst="rect">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lIns="91429" tIns="45714" rIns="91429" bIns="45714" rtlCol="0" anchor="ctr"/>
          <a:lstStyle/>
          <a:p>
            <a:pPr algn="ctr"/>
            <a:endParaRPr lang="en-US">
              <a:solidFill>
                <a:prstClr val="white"/>
              </a:solidFill>
              <a:latin typeface="Calibri"/>
            </a:endParaRPr>
          </a:p>
        </p:txBody>
      </p:sp>
      <p:sp>
        <p:nvSpPr>
          <p:cNvPr id="18" name="Rectangle 17">
            <a:extLst>
              <a:ext uri="{FF2B5EF4-FFF2-40B4-BE49-F238E27FC236}">
                <a16:creationId xmlns:a16="http://schemas.microsoft.com/office/drawing/2014/main" id="{6F90BF37-9000-E344-A835-D8EAE056107E}"/>
              </a:ext>
            </a:extLst>
          </p:cNvPr>
          <p:cNvSpPr/>
          <p:nvPr/>
        </p:nvSpPr>
        <p:spPr>
          <a:xfrm>
            <a:off x="2824423" y="3524242"/>
            <a:ext cx="3911576" cy="352639"/>
          </a:xfrm>
          <a:prstGeom prst="rect">
            <a:avLst/>
          </a:prstGeom>
          <a:solidFill>
            <a:srgbClr val="9900FF"/>
          </a:solidFill>
        </p:spPr>
        <p:style>
          <a:lnRef idx="0">
            <a:schemeClr val="dk1"/>
          </a:lnRef>
          <a:fillRef idx="3">
            <a:schemeClr val="dk1"/>
          </a:fillRef>
          <a:effectRef idx="3">
            <a:schemeClr val="dk1"/>
          </a:effectRef>
          <a:fontRef idx="minor">
            <a:schemeClr val="lt1"/>
          </a:fontRef>
        </p:style>
        <p:txBody>
          <a:bodyPr lIns="91429" tIns="45714" rIns="91429" bIns="45714" rtlCol="0" anchor="ctr"/>
          <a:lstStyle/>
          <a:p>
            <a:pPr algn="ctr"/>
            <a:endParaRPr lang="en-US" sz="800" dirty="0">
              <a:solidFill>
                <a:prstClr val="white"/>
              </a:solidFill>
              <a:latin typeface="Calibri"/>
            </a:endParaRPr>
          </a:p>
        </p:txBody>
      </p:sp>
      <p:cxnSp>
        <p:nvCxnSpPr>
          <p:cNvPr id="19" name="Straight Connector 18">
            <a:extLst>
              <a:ext uri="{FF2B5EF4-FFF2-40B4-BE49-F238E27FC236}">
                <a16:creationId xmlns:a16="http://schemas.microsoft.com/office/drawing/2014/main" id="{3AE000A4-5207-7C45-BD9E-301EB664CD81}"/>
              </a:ext>
            </a:extLst>
          </p:cNvPr>
          <p:cNvCxnSpPr/>
          <p:nvPr/>
        </p:nvCxnSpPr>
        <p:spPr>
          <a:xfrm flipH="1">
            <a:off x="3195669" y="3466211"/>
            <a:ext cx="3212" cy="405004"/>
          </a:xfrm>
          <a:prstGeom prst="line">
            <a:avLst/>
          </a:prstGeom>
          <a:ln w="38100" cmpd="sng">
            <a:solidFill>
              <a:schemeClr val="accent3">
                <a:lumMod val="50000"/>
              </a:schemeClr>
            </a:solidFill>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222EF21A-B817-EB49-928D-3FE877DE1A93}"/>
              </a:ext>
            </a:extLst>
          </p:cNvPr>
          <p:cNvCxnSpPr/>
          <p:nvPr/>
        </p:nvCxnSpPr>
        <p:spPr>
          <a:xfrm flipH="1">
            <a:off x="6262802" y="3466211"/>
            <a:ext cx="3212" cy="405004"/>
          </a:xfrm>
          <a:prstGeom prst="line">
            <a:avLst/>
          </a:prstGeom>
          <a:ln w="38100" cmpd="sng">
            <a:solidFill>
              <a:schemeClr val="accent3">
                <a:lumMod val="50000"/>
              </a:schemeClr>
            </a:solidFill>
          </a:ln>
        </p:spPr>
        <p:style>
          <a:lnRef idx="3">
            <a:schemeClr val="dk1"/>
          </a:lnRef>
          <a:fillRef idx="0">
            <a:schemeClr val="dk1"/>
          </a:fillRef>
          <a:effectRef idx="2">
            <a:schemeClr val="dk1"/>
          </a:effectRef>
          <a:fontRef idx="minor">
            <a:schemeClr val="tx1"/>
          </a:fontRef>
        </p:style>
      </p:cxnSp>
      <p:sp>
        <p:nvSpPr>
          <p:cNvPr id="21" name="Rectangle 20">
            <a:extLst>
              <a:ext uri="{FF2B5EF4-FFF2-40B4-BE49-F238E27FC236}">
                <a16:creationId xmlns:a16="http://schemas.microsoft.com/office/drawing/2014/main" id="{3CE8271F-E512-C54C-A2B6-21C72AA13237}"/>
              </a:ext>
            </a:extLst>
          </p:cNvPr>
          <p:cNvSpPr/>
          <p:nvPr/>
        </p:nvSpPr>
        <p:spPr>
          <a:xfrm>
            <a:off x="6752477" y="3523074"/>
            <a:ext cx="407500" cy="359858"/>
          </a:xfrm>
          <a:prstGeom prst="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lIns="91429" tIns="45714" rIns="91429" bIns="45714" rtlCol="0" anchor="ctr"/>
          <a:lstStyle/>
          <a:p>
            <a:pPr algn="ctr"/>
            <a:endParaRPr lang="en-US">
              <a:solidFill>
                <a:prstClr val="white"/>
              </a:solidFill>
              <a:latin typeface="Calibri"/>
            </a:endParaRPr>
          </a:p>
        </p:txBody>
      </p:sp>
      <p:sp>
        <p:nvSpPr>
          <p:cNvPr id="22" name="TextBox 21">
            <a:extLst>
              <a:ext uri="{FF2B5EF4-FFF2-40B4-BE49-F238E27FC236}">
                <a16:creationId xmlns:a16="http://schemas.microsoft.com/office/drawing/2014/main" id="{CD97B6AC-9CB1-3F46-B287-CA525DEC6EA8}"/>
              </a:ext>
            </a:extLst>
          </p:cNvPr>
          <p:cNvSpPr txBox="1"/>
          <p:nvPr/>
        </p:nvSpPr>
        <p:spPr>
          <a:xfrm>
            <a:off x="344361" y="3091675"/>
            <a:ext cx="1513807" cy="400097"/>
          </a:xfrm>
          <a:prstGeom prst="rect">
            <a:avLst/>
          </a:prstGeom>
          <a:noFill/>
        </p:spPr>
        <p:txBody>
          <a:bodyPr wrap="square" lIns="91429" tIns="45714" rIns="91429" bIns="45714" rtlCol="0">
            <a:spAutoFit/>
          </a:bodyPr>
          <a:lstStyle/>
          <a:p>
            <a:pPr algn="ctr"/>
            <a:r>
              <a:rPr lang="en-US" sz="2000" b="1" dirty="0" err="1">
                <a:latin typeface="Calibri"/>
              </a:rPr>
              <a:t>Randomise</a:t>
            </a:r>
            <a:endParaRPr lang="en-US" sz="2000" b="1" dirty="0">
              <a:latin typeface="Calibri"/>
            </a:endParaRPr>
          </a:p>
        </p:txBody>
      </p:sp>
      <p:sp>
        <p:nvSpPr>
          <p:cNvPr id="23" name="TextBox 22">
            <a:extLst>
              <a:ext uri="{FF2B5EF4-FFF2-40B4-BE49-F238E27FC236}">
                <a16:creationId xmlns:a16="http://schemas.microsoft.com/office/drawing/2014/main" id="{98C13C51-CC58-4246-92F1-300C18136EC6}"/>
              </a:ext>
            </a:extLst>
          </p:cNvPr>
          <p:cNvSpPr txBox="1"/>
          <p:nvPr/>
        </p:nvSpPr>
        <p:spPr>
          <a:xfrm>
            <a:off x="2191675" y="2102796"/>
            <a:ext cx="1587934" cy="1200316"/>
          </a:xfrm>
          <a:prstGeom prst="rect">
            <a:avLst/>
          </a:prstGeom>
          <a:solidFill>
            <a:schemeClr val="accent1">
              <a:lumMod val="20000"/>
              <a:lumOff val="80000"/>
            </a:schemeClr>
          </a:solidFill>
        </p:spPr>
        <p:txBody>
          <a:bodyPr wrap="square" lIns="91429" tIns="45714" rIns="91429" bIns="45714" rtlCol="0">
            <a:spAutoFit/>
          </a:bodyPr>
          <a:lstStyle/>
          <a:p>
            <a:pPr algn="ctr"/>
            <a:endParaRPr lang="en-US" sz="800" dirty="0">
              <a:solidFill>
                <a:schemeClr val="tx2"/>
              </a:solidFill>
              <a:latin typeface="Calibri"/>
            </a:endParaRPr>
          </a:p>
          <a:p>
            <a:pPr algn="ctr"/>
            <a:r>
              <a:rPr lang="en-US" dirty="0">
                <a:solidFill>
                  <a:schemeClr val="tx2"/>
                </a:solidFill>
                <a:latin typeface="Calibri"/>
              </a:rPr>
              <a:t>Map hotspots</a:t>
            </a:r>
          </a:p>
          <a:p>
            <a:pPr algn="ctr"/>
            <a:r>
              <a:rPr lang="en-US" dirty="0">
                <a:solidFill>
                  <a:schemeClr val="tx2"/>
                </a:solidFill>
                <a:latin typeface="Calibri"/>
              </a:rPr>
              <a:t>Microplanning</a:t>
            </a:r>
          </a:p>
          <a:p>
            <a:pPr algn="ctr"/>
            <a:r>
              <a:rPr lang="en-US" dirty="0">
                <a:solidFill>
                  <a:schemeClr val="tx2"/>
                </a:solidFill>
                <a:latin typeface="Calibri"/>
              </a:rPr>
              <a:t>Form SHG</a:t>
            </a:r>
          </a:p>
          <a:p>
            <a:pPr algn="ctr"/>
            <a:endParaRPr lang="en-US" sz="1000" dirty="0">
              <a:solidFill>
                <a:schemeClr val="tx2"/>
              </a:solidFill>
              <a:latin typeface="Calibri"/>
            </a:endParaRPr>
          </a:p>
        </p:txBody>
      </p:sp>
      <p:sp>
        <p:nvSpPr>
          <p:cNvPr id="24" name="TextBox 23">
            <a:extLst>
              <a:ext uri="{FF2B5EF4-FFF2-40B4-BE49-F238E27FC236}">
                <a16:creationId xmlns:a16="http://schemas.microsoft.com/office/drawing/2014/main" id="{16FD83E6-2046-C644-B162-13FF1CD233A8}"/>
              </a:ext>
            </a:extLst>
          </p:cNvPr>
          <p:cNvSpPr txBox="1"/>
          <p:nvPr/>
        </p:nvSpPr>
        <p:spPr>
          <a:xfrm>
            <a:off x="3779609" y="1973171"/>
            <a:ext cx="3719663" cy="1477315"/>
          </a:xfrm>
          <a:prstGeom prst="rect">
            <a:avLst/>
          </a:prstGeom>
          <a:solidFill>
            <a:schemeClr val="accent5"/>
          </a:solidFill>
          <a:ln>
            <a:noFill/>
          </a:ln>
        </p:spPr>
        <p:style>
          <a:lnRef idx="1">
            <a:schemeClr val="accent4"/>
          </a:lnRef>
          <a:fillRef idx="2">
            <a:schemeClr val="accent4"/>
          </a:fillRef>
          <a:effectRef idx="1">
            <a:schemeClr val="accent4"/>
          </a:effectRef>
          <a:fontRef idx="minor">
            <a:schemeClr val="dk1"/>
          </a:fontRef>
        </p:style>
        <p:txBody>
          <a:bodyPr wrap="square" lIns="91429" tIns="45714" rIns="91429" bIns="45714" rtlCol="0">
            <a:spAutoFit/>
          </a:bodyPr>
          <a:lstStyle/>
          <a:p>
            <a:pPr algn="ctr"/>
            <a:r>
              <a:rPr lang="en-US" b="1" dirty="0">
                <a:solidFill>
                  <a:schemeClr val="bg1"/>
                </a:solidFill>
                <a:latin typeface="Calibri"/>
              </a:rPr>
              <a:t>RDS survey data </a:t>
            </a:r>
          </a:p>
          <a:p>
            <a:pPr algn="ctr"/>
            <a:r>
              <a:rPr lang="en-US" dirty="0">
                <a:solidFill>
                  <a:schemeClr val="bg1"/>
                </a:solidFill>
                <a:latin typeface="Calibri"/>
              </a:rPr>
              <a:t>200 x 22 FSWs HIV Ab, HIV VL, HIV RITA, HIV DRL, STI,  TDF levels Y chromosome, Questionnaire, program data</a:t>
            </a:r>
            <a:endParaRPr lang="en-US" b="1" dirty="0">
              <a:solidFill>
                <a:schemeClr val="bg1"/>
              </a:solidFill>
              <a:latin typeface="Calibri"/>
            </a:endParaRPr>
          </a:p>
        </p:txBody>
      </p:sp>
      <p:cxnSp>
        <p:nvCxnSpPr>
          <p:cNvPr id="25" name="Elbow Connector 24">
            <a:extLst>
              <a:ext uri="{FF2B5EF4-FFF2-40B4-BE49-F238E27FC236}">
                <a16:creationId xmlns:a16="http://schemas.microsoft.com/office/drawing/2014/main" id="{6F8AEBE1-4EF9-B748-87B8-B51588DA9A20}"/>
              </a:ext>
            </a:extLst>
          </p:cNvPr>
          <p:cNvCxnSpPr>
            <a:cxnSpLocks/>
          </p:cNvCxnSpPr>
          <p:nvPr/>
        </p:nvCxnSpPr>
        <p:spPr>
          <a:xfrm rot="5400000" flipH="1" flipV="1">
            <a:off x="1825407" y="3839078"/>
            <a:ext cx="522151" cy="200531"/>
          </a:xfrm>
          <a:prstGeom prst="bentConnector3">
            <a:avLst>
              <a:gd name="adj1" fmla="val 100435"/>
            </a:avLst>
          </a:prstGeom>
          <a:ln w="25400">
            <a:solidFill>
              <a:schemeClr val="accent4">
                <a:lumMod val="50000"/>
              </a:schemeClr>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26" name="Elbow Connector 25">
            <a:extLst>
              <a:ext uri="{FF2B5EF4-FFF2-40B4-BE49-F238E27FC236}">
                <a16:creationId xmlns:a16="http://schemas.microsoft.com/office/drawing/2014/main" id="{0F8D90F3-4DE6-0C44-A4C0-C0F77F2A2AA9}"/>
              </a:ext>
            </a:extLst>
          </p:cNvPr>
          <p:cNvCxnSpPr>
            <a:cxnSpLocks/>
          </p:cNvCxnSpPr>
          <p:nvPr/>
        </p:nvCxnSpPr>
        <p:spPr>
          <a:xfrm>
            <a:off x="1970288" y="4201476"/>
            <a:ext cx="181134" cy="110709"/>
          </a:xfrm>
          <a:prstGeom prst="bentConnector3">
            <a:avLst>
              <a:gd name="adj1" fmla="val 6480"/>
            </a:avLst>
          </a:prstGeom>
          <a:ln w="25400">
            <a:solidFill>
              <a:schemeClr val="accent4">
                <a:lumMod val="50000"/>
              </a:schemeClr>
            </a:solidFill>
            <a:headEnd type="none"/>
            <a:tailEnd type="arrow"/>
          </a:ln>
        </p:spPr>
        <p:style>
          <a:lnRef idx="2">
            <a:schemeClr val="accent1"/>
          </a:lnRef>
          <a:fillRef idx="0">
            <a:schemeClr val="accent1"/>
          </a:fillRef>
          <a:effectRef idx="1">
            <a:schemeClr val="accent1"/>
          </a:effectRef>
          <a:fontRef idx="minor">
            <a:schemeClr val="tx1"/>
          </a:fontRef>
        </p:style>
      </p:cxnSp>
      <p:grpSp>
        <p:nvGrpSpPr>
          <p:cNvPr id="27" name="Group 26">
            <a:extLst>
              <a:ext uri="{FF2B5EF4-FFF2-40B4-BE49-F238E27FC236}">
                <a16:creationId xmlns:a16="http://schemas.microsoft.com/office/drawing/2014/main" id="{2093C029-B058-0045-867B-882D5A7A8B2D}"/>
              </a:ext>
            </a:extLst>
          </p:cNvPr>
          <p:cNvGrpSpPr/>
          <p:nvPr/>
        </p:nvGrpSpPr>
        <p:grpSpPr>
          <a:xfrm>
            <a:off x="3072395" y="1231884"/>
            <a:ext cx="8874897" cy="696153"/>
            <a:chOff x="4171263" y="48414"/>
            <a:chExt cx="7415578" cy="696153"/>
          </a:xfrm>
          <a:noFill/>
        </p:grpSpPr>
        <p:sp>
          <p:nvSpPr>
            <p:cNvPr id="28" name="Round Same Side Corner Rectangle 159">
              <a:extLst>
                <a:ext uri="{FF2B5EF4-FFF2-40B4-BE49-F238E27FC236}">
                  <a16:creationId xmlns:a16="http://schemas.microsoft.com/office/drawing/2014/main" id="{1462CBA8-8DB7-AF46-8A4E-62867A20460B}"/>
                </a:ext>
              </a:extLst>
            </p:cNvPr>
            <p:cNvSpPr/>
            <p:nvPr/>
          </p:nvSpPr>
          <p:spPr>
            <a:xfrm rot="5400000">
              <a:off x="7530975" y="-3311298"/>
              <a:ext cx="696153" cy="7415578"/>
            </a:xfrm>
            <a:prstGeom prst="round2SameRect">
              <a:avLst/>
            </a:prstGeom>
            <a:grpFill/>
            <a:ln w="38100" cmpd="sng">
              <a:solidFill>
                <a:srgbClr val="9900FF"/>
              </a:solidFill>
            </a:ln>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9" name="Round Same Side Corner Rectangle 4">
              <a:extLst>
                <a:ext uri="{FF2B5EF4-FFF2-40B4-BE49-F238E27FC236}">
                  <a16:creationId xmlns:a16="http://schemas.microsoft.com/office/drawing/2014/main" id="{C4535E2B-FAA0-C04F-B637-831C010E5F35}"/>
                </a:ext>
              </a:extLst>
            </p:cNvPr>
            <p:cNvSpPr/>
            <p:nvPr/>
          </p:nvSpPr>
          <p:spPr>
            <a:xfrm>
              <a:off x="4171263" y="82397"/>
              <a:ext cx="7381595" cy="628187"/>
            </a:xfrm>
            <a:prstGeom prst="rect">
              <a:avLst/>
            </a:prstGeom>
            <a:grpFill/>
            <a:ln>
              <a:solidFill>
                <a:srgbClr val="9900FF"/>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68275" lvl="1" indent="-168275" algn="l" defTabSz="977900">
                <a:lnSpc>
                  <a:spcPct val="90000"/>
                </a:lnSpc>
                <a:spcBef>
                  <a:spcPct val="0"/>
                </a:spcBef>
                <a:spcAft>
                  <a:spcPct val="15000"/>
                </a:spcAft>
                <a:buFont typeface="Arial" panose="020B0604020202020204" pitchFamily="34" charset="0"/>
                <a:buChar char="•"/>
              </a:pPr>
              <a:r>
                <a:rPr lang="en-US" sz="2100" kern="1200" dirty="0">
                  <a:latin typeface="Calibri"/>
                  <a:cs typeface="Calibri"/>
                </a:rPr>
                <a:t>Regular risk-differentiated, individualized support for Sisters engagement</a:t>
              </a:r>
            </a:p>
            <a:p>
              <a:pPr marL="168275" lvl="1" indent="-168275" algn="l" defTabSz="977900">
                <a:lnSpc>
                  <a:spcPct val="90000"/>
                </a:lnSpc>
                <a:spcBef>
                  <a:spcPct val="0"/>
                </a:spcBef>
                <a:spcAft>
                  <a:spcPct val="15000"/>
                </a:spcAft>
                <a:buFont typeface="Arial" panose="020B0604020202020204" pitchFamily="34" charset="0"/>
                <a:buChar char="•"/>
                <a:tabLst>
                  <a:tab pos="2398713" algn="l"/>
                </a:tabLst>
              </a:pPr>
              <a:r>
                <a:rPr lang="en-US" sz="2100" dirty="0">
                  <a:cs typeface="Calibri"/>
                </a:rPr>
                <a:t>Biweekly peer-led, community Self Help Groups</a:t>
              </a:r>
            </a:p>
          </p:txBody>
        </p:sp>
      </p:grpSp>
      <p:cxnSp>
        <p:nvCxnSpPr>
          <p:cNvPr id="30" name="Straight Connector 29">
            <a:extLst>
              <a:ext uri="{FF2B5EF4-FFF2-40B4-BE49-F238E27FC236}">
                <a16:creationId xmlns:a16="http://schemas.microsoft.com/office/drawing/2014/main" id="{BE3E6B32-3CDC-0740-A416-33DD32A57AC6}"/>
              </a:ext>
            </a:extLst>
          </p:cNvPr>
          <p:cNvCxnSpPr/>
          <p:nvPr/>
        </p:nvCxnSpPr>
        <p:spPr>
          <a:xfrm flipH="1">
            <a:off x="4697702" y="3483137"/>
            <a:ext cx="3212" cy="405004"/>
          </a:xfrm>
          <a:prstGeom prst="line">
            <a:avLst/>
          </a:prstGeom>
          <a:ln w="38100" cmpd="sng">
            <a:solidFill>
              <a:schemeClr val="accent3">
                <a:lumMod val="50000"/>
              </a:schemeClr>
            </a:solidFill>
          </a:ln>
        </p:spPr>
        <p:style>
          <a:lnRef idx="3">
            <a:schemeClr val="dk1"/>
          </a:lnRef>
          <a:fillRef idx="0">
            <a:schemeClr val="dk1"/>
          </a:fillRef>
          <a:effectRef idx="2">
            <a:schemeClr val="dk1"/>
          </a:effectRef>
          <a:fontRef idx="minor">
            <a:schemeClr val="tx1"/>
          </a:fontRef>
        </p:style>
      </p:cxnSp>
      <p:sp>
        <p:nvSpPr>
          <p:cNvPr id="31" name="TextBox 30">
            <a:extLst>
              <a:ext uri="{FF2B5EF4-FFF2-40B4-BE49-F238E27FC236}">
                <a16:creationId xmlns:a16="http://schemas.microsoft.com/office/drawing/2014/main" id="{4D8B47FD-7A59-AB40-8280-23A18BAE1AE9}"/>
              </a:ext>
            </a:extLst>
          </p:cNvPr>
          <p:cNvSpPr txBox="1"/>
          <p:nvPr/>
        </p:nvSpPr>
        <p:spPr>
          <a:xfrm>
            <a:off x="249275" y="780061"/>
            <a:ext cx="6845912" cy="461665"/>
          </a:xfrm>
          <a:prstGeom prst="rect">
            <a:avLst/>
          </a:prstGeom>
          <a:noFill/>
        </p:spPr>
        <p:txBody>
          <a:bodyPr wrap="square" rtlCol="0">
            <a:spAutoFit/>
          </a:bodyPr>
          <a:lstStyle/>
          <a:p>
            <a:r>
              <a:rPr lang="en-US" sz="2400" b="1" dirty="0"/>
              <a:t>Intervention arm only: 11 clusters</a:t>
            </a:r>
          </a:p>
        </p:txBody>
      </p:sp>
      <p:grpSp>
        <p:nvGrpSpPr>
          <p:cNvPr id="32" name="Group 31">
            <a:extLst>
              <a:ext uri="{FF2B5EF4-FFF2-40B4-BE49-F238E27FC236}">
                <a16:creationId xmlns:a16="http://schemas.microsoft.com/office/drawing/2014/main" id="{97D6AF0B-B452-4547-9EB0-0E7CB0AA929D}"/>
              </a:ext>
            </a:extLst>
          </p:cNvPr>
          <p:cNvGrpSpPr/>
          <p:nvPr/>
        </p:nvGrpSpPr>
        <p:grpSpPr>
          <a:xfrm>
            <a:off x="3691005" y="5458029"/>
            <a:ext cx="8215615" cy="1310778"/>
            <a:chOff x="4171261" y="1704383"/>
            <a:chExt cx="7415578" cy="696155"/>
          </a:xfrm>
          <a:solidFill>
            <a:schemeClr val="bg1"/>
          </a:solidFill>
        </p:grpSpPr>
        <p:sp>
          <p:nvSpPr>
            <p:cNvPr id="33" name="Round Same Side Corner Rectangle 198">
              <a:extLst>
                <a:ext uri="{FF2B5EF4-FFF2-40B4-BE49-F238E27FC236}">
                  <a16:creationId xmlns:a16="http://schemas.microsoft.com/office/drawing/2014/main" id="{D50F6C72-6323-C840-B355-5530CFA69CC0}"/>
                </a:ext>
              </a:extLst>
            </p:cNvPr>
            <p:cNvSpPr/>
            <p:nvPr/>
          </p:nvSpPr>
          <p:spPr>
            <a:xfrm rot="5400000">
              <a:off x="7530972" y="-1655328"/>
              <a:ext cx="696155" cy="7415578"/>
            </a:xfrm>
            <a:prstGeom prst="round2SameRect">
              <a:avLst/>
            </a:prstGeom>
            <a:grpFill/>
            <a:ln w="38100" cmpd="sng">
              <a:solidFill>
                <a:schemeClr val="bg2">
                  <a:lumMod val="50000"/>
                </a:schemeClr>
              </a:solidFill>
            </a:ln>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34" name="Round Same Side Corner Rectangle 12">
              <a:extLst>
                <a:ext uri="{FF2B5EF4-FFF2-40B4-BE49-F238E27FC236}">
                  <a16:creationId xmlns:a16="http://schemas.microsoft.com/office/drawing/2014/main" id="{0DE2DA40-C20E-5748-9B43-D3CCFDDE6102}"/>
                </a:ext>
              </a:extLst>
            </p:cNvPr>
            <p:cNvSpPr/>
            <p:nvPr/>
          </p:nvSpPr>
          <p:spPr>
            <a:xfrm>
              <a:off x="4171263" y="1740762"/>
              <a:ext cx="7381595" cy="628187"/>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endParaRPr lang="en-GB" sz="2100" kern="1200" dirty="0">
                <a:latin typeface="Calibri"/>
                <a:cs typeface="Calibri"/>
              </a:endParaRPr>
            </a:p>
            <a:p>
              <a:pPr marL="228600" lvl="1" indent="-228600" algn="l" defTabSz="977900">
                <a:lnSpc>
                  <a:spcPct val="90000"/>
                </a:lnSpc>
                <a:spcBef>
                  <a:spcPct val="0"/>
                </a:spcBef>
                <a:spcAft>
                  <a:spcPct val="15000"/>
                </a:spcAft>
                <a:buChar char="••"/>
              </a:pPr>
              <a:r>
                <a:rPr lang="en-GB" sz="2100" kern="1200" dirty="0">
                  <a:latin typeface="Calibri"/>
                  <a:cs typeface="Calibri"/>
                </a:rPr>
                <a:t>Facility-level: weekly clinic for FSW at Govt health facility</a:t>
              </a:r>
              <a:endParaRPr lang="en-US" sz="2100" kern="1200" dirty="0"/>
            </a:p>
            <a:p>
              <a:pPr marL="228600" lvl="1" indent="-228600" defTabSz="977900">
                <a:lnSpc>
                  <a:spcPct val="90000"/>
                </a:lnSpc>
                <a:spcBef>
                  <a:spcPct val="0"/>
                </a:spcBef>
                <a:spcAft>
                  <a:spcPct val="15000"/>
                </a:spcAft>
                <a:buChar char="••"/>
              </a:pPr>
              <a:r>
                <a:rPr lang="en-GB" sz="2100" kern="1200" dirty="0">
                  <a:latin typeface="Calibri"/>
                  <a:cs typeface="Calibri"/>
                </a:rPr>
                <a:t>Community-level: peer-led mobilisation for services</a:t>
              </a:r>
            </a:p>
            <a:p>
              <a:pPr marL="228600" lvl="1" indent="-228600" defTabSz="977900">
                <a:lnSpc>
                  <a:spcPct val="90000"/>
                </a:lnSpc>
                <a:spcBef>
                  <a:spcPct val="0"/>
                </a:spcBef>
                <a:spcAft>
                  <a:spcPct val="15000"/>
                </a:spcAft>
                <a:buChar char="••"/>
              </a:pPr>
              <a:r>
                <a:rPr lang="en-GB" sz="2100" dirty="0">
                  <a:cs typeface="Calibri"/>
                </a:rPr>
                <a:t>Real time data capture         data guided programming</a:t>
              </a:r>
              <a:endParaRPr lang="en-GB" sz="2100" b="1" dirty="0">
                <a:cs typeface="Calibri"/>
              </a:endParaRPr>
            </a:p>
            <a:p>
              <a:pPr marL="228600" lvl="1" indent="-228600" defTabSz="977900">
                <a:lnSpc>
                  <a:spcPct val="90000"/>
                </a:lnSpc>
                <a:spcBef>
                  <a:spcPct val="0"/>
                </a:spcBef>
                <a:spcAft>
                  <a:spcPct val="15000"/>
                </a:spcAft>
                <a:buChar char="••"/>
              </a:pPr>
              <a:r>
                <a:rPr lang="en-GB" sz="2100" dirty="0">
                  <a:cs typeface="Calibri"/>
                </a:rPr>
                <a:t>In-depth, theory-based process evaluation</a:t>
              </a:r>
              <a:endParaRPr lang="en-GB" sz="2100" b="1" dirty="0">
                <a:cs typeface="Calibri"/>
              </a:endParaRPr>
            </a:p>
            <a:p>
              <a:pPr marL="228600" lvl="1" indent="-228600" algn="l" defTabSz="977900">
                <a:lnSpc>
                  <a:spcPct val="90000"/>
                </a:lnSpc>
                <a:spcBef>
                  <a:spcPct val="0"/>
                </a:spcBef>
                <a:spcAft>
                  <a:spcPct val="15000"/>
                </a:spcAft>
                <a:buChar char="••"/>
              </a:pPr>
              <a:endParaRPr lang="en-GB" sz="2100" kern="1200" dirty="0">
                <a:latin typeface="Calibri"/>
                <a:cs typeface="Calibri"/>
              </a:endParaRPr>
            </a:p>
          </p:txBody>
        </p:sp>
      </p:grpSp>
      <p:cxnSp>
        <p:nvCxnSpPr>
          <p:cNvPr id="35" name="Elbow Connector 34">
            <a:extLst>
              <a:ext uri="{FF2B5EF4-FFF2-40B4-BE49-F238E27FC236}">
                <a16:creationId xmlns:a16="http://schemas.microsoft.com/office/drawing/2014/main" id="{B9C40510-22E8-A543-8A7E-FFA7A20E3C47}"/>
              </a:ext>
            </a:extLst>
          </p:cNvPr>
          <p:cNvCxnSpPr>
            <a:cxnSpLocks/>
          </p:cNvCxnSpPr>
          <p:nvPr/>
        </p:nvCxnSpPr>
        <p:spPr>
          <a:xfrm>
            <a:off x="1858168" y="3311974"/>
            <a:ext cx="310360" cy="1123142"/>
          </a:xfrm>
          <a:prstGeom prst="bentConnector2">
            <a:avLst/>
          </a:prstGeom>
          <a:ln w="38100" cmpd="sng">
            <a:solidFill>
              <a:schemeClr val="tx1"/>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6B212EE8-617D-4C42-87D6-6848931DB18E}"/>
              </a:ext>
            </a:extLst>
          </p:cNvPr>
          <p:cNvSpPr/>
          <p:nvPr/>
        </p:nvSpPr>
        <p:spPr>
          <a:xfrm>
            <a:off x="2183818" y="3544871"/>
            <a:ext cx="638551" cy="292390"/>
          </a:xfrm>
          <a:prstGeom prst="rect">
            <a:avLst/>
          </a:prstGeom>
          <a:solidFill>
            <a:schemeClr val="accent1">
              <a:lumMod val="20000"/>
              <a:lumOff val="80000"/>
            </a:schemeClr>
          </a:solidFill>
          <a:ln>
            <a:solidFill>
              <a:schemeClr val="accent1">
                <a:lumMod val="20000"/>
                <a:lumOff val="80000"/>
              </a:schemeClr>
            </a:solidFill>
          </a:ln>
        </p:spPr>
        <p:style>
          <a:lnRef idx="0">
            <a:schemeClr val="accent4"/>
          </a:lnRef>
          <a:fillRef idx="3">
            <a:schemeClr val="accent4"/>
          </a:fillRef>
          <a:effectRef idx="3">
            <a:schemeClr val="accent4"/>
          </a:effectRef>
          <a:fontRef idx="minor">
            <a:schemeClr val="lt1"/>
          </a:fontRef>
        </p:style>
        <p:txBody>
          <a:bodyPr lIns="91429" tIns="45714" rIns="91429" bIns="45714" rtlCol="0" anchor="ctr"/>
          <a:lstStyle/>
          <a:p>
            <a:pPr algn="ctr"/>
            <a:endParaRPr lang="en-US">
              <a:solidFill>
                <a:prstClr val="white"/>
              </a:solidFill>
              <a:latin typeface="Calibri"/>
            </a:endParaRPr>
          </a:p>
        </p:txBody>
      </p:sp>
      <p:cxnSp>
        <p:nvCxnSpPr>
          <p:cNvPr id="37" name="Straight Connector 36">
            <a:extLst>
              <a:ext uri="{FF2B5EF4-FFF2-40B4-BE49-F238E27FC236}">
                <a16:creationId xmlns:a16="http://schemas.microsoft.com/office/drawing/2014/main" id="{973C0B0A-16AA-7544-A0E2-0109ABAE6B07}"/>
              </a:ext>
            </a:extLst>
          </p:cNvPr>
          <p:cNvCxnSpPr/>
          <p:nvPr/>
        </p:nvCxnSpPr>
        <p:spPr>
          <a:xfrm>
            <a:off x="4687619" y="4560355"/>
            <a:ext cx="0" cy="258682"/>
          </a:xfrm>
          <a:prstGeom prst="line">
            <a:avLst/>
          </a:prstGeom>
          <a:ln w="38100" cmpd="sng"/>
        </p:spPr>
        <p:style>
          <a:lnRef idx="3">
            <a:schemeClr val="dk1"/>
          </a:lnRef>
          <a:fillRef idx="0">
            <a:schemeClr val="dk1"/>
          </a:fillRef>
          <a:effectRef idx="2">
            <a:schemeClr val="dk1"/>
          </a:effectRef>
          <a:fontRef idx="minor">
            <a:schemeClr val="tx1"/>
          </a:fontRef>
        </p:style>
      </p:cxnSp>
      <p:sp>
        <p:nvSpPr>
          <p:cNvPr id="38" name="Rectangle 37">
            <a:extLst>
              <a:ext uri="{FF2B5EF4-FFF2-40B4-BE49-F238E27FC236}">
                <a16:creationId xmlns:a16="http://schemas.microsoft.com/office/drawing/2014/main" id="{8BB288BD-020B-6742-BC9E-084EB2CFADBF}"/>
              </a:ext>
            </a:extLst>
          </p:cNvPr>
          <p:cNvSpPr/>
          <p:nvPr/>
        </p:nvSpPr>
        <p:spPr>
          <a:xfrm>
            <a:off x="6748318" y="4131969"/>
            <a:ext cx="419437" cy="359858"/>
          </a:xfrm>
          <a:prstGeom prst="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lIns="91429" tIns="45714" rIns="91429" bIns="45714" rtlCol="0" anchor="ctr"/>
          <a:lstStyle/>
          <a:p>
            <a:pPr algn="ctr"/>
            <a:endParaRPr lang="en-US">
              <a:solidFill>
                <a:prstClr val="white"/>
              </a:solidFill>
              <a:latin typeface="Calibri"/>
            </a:endParaRPr>
          </a:p>
        </p:txBody>
      </p:sp>
      <p:sp>
        <p:nvSpPr>
          <p:cNvPr id="39" name="Rectangle 38">
            <a:extLst>
              <a:ext uri="{FF2B5EF4-FFF2-40B4-BE49-F238E27FC236}">
                <a16:creationId xmlns:a16="http://schemas.microsoft.com/office/drawing/2014/main" id="{F620A423-87A8-A344-97C6-18DE0442C910}"/>
              </a:ext>
            </a:extLst>
          </p:cNvPr>
          <p:cNvSpPr/>
          <p:nvPr/>
        </p:nvSpPr>
        <p:spPr>
          <a:xfrm>
            <a:off x="275367" y="5438622"/>
            <a:ext cx="3396864" cy="1318383"/>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066800">
              <a:lnSpc>
                <a:spcPct val="90000"/>
              </a:lnSpc>
              <a:spcBef>
                <a:spcPct val="0"/>
              </a:spcBef>
              <a:spcAft>
                <a:spcPct val="35000"/>
              </a:spcAft>
            </a:pPr>
            <a:r>
              <a:rPr lang="en-US" sz="2100" b="1" dirty="0">
                <a:cs typeface="Calibri"/>
              </a:rPr>
              <a:t>Comprehensive SRH services</a:t>
            </a:r>
          </a:p>
          <a:p>
            <a:pPr lvl="0" defTabSz="1066800">
              <a:lnSpc>
                <a:spcPct val="90000"/>
              </a:lnSpc>
              <a:spcBef>
                <a:spcPct val="0"/>
              </a:spcBef>
              <a:spcAft>
                <a:spcPct val="35000"/>
              </a:spcAft>
            </a:pPr>
            <a:r>
              <a:rPr lang="en-US" sz="2100" b="1" dirty="0" err="1">
                <a:cs typeface="Calibri"/>
              </a:rPr>
              <a:t>Programme</a:t>
            </a:r>
            <a:r>
              <a:rPr lang="en-US" sz="2100" b="1" dirty="0">
                <a:cs typeface="Calibri"/>
              </a:rPr>
              <a:t> monitoring</a:t>
            </a:r>
          </a:p>
          <a:p>
            <a:pPr lvl="0" defTabSz="1066800">
              <a:lnSpc>
                <a:spcPct val="90000"/>
              </a:lnSpc>
              <a:spcBef>
                <a:spcPct val="0"/>
              </a:spcBef>
              <a:spcAft>
                <a:spcPct val="35000"/>
              </a:spcAft>
            </a:pPr>
            <a:r>
              <a:rPr lang="en-US" sz="2100" b="1" dirty="0">
                <a:cs typeface="Calibri"/>
              </a:rPr>
              <a:t>Process evaluation</a:t>
            </a:r>
          </a:p>
        </p:txBody>
      </p:sp>
      <p:sp>
        <p:nvSpPr>
          <p:cNvPr id="40" name="Arrow: Right 95">
            <a:extLst>
              <a:ext uri="{FF2B5EF4-FFF2-40B4-BE49-F238E27FC236}">
                <a16:creationId xmlns:a16="http://schemas.microsoft.com/office/drawing/2014/main" id="{8B1F07DC-067F-0C4F-984D-91C1EDA2A92F}"/>
              </a:ext>
            </a:extLst>
          </p:cNvPr>
          <p:cNvSpPr/>
          <p:nvPr/>
        </p:nvSpPr>
        <p:spPr>
          <a:xfrm>
            <a:off x="6693988" y="6156628"/>
            <a:ext cx="375694" cy="283100"/>
          </a:xfrm>
          <a:prstGeom prst="rightArrow">
            <a:avLst>
              <a:gd name="adj1" fmla="val 50000"/>
              <a:gd name="adj2" fmla="val 4755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917DFD9-4E41-4A47-9EA0-1417E361FAF7}"/>
              </a:ext>
            </a:extLst>
          </p:cNvPr>
          <p:cNvSpPr/>
          <p:nvPr/>
        </p:nvSpPr>
        <p:spPr>
          <a:xfrm>
            <a:off x="344361" y="1218341"/>
            <a:ext cx="2728032" cy="716737"/>
          </a:xfrm>
          <a:prstGeom prst="rect">
            <a:avLst/>
          </a:prstGeom>
          <a:solidFill>
            <a:srgbClr val="99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066800">
              <a:lnSpc>
                <a:spcPct val="90000"/>
              </a:lnSpc>
              <a:spcBef>
                <a:spcPct val="0"/>
              </a:spcBef>
              <a:spcAft>
                <a:spcPct val="35000"/>
              </a:spcAft>
            </a:pPr>
            <a:r>
              <a:rPr lang="en-GB" sz="2100" b="1" dirty="0">
                <a:cs typeface="Calibri"/>
              </a:rPr>
              <a:t>Microplanning + SHG</a:t>
            </a:r>
            <a:endParaRPr lang="en-US" sz="2100" b="1" dirty="0">
              <a:cs typeface="Calibri"/>
            </a:endParaRPr>
          </a:p>
        </p:txBody>
      </p:sp>
      <p:cxnSp>
        <p:nvCxnSpPr>
          <p:cNvPr id="42" name="Elbow Connector 93">
            <a:extLst>
              <a:ext uri="{FF2B5EF4-FFF2-40B4-BE49-F238E27FC236}">
                <a16:creationId xmlns:a16="http://schemas.microsoft.com/office/drawing/2014/main" id="{11E0C775-516A-064B-A104-013931226E67}"/>
              </a:ext>
            </a:extLst>
          </p:cNvPr>
          <p:cNvCxnSpPr>
            <a:cxnSpLocks/>
          </p:cNvCxnSpPr>
          <p:nvPr/>
        </p:nvCxnSpPr>
        <p:spPr>
          <a:xfrm rot="5400000">
            <a:off x="6930540" y="3554601"/>
            <a:ext cx="1158609" cy="605407"/>
          </a:xfrm>
          <a:prstGeom prst="bentConnector3">
            <a:avLst>
              <a:gd name="adj1" fmla="val 121"/>
            </a:avLst>
          </a:prstGeom>
          <a:ln w="38100" cmpd="sng">
            <a:solidFill>
              <a:schemeClr val="tx1"/>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43" name="Rectangle 42">
            <a:extLst>
              <a:ext uri="{FF2B5EF4-FFF2-40B4-BE49-F238E27FC236}">
                <a16:creationId xmlns:a16="http://schemas.microsoft.com/office/drawing/2014/main" id="{6FD23CEF-49EF-304C-A07B-A63D80BE6B20}"/>
              </a:ext>
            </a:extLst>
          </p:cNvPr>
          <p:cNvSpPr/>
          <p:nvPr/>
        </p:nvSpPr>
        <p:spPr>
          <a:xfrm>
            <a:off x="7876384" y="2255173"/>
            <a:ext cx="4070907" cy="20731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38EA829-7A6A-AB4A-9A04-82F67FBA52A1}"/>
              </a:ext>
            </a:extLst>
          </p:cNvPr>
          <p:cNvSpPr/>
          <p:nvPr/>
        </p:nvSpPr>
        <p:spPr>
          <a:xfrm>
            <a:off x="7984248" y="2255173"/>
            <a:ext cx="4039055" cy="2677656"/>
          </a:xfrm>
          <a:prstGeom prst="rect">
            <a:avLst/>
          </a:prstGeom>
        </p:spPr>
        <p:txBody>
          <a:bodyPr wrap="square">
            <a:spAutoFit/>
          </a:bodyPr>
          <a:lstStyle/>
          <a:p>
            <a:r>
              <a:rPr lang="en-US" b="1" dirty="0"/>
              <a:t>Impact at FSW population level in both HIV+ and HIV- FSW</a:t>
            </a:r>
          </a:p>
          <a:p>
            <a:r>
              <a:rPr lang="en-US" sz="1600" b="1" dirty="0"/>
              <a:t>1</a:t>
            </a:r>
            <a:r>
              <a:rPr lang="en-US" sz="1600" b="1" baseline="30000" dirty="0"/>
              <a:t>0</a:t>
            </a:r>
            <a:r>
              <a:rPr lang="en-US" sz="1600" b="1" dirty="0"/>
              <a:t> Outcome </a:t>
            </a:r>
            <a:r>
              <a:rPr lang="en-US" sz="1600" dirty="0"/>
              <a:t>– composite outcome (RDS)</a:t>
            </a:r>
          </a:p>
          <a:p>
            <a:pPr marL="0" lvl="1"/>
            <a:r>
              <a:rPr lang="en-GB" sz="1600" dirty="0"/>
              <a:t>% of all FSW who are at risk of HIV acquisition/transmission*</a:t>
            </a:r>
          </a:p>
          <a:p>
            <a:pPr marL="0" lvl="1"/>
            <a:endParaRPr lang="en-GB" sz="800" dirty="0"/>
          </a:p>
          <a:p>
            <a:pPr marL="0" lvl="1"/>
            <a:r>
              <a:rPr lang="en-GB" sz="1600" dirty="0"/>
              <a:t>*FSW reporting </a:t>
            </a:r>
            <a:r>
              <a:rPr lang="en-GB" sz="1600" dirty="0" err="1"/>
              <a:t>condomless</a:t>
            </a:r>
            <a:r>
              <a:rPr lang="en-GB" sz="1600" dirty="0"/>
              <a:t> sex in past month &amp; HIV+ VL&gt;1000c/mL or HIV- not on </a:t>
            </a:r>
            <a:r>
              <a:rPr lang="en-GB" sz="1600" dirty="0" err="1"/>
              <a:t>PrEP.</a:t>
            </a:r>
            <a:r>
              <a:rPr lang="en-GB" sz="1600" dirty="0"/>
              <a:t> </a:t>
            </a:r>
          </a:p>
          <a:p>
            <a:pPr marL="0" lvl="1"/>
            <a:endParaRPr lang="en-US" sz="800" dirty="0"/>
          </a:p>
          <a:p>
            <a:pPr algn="ctr"/>
            <a:endParaRPr lang="en-US" b="1" dirty="0">
              <a:solidFill>
                <a:srgbClr val="FF0000"/>
              </a:solidFill>
            </a:endParaRPr>
          </a:p>
          <a:p>
            <a:pPr algn="ctr"/>
            <a:endParaRPr lang="en-US" b="1" dirty="0">
              <a:solidFill>
                <a:srgbClr val="FF0000"/>
              </a:solidFill>
            </a:endParaRPr>
          </a:p>
        </p:txBody>
      </p:sp>
      <p:cxnSp>
        <p:nvCxnSpPr>
          <p:cNvPr id="45" name="Straight Arrow Connector 44">
            <a:extLst>
              <a:ext uri="{FF2B5EF4-FFF2-40B4-BE49-F238E27FC236}">
                <a16:creationId xmlns:a16="http://schemas.microsoft.com/office/drawing/2014/main" id="{1F49B879-6828-724C-88C5-64A07B75132E}"/>
              </a:ext>
            </a:extLst>
          </p:cNvPr>
          <p:cNvCxnSpPr>
            <a:cxnSpLocks/>
            <a:stCxn id="23" idx="2"/>
          </p:cNvCxnSpPr>
          <p:nvPr/>
        </p:nvCxnSpPr>
        <p:spPr>
          <a:xfrm flipH="1">
            <a:off x="2669528" y="3303112"/>
            <a:ext cx="316114" cy="1886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7666F85-C501-8F41-A4C5-6693EE01C717}"/>
              </a:ext>
            </a:extLst>
          </p:cNvPr>
          <p:cNvCxnSpPr>
            <a:cxnSpLocks/>
          </p:cNvCxnSpPr>
          <p:nvPr/>
        </p:nvCxnSpPr>
        <p:spPr>
          <a:xfrm>
            <a:off x="6783163" y="3282559"/>
            <a:ext cx="190516" cy="2355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11D2DD1-9764-9A49-974A-9097AA133018}"/>
              </a:ext>
            </a:extLst>
          </p:cNvPr>
          <p:cNvCxnSpPr>
            <a:cxnSpLocks/>
          </p:cNvCxnSpPr>
          <p:nvPr/>
        </p:nvCxnSpPr>
        <p:spPr>
          <a:xfrm>
            <a:off x="6779856" y="3291723"/>
            <a:ext cx="191714" cy="10449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8" name="Picture 47" descr="Logo, company name&#10;&#10;Description automatically generated">
            <a:extLst>
              <a:ext uri="{FF2B5EF4-FFF2-40B4-BE49-F238E27FC236}">
                <a16:creationId xmlns:a16="http://schemas.microsoft.com/office/drawing/2014/main" id="{68405535-2B05-EA45-B04E-1CFCB874FEFE}"/>
              </a:ext>
            </a:extLst>
          </p:cNvPr>
          <p:cNvPicPr>
            <a:picLocks noChangeAspect="1"/>
          </p:cNvPicPr>
          <p:nvPr/>
        </p:nvPicPr>
        <p:blipFill rotWithShape="1">
          <a:blip r:embed="rId3">
            <a:extLst>
              <a:ext uri="{28A0092B-C50C-407E-A947-70E740481C1C}">
                <a14:useLocalDpi xmlns:a14="http://schemas.microsoft.com/office/drawing/2010/main" val="0"/>
              </a:ext>
            </a:extLst>
          </a:blip>
          <a:srcRect t="36259" b="18702"/>
          <a:stretch/>
        </p:blipFill>
        <p:spPr>
          <a:xfrm>
            <a:off x="10510160" y="6192871"/>
            <a:ext cx="1599392" cy="665129"/>
          </a:xfrm>
          <a:prstGeom prst="rect">
            <a:avLst/>
          </a:prstGeom>
        </p:spPr>
      </p:pic>
    </p:spTree>
    <p:extLst>
      <p:ext uri="{BB962C8B-B14F-4D97-AF65-F5344CB8AC3E}">
        <p14:creationId xmlns:p14="http://schemas.microsoft.com/office/powerpoint/2010/main" val="2352403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8804CD-C8C6-4945-BF11-8CD2206FE695}"/>
              </a:ext>
            </a:extLst>
          </p:cNvPr>
          <p:cNvSpPr>
            <a:spLocks noGrp="1"/>
          </p:cNvSpPr>
          <p:nvPr>
            <p:ph type="body" idx="1"/>
          </p:nvPr>
        </p:nvSpPr>
        <p:spPr>
          <a:xfrm>
            <a:off x="1401416" y="203817"/>
            <a:ext cx="10519403" cy="456900"/>
          </a:xfrm>
        </p:spPr>
        <p:txBody>
          <a:bodyPr/>
          <a:lstStyle/>
          <a:p>
            <a:r>
              <a:rPr lang="en-US" dirty="0"/>
              <a:t>RDS survey (n=4444) data collection and lab methods </a:t>
            </a:r>
            <a:br>
              <a:rPr lang="en-US" dirty="0"/>
            </a:br>
            <a:endParaRPr lang="en-US" dirty="0">
              <a:solidFill>
                <a:schemeClr val="tx1"/>
              </a:solidFill>
            </a:endParaRPr>
          </a:p>
        </p:txBody>
      </p:sp>
      <p:pic>
        <p:nvPicPr>
          <p:cNvPr id="4" name="Picture 2" descr="Liverpool School of Tropical Medicine - Wikipedia">
            <a:extLst>
              <a:ext uri="{FF2B5EF4-FFF2-40B4-BE49-F238E27FC236}">
                <a16:creationId xmlns:a16="http://schemas.microsoft.com/office/drawing/2014/main" id="{79684FF4-8084-7D45-AA66-4E9FFA3EC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
            <a:ext cx="1172817" cy="8689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 company name&#10;&#10;Description automatically generated">
            <a:extLst>
              <a:ext uri="{FF2B5EF4-FFF2-40B4-BE49-F238E27FC236}">
                <a16:creationId xmlns:a16="http://schemas.microsoft.com/office/drawing/2014/main" id="{6F9439E4-5E69-5D42-943A-E02A828CD6E3}"/>
              </a:ext>
            </a:extLst>
          </p:cNvPr>
          <p:cNvPicPr>
            <a:picLocks noChangeAspect="1"/>
          </p:cNvPicPr>
          <p:nvPr/>
        </p:nvPicPr>
        <p:blipFill rotWithShape="1">
          <a:blip r:embed="rId3">
            <a:extLst>
              <a:ext uri="{28A0092B-C50C-407E-A947-70E740481C1C}">
                <a14:useLocalDpi xmlns:a14="http://schemas.microsoft.com/office/drawing/2010/main" val="0"/>
              </a:ext>
            </a:extLst>
          </a:blip>
          <a:srcRect t="36259" b="18702"/>
          <a:stretch/>
        </p:blipFill>
        <p:spPr>
          <a:xfrm>
            <a:off x="10417395" y="6117784"/>
            <a:ext cx="1599392" cy="665129"/>
          </a:xfrm>
          <a:prstGeom prst="rect">
            <a:avLst/>
          </a:prstGeom>
        </p:spPr>
      </p:pic>
      <p:sp>
        <p:nvSpPr>
          <p:cNvPr id="7" name="Content Placeholder 2">
            <a:extLst>
              <a:ext uri="{FF2B5EF4-FFF2-40B4-BE49-F238E27FC236}">
                <a16:creationId xmlns:a16="http://schemas.microsoft.com/office/drawing/2014/main" id="{B83A2B42-1F6E-954F-8DB0-3EF84256FE97}"/>
              </a:ext>
            </a:extLst>
          </p:cNvPr>
          <p:cNvSpPr txBox="1">
            <a:spLocks/>
          </p:cNvSpPr>
          <p:nvPr/>
        </p:nvSpPr>
        <p:spPr>
          <a:xfrm>
            <a:off x="586408" y="1191265"/>
            <a:ext cx="4985657" cy="4926519"/>
          </a:xfrm>
          <a:prstGeom prst="rect">
            <a:avLst/>
          </a:prstGeom>
          <a:noFill/>
          <a:ln>
            <a:noFill/>
          </a:ln>
        </p:spPr>
        <p:txBody>
          <a:bodyPr spcFirstLastPara="1" vert="horz" wrap="square" lIns="0" tIns="0" rIns="0" bIns="0" rtlCol="0" anchor="t" anchorCtr="0">
            <a:noAutofit/>
          </a:bodyPr>
          <a:lstStyle>
            <a:lvl1pPr marL="457200" marR="0" lvl="0" indent="-228600" algn="l" defTabSz="914400" rtl="0" eaLnBrk="1" latinLnBrk="0" hangingPunct="1">
              <a:lnSpc>
                <a:spcPct val="90000"/>
              </a:lnSpc>
              <a:spcBef>
                <a:spcPts val="1000"/>
              </a:spcBef>
              <a:spcAft>
                <a:spcPts val="0"/>
              </a:spcAft>
              <a:buClr>
                <a:schemeClr val="lt1"/>
              </a:buClr>
              <a:buSzPts val="3200"/>
              <a:buFont typeface="Arial"/>
              <a:buNone/>
              <a:defRPr sz="3200" b="0" i="0" u="none" strike="noStrike" kern="1200" cap="none">
                <a:solidFill>
                  <a:schemeClr val="lt1"/>
                </a:solidFill>
                <a:latin typeface="Arial"/>
                <a:ea typeface="Arial"/>
                <a:cs typeface="Arial"/>
                <a:sym typeface="Arial"/>
              </a:defRPr>
            </a:lvl1pPr>
            <a:lvl2pPr marL="914400" marR="0" lvl="1" indent="-381000" algn="l" defTabSz="914400" rtl="0" eaLnBrk="1" latinLnBrk="0" hangingPunct="1">
              <a:lnSpc>
                <a:spcPct val="90000"/>
              </a:lnSpc>
              <a:spcBef>
                <a:spcPts val="500"/>
              </a:spcBef>
              <a:spcAft>
                <a:spcPts val="0"/>
              </a:spcAft>
              <a:buClr>
                <a:schemeClr val="dk1"/>
              </a:buClr>
              <a:buSzPts val="2400"/>
              <a:buFont typeface="Arial"/>
              <a:buChar char="•"/>
              <a:defRPr sz="2400" b="0" i="0" u="none" strike="noStrike" kern="1200" cap="none">
                <a:solidFill>
                  <a:schemeClr val="dk1"/>
                </a:solidFill>
                <a:latin typeface="Arial"/>
                <a:ea typeface="Arial"/>
                <a:cs typeface="Arial"/>
                <a:sym typeface="Arial"/>
              </a:defRPr>
            </a:lvl2pPr>
            <a:lvl3pPr marL="1371600" marR="0" lvl="2" indent="-355600" algn="l" defTabSz="914400" rtl="0" eaLnBrk="1" latinLnBrk="0" hangingPunct="1">
              <a:lnSpc>
                <a:spcPct val="90000"/>
              </a:lnSpc>
              <a:spcBef>
                <a:spcPts val="500"/>
              </a:spcBef>
              <a:spcAft>
                <a:spcPts val="0"/>
              </a:spcAft>
              <a:buClr>
                <a:schemeClr val="dk1"/>
              </a:buClr>
              <a:buSzPts val="2000"/>
              <a:buFont typeface="Arial"/>
              <a:buChar char="•"/>
              <a:defRPr sz="2000" b="0" i="0" u="none" strike="noStrike" kern="1200" cap="none">
                <a:solidFill>
                  <a:schemeClr val="dk1"/>
                </a:solidFill>
                <a:latin typeface="Arial"/>
                <a:ea typeface="Arial"/>
                <a:cs typeface="Arial"/>
                <a:sym typeface="Arial"/>
              </a:defRPr>
            </a:lvl3pPr>
            <a:lvl4pPr marL="1828800" marR="0" lvl="3"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4pPr>
            <a:lvl5pPr marL="2286000" marR="0" lvl="4"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9pPr>
          </a:lstStyle>
          <a:p>
            <a:r>
              <a:rPr lang="en-US" sz="2400" b="1" dirty="0">
                <a:solidFill>
                  <a:schemeClr val="tx1"/>
                </a:solidFill>
              </a:rPr>
              <a:t>Questionnaire delivered using ACASI</a:t>
            </a:r>
          </a:p>
          <a:p>
            <a:pPr marL="268288" lvl="1" indent="-180975"/>
            <a:r>
              <a:rPr lang="en-US" dirty="0"/>
              <a:t>Sex behavior</a:t>
            </a:r>
          </a:p>
          <a:p>
            <a:pPr marL="268288" lvl="1" indent="-180975"/>
            <a:r>
              <a:rPr lang="en-US" dirty="0"/>
              <a:t>SRH </a:t>
            </a:r>
          </a:p>
          <a:p>
            <a:pPr marL="268288" lvl="1" indent="-180975"/>
            <a:r>
              <a:rPr lang="en-US" dirty="0"/>
              <a:t>Mental health</a:t>
            </a:r>
          </a:p>
          <a:p>
            <a:pPr marL="268288" lvl="1" indent="-180975"/>
            <a:r>
              <a:rPr lang="en-US" dirty="0"/>
              <a:t>QoL</a:t>
            </a:r>
          </a:p>
          <a:p>
            <a:pPr marL="268288" lvl="1" indent="-180975"/>
            <a:r>
              <a:rPr lang="en-US" dirty="0"/>
              <a:t>Substance use</a:t>
            </a:r>
          </a:p>
          <a:p>
            <a:pPr marL="268288" lvl="1" indent="-180975"/>
            <a:r>
              <a:rPr lang="en-US" dirty="0"/>
              <a:t>Social cohesion</a:t>
            </a:r>
          </a:p>
          <a:p>
            <a:pPr marL="268288" lvl="1" indent="-180975"/>
            <a:r>
              <a:rPr lang="en-US" dirty="0"/>
              <a:t>Stigma</a:t>
            </a:r>
          </a:p>
          <a:p>
            <a:pPr marL="268288" lvl="1" indent="-180975"/>
            <a:r>
              <a:rPr lang="en-US" dirty="0"/>
              <a:t>Violence</a:t>
            </a:r>
          </a:p>
          <a:p>
            <a:pPr marL="268288" lvl="1" indent="-180975"/>
            <a:r>
              <a:rPr lang="en-US" dirty="0" err="1"/>
              <a:t>Programme</a:t>
            </a:r>
            <a:r>
              <a:rPr lang="en-US" dirty="0"/>
              <a:t> engagement</a:t>
            </a:r>
          </a:p>
          <a:p>
            <a:pPr marL="268288" lvl="1" indent="-180975"/>
            <a:r>
              <a:rPr lang="en-US" dirty="0"/>
              <a:t>PrEP Values and Preferences – including DCE</a:t>
            </a:r>
          </a:p>
          <a:p>
            <a:pPr marL="268288" lvl="1" indent="-180975"/>
            <a:r>
              <a:rPr lang="en-US" dirty="0"/>
              <a:t>CV19 vaccination</a:t>
            </a:r>
          </a:p>
        </p:txBody>
      </p:sp>
      <p:sp>
        <p:nvSpPr>
          <p:cNvPr id="8" name="Content Placeholder 3">
            <a:extLst>
              <a:ext uri="{FF2B5EF4-FFF2-40B4-BE49-F238E27FC236}">
                <a16:creationId xmlns:a16="http://schemas.microsoft.com/office/drawing/2014/main" id="{88948C64-D817-374F-8C66-27DAD6AD8CCB}"/>
              </a:ext>
            </a:extLst>
          </p:cNvPr>
          <p:cNvSpPr txBox="1">
            <a:spLocks/>
          </p:cNvSpPr>
          <p:nvPr/>
        </p:nvSpPr>
        <p:spPr>
          <a:xfrm>
            <a:off x="6241774" y="1284999"/>
            <a:ext cx="5791432" cy="5054265"/>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t>Laboratories</a:t>
            </a:r>
          </a:p>
          <a:p>
            <a:r>
              <a:rPr lang="en-US" sz="3600" dirty="0"/>
              <a:t>Finger-prick blood sample point of care test</a:t>
            </a:r>
          </a:p>
          <a:p>
            <a:pPr lvl="1"/>
            <a:r>
              <a:rPr lang="en-US" sz="3200" dirty="0"/>
              <a:t>HIV – national algorithm</a:t>
            </a:r>
          </a:p>
          <a:p>
            <a:pPr lvl="1"/>
            <a:r>
              <a:rPr lang="en-US" sz="3200" dirty="0"/>
              <a:t>Syphilis	</a:t>
            </a:r>
          </a:p>
          <a:p>
            <a:r>
              <a:rPr lang="en-US" sz="3600" dirty="0"/>
              <a:t>Dried blood spot</a:t>
            </a:r>
          </a:p>
          <a:p>
            <a:pPr lvl="1"/>
            <a:r>
              <a:rPr lang="en-US" sz="3200" dirty="0"/>
              <a:t>Viral Load</a:t>
            </a:r>
          </a:p>
          <a:p>
            <a:pPr lvl="1"/>
            <a:r>
              <a:rPr lang="en-US" sz="3200" dirty="0"/>
              <a:t>PrEP </a:t>
            </a:r>
            <a:r>
              <a:rPr lang="en-US" sz="3300" dirty="0"/>
              <a:t>Tenofovir</a:t>
            </a:r>
            <a:r>
              <a:rPr lang="en-US" sz="3200" dirty="0"/>
              <a:t> diphosphate levels </a:t>
            </a:r>
          </a:p>
          <a:p>
            <a:pPr lvl="1"/>
            <a:r>
              <a:rPr lang="en-US" sz="3200" dirty="0"/>
              <a:t>Recent HIV </a:t>
            </a:r>
            <a:r>
              <a:rPr lang="en-US" sz="3200" dirty="0" err="1"/>
              <a:t>infectioj</a:t>
            </a:r>
            <a:endParaRPr lang="en-US" sz="3200" dirty="0"/>
          </a:p>
          <a:p>
            <a:pPr lvl="1"/>
            <a:r>
              <a:rPr lang="en-US" sz="3200" dirty="0"/>
              <a:t>ART Levels</a:t>
            </a:r>
          </a:p>
          <a:p>
            <a:pPr lvl="1"/>
            <a:r>
              <a:rPr lang="en-US" sz="3200" dirty="0"/>
              <a:t>ART resistance </a:t>
            </a:r>
          </a:p>
          <a:p>
            <a:r>
              <a:rPr lang="en-US" sz="3600" dirty="0"/>
              <a:t>Self-administered vaginal swab</a:t>
            </a:r>
          </a:p>
          <a:p>
            <a:pPr lvl="1"/>
            <a:r>
              <a:rPr lang="en-US" sz="3200" dirty="0"/>
              <a:t>NG, CT, TV</a:t>
            </a:r>
          </a:p>
          <a:p>
            <a:pPr lvl="1"/>
            <a:r>
              <a:rPr lang="en-US" sz="3200" dirty="0"/>
              <a:t>Y-Chromosome </a:t>
            </a:r>
          </a:p>
        </p:txBody>
      </p:sp>
      <p:cxnSp>
        <p:nvCxnSpPr>
          <p:cNvPr id="9" name="Straight Connector 8">
            <a:extLst>
              <a:ext uri="{FF2B5EF4-FFF2-40B4-BE49-F238E27FC236}">
                <a16:creationId xmlns:a16="http://schemas.microsoft.com/office/drawing/2014/main" id="{7AB94CC5-C1E9-8E4D-B253-74613FF0B4F5}"/>
              </a:ext>
            </a:extLst>
          </p:cNvPr>
          <p:cNvCxnSpPr/>
          <p:nvPr/>
        </p:nvCxnSpPr>
        <p:spPr>
          <a:xfrm>
            <a:off x="5794513" y="1191264"/>
            <a:ext cx="0" cy="5148000"/>
          </a:xfrm>
          <a:prstGeom prst="line">
            <a:avLst/>
          </a:prstGeom>
          <a:ln w="28575" cmpd="sng">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142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8AAC-CE78-441B-97F4-7619C1B54358}"/>
              </a:ext>
            </a:extLst>
          </p:cNvPr>
          <p:cNvSpPr>
            <a:spLocks noGrp="1"/>
          </p:cNvSpPr>
          <p:nvPr>
            <p:ph type="title"/>
          </p:nvPr>
        </p:nvSpPr>
        <p:spPr>
          <a:xfrm>
            <a:off x="600668" y="-188607"/>
            <a:ext cx="10985503" cy="2324101"/>
          </a:xfrm>
        </p:spPr>
        <p:txBody>
          <a:bodyPr anchor="b">
            <a:normAutofit/>
          </a:bodyPr>
          <a:lstStyle/>
          <a:p>
            <a:r>
              <a:rPr lang="en-US" b="1" dirty="0"/>
              <a:t>Primary endpoint</a:t>
            </a:r>
            <a:endParaRPr lang="en-GB" b="1" dirty="0"/>
          </a:p>
        </p:txBody>
      </p:sp>
      <p:sp>
        <p:nvSpPr>
          <p:cNvPr id="3" name="Content Placeholder 2">
            <a:extLst>
              <a:ext uri="{FF2B5EF4-FFF2-40B4-BE49-F238E27FC236}">
                <a16:creationId xmlns:a16="http://schemas.microsoft.com/office/drawing/2014/main" id="{3F63ADEF-6381-42E0-BB83-A6DD90060B38}"/>
              </a:ext>
            </a:extLst>
          </p:cNvPr>
          <p:cNvSpPr>
            <a:spLocks noGrp="1"/>
          </p:cNvSpPr>
          <p:nvPr>
            <p:ph type="body" sz="quarter" idx="21"/>
          </p:nvPr>
        </p:nvSpPr>
        <p:spPr>
          <a:xfrm>
            <a:off x="600671" y="3611595"/>
            <a:ext cx="10985500" cy="1874837"/>
          </a:xfrm>
        </p:spPr>
        <p:txBody>
          <a:bodyPr>
            <a:normAutofit/>
          </a:bodyPr>
          <a:lstStyle/>
          <a:p>
            <a:pPr marL="0" indent="0">
              <a:spcAft>
                <a:spcPts val="600"/>
              </a:spcAft>
              <a:buNone/>
            </a:pPr>
            <a:r>
              <a:rPr lang="en-US" dirty="0">
                <a:solidFill>
                  <a:srgbClr val="00B0F0"/>
                </a:solidFill>
              </a:rPr>
              <a:t>The proportion of all FSW who are at risk of either HIV acquisition or HIV transmission </a:t>
            </a:r>
            <a:endParaRPr lang="en-GB" dirty="0">
              <a:solidFill>
                <a:srgbClr val="00B0F0"/>
              </a:solidFill>
            </a:endParaRPr>
          </a:p>
        </p:txBody>
      </p:sp>
      <p:pic>
        <p:nvPicPr>
          <p:cNvPr id="6" name="Picture 2" descr="Liverpool School of Tropical Medicine - Wikipedia">
            <a:extLst>
              <a:ext uri="{FF2B5EF4-FFF2-40B4-BE49-F238E27FC236}">
                <a16:creationId xmlns:a16="http://schemas.microsoft.com/office/drawing/2014/main" id="{894101D3-C7EB-5244-A75B-B40FF6F367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
            <a:ext cx="1172817" cy="8689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company name&#10;&#10;Description automatically generated">
            <a:extLst>
              <a:ext uri="{FF2B5EF4-FFF2-40B4-BE49-F238E27FC236}">
                <a16:creationId xmlns:a16="http://schemas.microsoft.com/office/drawing/2014/main" id="{3F175E1C-3720-3948-858C-DEF9A7AC058D}"/>
              </a:ext>
            </a:extLst>
          </p:cNvPr>
          <p:cNvPicPr>
            <a:picLocks noChangeAspect="1"/>
          </p:cNvPicPr>
          <p:nvPr/>
        </p:nvPicPr>
        <p:blipFill rotWithShape="1">
          <a:blip r:embed="rId3">
            <a:extLst>
              <a:ext uri="{28A0092B-C50C-407E-A947-70E740481C1C}">
                <a14:useLocalDpi xmlns:a14="http://schemas.microsoft.com/office/drawing/2010/main" val="0"/>
              </a:ext>
            </a:extLst>
          </a:blip>
          <a:srcRect t="36259" b="18702"/>
          <a:stretch/>
        </p:blipFill>
        <p:spPr>
          <a:xfrm>
            <a:off x="10417395" y="6117784"/>
            <a:ext cx="1599392" cy="665129"/>
          </a:xfrm>
          <a:prstGeom prst="rect">
            <a:avLst/>
          </a:prstGeom>
        </p:spPr>
      </p:pic>
    </p:spTree>
    <p:extLst>
      <p:ext uri="{BB962C8B-B14F-4D97-AF65-F5344CB8AC3E}">
        <p14:creationId xmlns:p14="http://schemas.microsoft.com/office/powerpoint/2010/main" val="187532942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Image result for outline of africa">
            <a:extLst>
              <a:ext uri="{FF2B5EF4-FFF2-40B4-BE49-F238E27FC236}">
                <a16:creationId xmlns:a16="http://schemas.microsoft.com/office/drawing/2014/main" id="{05D38CAC-4A61-45A9-88C3-80B7F4EA8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3646" y="-284161"/>
            <a:ext cx="5902006" cy="7640413"/>
          </a:xfrm>
          <a:prstGeom prst="rect">
            <a:avLst/>
          </a:prstGeom>
          <a:noFill/>
          <a:extLst>
            <a:ext uri="{909E8E84-426E-40DD-AFC4-6F175D3DCCD1}">
              <a14:hiddenFill xmlns:a14="http://schemas.microsoft.com/office/drawing/2010/main">
                <a:solidFill>
                  <a:srgbClr val="FFFFFF"/>
                </a:solidFill>
              </a14:hiddenFill>
            </a:ext>
          </a:extLst>
        </p:spPr>
      </p:pic>
      <p:sp>
        <p:nvSpPr>
          <p:cNvPr id="119" name="Triangle"/>
          <p:cNvSpPr/>
          <p:nvPr/>
        </p:nvSpPr>
        <p:spPr>
          <a:xfrm>
            <a:off x="712133" y="601108"/>
            <a:ext cx="6671722" cy="50442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B0F0">
              <a:alpha val="10196"/>
            </a:srgbClr>
          </a:solidFill>
          <a:ln w="12700">
            <a:miter lim="400000"/>
          </a:ln>
          <a:effectLst>
            <a:outerShdw blurRad="38100" dist="25400" dir="5400000" rotWithShape="0">
              <a:srgbClr val="000000">
                <a:alpha val="50000"/>
              </a:srgbClr>
            </a:outerShdw>
          </a:effectLst>
        </p:spPr>
        <p:txBody>
          <a:bodyPr lIns="35719" tIns="35719" rIns="35719" bIns="35719" anchor="ctr"/>
          <a:lstStyle/>
          <a:p>
            <a:pPr>
              <a:defRPr b="0">
                <a:solidFill>
                  <a:srgbClr val="FFFFFF"/>
                </a:solidFill>
                <a:latin typeface="Helvetica Light"/>
                <a:ea typeface="Helvetica Light"/>
                <a:cs typeface="Helvetica Light"/>
                <a:sym typeface="Helvetica Light"/>
              </a:defRPr>
            </a:pPr>
            <a:endParaRPr sz="1266"/>
          </a:p>
        </p:txBody>
      </p:sp>
      <p:sp>
        <p:nvSpPr>
          <p:cNvPr id="121" name="RQ1 Formative research…"/>
          <p:cNvSpPr txBox="1"/>
          <p:nvPr/>
        </p:nvSpPr>
        <p:spPr>
          <a:xfrm>
            <a:off x="206436" y="4737643"/>
            <a:ext cx="4141615" cy="1549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spAutoFit/>
          </a:bodyPr>
          <a:lstStyle/>
          <a:p>
            <a:pPr algn="l">
              <a:defRPr sz="3000">
                <a:latin typeface="Helvetica"/>
                <a:ea typeface="Helvetica"/>
                <a:cs typeface="Helvetica"/>
                <a:sym typeface="Helvetica"/>
              </a:defRPr>
            </a:pPr>
            <a:r>
              <a:rPr sz="2400" b="1" dirty="0">
                <a:latin typeface="Helvetica" panose="020B0604020202020204" pitchFamily="34" charset="0"/>
                <a:cs typeface="Helvetica" panose="020B0604020202020204" pitchFamily="34" charset="0"/>
              </a:rPr>
              <a:t>RQ1 Formative research</a:t>
            </a:r>
          </a:p>
          <a:p>
            <a:pPr>
              <a:defRPr sz="3000" b="0">
                <a:latin typeface="Helvetica Light"/>
                <a:ea typeface="Helvetica Light"/>
                <a:cs typeface="Helvetica Light"/>
                <a:sym typeface="Helvetica Light"/>
              </a:defRPr>
            </a:pPr>
            <a:r>
              <a:rPr lang="en-GB" sz="2300" dirty="0">
                <a:sym typeface="Helvetica Light"/>
              </a:rPr>
              <a:t>What characteristics predict engagement in HIV prevention and care among FSW?  </a:t>
            </a:r>
            <a:endParaRPr sz="2300" dirty="0">
              <a:latin typeface="+mj-lt"/>
            </a:endParaRPr>
          </a:p>
        </p:txBody>
      </p:sp>
      <p:sp>
        <p:nvSpPr>
          <p:cNvPr id="122" name="RQ3 Modelling…"/>
          <p:cNvSpPr txBox="1"/>
          <p:nvPr/>
        </p:nvSpPr>
        <p:spPr>
          <a:xfrm>
            <a:off x="4302735" y="4754858"/>
            <a:ext cx="4676674" cy="1918795"/>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spAutoFit/>
          </a:bodyPr>
          <a:lstStyle/>
          <a:p>
            <a:pPr algn="l">
              <a:defRPr sz="3000">
                <a:latin typeface="Helvetica"/>
                <a:ea typeface="Helvetica"/>
                <a:cs typeface="Helvetica"/>
                <a:sym typeface="Helvetica"/>
              </a:defRPr>
            </a:pPr>
            <a:r>
              <a:rPr sz="2400" b="1" dirty="0">
                <a:solidFill>
                  <a:srgbClr val="FF0000"/>
                </a:solidFill>
              </a:rPr>
              <a:t>RQ3 Modelling</a:t>
            </a:r>
          </a:p>
          <a:p>
            <a:pPr>
              <a:defRPr sz="3000" b="0">
                <a:latin typeface="Helvetica Light"/>
                <a:ea typeface="Helvetica Light"/>
                <a:cs typeface="Helvetica Light"/>
                <a:sym typeface="Helvetica Light"/>
              </a:defRPr>
            </a:pPr>
            <a:r>
              <a:rPr lang="en-US" sz="2300" dirty="0">
                <a:sym typeface="Helvetica Light"/>
              </a:rPr>
              <a:t>What uptake of </a:t>
            </a:r>
            <a:r>
              <a:rPr lang="en-US" sz="2300" b="1" i="1" dirty="0">
                <a:solidFill>
                  <a:srgbClr val="00B0F0"/>
                </a:solidFill>
                <a:sym typeface="Helvetica Light"/>
              </a:rPr>
              <a:t>AMETHIST </a:t>
            </a:r>
            <a:r>
              <a:rPr lang="en-US" sz="2300" dirty="0">
                <a:sym typeface="Helvetica Light"/>
              </a:rPr>
              <a:t>will lead to virtual elimination of transmission through sex work?  </a:t>
            </a:r>
          </a:p>
          <a:p>
            <a:pPr>
              <a:defRPr sz="3000" b="0">
                <a:latin typeface="Helvetica Light"/>
                <a:ea typeface="Helvetica Light"/>
                <a:cs typeface="Helvetica Light"/>
                <a:sym typeface="Helvetica Light"/>
              </a:defRPr>
            </a:pPr>
            <a:r>
              <a:rPr lang="en-US" sz="2300" dirty="0">
                <a:sym typeface="Helvetica Light"/>
              </a:rPr>
              <a:t>Is it cost effective?</a:t>
            </a:r>
            <a:endParaRPr sz="2300" dirty="0">
              <a:solidFill>
                <a:srgbClr val="FF0000"/>
              </a:solidFill>
              <a:latin typeface="+mj-lt"/>
            </a:endParaRPr>
          </a:p>
        </p:txBody>
      </p:sp>
      <p:sp>
        <p:nvSpPr>
          <p:cNvPr id="123" name="RQ4: adaptation and replication in Malawi and Kwazulu Natal"/>
          <p:cNvSpPr txBox="1"/>
          <p:nvPr/>
        </p:nvSpPr>
        <p:spPr>
          <a:xfrm>
            <a:off x="8672271" y="1870317"/>
            <a:ext cx="3235345" cy="810799"/>
          </a:xfrm>
          <a:prstGeom prst="rect">
            <a:avLst/>
          </a:prstGeom>
          <a:solidFill>
            <a:schemeClr val="bg1"/>
          </a:solid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p>
            <a:pPr>
              <a:defRPr sz="3000" b="0">
                <a:latin typeface="Helvetica Light"/>
                <a:ea typeface="Helvetica Light"/>
                <a:cs typeface="Helvetica Light"/>
                <a:sym typeface="Helvetica Light"/>
              </a:defRPr>
            </a:pPr>
            <a:r>
              <a:rPr sz="2400" b="1" dirty="0">
                <a:latin typeface="Helvetica"/>
                <a:ea typeface="Helvetica"/>
                <a:cs typeface="Helvetica"/>
                <a:sym typeface="Helvetica"/>
              </a:rPr>
              <a:t>RQ4: </a:t>
            </a:r>
            <a:r>
              <a:rPr lang="en-US" sz="2400" b="1" dirty="0">
                <a:latin typeface="Helvetica"/>
                <a:ea typeface="Helvetica"/>
                <a:cs typeface="Helvetica"/>
                <a:sym typeface="Helvetica"/>
              </a:rPr>
              <a:t>Transferability: </a:t>
            </a:r>
          </a:p>
          <a:p>
            <a:pPr>
              <a:defRPr sz="3000" b="0">
                <a:latin typeface="Helvetica Light"/>
                <a:ea typeface="Helvetica Light"/>
                <a:cs typeface="Helvetica Light"/>
                <a:sym typeface="Helvetica Light"/>
              </a:defRPr>
            </a:pPr>
            <a:r>
              <a:rPr lang="en-GB" sz="2300" dirty="0">
                <a:sym typeface="Helvetica Light"/>
              </a:rPr>
              <a:t>Can </a:t>
            </a:r>
            <a:r>
              <a:rPr lang="en-GB" sz="2300" b="1" i="1" dirty="0">
                <a:solidFill>
                  <a:srgbClr val="00B0F0"/>
                </a:solidFill>
                <a:sym typeface="Helvetica Light"/>
              </a:rPr>
              <a:t>AMETHIST</a:t>
            </a:r>
            <a:r>
              <a:rPr lang="en-GB" sz="2300" dirty="0">
                <a:sym typeface="Helvetica Light"/>
              </a:rPr>
              <a:t> be</a:t>
            </a:r>
            <a:endParaRPr sz="2300" dirty="0"/>
          </a:p>
        </p:txBody>
      </p:sp>
      <p:sp>
        <p:nvSpPr>
          <p:cNvPr id="124" name="Triangle"/>
          <p:cNvSpPr/>
          <p:nvPr/>
        </p:nvSpPr>
        <p:spPr>
          <a:xfrm>
            <a:off x="3222390" y="3314797"/>
            <a:ext cx="1452645" cy="110380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B0F0"/>
          </a:solidFill>
          <a:ln w="12700">
            <a:miter lim="400000"/>
          </a:ln>
          <a:effectLst>
            <a:outerShdw blurRad="38100" dist="25400" dir="5400000" rotWithShape="0">
              <a:srgbClr val="000000">
                <a:alpha val="50000"/>
              </a:srgbClr>
            </a:outerShdw>
          </a:effectLst>
        </p:spPr>
        <p:txBody>
          <a:bodyPr lIns="35719" tIns="35719" rIns="35719" bIns="35719" anchor="ctr"/>
          <a:lstStyle/>
          <a:p>
            <a:pPr>
              <a:defRPr b="0">
                <a:solidFill>
                  <a:srgbClr val="FFFFFF"/>
                </a:solidFill>
                <a:latin typeface="Helvetica Light"/>
                <a:ea typeface="Helvetica Light"/>
                <a:cs typeface="Helvetica Light"/>
                <a:sym typeface="Helvetica Light"/>
              </a:defRPr>
            </a:pPr>
            <a:endParaRPr sz="1266"/>
          </a:p>
        </p:txBody>
      </p:sp>
      <p:sp>
        <p:nvSpPr>
          <p:cNvPr id="125" name="Line"/>
          <p:cNvSpPr/>
          <p:nvPr/>
        </p:nvSpPr>
        <p:spPr>
          <a:xfrm>
            <a:off x="3581324" y="4618318"/>
            <a:ext cx="892969" cy="1"/>
          </a:xfrm>
          <a:prstGeom prst="line">
            <a:avLst/>
          </a:prstGeom>
          <a:ln w="38100">
            <a:solidFill>
              <a:srgbClr val="000000"/>
            </a:solidFill>
            <a:miter lim="400000"/>
            <a:headEnd type="triangle"/>
            <a:tailEnd type="triangle"/>
          </a:ln>
        </p:spPr>
        <p:txBody>
          <a:bodyPr lIns="35719" tIns="35719" rIns="35719" bIns="35719" anchor="ctr"/>
          <a:lstStyle/>
          <a:p>
            <a:pPr>
              <a:defRPr b="0">
                <a:latin typeface="Helvetica Light"/>
                <a:ea typeface="Helvetica Light"/>
                <a:cs typeface="Helvetica Light"/>
                <a:sym typeface="Helvetica Light"/>
              </a:defRPr>
            </a:pPr>
            <a:endParaRPr sz="1266"/>
          </a:p>
        </p:txBody>
      </p:sp>
      <p:sp>
        <p:nvSpPr>
          <p:cNvPr id="126" name="Line"/>
          <p:cNvSpPr/>
          <p:nvPr/>
        </p:nvSpPr>
        <p:spPr>
          <a:xfrm flipV="1">
            <a:off x="3048534" y="3447162"/>
            <a:ext cx="524922" cy="785813"/>
          </a:xfrm>
          <a:prstGeom prst="line">
            <a:avLst/>
          </a:prstGeom>
          <a:ln w="38100">
            <a:solidFill>
              <a:srgbClr val="000000"/>
            </a:solidFill>
            <a:miter lim="400000"/>
            <a:headEnd type="triangle"/>
            <a:tailEnd type="triangle"/>
          </a:ln>
        </p:spPr>
        <p:txBody>
          <a:bodyPr lIns="35719" tIns="35719" rIns="35719" bIns="35719" anchor="ctr"/>
          <a:lstStyle/>
          <a:p>
            <a:pPr>
              <a:defRPr b="0">
                <a:latin typeface="Helvetica Light"/>
                <a:ea typeface="Helvetica Light"/>
                <a:cs typeface="Helvetica Light"/>
                <a:sym typeface="Helvetica Light"/>
              </a:defRPr>
            </a:pPr>
            <a:endParaRPr sz="1266"/>
          </a:p>
        </p:txBody>
      </p:sp>
      <p:sp>
        <p:nvSpPr>
          <p:cNvPr id="127" name="Line"/>
          <p:cNvSpPr/>
          <p:nvPr/>
        </p:nvSpPr>
        <p:spPr>
          <a:xfrm flipH="1" flipV="1">
            <a:off x="4338907" y="3447162"/>
            <a:ext cx="524922" cy="785813"/>
          </a:xfrm>
          <a:prstGeom prst="line">
            <a:avLst/>
          </a:prstGeom>
          <a:ln w="38100">
            <a:solidFill>
              <a:srgbClr val="000000"/>
            </a:solidFill>
            <a:miter lim="400000"/>
            <a:headEnd type="triangle" w="med" len="med"/>
            <a:tailEnd type="triangle" w="med" len="med"/>
          </a:ln>
        </p:spPr>
        <p:txBody>
          <a:bodyPr lIns="35719" tIns="35719" rIns="35719" bIns="35719" anchor="ctr"/>
          <a:lstStyle/>
          <a:p>
            <a:pPr>
              <a:defRPr b="0">
                <a:latin typeface="Helvetica Light"/>
                <a:ea typeface="Helvetica Light"/>
                <a:cs typeface="Helvetica Light"/>
                <a:sym typeface="Helvetica Light"/>
              </a:defRPr>
            </a:pPr>
            <a:endParaRPr sz="1266"/>
          </a:p>
        </p:txBody>
      </p:sp>
      <p:sp>
        <p:nvSpPr>
          <p:cNvPr id="4" name="TextBox 3">
            <a:extLst>
              <a:ext uri="{FF2B5EF4-FFF2-40B4-BE49-F238E27FC236}">
                <a16:creationId xmlns:a16="http://schemas.microsoft.com/office/drawing/2014/main" id="{E353CE98-F7D4-4646-99DF-15E9098F3558}"/>
              </a:ext>
            </a:extLst>
          </p:cNvPr>
          <p:cNvSpPr txBox="1"/>
          <p:nvPr/>
        </p:nvSpPr>
        <p:spPr>
          <a:xfrm>
            <a:off x="1771547" y="1202378"/>
            <a:ext cx="4818243" cy="2215991"/>
          </a:xfrm>
          <a:prstGeom prst="rect">
            <a:avLst/>
          </a:prstGeom>
          <a:noFill/>
        </p:spPr>
        <p:txBody>
          <a:bodyPr wrap="square" rtlCol="0">
            <a:spAutoFit/>
          </a:bodyPr>
          <a:lstStyle/>
          <a:p>
            <a:r>
              <a:rPr lang="en-GB" sz="2400" b="1" dirty="0">
                <a:latin typeface="Helvetica" panose="020B0604020202020204" pitchFamily="34" charset="0"/>
                <a:cs typeface="Helvetica" panose="020B0604020202020204" pitchFamily="34" charset="0"/>
              </a:rPr>
              <a:t>RQ2 Impact evaluation</a:t>
            </a:r>
          </a:p>
          <a:p>
            <a:r>
              <a:rPr lang="en-GB" sz="2300" dirty="0">
                <a:latin typeface="Helvetica Light"/>
              </a:rPr>
              <a:t>Is </a:t>
            </a:r>
            <a:r>
              <a:rPr lang="en-GB" sz="2300" b="1" i="1" dirty="0">
                <a:solidFill>
                  <a:srgbClr val="00B0F0"/>
                </a:solidFill>
                <a:latin typeface="Helvetica Light"/>
              </a:rPr>
              <a:t>AMETHIST</a:t>
            </a:r>
            <a:r>
              <a:rPr lang="en-GB" sz="2300" dirty="0">
                <a:latin typeface="Helvetica Light"/>
              </a:rPr>
              <a:t> effective at increasing coverage, uptake and engagement with prevention and care?</a:t>
            </a:r>
            <a:endParaRPr lang="en-US" sz="2300" dirty="0">
              <a:latin typeface="Helvetica Light"/>
            </a:endParaRPr>
          </a:p>
          <a:p>
            <a:endParaRPr lang="en-US" dirty="0"/>
          </a:p>
        </p:txBody>
      </p:sp>
      <p:cxnSp>
        <p:nvCxnSpPr>
          <p:cNvPr id="7" name="Straight Arrow Connector 6">
            <a:extLst>
              <a:ext uri="{FF2B5EF4-FFF2-40B4-BE49-F238E27FC236}">
                <a16:creationId xmlns:a16="http://schemas.microsoft.com/office/drawing/2014/main" id="{047AAFDA-7124-4EE2-8F45-2EE03B28777E}"/>
              </a:ext>
            </a:extLst>
          </p:cNvPr>
          <p:cNvCxnSpPr>
            <a:cxnSpLocks/>
          </p:cNvCxnSpPr>
          <p:nvPr/>
        </p:nvCxnSpPr>
        <p:spPr>
          <a:xfrm>
            <a:off x="6140239" y="1978636"/>
            <a:ext cx="2299480" cy="249622"/>
          </a:xfrm>
          <a:prstGeom prst="straightConnector1">
            <a:avLst/>
          </a:prstGeom>
          <a:ln w="3492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8E95F19-3232-43AE-A33C-4B9FA58D40A7}"/>
              </a:ext>
            </a:extLst>
          </p:cNvPr>
          <p:cNvCxnSpPr>
            <a:cxnSpLocks/>
          </p:cNvCxnSpPr>
          <p:nvPr/>
        </p:nvCxnSpPr>
        <p:spPr>
          <a:xfrm flipV="1">
            <a:off x="6964612" y="3471786"/>
            <a:ext cx="1538314" cy="1522378"/>
          </a:xfrm>
          <a:prstGeom prst="straightConnector1">
            <a:avLst/>
          </a:prstGeom>
          <a:ln w="3492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9E1ED56-3E43-4FA5-8DFD-48BB86747E6E}"/>
              </a:ext>
            </a:extLst>
          </p:cNvPr>
          <p:cNvCxnSpPr>
            <a:cxnSpLocks/>
          </p:cNvCxnSpPr>
          <p:nvPr/>
        </p:nvCxnSpPr>
        <p:spPr>
          <a:xfrm flipV="1">
            <a:off x="5629280" y="2745546"/>
            <a:ext cx="2886653" cy="1129488"/>
          </a:xfrm>
          <a:prstGeom prst="straightConnector1">
            <a:avLst/>
          </a:prstGeom>
          <a:ln w="3492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Title 3">
            <a:extLst>
              <a:ext uri="{FF2B5EF4-FFF2-40B4-BE49-F238E27FC236}">
                <a16:creationId xmlns:a16="http://schemas.microsoft.com/office/drawing/2014/main" id="{0B2C384B-C5C8-42FC-8F45-0549C6A2546B}"/>
              </a:ext>
            </a:extLst>
          </p:cNvPr>
          <p:cNvSpPr txBox="1">
            <a:spLocks/>
          </p:cNvSpPr>
          <p:nvPr/>
        </p:nvSpPr>
        <p:spPr>
          <a:xfrm>
            <a:off x="206436" y="105167"/>
            <a:ext cx="11912286"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B0F0"/>
                </a:solidFill>
                <a:latin typeface="+mn-lt"/>
              </a:rPr>
              <a:t>Our Research Questions</a:t>
            </a:r>
          </a:p>
        </p:txBody>
      </p:sp>
      <p:sp>
        <p:nvSpPr>
          <p:cNvPr id="10" name="Rectangle 9"/>
          <p:cNvSpPr/>
          <p:nvPr/>
        </p:nvSpPr>
        <p:spPr>
          <a:xfrm>
            <a:off x="8653853" y="2591179"/>
            <a:ext cx="2747979" cy="1154162"/>
          </a:xfrm>
          <a:prstGeom prst="rect">
            <a:avLst/>
          </a:prstGeom>
          <a:solidFill>
            <a:schemeClr val="bg1"/>
          </a:solidFill>
        </p:spPr>
        <p:txBody>
          <a:bodyPr wrap="square">
            <a:spAutoFit/>
          </a:bodyPr>
          <a:lstStyle/>
          <a:p>
            <a:pPr>
              <a:defRPr sz="3000" b="0">
                <a:latin typeface="Helvetica Light"/>
                <a:ea typeface="Helvetica Light"/>
                <a:cs typeface="Helvetica Light"/>
                <a:sym typeface="Helvetica Light"/>
              </a:defRPr>
            </a:pPr>
            <a:r>
              <a:rPr lang="en-GB" sz="2300" dirty="0">
                <a:sym typeface="Helvetica Light"/>
              </a:rPr>
              <a:t>translated cost </a:t>
            </a:r>
          </a:p>
          <a:p>
            <a:pPr>
              <a:defRPr sz="3000" b="0">
                <a:latin typeface="Helvetica Light"/>
                <a:ea typeface="Helvetica Light"/>
                <a:cs typeface="Helvetica Light"/>
                <a:sym typeface="Helvetica Light"/>
              </a:defRPr>
            </a:pPr>
            <a:r>
              <a:rPr lang="en-GB" sz="2300" dirty="0">
                <a:sym typeface="Helvetica Light"/>
              </a:rPr>
              <a:t>effectively to other </a:t>
            </a:r>
          </a:p>
          <a:p>
            <a:pPr>
              <a:defRPr sz="3000" b="0">
                <a:latin typeface="Helvetica Light"/>
                <a:ea typeface="Helvetica Light"/>
                <a:cs typeface="Helvetica Light"/>
                <a:sym typeface="Helvetica Light"/>
              </a:defRPr>
            </a:pPr>
            <a:r>
              <a:rPr lang="en-GB" sz="2300" dirty="0">
                <a:sym typeface="Helvetica Light"/>
              </a:rPr>
              <a:t>African settings? </a:t>
            </a:r>
            <a:endParaRPr lang="en-GB" sz="2300" dirty="0"/>
          </a:p>
        </p:txBody>
      </p:sp>
    </p:spTree>
    <p:extLst>
      <p:ext uri="{BB962C8B-B14F-4D97-AF65-F5344CB8AC3E}">
        <p14:creationId xmlns:p14="http://schemas.microsoft.com/office/powerpoint/2010/main" val="236715810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Image result for outline of africa">
            <a:extLst>
              <a:ext uri="{FF2B5EF4-FFF2-40B4-BE49-F238E27FC236}">
                <a16:creationId xmlns:a16="http://schemas.microsoft.com/office/drawing/2014/main" id="{05D38CAC-4A61-45A9-88C3-80B7F4EA8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3646" y="-284161"/>
            <a:ext cx="5902006" cy="7640413"/>
          </a:xfrm>
          <a:prstGeom prst="rect">
            <a:avLst/>
          </a:prstGeom>
          <a:noFill/>
          <a:extLst>
            <a:ext uri="{909E8E84-426E-40DD-AFC4-6F175D3DCCD1}">
              <a14:hiddenFill xmlns:a14="http://schemas.microsoft.com/office/drawing/2010/main">
                <a:solidFill>
                  <a:srgbClr val="FFFFFF"/>
                </a:solidFill>
              </a14:hiddenFill>
            </a:ext>
          </a:extLst>
        </p:spPr>
      </p:pic>
      <p:sp>
        <p:nvSpPr>
          <p:cNvPr id="119" name="Triangle"/>
          <p:cNvSpPr/>
          <p:nvPr/>
        </p:nvSpPr>
        <p:spPr>
          <a:xfrm>
            <a:off x="712133" y="601108"/>
            <a:ext cx="6671722" cy="50442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B0F0">
              <a:alpha val="10196"/>
            </a:srgbClr>
          </a:solidFill>
          <a:ln w="12700">
            <a:miter lim="400000"/>
          </a:ln>
          <a:effectLst>
            <a:outerShdw blurRad="38100" dist="25400" dir="5400000" rotWithShape="0">
              <a:srgbClr val="000000">
                <a:alpha val="50000"/>
              </a:srgbClr>
            </a:outerShdw>
          </a:effectLst>
        </p:spPr>
        <p:txBody>
          <a:bodyPr lIns="35719" tIns="35719" rIns="35719" bIns="35719" anchor="ctr"/>
          <a:lstStyle/>
          <a:p>
            <a:pPr>
              <a:defRPr b="0">
                <a:solidFill>
                  <a:srgbClr val="FFFFFF"/>
                </a:solidFill>
                <a:latin typeface="Helvetica Light"/>
                <a:ea typeface="Helvetica Light"/>
                <a:cs typeface="Helvetica Light"/>
                <a:sym typeface="Helvetica Light"/>
              </a:defRPr>
            </a:pPr>
            <a:endParaRPr sz="1266"/>
          </a:p>
        </p:txBody>
      </p:sp>
      <p:sp>
        <p:nvSpPr>
          <p:cNvPr id="121" name="RQ1 Formative research…"/>
          <p:cNvSpPr txBox="1"/>
          <p:nvPr/>
        </p:nvSpPr>
        <p:spPr>
          <a:xfrm>
            <a:off x="206436" y="4737643"/>
            <a:ext cx="4141615" cy="1549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spAutoFit/>
          </a:bodyPr>
          <a:lstStyle/>
          <a:p>
            <a:pPr algn="l">
              <a:defRPr sz="3000">
                <a:latin typeface="Helvetica"/>
                <a:ea typeface="Helvetica"/>
                <a:cs typeface="Helvetica"/>
                <a:sym typeface="Helvetica"/>
              </a:defRPr>
            </a:pPr>
            <a:r>
              <a:rPr sz="2400" b="1" dirty="0">
                <a:latin typeface="Helvetica" panose="020B0604020202020204" pitchFamily="34" charset="0"/>
                <a:cs typeface="Helvetica" panose="020B0604020202020204" pitchFamily="34" charset="0"/>
              </a:rPr>
              <a:t>RQ1 Formative research</a:t>
            </a:r>
          </a:p>
          <a:p>
            <a:pPr>
              <a:defRPr sz="3000" b="0">
                <a:latin typeface="Helvetica Light"/>
                <a:ea typeface="Helvetica Light"/>
                <a:cs typeface="Helvetica Light"/>
                <a:sym typeface="Helvetica Light"/>
              </a:defRPr>
            </a:pPr>
            <a:r>
              <a:rPr lang="en-GB" sz="2300" dirty="0">
                <a:sym typeface="Helvetica Light"/>
              </a:rPr>
              <a:t>What characteristics predict engagement in HIV prevention and care among FSW?  </a:t>
            </a:r>
            <a:endParaRPr sz="2300" dirty="0">
              <a:latin typeface="+mj-lt"/>
            </a:endParaRPr>
          </a:p>
        </p:txBody>
      </p:sp>
      <p:sp>
        <p:nvSpPr>
          <p:cNvPr id="122" name="RQ3 Modelling…"/>
          <p:cNvSpPr txBox="1"/>
          <p:nvPr/>
        </p:nvSpPr>
        <p:spPr>
          <a:xfrm>
            <a:off x="4302735" y="4754858"/>
            <a:ext cx="4676674" cy="1918795"/>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spAutoFit/>
          </a:bodyPr>
          <a:lstStyle/>
          <a:p>
            <a:pPr algn="l">
              <a:defRPr sz="3000">
                <a:latin typeface="Helvetica"/>
                <a:ea typeface="Helvetica"/>
                <a:cs typeface="Helvetica"/>
                <a:sym typeface="Helvetica"/>
              </a:defRPr>
            </a:pPr>
            <a:r>
              <a:rPr sz="2400" b="1" dirty="0"/>
              <a:t>RQ3 Modelling</a:t>
            </a:r>
          </a:p>
          <a:p>
            <a:pPr>
              <a:defRPr sz="3000" b="0">
                <a:latin typeface="Helvetica Light"/>
                <a:ea typeface="Helvetica Light"/>
                <a:cs typeface="Helvetica Light"/>
                <a:sym typeface="Helvetica Light"/>
              </a:defRPr>
            </a:pPr>
            <a:r>
              <a:rPr lang="en-US" sz="2300" dirty="0">
                <a:sym typeface="Helvetica Light"/>
              </a:rPr>
              <a:t>What uptake of </a:t>
            </a:r>
            <a:r>
              <a:rPr lang="en-US" sz="2300" b="1" i="1" dirty="0">
                <a:solidFill>
                  <a:srgbClr val="00B0F0"/>
                </a:solidFill>
                <a:sym typeface="Helvetica Light"/>
              </a:rPr>
              <a:t>AMETHIST </a:t>
            </a:r>
            <a:r>
              <a:rPr lang="en-US" sz="2300" dirty="0">
                <a:sym typeface="Helvetica Light"/>
              </a:rPr>
              <a:t>will lead to virtual elimination of transmission through sex work?  </a:t>
            </a:r>
          </a:p>
          <a:p>
            <a:pPr>
              <a:defRPr sz="3000" b="0">
                <a:latin typeface="Helvetica Light"/>
                <a:ea typeface="Helvetica Light"/>
                <a:cs typeface="Helvetica Light"/>
                <a:sym typeface="Helvetica Light"/>
              </a:defRPr>
            </a:pPr>
            <a:r>
              <a:rPr lang="en-US" sz="2300" dirty="0">
                <a:sym typeface="Helvetica Light"/>
              </a:rPr>
              <a:t>Is it cost effective?</a:t>
            </a:r>
            <a:endParaRPr sz="2300" dirty="0">
              <a:solidFill>
                <a:srgbClr val="FF0000"/>
              </a:solidFill>
              <a:latin typeface="+mj-lt"/>
            </a:endParaRPr>
          </a:p>
        </p:txBody>
      </p:sp>
      <p:sp>
        <p:nvSpPr>
          <p:cNvPr id="123" name="RQ4: adaptation and replication in Malawi and Kwazulu Natal"/>
          <p:cNvSpPr txBox="1"/>
          <p:nvPr/>
        </p:nvSpPr>
        <p:spPr>
          <a:xfrm>
            <a:off x="8672271" y="1870317"/>
            <a:ext cx="3235345" cy="810799"/>
          </a:xfrm>
          <a:prstGeom prst="rect">
            <a:avLst/>
          </a:prstGeom>
          <a:solidFill>
            <a:schemeClr val="bg1"/>
          </a:solid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p>
            <a:pPr>
              <a:defRPr sz="3000" b="0">
                <a:latin typeface="Helvetica Light"/>
                <a:ea typeface="Helvetica Light"/>
                <a:cs typeface="Helvetica Light"/>
                <a:sym typeface="Helvetica Light"/>
              </a:defRPr>
            </a:pPr>
            <a:r>
              <a:rPr sz="2400" b="1" dirty="0">
                <a:solidFill>
                  <a:srgbClr val="FF0000"/>
                </a:solidFill>
                <a:latin typeface="Helvetica"/>
                <a:ea typeface="Helvetica"/>
                <a:cs typeface="Helvetica"/>
                <a:sym typeface="Helvetica"/>
              </a:rPr>
              <a:t>RQ4: </a:t>
            </a:r>
            <a:r>
              <a:rPr lang="en-US" sz="2400" b="1" dirty="0">
                <a:solidFill>
                  <a:srgbClr val="FF0000"/>
                </a:solidFill>
                <a:latin typeface="Helvetica"/>
                <a:ea typeface="Helvetica"/>
                <a:cs typeface="Helvetica"/>
                <a:sym typeface="Helvetica"/>
              </a:rPr>
              <a:t>Transferability</a:t>
            </a:r>
            <a:r>
              <a:rPr lang="en-US" sz="2400" b="1" dirty="0">
                <a:latin typeface="Helvetica"/>
                <a:ea typeface="Helvetica"/>
                <a:cs typeface="Helvetica"/>
                <a:sym typeface="Helvetica"/>
              </a:rPr>
              <a:t>: </a:t>
            </a:r>
          </a:p>
          <a:p>
            <a:pPr>
              <a:defRPr sz="3000" b="0">
                <a:latin typeface="Helvetica Light"/>
                <a:ea typeface="Helvetica Light"/>
                <a:cs typeface="Helvetica Light"/>
                <a:sym typeface="Helvetica Light"/>
              </a:defRPr>
            </a:pPr>
            <a:r>
              <a:rPr lang="en-GB" sz="2300" dirty="0">
                <a:sym typeface="Helvetica Light"/>
              </a:rPr>
              <a:t>Can </a:t>
            </a:r>
            <a:r>
              <a:rPr lang="en-GB" sz="2300" b="1" i="1" dirty="0">
                <a:solidFill>
                  <a:srgbClr val="00B0F0"/>
                </a:solidFill>
                <a:sym typeface="Helvetica Light"/>
              </a:rPr>
              <a:t>AMETHIST</a:t>
            </a:r>
            <a:r>
              <a:rPr lang="en-GB" sz="2300" dirty="0">
                <a:sym typeface="Helvetica Light"/>
              </a:rPr>
              <a:t> be</a:t>
            </a:r>
            <a:endParaRPr sz="2300" dirty="0"/>
          </a:p>
        </p:txBody>
      </p:sp>
      <p:sp>
        <p:nvSpPr>
          <p:cNvPr id="124" name="Triangle"/>
          <p:cNvSpPr/>
          <p:nvPr/>
        </p:nvSpPr>
        <p:spPr>
          <a:xfrm>
            <a:off x="3222390" y="3314797"/>
            <a:ext cx="1452645" cy="110380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B0F0"/>
          </a:solidFill>
          <a:ln w="12700">
            <a:miter lim="400000"/>
          </a:ln>
          <a:effectLst>
            <a:outerShdw blurRad="38100" dist="25400" dir="5400000" rotWithShape="0">
              <a:srgbClr val="000000">
                <a:alpha val="50000"/>
              </a:srgbClr>
            </a:outerShdw>
          </a:effectLst>
        </p:spPr>
        <p:txBody>
          <a:bodyPr lIns="35719" tIns="35719" rIns="35719" bIns="35719" anchor="ctr"/>
          <a:lstStyle/>
          <a:p>
            <a:pPr>
              <a:defRPr b="0">
                <a:solidFill>
                  <a:srgbClr val="FFFFFF"/>
                </a:solidFill>
                <a:latin typeface="Helvetica Light"/>
                <a:ea typeface="Helvetica Light"/>
                <a:cs typeface="Helvetica Light"/>
                <a:sym typeface="Helvetica Light"/>
              </a:defRPr>
            </a:pPr>
            <a:endParaRPr sz="1266"/>
          </a:p>
        </p:txBody>
      </p:sp>
      <p:sp>
        <p:nvSpPr>
          <p:cNvPr id="125" name="Line"/>
          <p:cNvSpPr/>
          <p:nvPr/>
        </p:nvSpPr>
        <p:spPr>
          <a:xfrm>
            <a:off x="3581324" y="4618318"/>
            <a:ext cx="892969" cy="1"/>
          </a:xfrm>
          <a:prstGeom prst="line">
            <a:avLst/>
          </a:prstGeom>
          <a:ln w="38100">
            <a:solidFill>
              <a:srgbClr val="000000"/>
            </a:solidFill>
            <a:miter lim="400000"/>
            <a:headEnd type="triangle"/>
            <a:tailEnd type="triangle"/>
          </a:ln>
        </p:spPr>
        <p:txBody>
          <a:bodyPr lIns="35719" tIns="35719" rIns="35719" bIns="35719" anchor="ctr"/>
          <a:lstStyle/>
          <a:p>
            <a:pPr>
              <a:defRPr b="0">
                <a:latin typeface="Helvetica Light"/>
                <a:ea typeface="Helvetica Light"/>
                <a:cs typeface="Helvetica Light"/>
                <a:sym typeface="Helvetica Light"/>
              </a:defRPr>
            </a:pPr>
            <a:endParaRPr sz="1266"/>
          </a:p>
        </p:txBody>
      </p:sp>
      <p:sp>
        <p:nvSpPr>
          <p:cNvPr id="126" name="Line"/>
          <p:cNvSpPr/>
          <p:nvPr/>
        </p:nvSpPr>
        <p:spPr>
          <a:xfrm flipV="1">
            <a:off x="3048534" y="3447162"/>
            <a:ext cx="524922" cy="785813"/>
          </a:xfrm>
          <a:prstGeom prst="line">
            <a:avLst/>
          </a:prstGeom>
          <a:ln w="38100">
            <a:solidFill>
              <a:srgbClr val="000000"/>
            </a:solidFill>
            <a:miter lim="400000"/>
            <a:headEnd type="triangle"/>
            <a:tailEnd type="triangle"/>
          </a:ln>
        </p:spPr>
        <p:txBody>
          <a:bodyPr lIns="35719" tIns="35719" rIns="35719" bIns="35719" anchor="ctr"/>
          <a:lstStyle/>
          <a:p>
            <a:pPr>
              <a:defRPr b="0">
                <a:latin typeface="Helvetica Light"/>
                <a:ea typeface="Helvetica Light"/>
                <a:cs typeface="Helvetica Light"/>
                <a:sym typeface="Helvetica Light"/>
              </a:defRPr>
            </a:pPr>
            <a:endParaRPr sz="1266"/>
          </a:p>
        </p:txBody>
      </p:sp>
      <p:sp>
        <p:nvSpPr>
          <p:cNvPr id="127" name="Line"/>
          <p:cNvSpPr/>
          <p:nvPr/>
        </p:nvSpPr>
        <p:spPr>
          <a:xfrm flipH="1" flipV="1">
            <a:off x="4338907" y="3447162"/>
            <a:ext cx="524922" cy="785813"/>
          </a:xfrm>
          <a:prstGeom prst="line">
            <a:avLst/>
          </a:prstGeom>
          <a:ln w="38100">
            <a:solidFill>
              <a:srgbClr val="000000"/>
            </a:solidFill>
            <a:miter lim="400000"/>
            <a:headEnd type="triangle" w="med" len="med"/>
            <a:tailEnd type="triangle" w="med" len="med"/>
          </a:ln>
        </p:spPr>
        <p:txBody>
          <a:bodyPr lIns="35719" tIns="35719" rIns="35719" bIns="35719" anchor="ctr"/>
          <a:lstStyle/>
          <a:p>
            <a:pPr>
              <a:defRPr b="0">
                <a:latin typeface="Helvetica Light"/>
                <a:ea typeface="Helvetica Light"/>
                <a:cs typeface="Helvetica Light"/>
                <a:sym typeface="Helvetica Light"/>
              </a:defRPr>
            </a:pPr>
            <a:endParaRPr sz="1266"/>
          </a:p>
        </p:txBody>
      </p:sp>
      <p:sp>
        <p:nvSpPr>
          <p:cNvPr id="4" name="TextBox 3">
            <a:extLst>
              <a:ext uri="{FF2B5EF4-FFF2-40B4-BE49-F238E27FC236}">
                <a16:creationId xmlns:a16="http://schemas.microsoft.com/office/drawing/2014/main" id="{E353CE98-F7D4-4646-99DF-15E9098F3558}"/>
              </a:ext>
            </a:extLst>
          </p:cNvPr>
          <p:cNvSpPr txBox="1"/>
          <p:nvPr/>
        </p:nvSpPr>
        <p:spPr>
          <a:xfrm>
            <a:off x="1771547" y="1202378"/>
            <a:ext cx="4818243" cy="2215991"/>
          </a:xfrm>
          <a:prstGeom prst="rect">
            <a:avLst/>
          </a:prstGeom>
          <a:noFill/>
        </p:spPr>
        <p:txBody>
          <a:bodyPr wrap="square" rtlCol="0">
            <a:spAutoFit/>
          </a:bodyPr>
          <a:lstStyle/>
          <a:p>
            <a:r>
              <a:rPr lang="en-GB" sz="2400" b="1" dirty="0">
                <a:latin typeface="Helvetica" panose="020B0604020202020204" pitchFamily="34" charset="0"/>
                <a:cs typeface="Helvetica" panose="020B0604020202020204" pitchFamily="34" charset="0"/>
              </a:rPr>
              <a:t>RQ2 Impact evaluation</a:t>
            </a:r>
          </a:p>
          <a:p>
            <a:r>
              <a:rPr lang="en-GB" sz="2300" dirty="0">
                <a:latin typeface="Helvetica Light"/>
              </a:rPr>
              <a:t>Is </a:t>
            </a:r>
            <a:r>
              <a:rPr lang="en-GB" sz="2300" b="1" i="1" dirty="0">
                <a:solidFill>
                  <a:srgbClr val="00B0F0"/>
                </a:solidFill>
                <a:latin typeface="Helvetica Light"/>
              </a:rPr>
              <a:t>AMETHIST</a:t>
            </a:r>
            <a:r>
              <a:rPr lang="en-GB" sz="2300" dirty="0">
                <a:latin typeface="Helvetica Light"/>
              </a:rPr>
              <a:t> effective at increasing coverage, uptake and engagement with prevention and care?</a:t>
            </a:r>
            <a:endParaRPr lang="en-US" sz="2300" dirty="0">
              <a:latin typeface="Helvetica Light"/>
            </a:endParaRPr>
          </a:p>
          <a:p>
            <a:endParaRPr lang="en-US" dirty="0"/>
          </a:p>
        </p:txBody>
      </p:sp>
      <p:cxnSp>
        <p:nvCxnSpPr>
          <p:cNvPr id="7" name="Straight Arrow Connector 6">
            <a:extLst>
              <a:ext uri="{FF2B5EF4-FFF2-40B4-BE49-F238E27FC236}">
                <a16:creationId xmlns:a16="http://schemas.microsoft.com/office/drawing/2014/main" id="{047AAFDA-7124-4EE2-8F45-2EE03B28777E}"/>
              </a:ext>
            </a:extLst>
          </p:cNvPr>
          <p:cNvCxnSpPr>
            <a:cxnSpLocks/>
          </p:cNvCxnSpPr>
          <p:nvPr/>
        </p:nvCxnSpPr>
        <p:spPr>
          <a:xfrm>
            <a:off x="6140239" y="1978636"/>
            <a:ext cx="2299480" cy="249622"/>
          </a:xfrm>
          <a:prstGeom prst="straightConnector1">
            <a:avLst/>
          </a:prstGeom>
          <a:ln w="3492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8E95F19-3232-43AE-A33C-4B9FA58D40A7}"/>
              </a:ext>
            </a:extLst>
          </p:cNvPr>
          <p:cNvCxnSpPr>
            <a:cxnSpLocks/>
          </p:cNvCxnSpPr>
          <p:nvPr/>
        </p:nvCxnSpPr>
        <p:spPr>
          <a:xfrm flipV="1">
            <a:off x="6964612" y="3471786"/>
            <a:ext cx="1538314" cy="1522378"/>
          </a:xfrm>
          <a:prstGeom prst="straightConnector1">
            <a:avLst/>
          </a:prstGeom>
          <a:ln w="3492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9E1ED56-3E43-4FA5-8DFD-48BB86747E6E}"/>
              </a:ext>
            </a:extLst>
          </p:cNvPr>
          <p:cNvCxnSpPr>
            <a:cxnSpLocks/>
          </p:cNvCxnSpPr>
          <p:nvPr/>
        </p:nvCxnSpPr>
        <p:spPr>
          <a:xfrm flipV="1">
            <a:off x="5629280" y="2745546"/>
            <a:ext cx="2886653" cy="1129488"/>
          </a:xfrm>
          <a:prstGeom prst="straightConnector1">
            <a:avLst/>
          </a:prstGeom>
          <a:ln w="3492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Title 3">
            <a:extLst>
              <a:ext uri="{FF2B5EF4-FFF2-40B4-BE49-F238E27FC236}">
                <a16:creationId xmlns:a16="http://schemas.microsoft.com/office/drawing/2014/main" id="{0B2C384B-C5C8-42FC-8F45-0549C6A2546B}"/>
              </a:ext>
            </a:extLst>
          </p:cNvPr>
          <p:cNvSpPr txBox="1">
            <a:spLocks/>
          </p:cNvSpPr>
          <p:nvPr/>
        </p:nvSpPr>
        <p:spPr>
          <a:xfrm>
            <a:off x="206436" y="105167"/>
            <a:ext cx="11912286"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B0F0"/>
                </a:solidFill>
                <a:latin typeface="+mn-lt"/>
              </a:rPr>
              <a:t>Our Research Questions</a:t>
            </a:r>
          </a:p>
        </p:txBody>
      </p:sp>
      <p:sp>
        <p:nvSpPr>
          <p:cNvPr id="10" name="Rectangle 9"/>
          <p:cNvSpPr/>
          <p:nvPr/>
        </p:nvSpPr>
        <p:spPr>
          <a:xfrm>
            <a:off x="8653853" y="2591179"/>
            <a:ext cx="2747979" cy="1154162"/>
          </a:xfrm>
          <a:prstGeom prst="rect">
            <a:avLst/>
          </a:prstGeom>
          <a:solidFill>
            <a:schemeClr val="bg1"/>
          </a:solidFill>
        </p:spPr>
        <p:txBody>
          <a:bodyPr wrap="square">
            <a:spAutoFit/>
          </a:bodyPr>
          <a:lstStyle/>
          <a:p>
            <a:pPr>
              <a:defRPr sz="3000" b="0">
                <a:latin typeface="Helvetica Light"/>
                <a:ea typeface="Helvetica Light"/>
                <a:cs typeface="Helvetica Light"/>
                <a:sym typeface="Helvetica Light"/>
              </a:defRPr>
            </a:pPr>
            <a:r>
              <a:rPr lang="en-GB" sz="2300" dirty="0">
                <a:sym typeface="Helvetica Light"/>
              </a:rPr>
              <a:t>translated cost </a:t>
            </a:r>
          </a:p>
          <a:p>
            <a:pPr>
              <a:defRPr sz="3000" b="0">
                <a:latin typeface="Helvetica Light"/>
                <a:ea typeface="Helvetica Light"/>
                <a:cs typeface="Helvetica Light"/>
                <a:sym typeface="Helvetica Light"/>
              </a:defRPr>
            </a:pPr>
            <a:r>
              <a:rPr lang="en-GB" sz="2300" dirty="0">
                <a:sym typeface="Helvetica Light"/>
              </a:rPr>
              <a:t>effectively to other </a:t>
            </a:r>
          </a:p>
          <a:p>
            <a:pPr>
              <a:defRPr sz="3000" b="0">
                <a:latin typeface="Helvetica Light"/>
                <a:ea typeface="Helvetica Light"/>
                <a:cs typeface="Helvetica Light"/>
                <a:sym typeface="Helvetica Light"/>
              </a:defRPr>
            </a:pPr>
            <a:r>
              <a:rPr lang="en-GB" sz="2300" dirty="0">
                <a:sym typeface="Helvetica Light"/>
              </a:rPr>
              <a:t>African settings? </a:t>
            </a:r>
            <a:endParaRPr lang="en-GB" sz="2300" dirty="0"/>
          </a:p>
        </p:txBody>
      </p:sp>
    </p:spTree>
    <p:extLst>
      <p:ext uri="{BB962C8B-B14F-4D97-AF65-F5344CB8AC3E}">
        <p14:creationId xmlns:p14="http://schemas.microsoft.com/office/powerpoint/2010/main" val="3460236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75D26B-D13B-AB44-BF26-A1F2F6552EDD}"/>
              </a:ext>
            </a:extLst>
          </p:cNvPr>
          <p:cNvSpPr>
            <a:spLocks noGrp="1"/>
          </p:cNvSpPr>
          <p:nvPr>
            <p:ph type="body" idx="1"/>
          </p:nvPr>
        </p:nvSpPr>
        <p:spPr>
          <a:xfrm>
            <a:off x="3396342" y="203817"/>
            <a:ext cx="8524477" cy="456900"/>
          </a:xfrm>
        </p:spPr>
        <p:txBody>
          <a:bodyPr/>
          <a:lstStyle/>
          <a:p>
            <a:r>
              <a:rPr lang="en-US" dirty="0"/>
              <a:t>Presentation outline </a:t>
            </a:r>
          </a:p>
        </p:txBody>
      </p:sp>
      <p:pic>
        <p:nvPicPr>
          <p:cNvPr id="5" name="Picture 2" descr="Liverpool School of Tropical Medicine - Wikipedia">
            <a:extLst>
              <a:ext uri="{FF2B5EF4-FFF2-40B4-BE49-F238E27FC236}">
                <a16:creationId xmlns:a16="http://schemas.microsoft.com/office/drawing/2014/main" id="{079E3A2A-7D4E-7A48-A89B-AFF678BDA5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822"/>
            <a:ext cx="2090057" cy="15485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 company name&#10;&#10;Description automatically generated">
            <a:extLst>
              <a:ext uri="{FF2B5EF4-FFF2-40B4-BE49-F238E27FC236}">
                <a16:creationId xmlns:a16="http://schemas.microsoft.com/office/drawing/2014/main" id="{70F4A168-5F90-7548-889D-D8294B61E6CA}"/>
              </a:ext>
            </a:extLst>
          </p:cNvPr>
          <p:cNvPicPr>
            <a:picLocks noChangeAspect="1"/>
          </p:cNvPicPr>
          <p:nvPr/>
        </p:nvPicPr>
        <p:blipFill rotWithShape="1">
          <a:blip r:embed="rId3">
            <a:extLst>
              <a:ext uri="{28A0092B-C50C-407E-A947-70E740481C1C}">
                <a14:useLocalDpi xmlns:a14="http://schemas.microsoft.com/office/drawing/2010/main" val="0"/>
              </a:ext>
            </a:extLst>
          </a:blip>
          <a:srcRect t="36259" b="18702"/>
          <a:stretch/>
        </p:blipFill>
        <p:spPr>
          <a:xfrm>
            <a:off x="9257022" y="5635228"/>
            <a:ext cx="2759765" cy="1147686"/>
          </a:xfrm>
          <a:prstGeom prst="rect">
            <a:avLst/>
          </a:prstGeom>
        </p:spPr>
      </p:pic>
      <p:graphicFrame>
        <p:nvGraphicFramePr>
          <p:cNvPr id="8" name="TextBox 3">
            <a:extLst>
              <a:ext uri="{FF2B5EF4-FFF2-40B4-BE49-F238E27FC236}">
                <a16:creationId xmlns:a16="http://schemas.microsoft.com/office/drawing/2014/main" id="{E93F4DFF-50FF-FDC9-C93E-665F09C2B659}"/>
              </a:ext>
            </a:extLst>
          </p:cNvPr>
          <p:cNvGraphicFramePr/>
          <p:nvPr>
            <p:extLst>
              <p:ext uri="{D42A27DB-BD31-4B8C-83A1-F6EECF244321}">
                <p14:modId xmlns:p14="http://schemas.microsoft.com/office/powerpoint/2010/main" val="1536748769"/>
              </p:ext>
            </p:extLst>
          </p:nvPr>
        </p:nvGraphicFramePr>
        <p:xfrm>
          <a:off x="1114148" y="2003733"/>
          <a:ext cx="9748120" cy="28623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52627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2501075" y="75087"/>
            <a:ext cx="9398000" cy="1201651"/>
          </a:xfrm>
          <a:prstGeom prst="rect">
            <a:avLst/>
          </a:prstGeom>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360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endParaRPr>
          </a:p>
          <a:p>
            <a:pPr algn="l">
              <a:lnSpc>
                <a:spcPct val="100000"/>
              </a:lnSpc>
              <a:spcBef>
                <a:spcPts val="0"/>
              </a:spcBef>
              <a:defRPr/>
            </a:pPr>
            <a:r>
              <a:rPr lang="en-US" sz="3600" b="1" spc="-116"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sym typeface="Calibri Light"/>
              </a:rPr>
              <a:t>Parallel work in Malawi and SA</a:t>
            </a:r>
            <a:endParaRPr kumimoji="0" lang="en-GB" sz="3600" i="0" u="none" strike="noStrike" kern="1200" cap="none" spc="0" normalizeH="0" noProof="0" dirty="0">
              <a:ln>
                <a:noFill/>
              </a:ln>
              <a:solidFill>
                <a:schemeClr val="bg2">
                  <a:lumMod val="25000"/>
                </a:scheme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360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360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endParaRPr>
          </a:p>
        </p:txBody>
      </p:sp>
      <p:sp>
        <p:nvSpPr>
          <p:cNvPr id="9" name="Rectangle 8"/>
          <p:cNvSpPr txBox="1">
            <a:spLocks noChangeArrowheads="1"/>
          </p:cNvSpPr>
          <p:nvPr/>
        </p:nvSpPr>
        <p:spPr bwMode="auto">
          <a:xfrm>
            <a:off x="1108165" y="2115186"/>
            <a:ext cx="11692247" cy="394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ts val="3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762000">
              <a:spcBef>
                <a:spcPts val="600"/>
              </a:spcBef>
              <a:spcAft>
                <a:spcPts val="600"/>
              </a:spcAft>
              <a:buClr>
                <a:srgbClr val="002060"/>
              </a:buClr>
              <a:buSzPct val="100000"/>
              <a:buFont typeface="Arial" panose="020B0604020202020204" pitchFamily="34" charset="0"/>
              <a:buChar char="•"/>
              <a:defRPr/>
            </a:pPr>
            <a:r>
              <a:rPr lang="en-GB" kern="0" dirty="0">
                <a:latin typeface="Calibri" panose="020F0502020204030204" pitchFamily="34" charset="0"/>
                <a:cs typeface="Calibri" panose="020F0502020204030204" pitchFamily="34" charset="0"/>
              </a:rPr>
              <a:t>To understand sex worker life course in those settings</a:t>
            </a:r>
          </a:p>
          <a:p>
            <a:pPr marL="0" indent="0" defTabSz="762000">
              <a:spcBef>
                <a:spcPts val="600"/>
              </a:spcBef>
              <a:spcAft>
                <a:spcPts val="600"/>
              </a:spcAft>
              <a:buClr>
                <a:srgbClr val="002060"/>
              </a:buClr>
              <a:buSzPct val="100000"/>
              <a:buNone/>
              <a:defRPr/>
            </a:pPr>
            <a:endParaRPr lang="en-GB" kern="0" dirty="0">
              <a:latin typeface="Calibri" panose="020F0502020204030204" pitchFamily="34" charset="0"/>
              <a:cs typeface="Calibri" panose="020F0502020204030204" pitchFamily="34" charset="0"/>
            </a:endParaRPr>
          </a:p>
          <a:p>
            <a:pPr defTabSz="762000">
              <a:spcBef>
                <a:spcPts val="600"/>
              </a:spcBef>
              <a:spcAft>
                <a:spcPts val="600"/>
              </a:spcAft>
              <a:buClr>
                <a:srgbClr val="002060"/>
              </a:buClr>
              <a:buSzPct val="100000"/>
              <a:buFont typeface="Arial" panose="020B0604020202020204" pitchFamily="34" charset="0"/>
              <a:buChar char="•"/>
              <a:defRPr/>
            </a:pPr>
            <a:r>
              <a:rPr lang="en-GB" dirty="0"/>
              <a:t>To investigate the potential additional impact of sex work programming enhanced by the AMETHIST intervention in those settings</a:t>
            </a:r>
            <a:endParaRPr lang="en-US" dirty="0"/>
          </a:p>
          <a:p>
            <a:pPr defTabSz="762000">
              <a:spcBef>
                <a:spcPts val="600"/>
              </a:spcBef>
              <a:spcAft>
                <a:spcPts val="600"/>
              </a:spcAft>
              <a:buClr>
                <a:srgbClr val="002060"/>
              </a:buClr>
              <a:buSzPct val="100000"/>
              <a:buFont typeface="Arial" panose="020B0604020202020204" pitchFamily="34" charset="0"/>
              <a:buChar char="•"/>
              <a:defRPr/>
            </a:pPr>
            <a:endParaRPr lang="en-GB" dirty="0">
              <a:solidFill>
                <a:schemeClr val="bg2">
                  <a:lumMod val="25000"/>
                </a:schemeClr>
              </a:solidFill>
            </a:endParaRPr>
          </a:p>
          <a:p>
            <a:pPr defTabSz="762000">
              <a:spcBef>
                <a:spcPts val="600"/>
              </a:spcBef>
              <a:spcAft>
                <a:spcPts val="600"/>
              </a:spcAft>
              <a:buClr>
                <a:srgbClr val="002060"/>
              </a:buClr>
              <a:buSzPct val="100000"/>
              <a:buFont typeface="Arial" panose="020B0604020202020204" pitchFamily="34" charset="0"/>
              <a:buChar char="•"/>
              <a:defRPr/>
            </a:pPr>
            <a:endParaRPr lang="en-GB" dirty="0">
              <a:solidFill>
                <a:schemeClr val="bg2">
                  <a:lumMod val="25000"/>
                </a:schemeClr>
              </a:solidFill>
            </a:endParaRPr>
          </a:p>
          <a:p>
            <a:pPr marL="342900" marR="0" lvl="0" indent="-342900" algn="l" defTabSz="762000" rtl="0" eaLnBrk="0" fontAlgn="base" latinLnBrk="0" hangingPunct="0">
              <a:spcBef>
                <a:spcPts val="600"/>
              </a:spcBef>
              <a:spcAft>
                <a:spcPts val="600"/>
              </a:spcAft>
              <a:buClr>
                <a:srgbClr val="002060"/>
              </a:buClr>
              <a:buSzPct val="100000"/>
              <a:buFont typeface="Arial" panose="020B0604020202020204" pitchFamily="34" charset="0"/>
              <a:buChar char="•"/>
              <a:tabLst/>
              <a:defRPr/>
            </a:pPr>
            <a:endParaRPr lang="en-US" dirty="0"/>
          </a:p>
        </p:txBody>
      </p:sp>
      <p:cxnSp>
        <p:nvCxnSpPr>
          <p:cNvPr id="7" name="Straight Connector 6"/>
          <p:cNvCxnSpPr/>
          <p:nvPr/>
        </p:nvCxnSpPr>
        <p:spPr>
          <a:xfrm flipV="1">
            <a:off x="-19962" y="1173894"/>
            <a:ext cx="12192000" cy="27709"/>
          </a:xfrm>
          <a:prstGeom prst="line">
            <a:avLst/>
          </a:prstGeom>
          <a:ln w="28575">
            <a:gradFill>
              <a:gsLst>
                <a:gs pos="0">
                  <a:schemeClr val="tx1">
                    <a:lumMod val="95000"/>
                    <a:lumOff val="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5" name="Picture 2" descr="Liverpool School of Tropical Medicine - Wikipedia">
            <a:extLst>
              <a:ext uri="{FF2B5EF4-FFF2-40B4-BE49-F238E27FC236}">
                <a16:creationId xmlns:a16="http://schemas.microsoft.com/office/drawing/2014/main" id="{9F45CC77-B6A6-D444-A320-90AFB403D2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234" y="147428"/>
            <a:ext cx="1172817" cy="8689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 company name&#10;&#10;Description automatically generated">
            <a:extLst>
              <a:ext uri="{FF2B5EF4-FFF2-40B4-BE49-F238E27FC236}">
                <a16:creationId xmlns:a16="http://schemas.microsoft.com/office/drawing/2014/main" id="{6F4B17F2-5905-1841-94F5-5E1BDE583828}"/>
              </a:ext>
            </a:extLst>
          </p:cNvPr>
          <p:cNvPicPr>
            <a:picLocks noChangeAspect="1"/>
          </p:cNvPicPr>
          <p:nvPr/>
        </p:nvPicPr>
        <p:blipFill rotWithShape="1">
          <a:blip r:embed="rId4">
            <a:extLst>
              <a:ext uri="{28A0092B-C50C-407E-A947-70E740481C1C}">
                <a14:useLocalDpi xmlns:a14="http://schemas.microsoft.com/office/drawing/2010/main" val="0"/>
              </a:ext>
            </a:extLst>
          </a:blip>
          <a:srcRect t="36259" b="18702"/>
          <a:stretch/>
        </p:blipFill>
        <p:spPr>
          <a:xfrm>
            <a:off x="10417395" y="6117784"/>
            <a:ext cx="1599392" cy="665129"/>
          </a:xfrm>
          <a:prstGeom prst="rect">
            <a:avLst/>
          </a:prstGeom>
        </p:spPr>
      </p:pic>
    </p:spTree>
    <p:extLst>
      <p:ext uri="{BB962C8B-B14F-4D97-AF65-F5344CB8AC3E}">
        <p14:creationId xmlns:p14="http://schemas.microsoft.com/office/powerpoint/2010/main" val="1067048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E3798C-256A-4EBE-A799-5A7C98A5BF9F}"/>
              </a:ext>
            </a:extLst>
          </p:cNvPr>
          <p:cNvSpPr>
            <a:spLocks noGrp="1"/>
          </p:cNvSpPr>
          <p:nvPr>
            <p:ph sz="half" idx="1"/>
          </p:nvPr>
        </p:nvSpPr>
        <p:spPr>
          <a:xfrm>
            <a:off x="916599" y="841486"/>
            <a:ext cx="6274724" cy="5840532"/>
          </a:xfrm>
        </p:spPr>
        <p:txBody>
          <a:bodyPr>
            <a:normAutofit fontScale="62500" lnSpcReduction="20000"/>
          </a:bodyPr>
          <a:lstStyle/>
          <a:p>
            <a:pPr marL="0" indent="0">
              <a:buNone/>
            </a:pPr>
            <a:r>
              <a:rPr lang="en-GB" sz="4000" b="1" dirty="0" err="1">
                <a:solidFill>
                  <a:srgbClr val="00B0F0"/>
                </a:solidFill>
              </a:rPr>
              <a:t>PostDoc</a:t>
            </a:r>
            <a:r>
              <a:rPr lang="en-GB" sz="4000" b="1" dirty="0">
                <a:solidFill>
                  <a:srgbClr val="00B0F0"/>
                </a:solidFill>
              </a:rPr>
              <a:t> Fellows</a:t>
            </a:r>
          </a:p>
          <a:p>
            <a:r>
              <a:rPr lang="en-GB" sz="2600" dirty="0"/>
              <a:t>Fortunate Machingura (University of Oxford / LSTM)</a:t>
            </a:r>
          </a:p>
          <a:p>
            <a:r>
              <a:rPr lang="en-GB" sz="2600" dirty="0" err="1"/>
              <a:t>Sanni</a:t>
            </a:r>
            <a:r>
              <a:rPr lang="en-GB" sz="2600" dirty="0"/>
              <a:t> Ali (LSHTM)</a:t>
            </a:r>
          </a:p>
          <a:p>
            <a:pPr marL="0" indent="0">
              <a:buNone/>
            </a:pPr>
            <a:endParaRPr lang="en-GB" sz="2000" dirty="0"/>
          </a:p>
          <a:p>
            <a:pPr marL="0" indent="0">
              <a:buNone/>
            </a:pPr>
            <a:r>
              <a:rPr lang="en-GB" sz="4000" b="1" dirty="0">
                <a:solidFill>
                  <a:srgbClr val="00B0F0"/>
                </a:solidFill>
              </a:rPr>
              <a:t>PhD</a:t>
            </a:r>
          </a:p>
          <a:p>
            <a:r>
              <a:rPr lang="en-GB" dirty="0"/>
              <a:t>Sungai </a:t>
            </a:r>
            <a:r>
              <a:rPr lang="en-GB" dirty="0" err="1"/>
              <a:t>Chabata</a:t>
            </a:r>
            <a:r>
              <a:rPr lang="en-GB" dirty="0"/>
              <a:t> (Erasmus)</a:t>
            </a:r>
          </a:p>
          <a:p>
            <a:r>
              <a:rPr lang="en-GB" dirty="0" err="1"/>
              <a:t>Galven</a:t>
            </a:r>
            <a:r>
              <a:rPr lang="en-GB" dirty="0"/>
              <a:t> </a:t>
            </a:r>
            <a:r>
              <a:rPr lang="en-GB" dirty="0" err="1"/>
              <a:t>Maringwa</a:t>
            </a:r>
            <a:r>
              <a:rPr lang="en-GB" dirty="0"/>
              <a:t> (LSTM)</a:t>
            </a:r>
          </a:p>
          <a:p>
            <a:r>
              <a:rPr lang="en-GB" dirty="0"/>
              <a:t>Gracious Jamali (LSTM)</a:t>
            </a:r>
          </a:p>
          <a:p>
            <a:r>
              <a:rPr lang="en-GB" dirty="0"/>
              <a:t>Primrose </a:t>
            </a:r>
            <a:r>
              <a:rPr lang="en-GB" dirty="0" err="1"/>
              <a:t>Matambanadzo</a:t>
            </a:r>
            <a:r>
              <a:rPr lang="en-GB" dirty="0"/>
              <a:t> (LSTM)</a:t>
            </a:r>
          </a:p>
          <a:p>
            <a:r>
              <a:rPr lang="en-GB" dirty="0"/>
              <a:t>Doreen (LSTM)</a:t>
            </a:r>
          </a:p>
          <a:p>
            <a:r>
              <a:rPr lang="en-GB" dirty="0"/>
              <a:t>Collin Mangena (LSTM)</a:t>
            </a:r>
          </a:p>
          <a:p>
            <a:r>
              <a:rPr lang="en-GB" dirty="0"/>
              <a:t>Lindiwe (LSTM)</a:t>
            </a:r>
          </a:p>
          <a:p>
            <a:r>
              <a:rPr lang="en-GB" dirty="0"/>
              <a:t>Harriet (LSHTM)</a:t>
            </a:r>
          </a:p>
          <a:p>
            <a:r>
              <a:rPr lang="en-GB" dirty="0"/>
              <a:t>Sibongile Mtetwa (Leeds)</a:t>
            </a:r>
          </a:p>
          <a:p>
            <a:pPr marL="0" indent="0">
              <a:buNone/>
            </a:pPr>
            <a:endParaRPr lang="en-GB" dirty="0"/>
          </a:p>
          <a:p>
            <a:pPr marL="0" indent="0">
              <a:buNone/>
            </a:pPr>
            <a:r>
              <a:rPr lang="en-GB" sz="4000" b="1" dirty="0">
                <a:solidFill>
                  <a:srgbClr val="00B0F0"/>
                </a:solidFill>
              </a:rPr>
              <a:t>MSc</a:t>
            </a:r>
          </a:p>
          <a:p>
            <a:r>
              <a:rPr lang="en-GB" sz="2900" dirty="0"/>
              <a:t>Memory Makamba (AU)</a:t>
            </a:r>
          </a:p>
          <a:p>
            <a:r>
              <a:rPr lang="en-GB" sz="2900" dirty="0" err="1"/>
              <a:t>Sithembile</a:t>
            </a:r>
            <a:r>
              <a:rPr lang="en-GB" sz="2900" dirty="0"/>
              <a:t> </a:t>
            </a:r>
            <a:r>
              <a:rPr lang="en-GB" sz="2900" dirty="0" err="1"/>
              <a:t>Musemburi</a:t>
            </a:r>
            <a:r>
              <a:rPr lang="en-GB" sz="2900" dirty="0"/>
              <a:t> (Wits)</a:t>
            </a:r>
          </a:p>
          <a:p>
            <a:pPr marL="514350" indent="-514350">
              <a:buFont typeface="+mj-lt"/>
              <a:buAutoNum type="arabicPeriod"/>
            </a:pPr>
            <a:endParaRPr lang="en-GB" sz="2000" dirty="0"/>
          </a:p>
        </p:txBody>
      </p:sp>
      <p:sp>
        <p:nvSpPr>
          <p:cNvPr id="6" name="Content Placeholder 4">
            <a:extLst>
              <a:ext uri="{FF2B5EF4-FFF2-40B4-BE49-F238E27FC236}">
                <a16:creationId xmlns:a16="http://schemas.microsoft.com/office/drawing/2014/main" id="{B3AC5FFA-DD6A-4A70-AC50-8CF87E0A592F}"/>
              </a:ext>
            </a:extLst>
          </p:cNvPr>
          <p:cNvSpPr txBox="1">
            <a:spLocks/>
          </p:cNvSpPr>
          <p:nvPr/>
        </p:nvSpPr>
        <p:spPr>
          <a:xfrm>
            <a:off x="8343179" y="1060750"/>
            <a:ext cx="5181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p>
          <a:p>
            <a:endParaRPr lang="en-GB" sz="2000" dirty="0"/>
          </a:p>
        </p:txBody>
      </p:sp>
      <p:sp>
        <p:nvSpPr>
          <p:cNvPr id="7" name="Title 3">
            <a:extLst>
              <a:ext uri="{FF2B5EF4-FFF2-40B4-BE49-F238E27FC236}">
                <a16:creationId xmlns:a16="http://schemas.microsoft.com/office/drawing/2014/main" id="{8C8E5A07-96CE-4DC6-9742-E6A4FDE570A0}"/>
              </a:ext>
            </a:extLst>
          </p:cNvPr>
          <p:cNvSpPr txBox="1">
            <a:spLocks/>
          </p:cNvSpPr>
          <p:nvPr/>
        </p:nvSpPr>
        <p:spPr>
          <a:xfrm>
            <a:off x="888371" y="77668"/>
            <a:ext cx="10045608" cy="681458"/>
          </a:xfrm>
          <a:prstGeom prst="rect">
            <a:avLst/>
          </a:prstGeom>
          <a:solidFill>
            <a:srgbClr val="00B0F0"/>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chemeClr val="bg1"/>
                </a:solidFill>
              </a:rPr>
              <a:t>AMETHIST/Sex Work Post Doc, PhD and MSc Fellows</a:t>
            </a:r>
          </a:p>
        </p:txBody>
      </p:sp>
      <p:sp>
        <p:nvSpPr>
          <p:cNvPr id="8" name="Content Placeholder 4">
            <a:extLst>
              <a:ext uri="{FF2B5EF4-FFF2-40B4-BE49-F238E27FC236}">
                <a16:creationId xmlns:a16="http://schemas.microsoft.com/office/drawing/2014/main" id="{24730223-7872-C44E-835B-49016BBF3E8F}"/>
              </a:ext>
            </a:extLst>
          </p:cNvPr>
          <p:cNvSpPr txBox="1">
            <a:spLocks/>
          </p:cNvSpPr>
          <p:nvPr/>
        </p:nvSpPr>
        <p:spPr>
          <a:xfrm>
            <a:off x="8416374" y="1047560"/>
            <a:ext cx="3651069"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dirty="0"/>
          </a:p>
        </p:txBody>
      </p:sp>
      <p:pic>
        <p:nvPicPr>
          <p:cNvPr id="9218" name="Picture 2" descr="University of Oxford, United Kingdom - Courses, Fees, Scholarships,  Admissions, Eligibility">
            <a:extLst>
              <a:ext uri="{FF2B5EF4-FFF2-40B4-BE49-F238E27FC236}">
                <a16:creationId xmlns:a16="http://schemas.microsoft.com/office/drawing/2014/main" id="{511F0E03-C9F5-F340-AEBA-34B9E99369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009" b="13664"/>
          <a:stretch/>
        </p:blipFill>
        <p:spPr bwMode="auto">
          <a:xfrm>
            <a:off x="7301041" y="2255986"/>
            <a:ext cx="3557124" cy="11178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a:extLst>
              <a:ext uri="{FF2B5EF4-FFF2-40B4-BE49-F238E27FC236}">
                <a16:creationId xmlns:a16="http://schemas.microsoft.com/office/drawing/2014/main" id="{AE882E2F-AD04-9A4E-8366-F73EE5913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9751" y="759126"/>
            <a:ext cx="2358093" cy="13083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The School Seal | History | LSHTM">
            <a:extLst>
              <a:ext uri="{FF2B5EF4-FFF2-40B4-BE49-F238E27FC236}">
                <a16:creationId xmlns:a16="http://schemas.microsoft.com/office/drawing/2014/main" id="{A1AC26BB-66C6-D141-8983-64759C52F0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6044" y="1288108"/>
            <a:ext cx="1629357" cy="77947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The logo : Communications and Engagement">
            <a:extLst>
              <a:ext uri="{FF2B5EF4-FFF2-40B4-BE49-F238E27FC236}">
                <a16:creationId xmlns:a16="http://schemas.microsoft.com/office/drawing/2014/main" id="{4965ABA6-6C01-B84B-A792-B9CA8C52E2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9951" y="3586515"/>
            <a:ext cx="2514600" cy="80645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logo-erasmus-university-rotterdam - Cobleworks">
            <a:extLst>
              <a:ext uri="{FF2B5EF4-FFF2-40B4-BE49-F238E27FC236}">
                <a16:creationId xmlns:a16="http://schemas.microsoft.com/office/drawing/2014/main" id="{EFE82707-2186-AE4E-BDCC-F7F939A6D9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6582" y="4915751"/>
            <a:ext cx="1270000" cy="12700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Africa University">
            <a:extLst>
              <a:ext uri="{FF2B5EF4-FFF2-40B4-BE49-F238E27FC236}">
                <a16:creationId xmlns:a16="http://schemas.microsoft.com/office/drawing/2014/main" id="{1C074808-2812-4F43-8474-C7EA5899AA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06756" y="5004446"/>
            <a:ext cx="1384710" cy="127000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Wits university Logos">
            <a:extLst>
              <a:ext uri="{FF2B5EF4-FFF2-40B4-BE49-F238E27FC236}">
                <a16:creationId xmlns:a16="http://schemas.microsoft.com/office/drawing/2014/main" id="{DABACD1A-6D67-D540-B6B2-B3008A20D3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11628" y="3528820"/>
            <a:ext cx="1522351" cy="92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718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E3798C-256A-4EBE-A799-5A7C98A5BF9F}"/>
              </a:ext>
            </a:extLst>
          </p:cNvPr>
          <p:cNvSpPr>
            <a:spLocks noGrp="1"/>
          </p:cNvSpPr>
          <p:nvPr>
            <p:ph sz="half" idx="1"/>
          </p:nvPr>
        </p:nvSpPr>
        <p:spPr>
          <a:xfrm>
            <a:off x="566667" y="1047560"/>
            <a:ext cx="3714913" cy="5331574"/>
          </a:xfrm>
        </p:spPr>
        <p:txBody>
          <a:bodyPr>
            <a:normAutofit fontScale="92500" lnSpcReduction="10000"/>
          </a:bodyPr>
          <a:lstStyle/>
          <a:p>
            <a:r>
              <a:rPr lang="en-GB" sz="2000" dirty="0"/>
              <a:t>Frances Cowan (PI)</a:t>
            </a:r>
          </a:p>
          <a:p>
            <a:r>
              <a:rPr lang="en-GB" sz="2000" dirty="0"/>
              <a:t>Fortunate Machingura</a:t>
            </a:r>
          </a:p>
          <a:p>
            <a:r>
              <a:rPr lang="en-GB" sz="2000" dirty="0"/>
              <a:t>James Hargreaves</a:t>
            </a:r>
          </a:p>
          <a:p>
            <a:r>
              <a:rPr lang="en-GB" sz="2000" dirty="0"/>
              <a:t>Andrew Phillips</a:t>
            </a:r>
          </a:p>
          <a:p>
            <a:r>
              <a:rPr lang="en-GB" sz="2000" dirty="0"/>
              <a:t>Joanna </a:t>
            </a:r>
            <a:r>
              <a:rPr lang="en-GB" sz="2000" dirty="0" err="1"/>
              <a:t>Busza</a:t>
            </a:r>
            <a:endParaRPr lang="en-GB" sz="2000" dirty="0"/>
          </a:p>
          <a:p>
            <a:r>
              <a:rPr lang="en-GB" sz="2000" dirty="0"/>
              <a:t>Maryam </a:t>
            </a:r>
            <a:r>
              <a:rPr lang="en-GB" sz="2000" dirty="0" err="1"/>
              <a:t>Shahmanesh</a:t>
            </a:r>
            <a:endParaRPr lang="en-GB" sz="2000" dirty="0"/>
          </a:p>
          <a:p>
            <a:r>
              <a:rPr lang="en-GB" sz="2000" dirty="0"/>
              <a:t>Nicola Desmond</a:t>
            </a:r>
          </a:p>
          <a:p>
            <a:r>
              <a:rPr lang="en-GB" sz="2000" dirty="0"/>
              <a:t>Brian Rice</a:t>
            </a:r>
          </a:p>
          <a:p>
            <a:r>
              <a:rPr lang="en-GB" sz="2000" dirty="0"/>
              <a:t>Richard Steen</a:t>
            </a:r>
          </a:p>
          <a:p>
            <a:r>
              <a:rPr lang="en-GB" sz="2000" dirty="0" err="1"/>
              <a:t>Loveleen</a:t>
            </a:r>
            <a:r>
              <a:rPr lang="en-GB" sz="2000" dirty="0"/>
              <a:t> Bansi- </a:t>
            </a:r>
            <a:r>
              <a:rPr lang="en-GB" sz="2000" dirty="0" err="1"/>
              <a:t>Matharu</a:t>
            </a:r>
            <a:endParaRPr lang="en-GB" sz="2000" dirty="0"/>
          </a:p>
          <a:p>
            <a:r>
              <a:rPr lang="en-GB" sz="2000" dirty="0"/>
              <a:t>Rachel </a:t>
            </a:r>
            <a:r>
              <a:rPr lang="en-GB" sz="2000" dirty="0" err="1"/>
              <a:t>Baggaley</a:t>
            </a:r>
            <a:r>
              <a:rPr lang="en-GB" sz="2000" dirty="0"/>
              <a:t> </a:t>
            </a:r>
          </a:p>
          <a:p>
            <a:r>
              <a:rPr lang="en-GB" sz="2000" dirty="0"/>
              <a:t>Owen </a:t>
            </a:r>
            <a:r>
              <a:rPr lang="en-GB" sz="2000" dirty="0" err="1"/>
              <a:t>Mugurungi</a:t>
            </a:r>
            <a:endParaRPr lang="en-GB" sz="2000" dirty="0"/>
          </a:p>
          <a:p>
            <a:r>
              <a:rPr lang="en-GB" sz="2000" dirty="0"/>
              <a:t>Amon Mpofu</a:t>
            </a:r>
          </a:p>
          <a:p>
            <a:r>
              <a:rPr lang="en-GB" sz="2000" dirty="0"/>
              <a:t>Memory Makamba</a:t>
            </a:r>
          </a:p>
          <a:p>
            <a:pPr marL="514350" indent="-514350">
              <a:buFont typeface="+mj-lt"/>
              <a:buAutoNum type="arabicPeriod"/>
            </a:pPr>
            <a:endParaRPr lang="en-GB" sz="2000" dirty="0"/>
          </a:p>
        </p:txBody>
      </p:sp>
      <p:sp>
        <p:nvSpPr>
          <p:cNvPr id="5" name="Content Placeholder 4">
            <a:extLst>
              <a:ext uri="{FF2B5EF4-FFF2-40B4-BE49-F238E27FC236}">
                <a16:creationId xmlns:a16="http://schemas.microsoft.com/office/drawing/2014/main" id="{464B9B94-8FDF-44F4-9E33-68271038AA4B}"/>
              </a:ext>
            </a:extLst>
          </p:cNvPr>
          <p:cNvSpPr>
            <a:spLocks noGrp="1"/>
          </p:cNvSpPr>
          <p:nvPr>
            <p:ph sz="half" idx="2"/>
          </p:nvPr>
        </p:nvSpPr>
        <p:spPr>
          <a:xfrm>
            <a:off x="4502635" y="944663"/>
            <a:ext cx="3619489" cy="5331574"/>
          </a:xfrm>
        </p:spPr>
        <p:txBody>
          <a:bodyPr>
            <a:noAutofit/>
          </a:bodyPr>
          <a:lstStyle/>
          <a:p>
            <a:r>
              <a:rPr lang="en-GB" sz="1800" dirty="0"/>
              <a:t>Sungai </a:t>
            </a:r>
            <a:r>
              <a:rPr lang="en-GB" sz="1800" dirty="0" err="1"/>
              <a:t>Chabata</a:t>
            </a:r>
            <a:endParaRPr lang="en-GB" sz="1800" dirty="0"/>
          </a:p>
          <a:p>
            <a:r>
              <a:rPr lang="en-GB" sz="1800" dirty="0" err="1"/>
              <a:t>Sanni</a:t>
            </a:r>
            <a:r>
              <a:rPr lang="en-GB" sz="1800" dirty="0"/>
              <a:t> Ali</a:t>
            </a:r>
          </a:p>
          <a:p>
            <a:r>
              <a:rPr lang="en-GB" sz="1800" dirty="0"/>
              <a:t>Jasper </a:t>
            </a:r>
            <a:r>
              <a:rPr lang="en-GB" sz="1800" dirty="0" err="1"/>
              <a:t>Maguma</a:t>
            </a:r>
            <a:endParaRPr lang="en-GB" sz="1800" dirty="0"/>
          </a:p>
          <a:p>
            <a:r>
              <a:rPr lang="en-GB" sz="1800" dirty="0" err="1"/>
              <a:t>Galven</a:t>
            </a:r>
            <a:r>
              <a:rPr lang="en-GB" sz="1800" dirty="0"/>
              <a:t> </a:t>
            </a:r>
            <a:r>
              <a:rPr lang="en-GB" sz="1800" dirty="0" err="1"/>
              <a:t>Maringwa</a:t>
            </a:r>
            <a:endParaRPr lang="en-GB" sz="1800" dirty="0"/>
          </a:p>
          <a:p>
            <a:r>
              <a:rPr lang="en-GB" sz="1800" dirty="0"/>
              <a:t>Sarah Boudin</a:t>
            </a:r>
          </a:p>
          <a:p>
            <a:r>
              <a:rPr lang="en-GB" sz="1800" dirty="0"/>
              <a:t>Thomas </a:t>
            </a:r>
            <a:r>
              <a:rPr lang="en-GB" sz="1800" dirty="0" err="1"/>
              <a:t>Hartney</a:t>
            </a:r>
            <a:endParaRPr lang="en-GB" sz="1800" dirty="0"/>
          </a:p>
          <a:p>
            <a:r>
              <a:rPr lang="en-GB" sz="1800" dirty="0"/>
              <a:t>T. </a:t>
            </a:r>
            <a:r>
              <a:rPr lang="en-GB" sz="1800" dirty="0" err="1"/>
              <a:t>Triantifolas</a:t>
            </a:r>
            <a:endParaRPr lang="en-GB" sz="1800" dirty="0"/>
          </a:p>
          <a:p>
            <a:r>
              <a:rPr lang="en-GB" sz="1800" dirty="0"/>
              <a:t>Tatenda </a:t>
            </a:r>
            <a:r>
              <a:rPr lang="en-GB" sz="1800" dirty="0" err="1"/>
              <a:t>Kujeke</a:t>
            </a:r>
            <a:endParaRPr lang="en-GB" sz="1800" dirty="0"/>
          </a:p>
          <a:p>
            <a:r>
              <a:rPr lang="en-GB" sz="1800" dirty="0"/>
              <a:t>Gracious Jamali</a:t>
            </a:r>
          </a:p>
          <a:p>
            <a:r>
              <a:rPr lang="en-GB" sz="1800" dirty="0"/>
              <a:t>Primrose </a:t>
            </a:r>
            <a:r>
              <a:rPr lang="en-GB" sz="1800" dirty="0" err="1"/>
              <a:t>Matambanadzo</a:t>
            </a:r>
            <a:endParaRPr lang="en-GB" sz="1800" dirty="0"/>
          </a:p>
          <a:p>
            <a:r>
              <a:rPr lang="en-GB" sz="1800" dirty="0"/>
              <a:t>Memory Makamba</a:t>
            </a:r>
          </a:p>
          <a:p>
            <a:r>
              <a:rPr lang="en-GB" sz="1800" dirty="0" err="1"/>
              <a:t>Sithembile</a:t>
            </a:r>
            <a:r>
              <a:rPr lang="en-GB" sz="1800" dirty="0"/>
              <a:t> </a:t>
            </a:r>
          </a:p>
          <a:p>
            <a:r>
              <a:rPr lang="en-GB" sz="1800" dirty="0" err="1"/>
              <a:t>Sithembiso</a:t>
            </a:r>
            <a:r>
              <a:rPr lang="en-GB" sz="1800" dirty="0"/>
              <a:t> Dube</a:t>
            </a:r>
          </a:p>
          <a:p>
            <a:r>
              <a:rPr lang="en-GB" sz="1800" dirty="0"/>
              <a:t>Lilian </a:t>
            </a:r>
            <a:r>
              <a:rPr lang="en-GB" sz="1800" dirty="0" err="1"/>
              <a:t>Chinyanganya</a:t>
            </a:r>
            <a:endParaRPr lang="en-GB" sz="1800" dirty="0"/>
          </a:p>
        </p:txBody>
      </p:sp>
      <p:sp>
        <p:nvSpPr>
          <p:cNvPr id="6" name="Content Placeholder 4">
            <a:extLst>
              <a:ext uri="{FF2B5EF4-FFF2-40B4-BE49-F238E27FC236}">
                <a16:creationId xmlns:a16="http://schemas.microsoft.com/office/drawing/2014/main" id="{B3AC5FFA-DD6A-4A70-AC50-8CF87E0A592F}"/>
              </a:ext>
            </a:extLst>
          </p:cNvPr>
          <p:cNvSpPr txBox="1">
            <a:spLocks/>
          </p:cNvSpPr>
          <p:nvPr/>
        </p:nvSpPr>
        <p:spPr>
          <a:xfrm>
            <a:off x="8343179" y="1060750"/>
            <a:ext cx="5181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p>
          <a:p>
            <a:endParaRPr lang="en-GB" sz="2000" dirty="0"/>
          </a:p>
        </p:txBody>
      </p:sp>
      <p:sp>
        <p:nvSpPr>
          <p:cNvPr id="7" name="Title 3">
            <a:extLst>
              <a:ext uri="{FF2B5EF4-FFF2-40B4-BE49-F238E27FC236}">
                <a16:creationId xmlns:a16="http://schemas.microsoft.com/office/drawing/2014/main" id="{8C8E5A07-96CE-4DC6-9742-E6A4FDE570A0}"/>
              </a:ext>
            </a:extLst>
          </p:cNvPr>
          <p:cNvSpPr txBox="1">
            <a:spLocks/>
          </p:cNvSpPr>
          <p:nvPr/>
        </p:nvSpPr>
        <p:spPr>
          <a:xfrm>
            <a:off x="888371" y="77668"/>
            <a:ext cx="9818450" cy="681458"/>
          </a:xfrm>
          <a:prstGeom prst="rect">
            <a:avLst/>
          </a:prstGeom>
          <a:solidFill>
            <a:srgbClr val="00B0F0"/>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chemeClr val="bg1"/>
                </a:solidFill>
              </a:rPr>
              <a:t>PI, Co-PIs and Co-Investigators</a:t>
            </a:r>
          </a:p>
        </p:txBody>
      </p:sp>
      <p:sp>
        <p:nvSpPr>
          <p:cNvPr id="8" name="Content Placeholder 4">
            <a:extLst>
              <a:ext uri="{FF2B5EF4-FFF2-40B4-BE49-F238E27FC236}">
                <a16:creationId xmlns:a16="http://schemas.microsoft.com/office/drawing/2014/main" id="{24730223-7872-C44E-835B-49016BBF3E8F}"/>
              </a:ext>
            </a:extLst>
          </p:cNvPr>
          <p:cNvSpPr txBox="1">
            <a:spLocks/>
          </p:cNvSpPr>
          <p:nvPr/>
        </p:nvSpPr>
        <p:spPr>
          <a:xfrm>
            <a:off x="8416374" y="1047560"/>
            <a:ext cx="3651069"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dirty="0"/>
          </a:p>
        </p:txBody>
      </p:sp>
      <p:sp>
        <p:nvSpPr>
          <p:cNvPr id="9" name="Content Placeholder 4">
            <a:extLst>
              <a:ext uri="{FF2B5EF4-FFF2-40B4-BE49-F238E27FC236}">
                <a16:creationId xmlns:a16="http://schemas.microsoft.com/office/drawing/2014/main" id="{FDB56805-2D20-CB46-BCA5-95A43E9309E8}"/>
              </a:ext>
            </a:extLst>
          </p:cNvPr>
          <p:cNvSpPr txBox="1">
            <a:spLocks/>
          </p:cNvSpPr>
          <p:nvPr/>
        </p:nvSpPr>
        <p:spPr>
          <a:xfrm>
            <a:off x="8521150" y="955046"/>
            <a:ext cx="3619488" cy="57244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Florence</a:t>
            </a:r>
          </a:p>
          <a:p>
            <a:r>
              <a:rPr lang="en-GB" sz="1600" dirty="0" err="1"/>
              <a:t>Rumbidzo</a:t>
            </a:r>
            <a:r>
              <a:rPr lang="en-GB" sz="1600" dirty="0"/>
              <a:t> </a:t>
            </a:r>
            <a:r>
              <a:rPr lang="en-GB" sz="1600" dirty="0" err="1"/>
              <a:t>Makandwa</a:t>
            </a:r>
            <a:endParaRPr lang="en-GB" sz="1600" dirty="0"/>
          </a:p>
          <a:p>
            <a:r>
              <a:rPr lang="en-GB" sz="1600" dirty="0" err="1"/>
              <a:t>Miniyenkosi</a:t>
            </a:r>
            <a:r>
              <a:rPr lang="en-GB" sz="1600" dirty="0"/>
              <a:t> </a:t>
            </a:r>
            <a:r>
              <a:rPr lang="en-GB" sz="1600" dirty="0" err="1"/>
              <a:t>Majoli</a:t>
            </a:r>
            <a:endParaRPr lang="en-GB" sz="1600" dirty="0"/>
          </a:p>
          <a:p>
            <a:r>
              <a:rPr lang="en-GB" sz="1600" dirty="0"/>
              <a:t>Albert </a:t>
            </a:r>
            <a:r>
              <a:rPr lang="en-GB" sz="1600" dirty="0" err="1"/>
              <a:t>Takaruza</a:t>
            </a:r>
            <a:endParaRPr lang="en-GB" sz="1600" dirty="0"/>
          </a:p>
          <a:p>
            <a:r>
              <a:rPr lang="en-GB" sz="1600" dirty="0"/>
              <a:t>Albert </a:t>
            </a:r>
            <a:r>
              <a:rPr lang="en-GB" sz="1600" dirty="0" err="1"/>
              <a:t>Nyamugunduru</a:t>
            </a:r>
            <a:endParaRPr lang="en-GB" sz="1600" dirty="0"/>
          </a:p>
          <a:p>
            <a:r>
              <a:rPr lang="en-GB" sz="1600" dirty="0"/>
              <a:t>Jeff </a:t>
            </a:r>
            <a:r>
              <a:rPr lang="en-GB" sz="1600" dirty="0" err="1"/>
              <a:t>Dirawo</a:t>
            </a:r>
            <a:endParaRPr lang="en-GB" sz="1600" dirty="0"/>
          </a:p>
          <a:p>
            <a:pPr>
              <a:lnSpc>
                <a:spcPct val="100000"/>
              </a:lnSpc>
              <a:spcBef>
                <a:spcPts val="0"/>
              </a:spcBef>
            </a:pPr>
            <a:r>
              <a:rPr lang="en-GB" sz="1600" dirty="0"/>
              <a:t>Edward K</a:t>
            </a:r>
          </a:p>
          <a:p>
            <a:pPr>
              <a:lnSpc>
                <a:spcPct val="100000"/>
              </a:lnSpc>
              <a:spcBef>
                <a:spcPts val="0"/>
              </a:spcBef>
            </a:pPr>
            <a:r>
              <a:rPr lang="en-GB" sz="1600" dirty="0" err="1"/>
              <a:t>Wezzie</a:t>
            </a:r>
            <a:r>
              <a:rPr lang="en-GB" sz="1600" dirty="0"/>
              <a:t> Lora</a:t>
            </a:r>
          </a:p>
          <a:p>
            <a:pPr>
              <a:lnSpc>
                <a:spcPct val="100000"/>
              </a:lnSpc>
              <a:spcBef>
                <a:spcPts val="0"/>
              </a:spcBef>
            </a:pPr>
            <a:r>
              <a:rPr lang="en-GB" sz="1600" dirty="0"/>
              <a:t>Doren </a:t>
            </a:r>
          </a:p>
          <a:p>
            <a:pPr>
              <a:lnSpc>
                <a:spcPct val="100000"/>
              </a:lnSpc>
              <a:spcBef>
                <a:spcPts val="0"/>
              </a:spcBef>
            </a:pPr>
            <a:r>
              <a:rPr lang="en-GB" sz="1600" dirty="0" err="1"/>
              <a:t>Natsayi</a:t>
            </a:r>
            <a:endParaRPr lang="en-GB" sz="1600" dirty="0"/>
          </a:p>
          <a:p>
            <a:pPr>
              <a:lnSpc>
                <a:spcPct val="100000"/>
              </a:lnSpc>
              <a:spcBef>
                <a:spcPts val="0"/>
              </a:spcBef>
            </a:pPr>
            <a:r>
              <a:rPr lang="en-GB" sz="1600" dirty="0"/>
              <a:t>Gumede</a:t>
            </a:r>
          </a:p>
          <a:p>
            <a:pPr>
              <a:lnSpc>
                <a:spcPct val="100000"/>
              </a:lnSpc>
              <a:spcBef>
                <a:spcPts val="0"/>
              </a:spcBef>
            </a:pPr>
            <a:r>
              <a:rPr lang="en-GB" sz="1600" dirty="0"/>
              <a:t>Carina</a:t>
            </a:r>
          </a:p>
          <a:p>
            <a:pPr>
              <a:lnSpc>
                <a:spcPct val="100000"/>
              </a:lnSpc>
              <a:spcBef>
                <a:spcPts val="0"/>
              </a:spcBef>
            </a:pPr>
            <a:r>
              <a:rPr lang="en-GB" sz="1600" dirty="0"/>
              <a:t>James </a:t>
            </a:r>
            <a:r>
              <a:rPr lang="en-GB" sz="1600" dirty="0" err="1"/>
              <a:t>Chirombe</a:t>
            </a:r>
            <a:endParaRPr lang="en-GB" sz="1600" dirty="0"/>
          </a:p>
          <a:p>
            <a:pPr marL="0" indent="0">
              <a:buNone/>
            </a:pPr>
            <a:r>
              <a:rPr lang="en-GB" sz="2000" i="1" u="sng" dirty="0">
                <a:solidFill>
                  <a:srgbClr val="00B0F0"/>
                </a:solidFill>
              </a:rPr>
              <a:t>DSMB</a:t>
            </a:r>
          </a:p>
          <a:p>
            <a:r>
              <a:rPr lang="en-GB" sz="1600" dirty="0"/>
              <a:t>Nancy </a:t>
            </a:r>
            <a:r>
              <a:rPr lang="en-GB" sz="1600" dirty="0" err="1"/>
              <a:t>Padian</a:t>
            </a:r>
            <a:endParaRPr lang="en-GB" sz="1600" dirty="0"/>
          </a:p>
          <a:p>
            <a:r>
              <a:rPr lang="en-GB" sz="1600" dirty="0"/>
              <a:t>Katherine fielding </a:t>
            </a:r>
          </a:p>
          <a:p>
            <a:r>
              <a:rPr lang="en-GB" sz="1600" dirty="0"/>
              <a:t>Helen Ward</a:t>
            </a:r>
          </a:p>
          <a:p>
            <a:pPr marL="0" indent="0">
              <a:buFont typeface="Arial" panose="020B0604020202020204" pitchFamily="34" charset="0"/>
              <a:buNone/>
            </a:pPr>
            <a:endParaRPr lang="en-GB" sz="2000" dirty="0"/>
          </a:p>
        </p:txBody>
      </p:sp>
    </p:spTree>
    <p:extLst>
      <p:ext uri="{BB962C8B-B14F-4D97-AF65-F5344CB8AC3E}">
        <p14:creationId xmlns:p14="http://schemas.microsoft.com/office/powerpoint/2010/main" val="3419988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a:extLst>
              <a:ext uri="{FF2B5EF4-FFF2-40B4-BE49-F238E27FC236}">
                <a16:creationId xmlns:a16="http://schemas.microsoft.com/office/drawing/2014/main" id="{0627F18F-9C88-4164-B47C-F37283673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43" y="114423"/>
            <a:ext cx="3077729" cy="170757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a:extLst>
              <a:ext uri="{FF2B5EF4-FFF2-40B4-BE49-F238E27FC236}">
                <a16:creationId xmlns:a16="http://schemas.microsoft.com/office/drawing/2014/main" id="{D2027E8A-5AEC-4BD2-AB56-A49891839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3621" y="2316252"/>
            <a:ext cx="2638797" cy="14826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School Seal | History | LSHTM">
            <a:extLst>
              <a:ext uri="{FF2B5EF4-FFF2-40B4-BE49-F238E27FC236}">
                <a16:creationId xmlns:a16="http://schemas.microsoft.com/office/drawing/2014/main" id="{57A1756E-3C9C-4521-9E5F-14A7B2E194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9568" y="661824"/>
            <a:ext cx="2336680" cy="11178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ntact - MeSH Consortium">
            <a:extLst>
              <a:ext uri="{FF2B5EF4-FFF2-40B4-BE49-F238E27FC236}">
                <a16:creationId xmlns:a16="http://schemas.microsoft.com/office/drawing/2014/main" id="{DF97D1D6-F305-40EF-B183-8D040D374B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3701" y="657569"/>
            <a:ext cx="4510679" cy="131124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University College London, UK - The International Academic Forum (IAFOR)">
            <a:extLst>
              <a:ext uri="{FF2B5EF4-FFF2-40B4-BE49-F238E27FC236}">
                <a16:creationId xmlns:a16="http://schemas.microsoft.com/office/drawing/2014/main" id="{848EA614-F8CB-47F0-ADCD-3B914085F3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5829" y="4748353"/>
            <a:ext cx="2002131" cy="200213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15988E79-0619-4EFD-9981-ED420A1BBC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1736" y="2531437"/>
            <a:ext cx="2623410" cy="944427"/>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Malawi Liverpool Wellcome Trust (@MlwTrust) / Twitter">
            <a:extLst>
              <a:ext uri="{FF2B5EF4-FFF2-40B4-BE49-F238E27FC236}">
                <a16:creationId xmlns:a16="http://schemas.microsoft.com/office/drawing/2014/main" id="{CFFA5C0F-BAD5-4F89-B341-1A604967B9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914" y="5073682"/>
            <a:ext cx="1363875" cy="13638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Logo, company name&#10;&#10;Description automatically generated">
            <a:extLst>
              <a:ext uri="{FF2B5EF4-FFF2-40B4-BE49-F238E27FC236}">
                <a16:creationId xmlns:a16="http://schemas.microsoft.com/office/drawing/2014/main" id="{6C41865E-7459-43D2-8AD2-70E9473C5390}"/>
              </a:ext>
            </a:extLst>
          </p:cNvPr>
          <p:cNvPicPr>
            <a:picLocks noChangeAspect="1"/>
          </p:cNvPicPr>
          <p:nvPr/>
        </p:nvPicPr>
        <p:blipFill rotWithShape="1">
          <a:blip r:embed="rId9">
            <a:extLst>
              <a:ext uri="{28A0092B-C50C-407E-A947-70E740481C1C}">
                <a14:useLocalDpi xmlns:a14="http://schemas.microsoft.com/office/drawing/2010/main" val="0"/>
              </a:ext>
            </a:extLst>
          </a:blip>
          <a:srcRect t="36371" b="20160"/>
          <a:stretch/>
        </p:blipFill>
        <p:spPr>
          <a:xfrm>
            <a:off x="8947311" y="4982708"/>
            <a:ext cx="2623410" cy="1052923"/>
          </a:xfrm>
          <a:prstGeom prst="rect">
            <a:avLst/>
          </a:prstGeom>
        </p:spPr>
      </p:pic>
      <p:pic>
        <p:nvPicPr>
          <p:cNvPr id="10" name="Picture 9" descr="mohcc-logo">
            <a:extLst>
              <a:ext uri="{FF2B5EF4-FFF2-40B4-BE49-F238E27FC236}">
                <a16:creationId xmlns:a16="http://schemas.microsoft.com/office/drawing/2014/main" id="{217A2328-AD64-2D47-89B4-D57DE9425D28}"/>
              </a:ext>
            </a:extLst>
          </p:cNvPr>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504002" y="2131898"/>
            <a:ext cx="1317949" cy="1851376"/>
          </a:xfrm>
          <a:prstGeom prst="rect">
            <a:avLst/>
          </a:prstGeom>
        </p:spPr>
      </p:pic>
      <p:pic>
        <p:nvPicPr>
          <p:cNvPr id="11" name="Picture 10" descr="Image result for national aids council zimbabwe logo">
            <a:extLst>
              <a:ext uri="{FF2B5EF4-FFF2-40B4-BE49-F238E27FC236}">
                <a16:creationId xmlns:a16="http://schemas.microsoft.com/office/drawing/2014/main" id="{490A920A-61D3-8B4B-AECC-E8B1B2C51380}"/>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8302" y="2652191"/>
            <a:ext cx="1589088" cy="1553618"/>
          </a:xfrm>
          <a:prstGeom prst="rect">
            <a:avLst/>
          </a:prstGeom>
        </p:spPr>
      </p:pic>
    </p:spTree>
    <p:extLst>
      <p:ext uri="{BB962C8B-B14F-4D97-AF65-F5344CB8AC3E}">
        <p14:creationId xmlns:p14="http://schemas.microsoft.com/office/powerpoint/2010/main" val="2392369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4" name="Picture 32" descr="Aidsfonds announces 2019 Call for Proposals 'Stay On' (Ethiopia,  Mozambique, Nigeria, South Africa) | World Pulse">
            <a:extLst>
              <a:ext uri="{FF2B5EF4-FFF2-40B4-BE49-F238E27FC236}">
                <a16:creationId xmlns:a16="http://schemas.microsoft.com/office/drawing/2014/main" id="{9CDFA89E-C2D7-4273-AA8E-774086F34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4740" y="2271265"/>
            <a:ext cx="2200696" cy="1100348"/>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Home - The Global Fund to Fight AIDS, Tuberculosis and Malaria">
            <a:extLst>
              <a:ext uri="{FF2B5EF4-FFF2-40B4-BE49-F238E27FC236}">
                <a16:creationId xmlns:a16="http://schemas.microsoft.com/office/drawing/2014/main" id="{C4FA768B-0211-46E1-B056-C90967F93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28" y="490157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he Bill &amp; Melinda Gates Foundation (BMGF) was launched in 2000. The  primary aims of the foundation are, globally, to… | Foundation logo,  Foundation, Brand campaign">
            <a:extLst>
              <a:ext uri="{FF2B5EF4-FFF2-40B4-BE49-F238E27FC236}">
                <a16:creationId xmlns:a16="http://schemas.microsoft.com/office/drawing/2014/main" id="{D50CD64E-4092-41FE-8C85-BFADEEF768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078" y="2376842"/>
            <a:ext cx="1876075" cy="1357312"/>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a:extLst>
              <a:ext uri="{FF2B5EF4-FFF2-40B4-BE49-F238E27FC236}">
                <a16:creationId xmlns:a16="http://schemas.microsoft.com/office/drawing/2014/main" id="{99A0DB5D-A269-4596-AE7B-8B7DED7119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1695" y="2442774"/>
            <a:ext cx="2148305" cy="829484"/>
          </a:xfrm>
          <a:prstGeom prst="rect">
            <a:avLst/>
          </a:prstGeom>
          <a:noFill/>
          <a:extLst>
            <a:ext uri="{909E8E84-426E-40DD-AFC4-6F175D3DCCD1}">
              <a14:hiddenFill xmlns:a14="http://schemas.microsoft.com/office/drawing/2010/main">
                <a:solidFill>
                  <a:srgbClr val="FFFFFF"/>
                </a:solidFill>
              </a14:hiddenFill>
            </a:ext>
          </a:extLst>
        </p:spPr>
      </p:pic>
      <p:pic>
        <p:nvPicPr>
          <p:cNvPr id="3110" name="Picture 38" descr="World Health Organization Logo, history, meaning, symbol, PNG">
            <a:extLst>
              <a:ext uri="{FF2B5EF4-FFF2-40B4-BE49-F238E27FC236}">
                <a16:creationId xmlns:a16="http://schemas.microsoft.com/office/drawing/2014/main" id="{4427F21F-7ACC-4062-880B-9A67A809E0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5593" y="2400825"/>
            <a:ext cx="1733550" cy="9707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B4EA5412-51EF-4219-8E6B-28D47BCD51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4670" y="182707"/>
            <a:ext cx="2867025" cy="15906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22167466-6603-45E5-BF7E-99002143D4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66702" y="4758651"/>
            <a:ext cx="1876075" cy="160404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AC8BB80-BDBD-4A75-880C-7BA72BFFDF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8457" y="5084618"/>
            <a:ext cx="1801372" cy="1155194"/>
          </a:xfrm>
          <a:prstGeom prst="rect">
            <a:avLst/>
          </a:prstGeom>
        </p:spPr>
      </p:pic>
    </p:spTree>
    <p:extLst>
      <p:ext uri="{BB962C8B-B14F-4D97-AF65-F5344CB8AC3E}">
        <p14:creationId xmlns:p14="http://schemas.microsoft.com/office/powerpoint/2010/main" val="612487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DF1A630-2A9B-41A0-92F9-FDA261070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35" name="Rectangle 34">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CFE959D-80D5-4557-A67D-B179AFEB00F5}"/>
              </a:ext>
            </a:extLst>
          </p:cNvPr>
          <p:cNvSpPr txBox="1"/>
          <p:nvPr/>
        </p:nvSpPr>
        <p:spPr>
          <a:xfrm>
            <a:off x="1106920" y="250039"/>
            <a:ext cx="5040285" cy="116958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500" b="1" dirty="0">
                <a:latin typeface="+mj-lt"/>
                <a:ea typeface="+mj-ea"/>
                <a:cs typeface="+mj-cs"/>
              </a:rPr>
              <a:t>Globally individuals who sell sex bear a disproportionate burden of HIV</a:t>
            </a:r>
          </a:p>
        </p:txBody>
      </p:sp>
      <p:sp>
        <p:nvSpPr>
          <p:cNvPr id="40" name="Rectangle 39">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Liverpool School of Tropical Medicine - Wikipedia">
            <a:extLst>
              <a:ext uri="{FF2B5EF4-FFF2-40B4-BE49-F238E27FC236}">
                <a16:creationId xmlns:a16="http://schemas.microsoft.com/office/drawing/2014/main" id="{7C64E5B7-97A3-A24B-B2D1-02F96CB2F55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08286" y="140146"/>
            <a:ext cx="2112264" cy="15649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screenshot of a cell phone&#10;&#10;Description automatically generated">
            <a:extLst>
              <a:ext uri="{FF2B5EF4-FFF2-40B4-BE49-F238E27FC236}">
                <a16:creationId xmlns:a16="http://schemas.microsoft.com/office/drawing/2014/main" id="{9A6F9C0D-7EF1-47B8-B6A7-EBD71ADF137D}"/>
              </a:ext>
            </a:extLst>
          </p:cNvPr>
          <p:cNvPicPr>
            <a:picLocks noChangeAspect="1"/>
          </p:cNvPicPr>
          <p:nvPr/>
        </p:nvPicPr>
        <p:blipFill rotWithShape="1">
          <a:blip r:embed="rId4"/>
          <a:srcRect l="15765" t="577" r="14877"/>
          <a:stretch/>
        </p:blipFill>
        <p:spPr>
          <a:xfrm>
            <a:off x="5776899" y="1456005"/>
            <a:ext cx="6415100" cy="4597943"/>
          </a:xfrm>
          <a:prstGeom prst="rect">
            <a:avLst/>
          </a:prstGeom>
        </p:spPr>
      </p:pic>
      <p:graphicFrame>
        <p:nvGraphicFramePr>
          <p:cNvPr id="27" name="Content Placeholder 14">
            <a:extLst>
              <a:ext uri="{FF2B5EF4-FFF2-40B4-BE49-F238E27FC236}">
                <a16:creationId xmlns:a16="http://schemas.microsoft.com/office/drawing/2014/main" id="{27A4E0AD-4422-9FBD-4D53-4CA601AE19D5}"/>
              </a:ext>
            </a:extLst>
          </p:cNvPr>
          <p:cNvGraphicFramePr>
            <a:graphicFrameLocks noGrp="1"/>
          </p:cNvGraphicFramePr>
          <p:nvPr>
            <p:ph sz="half" idx="1"/>
            <p:extLst>
              <p:ext uri="{D42A27DB-BD31-4B8C-83A1-F6EECF244321}">
                <p14:modId xmlns:p14="http://schemas.microsoft.com/office/powerpoint/2010/main" val="8256812"/>
              </p:ext>
            </p:extLst>
          </p:nvPr>
        </p:nvGraphicFramePr>
        <p:xfrm>
          <a:off x="716164" y="1511600"/>
          <a:ext cx="5197371" cy="42030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7918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2C384B-C5C8-42FC-8F45-0549C6A2546B}"/>
              </a:ext>
            </a:extLst>
          </p:cNvPr>
          <p:cNvSpPr>
            <a:spLocks noGrp="1"/>
          </p:cNvSpPr>
          <p:nvPr>
            <p:ph type="title"/>
          </p:nvPr>
        </p:nvSpPr>
        <p:spPr>
          <a:xfrm>
            <a:off x="2403566" y="7456"/>
            <a:ext cx="9453864" cy="1325563"/>
          </a:xfrm>
        </p:spPr>
        <p:txBody>
          <a:bodyPr>
            <a:normAutofit/>
          </a:bodyPr>
          <a:lstStyle/>
          <a:p>
            <a:r>
              <a:rPr lang="en-US" sz="2800" b="1" dirty="0">
                <a:solidFill>
                  <a:srgbClr val="00B0F0"/>
                </a:solidFill>
              </a:rPr>
              <a:t>Differentiated prevention and care (AMETHIST) to support virtual elimination of infectious HIV among sex workers in southern Africa</a:t>
            </a:r>
          </a:p>
        </p:txBody>
      </p:sp>
      <p:sp>
        <p:nvSpPr>
          <p:cNvPr id="15" name="Rectangle 1">
            <a:extLst>
              <a:ext uri="{FF2B5EF4-FFF2-40B4-BE49-F238E27FC236}">
                <a16:creationId xmlns:a16="http://schemas.microsoft.com/office/drawing/2014/main" id="{B84A9480-A8BA-41A4-B92C-97C636C76CD4}"/>
              </a:ext>
            </a:extLst>
          </p:cNvPr>
          <p:cNvSpPr>
            <a:spLocks noGrp="1" noChangeArrowheads="1"/>
          </p:cNvSpPr>
          <p:nvPr>
            <p:ph sz="half" idx="1"/>
          </p:nvPr>
        </p:nvSpPr>
        <p:spPr bwMode="auto">
          <a:xfrm>
            <a:off x="316322" y="4397829"/>
            <a:ext cx="8008357"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None/>
              <a:tabLst/>
            </a:pPr>
            <a:r>
              <a:rPr kumimoji="0" lang="en-GB" altLang="en-US" sz="3200" b="1" i="0" u="none" strike="noStrike" cap="none" normalizeH="0" baseline="0" dirty="0">
                <a:ln>
                  <a:noFill/>
                </a:ln>
                <a:solidFill>
                  <a:schemeClr val="tx1"/>
                </a:solidFill>
                <a:effectLst/>
                <a:latin typeface="+mj-lt"/>
              </a:rPr>
              <a:t>COLLABORATION GOAL</a:t>
            </a:r>
          </a:p>
          <a:p>
            <a:pPr marL="0" marR="0" lvl="0" indent="0" defTabSz="914400" rtl="0" eaLnBrk="0" fontAlgn="base" latinLnBrk="0" hangingPunct="0">
              <a:lnSpc>
                <a:spcPct val="100000"/>
              </a:lnSpc>
              <a:spcBef>
                <a:spcPct val="0"/>
              </a:spcBef>
              <a:spcAft>
                <a:spcPct val="0"/>
              </a:spcAft>
              <a:buClrTx/>
              <a:buSzTx/>
              <a:buNone/>
              <a:tabLst/>
            </a:pPr>
            <a:r>
              <a:rPr kumimoji="0" lang="en-GB" altLang="en-US" sz="3200" b="0" i="0" u="none" strike="noStrike" cap="none" normalizeH="0" baseline="0" dirty="0">
                <a:ln>
                  <a:noFill/>
                </a:ln>
                <a:solidFill>
                  <a:schemeClr val="tx1"/>
                </a:solidFill>
                <a:effectLst/>
                <a:latin typeface="+mj-lt"/>
              </a:rPr>
              <a:t>To virtually eliminate population level transmission and acquisition of HIV that occurs as a result of  commercial sex transactions</a:t>
            </a:r>
          </a:p>
        </p:txBody>
      </p:sp>
      <p:sp>
        <p:nvSpPr>
          <p:cNvPr id="3" name="Rectangle 2">
            <a:extLst>
              <a:ext uri="{FF2B5EF4-FFF2-40B4-BE49-F238E27FC236}">
                <a16:creationId xmlns:a16="http://schemas.microsoft.com/office/drawing/2014/main" id="{F0B72446-2E4B-430B-A1E3-334382B1DF04}"/>
              </a:ext>
            </a:extLst>
          </p:cNvPr>
          <p:cNvSpPr/>
          <p:nvPr/>
        </p:nvSpPr>
        <p:spPr>
          <a:xfrm>
            <a:off x="14836037" y="4037339"/>
            <a:ext cx="3943927" cy="275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FC9DD8BF-9C03-4FAC-8E13-0C7840E30B3A}"/>
              </a:ext>
            </a:extLst>
          </p:cNvPr>
          <p:cNvSpPr txBox="1"/>
          <p:nvPr/>
        </p:nvSpPr>
        <p:spPr>
          <a:xfrm flipH="1">
            <a:off x="669276" y="1721201"/>
            <a:ext cx="4595743" cy="2215991"/>
          </a:xfrm>
          <a:prstGeom prst="rect">
            <a:avLst/>
          </a:prstGeom>
          <a:noFill/>
        </p:spPr>
        <p:txBody>
          <a:bodyPr wrap="square" rtlCol="0">
            <a:spAutoFit/>
          </a:bodyPr>
          <a:lstStyle/>
          <a:p>
            <a:r>
              <a:rPr lang="en-GB" altLang="en-US" sz="2400" dirty="0"/>
              <a:t>UNAIDS goal of eliminating HIV by 2030 is unachievable (and unaffordable) without more effective targeting of prevention and care </a:t>
            </a:r>
          </a:p>
          <a:p>
            <a:endParaRPr lang="en-US" dirty="0"/>
          </a:p>
        </p:txBody>
      </p:sp>
      <p:pic>
        <p:nvPicPr>
          <p:cNvPr id="21" name="Picture 20">
            <a:extLst>
              <a:ext uri="{FF2B5EF4-FFF2-40B4-BE49-F238E27FC236}">
                <a16:creationId xmlns:a16="http://schemas.microsoft.com/office/drawing/2014/main" id="{37524EB4-4584-4984-B5DC-65936D5D0A4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41040" y="986167"/>
            <a:ext cx="6716390" cy="4069159"/>
          </a:xfrm>
          <a:prstGeom prst="rect">
            <a:avLst/>
          </a:prstGeom>
          <a:noFill/>
          <a:ln>
            <a:noFill/>
          </a:ln>
        </p:spPr>
      </p:pic>
      <p:pic>
        <p:nvPicPr>
          <p:cNvPr id="7" name="Picture 2" descr="Liverpool School of Tropical Medicine - Wikipedia">
            <a:extLst>
              <a:ext uri="{FF2B5EF4-FFF2-40B4-BE49-F238E27FC236}">
                <a16:creationId xmlns:a16="http://schemas.microsoft.com/office/drawing/2014/main" id="{21E01689-8FB2-A94F-B061-3753DD070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42" y="81486"/>
            <a:ext cx="2090057" cy="15485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 company name&#10;&#10;Description automatically generated">
            <a:extLst>
              <a:ext uri="{FF2B5EF4-FFF2-40B4-BE49-F238E27FC236}">
                <a16:creationId xmlns:a16="http://schemas.microsoft.com/office/drawing/2014/main" id="{F0371A36-D4DF-3A49-80A4-AFB28F4A4800}"/>
              </a:ext>
            </a:extLst>
          </p:cNvPr>
          <p:cNvPicPr>
            <a:picLocks noChangeAspect="1"/>
          </p:cNvPicPr>
          <p:nvPr/>
        </p:nvPicPr>
        <p:blipFill rotWithShape="1">
          <a:blip r:embed="rId4">
            <a:extLst>
              <a:ext uri="{28A0092B-C50C-407E-A947-70E740481C1C}">
                <a14:useLocalDpi xmlns:a14="http://schemas.microsoft.com/office/drawing/2010/main" val="0"/>
              </a:ext>
            </a:extLst>
          </a:blip>
          <a:srcRect t="36259" b="18702"/>
          <a:stretch/>
        </p:blipFill>
        <p:spPr>
          <a:xfrm>
            <a:off x="9432235" y="5606108"/>
            <a:ext cx="2759765" cy="1147686"/>
          </a:xfrm>
          <a:prstGeom prst="rect">
            <a:avLst/>
          </a:prstGeom>
        </p:spPr>
      </p:pic>
    </p:spTree>
    <p:extLst>
      <p:ext uri="{BB962C8B-B14F-4D97-AF65-F5344CB8AC3E}">
        <p14:creationId xmlns:p14="http://schemas.microsoft.com/office/powerpoint/2010/main" val="1302191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14"/>
          <p:cNvSpPr/>
          <p:nvPr/>
        </p:nvSpPr>
        <p:spPr>
          <a:xfrm>
            <a:off x="693085" y="4073911"/>
            <a:ext cx="1499818" cy="2074519"/>
          </a:xfrm>
          <a:prstGeom prst="homePlate">
            <a:avLst>
              <a:gd name="adj" fmla="val 25119"/>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chemeClr val="tx1"/>
                </a:solidFill>
              </a:rPr>
              <a:t>Formative </a:t>
            </a:r>
          </a:p>
          <a:p>
            <a:pPr algn="ctr">
              <a:defRPr/>
            </a:pPr>
            <a:r>
              <a:rPr lang="en-GB" sz="2000" b="1" dirty="0">
                <a:solidFill>
                  <a:schemeClr val="tx1"/>
                </a:solidFill>
              </a:rPr>
              <a:t>work</a:t>
            </a:r>
          </a:p>
        </p:txBody>
      </p:sp>
      <p:sp>
        <p:nvSpPr>
          <p:cNvPr id="27650" name="Title 1"/>
          <p:cNvSpPr>
            <a:spLocks noGrp="1"/>
          </p:cNvSpPr>
          <p:nvPr>
            <p:ph type="title"/>
          </p:nvPr>
        </p:nvSpPr>
        <p:spPr>
          <a:xfrm>
            <a:off x="693084" y="1271603"/>
            <a:ext cx="10473679" cy="475973"/>
          </a:xfrm>
          <a:solidFill>
            <a:srgbClr val="C3F4F9"/>
          </a:solidFill>
        </p:spPr>
        <p:txBody>
          <a:bodyPr>
            <a:normAutofit/>
          </a:bodyPr>
          <a:lstStyle/>
          <a:p>
            <a:r>
              <a:rPr lang="en-GB" altLang="en-US" sz="2800" b="1" dirty="0"/>
              <a:t>Research guiding ‘Sisters’ programme scale up</a:t>
            </a:r>
          </a:p>
        </p:txBody>
      </p:sp>
      <p:sp>
        <p:nvSpPr>
          <p:cNvPr id="6" name="Chevron 5"/>
          <p:cNvSpPr/>
          <p:nvPr/>
        </p:nvSpPr>
        <p:spPr>
          <a:xfrm>
            <a:off x="6391226" y="1730589"/>
            <a:ext cx="4006321" cy="2208361"/>
          </a:xfrm>
          <a:prstGeom prst="chevron">
            <a:avLst>
              <a:gd name="adj" fmla="val 51069"/>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b="1" dirty="0">
                <a:solidFill>
                  <a:schemeClr val="tx1"/>
                </a:solidFill>
              </a:rPr>
              <a:t>DREAMS, </a:t>
            </a:r>
            <a:r>
              <a:rPr lang="en-GB" sz="2000" b="1" dirty="0" err="1">
                <a:solidFill>
                  <a:schemeClr val="tx1"/>
                </a:solidFill>
              </a:rPr>
              <a:t>PrEP</a:t>
            </a:r>
            <a:r>
              <a:rPr lang="en-GB" sz="2000" b="1" dirty="0">
                <a:solidFill>
                  <a:schemeClr val="tx1"/>
                </a:solidFill>
              </a:rPr>
              <a:t>, Self Help Groups, microplanning 26,782 FSW got clinical services</a:t>
            </a:r>
          </a:p>
        </p:txBody>
      </p:sp>
      <p:sp>
        <p:nvSpPr>
          <p:cNvPr id="21" name="Chevron 20"/>
          <p:cNvSpPr/>
          <p:nvPr/>
        </p:nvSpPr>
        <p:spPr>
          <a:xfrm>
            <a:off x="4917668" y="4080403"/>
            <a:ext cx="2516803" cy="2066564"/>
          </a:xfrm>
          <a:prstGeom prst="chevron">
            <a:avLst>
              <a:gd name="adj" fmla="val 31091"/>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chemeClr val="tx1"/>
                </a:solidFill>
              </a:rPr>
              <a:t>Program data to estimate HIV incidence in FSW</a:t>
            </a:r>
          </a:p>
        </p:txBody>
      </p:sp>
      <p:sp>
        <p:nvSpPr>
          <p:cNvPr id="22" name="Chevron 21"/>
          <p:cNvSpPr/>
          <p:nvPr/>
        </p:nvSpPr>
        <p:spPr>
          <a:xfrm>
            <a:off x="6729740" y="4088169"/>
            <a:ext cx="3095692" cy="2082592"/>
          </a:xfrm>
          <a:prstGeom prst="chevron">
            <a:avLst>
              <a:gd name="adj" fmla="val 2231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schemeClr val="tx1"/>
                </a:solidFill>
              </a:rPr>
              <a:t>SAPPH-</a:t>
            </a:r>
            <a:r>
              <a:rPr lang="en-GB" sz="1600" b="1" dirty="0" err="1">
                <a:solidFill>
                  <a:schemeClr val="tx1"/>
                </a:solidFill>
              </a:rPr>
              <a:t>IRe</a:t>
            </a:r>
            <a:r>
              <a:rPr lang="en-GB" sz="1600" b="1" dirty="0">
                <a:solidFill>
                  <a:schemeClr val="tx1"/>
                </a:solidFill>
              </a:rPr>
              <a:t> trial,</a:t>
            </a:r>
            <a:r>
              <a:rPr lang="en-GB" sz="1600" b="1" baseline="30000" dirty="0">
                <a:solidFill>
                  <a:schemeClr val="tx1"/>
                </a:solidFill>
              </a:rPr>
              <a:t> </a:t>
            </a:r>
            <a:r>
              <a:rPr lang="en-GB" sz="1600" b="1" dirty="0">
                <a:solidFill>
                  <a:schemeClr val="tx1"/>
                </a:solidFill>
              </a:rPr>
              <a:t>migration,</a:t>
            </a:r>
            <a:r>
              <a:rPr lang="en-GB" sz="1600" b="1" baseline="30000" dirty="0">
                <a:solidFill>
                  <a:schemeClr val="tx1"/>
                </a:solidFill>
              </a:rPr>
              <a:t> </a:t>
            </a:r>
            <a:r>
              <a:rPr lang="en-GB" sz="1600" b="1" dirty="0">
                <a:solidFill>
                  <a:schemeClr val="tx1"/>
                </a:solidFill>
              </a:rPr>
              <a:t>national size estimation,</a:t>
            </a:r>
            <a:r>
              <a:rPr lang="en-GB" sz="1600" b="1" baseline="30000" dirty="0">
                <a:solidFill>
                  <a:schemeClr val="tx1"/>
                </a:solidFill>
              </a:rPr>
              <a:t> </a:t>
            </a:r>
            <a:r>
              <a:rPr lang="en-GB" sz="1600" b="1" dirty="0">
                <a:solidFill>
                  <a:schemeClr val="tx1"/>
                </a:solidFill>
              </a:rPr>
              <a:t>DREAMS Impact evaluation,</a:t>
            </a:r>
            <a:r>
              <a:rPr lang="en-GB" sz="1600" b="1" baseline="30000" dirty="0">
                <a:solidFill>
                  <a:schemeClr val="tx1"/>
                </a:solidFill>
              </a:rPr>
              <a:t> </a:t>
            </a:r>
            <a:r>
              <a:rPr lang="en-GB" sz="1600" b="1" dirty="0">
                <a:solidFill>
                  <a:schemeClr val="tx1"/>
                </a:solidFill>
              </a:rPr>
              <a:t>mapping 16-19 </a:t>
            </a:r>
            <a:r>
              <a:rPr lang="en-GB" sz="1600" b="1" dirty="0" err="1">
                <a:solidFill>
                  <a:schemeClr val="tx1"/>
                </a:solidFill>
              </a:rPr>
              <a:t>yr</a:t>
            </a:r>
            <a:r>
              <a:rPr lang="en-GB" sz="1600" b="1" dirty="0">
                <a:solidFill>
                  <a:schemeClr val="tx1"/>
                </a:solidFill>
              </a:rPr>
              <a:t> AGSS, recency testing, modelling</a:t>
            </a:r>
          </a:p>
        </p:txBody>
      </p:sp>
      <p:sp>
        <p:nvSpPr>
          <p:cNvPr id="23" name="Title 1"/>
          <p:cNvSpPr txBox="1">
            <a:spLocks/>
          </p:cNvSpPr>
          <p:nvPr/>
        </p:nvSpPr>
        <p:spPr>
          <a:xfrm>
            <a:off x="693085" y="6192871"/>
            <a:ext cx="10473679" cy="475974"/>
          </a:xfrm>
          <a:prstGeom prst="rect">
            <a:avLst/>
          </a:prstGeom>
          <a:solidFill>
            <a:srgbClr val="C3F4F9"/>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t>Programme providing platform for implementation research</a:t>
            </a:r>
          </a:p>
        </p:txBody>
      </p:sp>
      <p:sp>
        <p:nvSpPr>
          <p:cNvPr id="7" name="TextBox 6">
            <a:extLst>
              <a:ext uri="{FF2B5EF4-FFF2-40B4-BE49-F238E27FC236}">
                <a16:creationId xmlns:a16="http://schemas.microsoft.com/office/drawing/2014/main" id="{9643F4BC-A9F6-46B0-80CE-3215E9887F65}"/>
              </a:ext>
            </a:extLst>
          </p:cNvPr>
          <p:cNvSpPr txBox="1"/>
          <p:nvPr/>
        </p:nvSpPr>
        <p:spPr>
          <a:xfrm>
            <a:off x="651186" y="362122"/>
            <a:ext cx="10515577" cy="430887"/>
          </a:xfrm>
          <a:prstGeom prst="rect">
            <a:avLst/>
          </a:prstGeom>
          <a:solidFill>
            <a:schemeClr val="accent5">
              <a:lumMod val="20000"/>
              <a:lumOff val="80000"/>
            </a:schemeClr>
          </a:solidFill>
          <a:ln>
            <a:solidFill>
              <a:schemeClr val="tx1"/>
            </a:solidFill>
          </a:ln>
        </p:spPr>
        <p:txBody>
          <a:bodyPr wrap="square" rtlCol="0">
            <a:spAutoFit/>
          </a:bodyPr>
          <a:lstStyle/>
          <a:p>
            <a:r>
              <a:rPr lang="en-US" sz="2200" b="1" dirty="0"/>
              <a:t>National FSW implementation–research platform in Zimbabwe ‘Sisters with a Voice’</a:t>
            </a:r>
          </a:p>
        </p:txBody>
      </p:sp>
      <p:sp>
        <p:nvSpPr>
          <p:cNvPr id="27" name="Chevron 4">
            <a:extLst>
              <a:ext uri="{FF2B5EF4-FFF2-40B4-BE49-F238E27FC236}">
                <a16:creationId xmlns:a16="http://schemas.microsoft.com/office/drawing/2014/main" id="{4BEB7694-2094-4413-9A6B-185BC00A4329}"/>
              </a:ext>
            </a:extLst>
          </p:cNvPr>
          <p:cNvSpPr/>
          <p:nvPr/>
        </p:nvSpPr>
        <p:spPr>
          <a:xfrm>
            <a:off x="626057" y="847385"/>
            <a:ext cx="10706961" cy="381390"/>
          </a:xfrm>
          <a:prstGeom prst="chevr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b="1" dirty="0">
              <a:solidFill>
                <a:schemeClr val="tx1"/>
              </a:solidFill>
            </a:endParaRPr>
          </a:p>
        </p:txBody>
      </p:sp>
      <p:sp>
        <p:nvSpPr>
          <p:cNvPr id="27655" name="TextBox 6"/>
          <p:cNvSpPr txBox="1">
            <a:spLocks noChangeArrowheads="1"/>
          </p:cNvSpPr>
          <p:nvPr/>
        </p:nvSpPr>
        <p:spPr bwMode="auto">
          <a:xfrm>
            <a:off x="784786" y="848445"/>
            <a:ext cx="9358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b="1" dirty="0">
                <a:solidFill>
                  <a:srgbClr val="00090C"/>
                </a:solidFill>
                <a:latin typeface="Arial" panose="020B0604020202020204" pitchFamily="34" charset="0"/>
              </a:rPr>
              <a:t>2009</a:t>
            </a:r>
          </a:p>
        </p:txBody>
      </p:sp>
      <p:sp>
        <p:nvSpPr>
          <p:cNvPr id="27656" name="TextBox 7"/>
          <p:cNvSpPr txBox="1">
            <a:spLocks noChangeArrowheads="1"/>
          </p:cNvSpPr>
          <p:nvPr/>
        </p:nvSpPr>
        <p:spPr bwMode="auto">
          <a:xfrm>
            <a:off x="1820877" y="863701"/>
            <a:ext cx="15251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b="1" dirty="0">
                <a:solidFill>
                  <a:srgbClr val="00090C"/>
                </a:solidFill>
                <a:latin typeface="Arial" panose="020B0604020202020204" pitchFamily="34" charset="0"/>
              </a:rPr>
              <a:t>2010 - 2012</a:t>
            </a:r>
          </a:p>
        </p:txBody>
      </p:sp>
      <p:sp>
        <p:nvSpPr>
          <p:cNvPr id="27657" name="TextBox 8"/>
          <p:cNvSpPr txBox="1">
            <a:spLocks noChangeArrowheads="1"/>
          </p:cNvSpPr>
          <p:nvPr/>
        </p:nvSpPr>
        <p:spPr bwMode="auto">
          <a:xfrm>
            <a:off x="3712461" y="855815"/>
            <a:ext cx="9358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b="1" dirty="0">
                <a:solidFill>
                  <a:srgbClr val="00090C"/>
                </a:solidFill>
                <a:latin typeface="Arial" panose="020B0604020202020204" pitchFamily="34" charset="0"/>
              </a:rPr>
              <a:t>2013</a:t>
            </a:r>
          </a:p>
        </p:txBody>
      </p:sp>
      <p:sp>
        <p:nvSpPr>
          <p:cNvPr id="27658" name="TextBox 9"/>
          <p:cNvSpPr txBox="1">
            <a:spLocks noChangeArrowheads="1"/>
          </p:cNvSpPr>
          <p:nvPr/>
        </p:nvSpPr>
        <p:spPr bwMode="auto">
          <a:xfrm>
            <a:off x="6755956" y="865007"/>
            <a:ext cx="15454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b="1" dirty="0">
                <a:solidFill>
                  <a:srgbClr val="00090C"/>
                </a:solidFill>
                <a:latin typeface="Arial" panose="020B0604020202020204" pitchFamily="34" charset="0"/>
              </a:rPr>
              <a:t>2016 –2018</a:t>
            </a:r>
          </a:p>
        </p:txBody>
      </p:sp>
      <p:sp>
        <p:nvSpPr>
          <p:cNvPr id="25" name="TextBox 8">
            <a:extLst>
              <a:ext uri="{FF2B5EF4-FFF2-40B4-BE49-F238E27FC236}">
                <a16:creationId xmlns:a16="http://schemas.microsoft.com/office/drawing/2014/main" id="{BE4FF442-C425-49FC-BC43-B986E60800FD}"/>
              </a:ext>
            </a:extLst>
          </p:cNvPr>
          <p:cNvSpPr txBox="1">
            <a:spLocks noChangeArrowheads="1"/>
          </p:cNvSpPr>
          <p:nvPr/>
        </p:nvSpPr>
        <p:spPr bwMode="auto">
          <a:xfrm>
            <a:off x="4900898" y="869088"/>
            <a:ext cx="14351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b="1" dirty="0">
                <a:solidFill>
                  <a:srgbClr val="00090C"/>
                </a:solidFill>
                <a:latin typeface="Arial" panose="020B0604020202020204" pitchFamily="34" charset="0"/>
              </a:rPr>
              <a:t>2014 -2015</a:t>
            </a:r>
          </a:p>
        </p:txBody>
      </p:sp>
      <p:sp>
        <p:nvSpPr>
          <p:cNvPr id="28" name="Chevron 4">
            <a:extLst>
              <a:ext uri="{FF2B5EF4-FFF2-40B4-BE49-F238E27FC236}">
                <a16:creationId xmlns:a16="http://schemas.microsoft.com/office/drawing/2014/main" id="{234135B9-C08F-4462-9CC6-AFAEA38CE179}"/>
              </a:ext>
            </a:extLst>
          </p:cNvPr>
          <p:cNvSpPr/>
          <p:nvPr/>
        </p:nvSpPr>
        <p:spPr>
          <a:xfrm>
            <a:off x="3211413" y="4068763"/>
            <a:ext cx="2499818" cy="2076741"/>
          </a:xfrm>
          <a:prstGeom prst="chevron">
            <a:avLst>
              <a:gd name="adj" fmla="val 2824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b="1" dirty="0">
              <a:solidFill>
                <a:schemeClr val="tx1"/>
              </a:solidFill>
            </a:endParaRPr>
          </a:p>
          <a:p>
            <a:pPr algn="ctr">
              <a:defRPr/>
            </a:pPr>
            <a:r>
              <a:rPr lang="en-GB" sz="2000" b="1" dirty="0">
                <a:solidFill>
                  <a:schemeClr val="tx1"/>
                </a:solidFill>
              </a:rPr>
              <a:t>SAPPH-</a:t>
            </a:r>
            <a:r>
              <a:rPr lang="en-GB" sz="2000" b="1" dirty="0" err="1">
                <a:solidFill>
                  <a:schemeClr val="tx1"/>
                </a:solidFill>
              </a:rPr>
              <a:t>IRe</a:t>
            </a:r>
            <a:r>
              <a:rPr lang="en-GB" sz="2000" b="1" dirty="0">
                <a:solidFill>
                  <a:schemeClr val="tx1"/>
                </a:solidFill>
              </a:rPr>
              <a:t> trial, stigma analyses</a:t>
            </a:r>
          </a:p>
          <a:p>
            <a:pPr algn="ctr">
              <a:defRPr/>
            </a:pPr>
            <a:endParaRPr lang="en-GB" sz="1350" dirty="0">
              <a:solidFill>
                <a:schemeClr val="tx1"/>
              </a:solidFill>
            </a:endParaRPr>
          </a:p>
        </p:txBody>
      </p:sp>
      <p:sp>
        <p:nvSpPr>
          <p:cNvPr id="3" name="Pentagon 2"/>
          <p:cNvSpPr/>
          <p:nvPr/>
        </p:nvSpPr>
        <p:spPr>
          <a:xfrm>
            <a:off x="693085" y="1739110"/>
            <a:ext cx="1918275" cy="2210766"/>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b="1" dirty="0">
                <a:solidFill>
                  <a:schemeClr val="tx1"/>
                </a:solidFill>
              </a:rPr>
              <a:t>5 sites</a:t>
            </a:r>
          </a:p>
          <a:p>
            <a:pPr>
              <a:defRPr/>
            </a:pPr>
            <a:r>
              <a:rPr lang="en-GB" sz="2000" b="1" dirty="0">
                <a:solidFill>
                  <a:schemeClr val="tx1"/>
                </a:solidFill>
              </a:rPr>
              <a:t>322 FSW got clinic services</a:t>
            </a:r>
          </a:p>
        </p:txBody>
      </p:sp>
      <p:sp>
        <p:nvSpPr>
          <p:cNvPr id="5" name="Chevron 4"/>
          <p:cNvSpPr/>
          <p:nvPr/>
        </p:nvSpPr>
        <p:spPr>
          <a:xfrm>
            <a:off x="3257256" y="1737931"/>
            <a:ext cx="3090867" cy="2211768"/>
          </a:xfrm>
          <a:prstGeom prst="chevron">
            <a:avLst>
              <a:gd name="adj" fmla="val 34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2000" b="1" dirty="0">
                <a:solidFill>
                  <a:schemeClr val="tx1"/>
                </a:solidFill>
              </a:rPr>
              <a:t>36 sites, 6,105 FSW got clinic services</a:t>
            </a:r>
          </a:p>
        </p:txBody>
      </p:sp>
      <p:sp>
        <p:nvSpPr>
          <p:cNvPr id="24" name="Chevron 4">
            <a:extLst>
              <a:ext uri="{FF2B5EF4-FFF2-40B4-BE49-F238E27FC236}">
                <a16:creationId xmlns:a16="http://schemas.microsoft.com/office/drawing/2014/main" id="{1BFABA26-2407-4203-B801-2B746F67B50C}"/>
              </a:ext>
            </a:extLst>
          </p:cNvPr>
          <p:cNvSpPr/>
          <p:nvPr/>
        </p:nvSpPr>
        <p:spPr>
          <a:xfrm>
            <a:off x="4742509" y="1730589"/>
            <a:ext cx="2786180" cy="2216127"/>
          </a:xfrm>
          <a:prstGeom prst="chevron">
            <a:avLst>
              <a:gd name="adj" fmla="val 3345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2000" b="1" dirty="0">
                <a:solidFill>
                  <a:schemeClr val="tx1"/>
                </a:solidFill>
              </a:rPr>
              <a:t>36 sites,</a:t>
            </a:r>
          </a:p>
          <a:p>
            <a:r>
              <a:rPr lang="en-GB" sz="2000" b="1" dirty="0">
                <a:solidFill>
                  <a:schemeClr val="tx1"/>
                </a:solidFill>
              </a:rPr>
              <a:t>youth program,</a:t>
            </a:r>
            <a:r>
              <a:rPr lang="en-GB" sz="2000" b="1" baseline="30000" dirty="0">
                <a:solidFill>
                  <a:schemeClr val="tx1"/>
                </a:solidFill>
              </a:rPr>
              <a:t>  </a:t>
            </a:r>
            <a:r>
              <a:rPr lang="en-GB" sz="2000" b="1" dirty="0">
                <a:solidFill>
                  <a:schemeClr val="tx1"/>
                </a:solidFill>
              </a:rPr>
              <a:t>29,110 FSW got clinic services</a:t>
            </a:r>
          </a:p>
        </p:txBody>
      </p:sp>
      <p:sp>
        <p:nvSpPr>
          <p:cNvPr id="29" name="TextBox 9">
            <a:extLst>
              <a:ext uri="{FF2B5EF4-FFF2-40B4-BE49-F238E27FC236}">
                <a16:creationId xmlns:a16="http://schemas.microsoft.com/office/drawing/2014/main" id="{42085EEA-9C4F-4421-A37C-CFC338C0DE9E}"/>
              </a:ext>
            </a:extLst>
          </p:cNvPr>
          <p:cNvSpPr txBox="1">
            <a:spLocks noChangeArrowheads="1"/>
          </p:cNvSpPr>
          <p:nvPr/>
        </p:nvSpPr>
        <p:spPr bwMode="auto">
          <a:xfrm>
            <a:off x="8825658" y="869088"/>
            <a:ext cx="15454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b="1" dirty="0">
                <a:solidFill>
                  <a:srgbClr val="00090C"/>
                </a:solidFill>
                <a:latin typeface="Arial" panose="020B0604020202020204" pitchFamily="34" charset="0"/>
              </a:rPr>
              <a:t>2019 –2021</a:t>
            </a:r>
          </a:p>
        </p:txBody>
      </p:sp>
      <p:sp>
        <p:nvSpPr>
          <p:cNvPr id="8" name="TextBox 7">
            <a:extLst>
              <a:ext uri="{FF2B5EF4-FFF2-40B4-BE49-F238E27FC236}">
                <a16:creationId xmlns:a16="http://schemas.microsoft.com/office/drawing/2014/main" id="{706788FA-3443-4C35-AD5A-29D615713457}"/>
              </a:ext>
            </a:extLst>
          </p:cNvPr>
          <p:cNvSpPr txBox="1"/>
          <p:nvPr/>
        </p:nvSpPr>
        <p:spPr>
          <a:xfrm>
            <a:off x="7344421" y="427142"/>
            <a:ext cx="1337093" cy="338554"/>
          </a:xfrm>
          <a:prstGeom prst="rect">
            <a:avLst/>
          </a:prstGeom>
          <a:noFill/>
        </p:spPr>
        <p:txBody>
          <a:bodyPr wrap="square" rtlCol="0">
            <a:spAutoFit/>
          </a:bodyPr>
          <a:lstStyle/>
          <a:p>
            <a:r>
              <a:rPr lang="en-US" sz="1600" dirty="0"/>
              <a:t> </a:t>
            </a:r>
          </a:p>
        </p:txBody>
      </p:sp>
      <p:sp>
        <p:nvSpPr>
          <p:cNvPr id="4" name="Chevron 3"/>
          <p:cNvSpPr/>
          <p:nvPr/>
        </p:nvSpPr>
        <p:spPr>
          <a:xfrm>
            <a:off x="1439657" y="1733749"/>
            <a:ext cx="3142199" cy="2216127"/>
          </a:xfrm>
          <a:prstGeom prst="chevr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1350" dirty="0">
              <a:solidFill>
                <a:schemeClr val="tx1"/>
              </a:solidFill>
            </a:endParaRPr>
          </a:p>
        </p:txBody>
      </p:sp>
      <p:sp>
        <p:nvSpPr>
          <p:cNvPr id="10" name="Arrow: Chevron 9">
            <a:extLst>
              <a:ext uri="{FF2B5EF4-FFF2-40B4-BE49-F238E27FC236}">
                <a16:creationId xmlns:a16="http://schemas.microsoft.com/office/drawing/2014/main" id="{ABDE3A98-1335-411B-890F-12107619B50E}"/>
              </a:ext>
            </a:extLst>
          </p:cNvPr>
          <p:cNvSpPr/>
          <p:nvPr/>
        </p:nvSpPr>
        <p:spPr>
          <a:xfrm>
            <a:off x="9225538" y="1722823"/>
            <a:ext cx="2447885" cy="2208361"/>
          </a:xfrm>
          <a:prstGeom prst="chevron">
            <a:avLst>
              <a:gd name="adj" fmla="val 2479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198563">
              <a:defRPr/>
            </a:pPr>
            <a:r>
              <a:rPr lang="en-GB" sz="2000" b="1" dirty="0">
                <a:solidFill>
                  <a:schemeClr val="tx1"/>
                </a:solidFill>
              </a:rPr>
              <a:t>86 sites, 38,895 FSW got clinical services</a:t>
            </a:r>
          </a:p>
        </p:txBody>
      </p:sp>
      <p:sp>
        <p:nvSpPr>
          <p:cNvPr id="12" name="Arrow: Chevron 11">
            <a:extLst>
              <a:ext uri="{FF2B5EF4-FFF2-40B4-BE49-F238E27FC236}">
                <a16:creationId xmlns:a16="http://schemas.microsoft.com/office/drawing/2014/main" id="{C1851A96-8FD3-4311-A0CE-991D405629E3}"/>
              </a:ext>
            </a:extLst>
          </p:cNvPr>
          <p:cNvSpPr/>
          <p:nvPr/>
        </p:nvSpPr>
        <p:spPr>
          <a:xfrm>
            <a:off x="1668171" y="1740396"/>
            <a:ext cx="2332135" cy="2209480"/>
          </a:xfrm>
          <a:prstGeom prst="chevron">
            <a:avLst>
              <a:gd name="adj" fmla="val 2662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schemeClr val="tx1"/>
                </a:solidFill>
              </a:rPr>
              <a:t> 16 sites, 3,394 FSW got clinical services</a:t>
            </a:r>
          </a:p>
        </p:txBody>
      </p:sp>
      <p:sp>
        <p:nvSpPr>
          <p:cNvPr id="20" name="Chevron 19"/>
          <p:cNvSpPr/>
          <p:nvPr/>
        </p:nvSpPr>
        <p:spPr>
          <a:xfrm>
            <a:off x="1567024" y="4065838"/>
            <a:ext cx="2332135" cy="2082592"/>
          </a:xfrm>
          <a:prstGeom prst="chevron">
            <a:avLst>
              <a:gd name="adj" fmla="val 228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chemeClr val="tx1"/>
                </a:solidFill>
              </a:rPr>
              <a:t>RDS – care cascade + qualitative research</a:t>
            </a:r>
          </a:p>
        </p:txBody>
      </p:sp>
      <p:sp>
        <p:nvSpPr>
          <p:cNvPr id="13" name="Arrow: Chevron 12">
            <a:extLst>
              <a:ext uri="{FF2B5EF4-FFF2-40B4-BE49-F238E27FC236}">
                <a16:creationId xmlns:a16="http://schemas.microsoft.com/office/drawing/2014/main" id="{543A636B-BFB7-4DB7-8E23-CF6B5029D466}"/>
              </a:ext>
            </a:extLst>
          </p:cNvPr>
          <p:cNvSpPr/>
          <p:nvPr/>
        </p:nvSpPr>
        <p:spPr>
          <a:xfrm>
            <a:off x="9184768" y="4080403"/>
            <a:ext cx="2564647" cy="2085517"/>
          </a:xfrm>
          <a:prstGeom prst="chevron">
            <a:avLst>
              <a:gd name="adj" fmla="val 304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AMETHIST, </a:t>
            </a:r>
            <a:r>
              <a:rPr lang="en-US" b="1" dirty="0" err="1">
                <a:solidFill>
                  <a:schemeClr val="tx1"/>
                </a:solidFill>
              </a:rPr>
              <a:t>MeSH</a:t>
            </a:r>
            <a:r>
              <a:rPr lang="en-US" b="1" dirty="0">
                <a:solidFill>
                  <a:schemeClr val="tx1"/>
                </a:solidFill>
              </a:rPr>
              <a:t>,</a:t>
            </a:r>
          </a:p>
          <a:p>
            <a:pPr algn="ctr"/>
            <a:r>
              <a:rPr lang="en-US" b="1" dirty="0">
                <a:solidFill>
                  <a:schemeClr val="tx1"/>
                </a:solidFill>
              </a:rPr>
              <a:t> sex work life course</a:t>
            </a:r>
          </a:p>
        </p:txBody>
      </p:sp>
    </p:spTree>
    <p:extLst>
      <p:ext uri="{BB962C8B-B14F-4D97-AF65-F5344CB8AC3E}">
        <p14:creationId xmlns:p14="http://schemas.microsoft.com/office/powerpoint/2010/main" val="3830131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Image result for outline of africa">
            <a:extLst>
              <a:ext uri="{FF2B5EF4-FFF2-40B4-BE49-F238E27FC236}">
                <a16:creationId xmlns:a16="http://schemas.microsoft.com/office/drawing/2014/main" id="{05D38CAC-4A61-45A9-88C3-80B7F4EA8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3646" y="-284161"/>
            <a:ext cx="5902006" cy="7640413"/>
          </a:xfrm>
          <a:prstGeom prst="rect">
            <a:avLst/>
          </a:prstGeom>
          <a:noFill/>
          <a:extLst>
            <a:ext uri="{909E8E84-426E-40DD-AFC4-6F175D3DCCD1}">
              <a14:hiddenFill xmlns:a14="http://schemas.microsoft.com/office/drawing/2010/main">
                <a:solidFill>
                  <a:srgbClr val="FFFFFF"/>
                </a:solidFill>
              </a14:hiddenFill>
            </a:ext>
          </a:extLst>
        </p:spPr>
      </p:pic>
      <p:sp>
        <p:nvSpPr>
          <p:cNvPr id="119" name="Triangle"/>
          <p:cNvSpPr/>
          <p:nvPr/>
        </p:nvSpPr>
        <p:spPr>
          <a:xfrm>
            <a:off x="712133" y="601108"/>
            <a:ext cx="6671722" cy="50442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B0F0">
              <a:alpha val="10196"/>
            </a:srgbClr>
          </a:solidFill>
          <a:ln w="12700">
            <a:miter lim="400000"/>
          </a:ln>
          <a:effectLst>
            <a:outerShdw blurRad="38100" dist="25400" dir="5400000" rotWithShape="0">
              <a:srgbClr val="000000">
                <a:alpha val="50000"/>
              </a:srgbClr>
            </a:outerShdw>
          </a:effectLst>
        </p:spPr>
        <p:txBody>
          <a:bodyPr lIns="35719" tIns="35719" rIns="35719" bIns="35719" anchor="ctr"/>
          <a:lstStyle/>
          <a:p>
            <a:pPr>
              <a:defRPr b="0">
                <a:solidFill>
                  <a:srgbClr val="FFFFFF"/>
                </a:solidFill>
                <a:latin typeface="Helvetica Light"/>
                <a:ea typeface="Helvetica Light"/>
                <a:cs typeface="Helvetica Light"/>
                <a:sym typeface="Helvetica Light"/>
              </a:defRPr>
            </a:pPr>
            <a:endParaRPr sz="1266"/>
          </a:p>
        </p:txBody>
      </p:sp>
      <p:sp>
        <p:nvSpPr>
          <p:cNvPr id="121" name="RQ1 Formative research…"/>
          <p:cNvSpPr txBox="1"/>
          <p:nvPr/>
        </p:nvSpPr>
        <p:spPr>
          <a:xfrm>
            <a:off x="206436" y="4737643"/>
            <a:ext cx="4141615" cy="1549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spAutoFit/>
          </a:bodyPr>
          <a:lstStyle/>
          <a:p>
            <a:pPr algn="l">
              <a:defRPr sz="3000">
                <a:latin typeface="Helvetica"/>
                <a:ea typeface="Helvetica"/>
                <a:cs typeface="Helvetica"/>
                <a:sym typeface="Helvetica"/>
              </a:defRPr>
            </a:pPr>
            <a:r>
              <a:rPr sz="2400" b="1" dirty="0">
                <a:latin typeface="Helvetica" panose="020B0604020202020204" pitchFamily="34" charset="0"/>
                <a:cs typeface="Helvetica" panose="020B0604020202020204" pitchFamily="34" charset="0"/>
              </a:rPr>
              <a:t>RQ1 Formative research</a:t>
            </a:r>
          </a:p>
          <a:p>
            <a:pPr>
              <a:defRPr sz="3000" b="0">
                <a:latin typeface="Helvetica Light"/>
                <a:ea typeface="Helvetica Light"/>
                <a:cs typeface="Helvetica Light"/>
                <a:sym typeface="Helvetica Light"/>
              </a:defRPr>
            </a:pPr>
            <a:r>
              <a:rPr lang="en-GB" sz="2300" dirty="0">
                <a:sym typeface="Helvetica Light"/>
              </a:rPr>
              <a:t>What characteristics predict engagement in HIV prevention and care among FSW?  </a:t>
            </a:r>
            <a:endParaRPr sz="2300" dirty="0">
              <a:latin typeface="+mj-lt"/>
            </a:endParaRPr>
          </a:p>
        </p:txBody>
      </p:sp>
      <p:sp>
        <p:nvSpPr>
          <p:cNvPr id="122" name="RQ3 Modelling…"/>
          <p:cNvSpPr txBox="1"/>
          <p:nvPr/>
        </p:nvSpPr>
        <p:spPr>
          <a:xfrm>
            <a:off x="4302735" y="4754858"/>
            <a:ext cx="4676674" cy="1918795"/>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spAutoFit/>
          </a:bodyPr>
          <a:lstStyle/>
          <a:p>
            <a:pPr algn="l">
              <a:defRPr sz="3000">
                <a:latin typeface="Helvetica"/>
                <a:ea typeface="Helvetica"/>
                <a:cs typeface="Helvetica"/>
                <a:sym typeface="Helvetica"/>
              </a:defRPr>
            </a:pPr>
            <a:r>
              <a:rPr sz="2400" b="1" dirty="0"/>
              <a:t>RQ3 Modelling</a:t>
            </a:r>
          </a:p>
          <a:p>
            <a:pPr>
              <a:defRPr sz="3000" b="0">
                <a:latin typeface="Helvetica Light"/>
                <a:ea typeface="Helvetica Light"/>
                <a:cs typeface="Helvetica Light"/>
                <a:sym typeface="Helvetica Light"/>
              </a:defRPr>
            </a:pPr>
            <a:r>
              <a:rPr lang="en-US" sz="2300" dirty="0">
                <a:sym typeface="Helvetica Light"/>
              </a:rPr>
              <a:t>What uptake of </a:t>
            </a:r>
            <a:r>
              <a:rPr lang="en-US" sz="2300" b="1" i="1" dirty="0">
                <a:solidFill>
                  <a:srgbClr val="00B0F0"/>
                </a:solidFill>
                <a:sym typeface="Helvetica Light"/>
              </a:rPr>
              <a:t>AMETHIST </a:t>
            </a:r>
            <a:r>
              <a:rPr lang="en-US" sz="2300" dirty="0">
                <a:sym typeface="Helvetica Light"/>
              </a:rPr>
              <a:t>will lead to virtual elimination of transmission through sex work?  </a:t>
            </a:r>
          </a:p>
          <a:p>
            <a:pPr>
              <a:defRPr sz="3000" b="0">
                <a:latin typeface="Helvetica Light"/>
                <a:ea typeface="Helvetica Light"/>
                <a:cs typeface="Helvetica Light"/>
                <a:sym typeface="Helvetica Light"/>
              </a:defRPr>
            </a:pPr>
            <a:r>
              <a:rPr lang="en-US" sz="2300" dirty="0">
                <a:sym typeface="Helvetica Light"/>
              </a:rPr>
              <a:t>Is it cost effective?</a:t>
            </a:r>
            <a:endParaRPr sz="2300" dirty="0">
              <a:solidFill>
                <a:srgbClr val="FF0000"/>
              </a:solidFill>
              <a:latin typeface="+mj-lt"/>
            </a:endParaRPr>
          </a:p>
        </p:txBody>
      </p:sp>
      <p:sp>
        <p:nvSpPr>
          <p:cNvPr id="123" name="RQ4: adaptation and replication in Malawi and Kwazulu Natal"/>
          <p:cNvSpPr txBox="1"/>
          <p:nvPr/>
        </p:nvSpPr>
        <p:spPr>
          <a:xfrm>
            <a:off x="8672271" y="1870317"/>
            <a:ext cx="3235345" cy="810799"/>
          </a:xfrm>
          <a:prstGeom prst="rect">
            <a:avLst/>
          </a:prstGeom>
          <a:solidFill>
            <a:schemeClr val="bg1"/>
          </a:solid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p>
            <a:pPr>
              <a:defRPr sz="3000" b="0">
                <a:latin typeface="Helvetica Light"/>
                <a:ea typeface="Helvetica Light"/>
                <a:cs typeface="Helvetica Light"/>
                <a:sym typeface="Helvetica Light"/>
              </a:defRPr>
            </a:pPr>
            <a:r>
              <a:rPr sz="2400" b="1" dirty="0">
                <a:latin typeface="Helvetica"/>
                <a:ea typeface="Helvetica"/>
                <a:cs typeface="Helvetica"/>
                <a:sym typeface="Helvetica"/>
              </a:rPr>
              <a:t>RQ4: </a:t>
            </a:r>
            <a:r>
              <a:rPr lang="en-US" sz="2400" b="1" dirty="0">
                <a:latin typeface="Helvetica"/>
                <a:ea typeface="Helvetica"/>
                <a:cs typeface="Helvetica"/>
                <a:sym typeface="Helvetica"/>
              </a:rPr>
              <a:t>Transferability: </a:t>
            </a:r>
          </a:p>
          <a:p>
            <a:pPr>
              <a:defRPr sz="3000" b="0">
                <a:latin typeface="Helvetica Light"/>
                <a:ea typeface="Helvetica Light"/>
                <a:cs typeface="Helvetica Light"/>
                <a:sym typeface="Helvetica Light"/>
              </a:defRPr>
            </a:pPr>
            <a:r>
              <a:rPr lang="en-GB" sz="2300" dirty="0">
                <a:sym typeface="Helvetica Light"/>
              </a:rPr>
              <a:t>Can </a:t>
            </a:r>
            <a:r>
              <a:rPr lang="en-GB" sz="2300" b="1" i="1" dirty="0">
                <a:solidFill>
                  <a:srgbClr val="00B0F0"/>
                </a:solidFill>
                <a:sym typeface="Helvetica Light"/>
              </a:rPr>
              <a:t>AMETHIST</a:t>
            </a:r>
            <a:r>
              <a:rPr lang="en-GB" sz="2300" dirty="0">
                <a:sym typeface="Helvetica Light"/>
              </a:rPr>
              <a:t> be</a:t>
            </a:r>
            <a:endParaRPr sz="2300" dirty="0"/>
          </a:p>
        </p:txBody>
      </p:sp>
      <p:sp>
        <p:nvSpPr>
          <p:cNvPr id="124" name="Triangle"/>
          <p:cNvSpPr/>
          <p:nvPr/>
        </p:nvSpPr>
        <p:spPr>
          <a:xfrm>
            <a:off x="3222390" y="3314797"/>
            <a:ext cx="1452645" cy="110380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B0F0"/>
          </a:solidFill>
          <a:ln w="12700">
            <a:miter lim="400000"/>
          </a:ln>
          <a:effectLst>
            <a:outerShdw blurRad="38100" dist="25400" dir="5400000" rotWithShape="0">
              <a:srgbClr val="000000">
                <a:alpha val="50000"/>
              </a:srgbClr>
            </a:outerShdw>
          </a:effectLst>
        </p:spPr>
        <p:txBody>
          <a:bodyPr lIns="35719" tIns="35719" rIns="35719" bIns="35719" anchor="ctr"/>
          <a:lstStyle/>
          <a:p>
            <a:pPr>
              <a:defRPr b="0">
                <a:solidFill>
                  <a:srgbClr val="FFFFFF"/>
                </a:solidFill>
                <a:latin typeface="Helvetica Light"/>
                <a:ea typeface="Helvetica Light"/>
                <a:cs typeface="Helvetica Light"/>
                <a:sym typeface="Helvetica Light"/>
              </a:defRPr>
            </a:pPr>
            <a:endParaRPr sz="1266"/>
          </a:p>
        </p:txBody>
      </p:sp>
      <p:sp>
        <p:nvSpPr>
          <p:cNvPr id="125" name="Line"/>
          <p:cNvSpPr/>
          <p:nvPr/>
        </p:nvSpPr>
        <p:spPr>
          <a:xfrm>
            <a:off x="3581324" y="4618318"/>
            <a:ext cx="892969" cy="1"/>
          </a:xfrm>
          <a:prstGeom prst="line">
            <a:avLst/>
          </a:prstGeom>
          <a:ln w="38100">
            <a:solidFill>
              <a:srgbClr val="000000"/>
            </a:solidFill>
            <a:miter lim="400000"/>
            <a:headEnd type="triangle"/>
            <a:tailEnd type="triangle"/>
          </a:ln>
        </p:spPr>
        <p:txBody>
          <a:bodyPr lIns="35719" tIns="35719" rIns="35719" bIns="35719" anchor="ctr"/>
          <a:lstStyle/>
          <a:p>
            <a:pPr>
              <a:defRPr b="0">
                <a:latin typeface="Helvetica Light"/>
                <a:ea typeface="Helvetica Light"/>
                <a:cs typeface="Helvetica Light"/>
                <a:sym typeface="Helvetica Light"/>
              </a:defRPr>
            </a:pPr>
            <a:endParaRPr sz="1266"/>
          </a:p>
        </p:txBody>
      </p:sp>
      <p:sp>
        <p:nvSpPr>
          <p:cNvPr id="126" name="Line"/>
          <p:cNvSpPr/>
          <p:nvPr/>
        </p:nvSpPr>
        <p:spPr>
          <a:xfrm flipV="1">
            <a:off x="3048534" y="3447162"/>
            <a:ext cx="524922" cy="785813"/>
          </a:xfrm>
          <a:prstGeom prst="line">
            <a:avLst/>
          </a:prstGeom>
          <a:ln w="38100">
            <a:solidFill>
              <a:srgbClr val="000000"/>
            </a:solidFill>
            <a:miter lim="400000"/>
            <a:headEnd type="triangle"/>
            <a:tailEnd type="triangle"/>
          </a:ln>
        </p:spPr>
        <p:txBody>
          <a:bodyPr lIns="35719" tIns="35719" rIns="35719" bIns="35719" anchor="ctr"/>
          <a:lstStyle/>
          <a:p>
            <a:pPr>
              <a:defRPr b="0">
                <a:latin typeface="Helvetica Light"/>
                <a:ea typeface="Helvetica Light"/>
                <a:cs typeface="Helvetica Light"/>
                <a:sym typeface="Helvetica Light"/>
              </a:defRPr>
            </a:pPr>
            <a:endParaRPr sz="1266"/>
          </a:p>
        </p:txBody>
      </p:sp>
      <p:sp>
        <p:nvSpPr>
          <p:cNvPr id="127" name="Line"/>
          <p:cNvSpPr/>
          <p:nvPr/>
        </p:nvSpPr>
        <p:spPr>
          <a:xfrm flipH="1" flipV="1">
            <a:off x="4338907" y="3447162"/>
            <a:ext cx="524922" cy="785813"/>
          </a:xfrm>
          <a:prstGeom prst="line">
            <a:avLst/>
          </a:prstGeom>
          <a:ln w="38100">
            <a:solidFill>
              <a:srgbClr val="000000"/>
            </a:solidFill>
            <a:miter lim="400000"/>
            <a:headEnd type="triangle" w="med" len="med"/>
            <a:tailEnd type="triangle" w="med" len="med"/>
          </a:ln>
        </p:spPr>
        <p:txBody>
          <a:bodyPr lIns="35719" tIns="35719" rIns="35719" bIns="35719" anchor="ctr"/>
          <a:lstStyle/>
          <a:p>
            <a:pPr>
              <a:defRPr b="0">
                <a:latin typeface="Helvetica Light"/>
                <a:ea typeface="Helvetica Light"/>
                <a:cs typeface="Helvetica Light"/>
                <a:sym typeface="Helvetica Light"/>
              </a:defRPr>
            </a:pPr>
            <a:endParaRPr sz="1266"/>
          </a:p>
        </p:txBody>
      </p:sp>
      <p:sp>
        <p:nvSpPr>
          <p:cNvPr id="4" name="TextBox 3">
            <a:extLst>
              <a:ext uri="{FF2B5EF4-FFF2-40B4-BE49-F238E27FC236}">
                <a16:creationId xmlns:a16="http://schemas.microsoft.com/office/drawing/2014/main" id="{E353CE98-F7D4-4646-99DF-15E9098F3558}"/>
              </a:ext>
            </a:extLst>
          </p:cNvPr>
          <p:cNvSpPr txBox="1"/>
          <p:nvPr/>
        </p:nvSpPr>
        <p:spPr>
          <a:xfrm>
            <a:off x="1771547" y="1202378"/>
            <a:ext cx="4818243" cy="2215991"/>
          </a:xfrm>
          <a:prstGeom prst="rect">
            <a:avLst/>
          </a:prstGeom>
          <a:noFill/>
        </p:spPr>
        <p:txBody>
          <a:bodyPr wrap="square" rtlCol="0">
            <a:spAutoFit/>
          </a:bodyPr>
          <a:lstStyle/>
          <a:p>
            <a:r>
              <a:rPr lang="en-GB" sz="2400" b="1" dirty="0">
                <a:latin typeface="Helvetica" panose="020B0604020202020204" pitchFamily="34" charset="0"/>
                <a:cs typeface="Helvetica" panose="020B0604020202020204" pitchFamily="34" charset="0"/>
              </a:rPr>
              <a:t>RQ2 Impact evaluation</a:t>
            </a:r>
          </a:p>
          <a:p>
            <a:r>
              <a:rPr lang="en-GB" sz="2300" dirty="0">
                <a:latin typeface="Helvetica Light"/>
              </a:rPr>
              <a:t>Is </a:t>
            </a:r>
            <a:r>
              <a:rPr lang="en-GB" sz="2300" b="1" i="1" dirty="0">
                <a:solidFill>
                  <a:srgbClr val="00B0F0"/>
                </a:solidFill>
                <a:latin typeface="Helvetica Light"/>
              </a:rPr>
              <a:t>AMETHIST</a:t>
            </a:r>
            <a:r>
              <a:rPr lang="en-GB" sz="2300" dirty="0">
                <a:latin typeface="Helvetica Light"/>
              </a:rPr>
              <a:t> effective at increasing coverage, uptake and engagement with prevention and care?</a:t>
            </a:r>
            <a:endParaRPr lang="en-US" sz="2300" dirty="0">
              <a:latin typeface="Helvetica Light"/>
            </a:endParaRPr>
          </a:p>
          <a:p>
            <a:endParaRPr lang="en-US" dirty="0"/>
          </a:p>
        </p:txBody>
      </p:sp>
      <p:cxnSp>
        <p:nvCxnSpPr>
          <p:cNvPr id="7" name="Straight Arrow Connector 6">
            <a:extLst>
              <a:ext uri="{FF2B5EF4-FFF2-40B4-BE49-F238E27FC236}">
                <a16:creationId xmlns:a16="http://schemas.microsoft.com/office/drawing/2014/main" id="{047AAFDA-7124-4EE2-8F45-2EE03B28777E}"/>
              </a:ext>
            </a:extLst>
          </p:cNvPr>
          <p:cNvCxnSpPr>
            <a:cxnSpLocks/>
          </p:cNvCxnSpPr>
          <p:nvPr/>
        </p:nvCxnSpPr>
        <p:spPr>
          <a:xfrm>
            <a:off x="6140239" y="1978636"/>
            <a:ext cx="2299480" cy="249622"/>
          </a:xfrm>
          <a:prstGeom prst="straightConnector1">
            <a:avLst/>
          </a:prstGeom>
          <a:ln w="3492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8E95F19-3232-43AE-A33C-4B9FA58D40A7}"/>
              </a:ext>
            </a:extLst>
          </p:cNvPr>
          <p:cNvCxnSpPr>
            <a:cxnSpLocks/>
          </p:cNvCxnSpPr>
          <p:nvPr/>
        </p:nvCxnSpPr>
        <p:spPr>
          <a:xfrm flipV="1">
            <a:off x="6964612" y="3471786"/>
            <a:ext cx="1538314" cy="1522378"/>
          </a:xfrm>
          <a:prstGeom prst="straightConnector1">
            <a:avLst/>
          </a:prstGeom>
          <a:ln w="3492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9E1ED56-3E43-4FA5-8DFD-48BB86747E6E}"/>
              </a:ext>
            </a:extLst>
          </p:cNvPr>
          <p:cNvCxnSpPr>
            <a:cxnSpLocks/>
          </p:cNvCxnSpPr>
          <p:nvPr/>
        </p:nvCxnSpPr>
        <p:spPr>
          <a:xfrm flipV="1">
            <a:off x="5629280" y="2745546"/>
            <a:ext cx="2886653" cy="1129488"/>
          </a:xfrm>
          <a:prstGeom prst="straightConnector1">
            <a:avLst/>
          </a:prstGeom>
          <a:ln w="3492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Title 3">
            <a:extLst>
              <a:ext uri="{FF2B5EF4-FFF2-40B4-BE49-F238E27FC236}">
                <a16:creationId xmlns:a16="http://schemas.microsoft.com/office/drawing/2014/main" id="{0B2C384B-C5C8-42FC-8F45-0549C6A2546B}"/>
              </a:ext>
            </a:extLst>
          </p:cNvPr>
          <p:cNvSpPr txBox="1">
            <a:spLocks/>
          </p:cNvSpPr>
          <p:nvPr/>
        </p:nvSpPr>
        <p:spPr>
          <a:xfrm>
            <a:off x="206436" y="105167"/>
            <a:ext cx="11912286"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B0F0"/>
                </a:solidFill>
                <a:latin typeface="+mn-lt"/>
              </a:rPr>
              <a:t>Our Research Questions</a:t>
            </a:r>
          </a:p>
        </p:txBody>
      </p:sp>
      <p:sp>
        <p:nvSpPr>
          <p:cNvPr id="10" name="Rectangle 9"/>
          <p:cNvSpPr/>
          <p:nvPr/>
        </p:nvSpPr>
        <p:spPr>
          <a:xfrm>
            <a:off x="8653853" y="2591179"/>
            <a:ext cx="2747979" cy="1154162"/>
          </a:xfrm>
          <a:prstGeom prst="rect">
            <a:avLst/>
          </a:prstGeom>
          <a:solidFill>
            <a:schemeClr val="bg1"/>
          </a:solidFill>
        </p:spPr>
        <p:txBody>
          <a:bodyPr wrap="square">
            <a:spAutoFit/>
          </a:bodyPr>
          <a:lstStyle/>
          <a:p>
            <a:pPr>
              <a:defRPr sz="3000" b="0">
                <a:latin typeface="Helvetica Light"/>
                <a:ea typeface="Helvetica Light"/>
                <a:cs typeface="Helvetica Light"/>
                <a:sym typeface="Helvetica Light"/>
              </a:defRPr>
            </a:pPr>
            <a:r>
              <a:rPr lang="en-GB" sz="2300" dirty="0">
                <a:sym typeface="Helvetica Light"/>
              </a:rPr>
              <a:t>translated cost </a:t>
            </a:r>
          </a:p>
          <a:p>
            <a:pPr>
              <a:defRPr sz="3000" b="0">
                <a:latin typeface="Helvetica Light"/>
                <a:ea typeface="Helvetica Light"/>
                <a:cs typeface="Helvetica Light"/>
                <a:sym typeface="Helvetica Light"/>
              </a:defRPr>
            </a:pPr>
            <a:r>
              <a:rPr lang="en-GB" sz="2300" dirty="0">
                <a:sym typeface="Helvetica Light"/>
              </a:rPr>
              <a:t>effectively to other </a:t>
            </a:r>
          </a:p>
          <a:p>
            <a:pPr>
              <a:defRPr sz="3000" b="0">
                <a:latin typeface="Helvetica Light"/>
                <a:ea typeface="Helvetica Light"/>
                <a:cs typeface="Helvetica Light"/>
                <a:sym typeface="Helvetica Light"/>
              </a:defRPr>
            </a:pPr>
            <a:r>
              <a:rPr lang="en-GB" sz="2300" dirty="0">
                <a:sym typeface="Helvetica Light"/>
              </a:rPr>
              <a:t>African settings? </a:t>
            </a:r>
            <a:endParaRPr lang="en-GB" sz="2300" dirty="0"/>
          </a:p>
        </p:txBody>
      </p:sp>
    </p:spTree>
    <p:extLst>
      <p:ext uri="{BB962C8B-B14F-4D97-AF65-F5344CB8AC3E}">
        <p14:creationId xmlns:p14="http://schemas.microsoft.com/office/powerpoint/2010/main" val="3494653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A77AA1-EC33-45AC-9328-3C68B7ADA769}"/>
              </a:ext>
            </a:extLst>
          </p:cNvPr>
          <p:cNvSpPr>
            <a:spLocks noGrp="1"/>
          </p:cNvSpPr>
          <p:nvPr>
            <p:ph type="sldNum" sz="quarter" idx="12"/>
          </p:nvPr>
        </p:nvSpPr>
        <p:spPr/>
        <p:txBody>
          <a:bodyPr/>
          <a:lstStyle/>
          <a:p>
            <a:fld id="{027272CA-25A0-4666-92BC-FC390496EAC4}" type="slidenum">
              <a:rPr lang="en-GB" smtClean="0"/>
              <a:pPr/>
              <a:t>7</a:t>
            </a:fld>
            <a:endParaRPr lang="en-GB" dirty="0"/>
          </a:p>
        </p:txBody>
      </p:sp>
      <p:sp>
        <p:nvSpPr>
          <p:cNvPr id="7" name="Rectangle 6">
            <a:extLst>
              <a:ext uri="{FF2B5EF4-FFF2-40B4-BE49-F238E27FC236}">
                <a16:creationId xmlns:a16="http://schemas.microsoft.com/office/drawing/2014/main" id="{76FF1A24-102F-DB4E-B373-CE65C30BDC93}"/>
              </a:ext>
            </a:extLst>
          </p:cNvPr>
          <p:cNvSpPr/>
          <p:nvPr/>
        </p:nvSpPr>
        <p:spPr>
          <a:xfrm>
            <a:off x="176999" y="2033315"/>
            <a:ext cx="4727510" cy="1523494"/>
          </a:xfrm>
          <a:prstGeom prst="rect">
            <a:avLst/>
          </a:prstGeom>
          <a:solidFill>
            <a:schemeClr val="accent5">
              <a:lumMod val="5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1066800" hangingPunct="0">
              <a:spcBef>
                <a:spcPct val="0"/>
              </a:spcBef>
              <a:buFont typeface="Arial" panose="020B0604020202020204" pitchFamily="34" charset="0"/>
              <a:buChar char="•"/>
            </a:pPr>
            <a:r>
              <a:rPr lang="en-GB" sz="2400" b="1" kern="0" dirty="0">
                <a:solidFill>
                  <a:schemeClr val="bg1"/>
                </a:solidFill>
                <a:cs typeface="Calibri"/>
                <a:sym typeface="Helvetica Neue"/>
              </a:rPr>
              <a:t>Impact evaluation of the AMETHIST intervention (Adapted microplanning) in 22 sites across Zimbabwe</a:t>
            </a:r>
            <a:endParaRPr lang="en-US" sz="2400" b="1" kern="0" dirty="0">
              <a:solidFill>
                <a:schemeClr val="bg1"/>
              </a:solidFill>
              <a:cs typeface="Calibri"/>
              <a:sym typeface="Helvetica Neue"/>
            </a:endParaRPr>
          </a:p>
        </p:txBody>
      </p:sp>
      <p:sp>
        <p:nvSpPr>
          <p:cNvPr id="9" name="Rectangle 8">
            <a:extLst>
              <a:ext uri="{FF2B5EF4-FFF2-40B4-BE49-F238E27FC236}">
                <a16:creationId xmlns:a16="http://schemas.microsoft.com/office/drawing/2014/main" id="{27C8DEEB-A5F1-4648-B8E1-9418CEBB617C}"/>
              </a:ext>
            </a:extLst>
          </p:cNvPr>
          <p:cNvSpPr/>
          <p:nvPr/>
        </p:nvSpPr>
        <p:spPr>
          <a:xfrm>
            <a:off x="5596277" y="1915637"/>
            <a:ext cx="6028646" cy="1523494"/>
          </a:xfrm>
          <a:prstGeom prst="rect">
            <a:avLst/>
          </a:prstGeom>
          <a:ln w="28575">
            <a:solidFill>
              <a:srgbClr val="00B0F0"/>
            </a:solidFill>
          </a:ln>
        </p:spPr>
        <p:txBody>
          <a:bodyPr wrap="square">
            <a:spAutoFit/>
          </a:bodyPr>
          <a:lstStyle/>
          <a:p>
            <a:r>
              <a:rPr lang="en-GB" sz="2400" b="1" dirty="0">
                <a:latin typeface="Helvetica" panose="020B0604020202020204" pitchFamily="34" charset="0"/>
                <a:cs typeface="Helvetica" panose="020B0604020202020204" pitchFamily="34" charset="0"/>
              </a:rPr>
              <a:t>RQ2 Impact evaluation</a:t>
            </a:r>
          </a:p>
          <a:p>
            <a:r>
              <a:rPr lang="en-GB" sz="2300" dirty="0">
                <a:latin typeface="Helvetica Light"/>
              </a:rPr>
              <a:t>Is </a:t>
            </a:r>
            <a:r>
              <a:rPr lang="en-GB" sz="2300" b="1" i="1" dirty="0">
                <a:solidFill>
                  <a:srgbClr val="00B0F0"/>
                </a:solidFill>
                <a:latin typeface="Helvetica Light"/>
              </a:rPr>
              <a:t>AMETHIST</a:t>
            </a:r>
            <a:r>
              <a:rPr lang="en-GB" sz="2300" dirty="0">
                <a:solidFill>
                  <a:srgbClr val="00B0F0"/>
                </a:solidFill>
                <a:latin typeface="Helvetica Light"/>
              </a:rPr>
              <a:t> </a:t>
            </a:r>
            <a:r>
              <a:rPr lang="en-GB" sz="2300" dirty="0">
                <a:latin typeface="Helvetica Light"/>
              </a:rPr>
              <a:t>effective at increasing coverage, uptake and engagement with prevention and care?</a:t>
            </a:r>
            <a:endParaRPr lang="en-US" sz="2300" dirty="0">
              <a:latin typeface="Helvetica Light"/>
            </a:endParaRPr>
          </a:p>
        </p:txBody>
      </p:sp>
      <p:sp>
        <p:nvSpPr>
          <p:cNvPr id="12" name="Rectangle 11">
            <a:extLst>
              <a:ext uri="{FF2B5EF4-FFF2-40B4-BE49-F238E27FC236}">
                <a16:creationId xmlns:a16="http://schemas.microsoft.com/office/drawing/2014/main" id="{75B8B511-78A5-C242-BCB9-5CD07692FD74}"/>
              </a:ext>
            </a:extLst>
          </p:cNvPr>
          <p:cNvSpPr/>
          <p:nvPr/>
        </p:nvSpPr>
        <p:spPr>
          <a:xfrm>
            <a:off x="5596277" y="424833"/>
            <a:ext cx="6085446" cy="1169551"/>
          </a:xfrm>
          <a:prstGeom prst="rect">
            <a:avLst/>
          </a:prstGeom>
          <a:ln w="28575">
            <a:solidFill>
              <a:srgbClr val="00B0F0"/>
            </a:solidFill>
          </a:ln>
        </p:spPr>
        <p:txBody>
          <a:bodyPr wrap="square">
            <a:spAutoFit/>
          </a:bodyPr>
          <a:lstStyle/>
          <a:p>
            <a:pPr>
              <a:defRPr sz="3000">
                <a:latin typeface="Helvetica"/>
                <a:ea typeface="Helvetica"/>
                <a:cs typeface="Helvetica"/>
                <a:sym typeface="Helvetica"/>
              </a:defRPr>
            </a:pPr>
            <a:r>
              <a:rPr lang="en-GB" sz="2400" b="1" dirty="0">
                <a:latin typeface="Helvetica" panose="020B0604020202020204" pitchFamily="34" charset="0"/>
                <a:cs typeface="Helvetica" panose="020B0604020202020204" pitchFamily="34" charset="0"/>
              </a:rPr>
              <a:t>RQ1 Formative research</a:t>
            </a:r>
          </a:p>
          <a:p>
            <a:pPr>
              <a:defRPr sz="3000" b="0">
                <a:latin typeface="Helvetica Light"/>
                <a:ea typeface="Helvetica Light"/>
                <a:cs typeface="Helvetica Light"/>
                <a:sym typeface="Helvetica Light"/>
              </a:defRPr>
            </a:pPr>
            <a:r>
              <a:rPr lang="en-GB" sz="2300" dirty="0">
                <a:sym typeface="Helvetica Light"/>
              </a:rPr>
              <a:t>What characteristics predict engagement in HIV prevention and care among FSW?  </a:t>
            </a:r>
            <a:endParaRPr lang="en-GB" sz="2300" dirty="0">
              <a:ea typeface="Helvetica Light"/>
              <a:cs typeface="Helvetica Light"/>
              <a:sym typeface="Helvetica Light"/>
            </a:endParaRPr>
          </a:p>
        </p:txBody>
      </p:sp>
      <p:sp>
        <p:nvSpPr>
          <p:cNvPr id="13" name="Rectangle 12">
            <a:extLst>
              <a:ext uri="{FF2B5EF4-FFF2-40B4-BE49-F238E27FC236}">
                <a16:creationId xmlns:a16="http://schemas.microsoft.com/office/drawing/2014/main" id="{43B42D52-7C4F-1441-AF33-AE4EE1B2E79E}"/>
              </a:ext>
            </a:extLst>
          </p:cNvPr>
          <p:cNvSpPr/>
          <p:nvPr/>
        </p:nvSpPr>
        <p:spPr>
          <a:xfrm>
            <a:off x="5596277" y="3648397"/>
            <a:ext cx="6085446" cy="1523494"/>
          </a:xfrm>
          <a:prstGeom prst="rect">
            <a:avLst/>
          </a:prstGeom>
          <a:ln w="28575">
            <a:solidFill>
              <a:srgbClr val="00B0F0"/>
            </a:solidFill>
          </a:ln>
        </p:spPr>
        <p:txBody>
          <a:bodyPr wrap="square">
            <a:spAutoFit/>
          </a:bodyPr>
          <a:lstStyle/>
          <a:p>
            <a:pPr>
              <a:defRPr sz="3000">
                <a:latin typeface="Helvetica"/>
                <a:ea typeface="Helvetica"/>
                <a:cs typeface="Helvetica"/>
                <a:sym typeface="Helvetica"/>
              </a:defRPr>
            </a:pPr>
            <a:r>
              <a:rPr lang="en-GB" sz="2400" b="1" dirty="0"/>
              <a:t>RQ3 Modelling</a:t>
            </a:r>
          </a:p>
          <a:p>
            <a:pPr>
              <a:defRPr sz="3000" b="0">
                <a:latin typeface="Helvetica Light"/>
                <a:ea typeface="Helvetica Light"/>
                <a:cs typeface="Helvetica Light"/>
                <a:sym typeface="Helvetica Light"/>
              </a:defRPr>
            </a:pPr>
            <a:r>
              <a:rPr lang="en-GB" sz="2300" dirty="0">
                <a:sym typeface="Helvetica Light"/>
              </a:rPr>
              <a:t>What uptake of </a:t>
            </a:r>
            <a:r>
              <a:rPr lang="en-GB" sz="2300" b="1" i="1" dirty="0">
                <a:solidFill>
                  <a:srgbClr val="00B0F0"/>
                </a:solidFill>
                <a:sym typeface="Helvetica Light"/>
              </a:rPr>
              <a:t>AMETHIST </a:t>
            </a:r>
            <a:r>
              <a:rPr lang="en-GB" sz="2300" dirty="0">
                <a:sym typeface="Helvetica Light"/>
              </a:rPr>
              <a:t>will lead to virtual elimination of transmission through sex work?  </a:t>
            </a:r>
          </a:p>
          <a:p>
            <a:pPr>
              <a:defRPr sz="3000" b="0">
                <a:latin typeface="Helvetica Light"/>
                <a:ea typeface="Helvetica Light"/>
                <a:cs typeface="Helvetica Light"/>
                <a:sym typeface="Helvetica Light"/>
              </a:defRPr>
            </a:pPr>
            <a:r>
              <a:rPr lang="en-GB" sz="2300" dirty="0">
                <a:sym typeface="Helvetica Light"/>
              </a:rPr>
              <a:t>Is it cost effective?</a:t>
            </a:r>
            <a:endParaRPr lang="en-GB" sz="2300" dirty="0">
              <a:solidFill>
                <a:srgbClr val="FF0000"/>
              </a:solidFill>
              <a:ea typeface="Helvetica Light"/>
              <a:cs typeface="Helvetica Light"/>
              <a:sym typeface="Helvetica Light"/>
            </a:endParaRPr>
          </a:p>
        </p:txBody>
      </p:sp>
      <p:sp>
        <p:nvSpPr>
          <p:cNvPr id="14" name="Rectangle 13">
            <a:extLst>
              <a:ext uri="{FF2B5EF4-FFF2-40B4-BE49-F238E27FC236}">
                <a16:creationId xmlns:a16="http://schemas.microsoft.com/office/drawing/2014/main" id="{5B7E056E-635D-F845-AFA9-2C73A6FA4672}"/>
              </a:ext>
            </a:extLst>
          </p:cNvPr>
          <p:cNvSpPr/>
          <p:nvPr/>
        </p:nvSpPr>
        <p:spPr>
          <a:xfrm>
            <a:off x="5596277" y="5381157"/>
            <a:ext cx="6085446" cy="1292662"/>
          </a:xfrm>
          <a:prstGeom prst="rect">
            <a:avLst/>
          </a:prstGeom>
          <a:ln w="28575">
            <a:solidFill>
              <a:srgbClr val="00B0F0"/>
            </a:solidFill>
          </a:ln>
        </p:spPr>
        <p:txBody>
          <a:bodyPr wrap="square">
            <a:spAutoFit/>
          </a:bodyPr>
          <a:lstStyle/>
          <a:p>
            <a:pPr>
              <a:defRPr sz="3000" b="0">
                <a:latin typeface="Helvetica Light"/>
                <a:ea typeface="Helvetica Light"/>
                <a:cs typeface="Helvetica Light"/>
                <a:sym typeface="Helvetica Light"/>
              </a:defRPr>
            </a:pPr>
            <a:r>
              <a:rPr lang="en-GB" sz="2400" b="1" dirty="0">
                <a:latin typeface="Helvetica"/>
                <a:ea typeface="Helvetica"/>
                <a:cs typeface="Helvetica"/>
                <a:sym typeface="Helvetica"/>
              </a:rPr>
              <a:t>RQ4: Transferability: </a:t>
            </a:r>
          </a:p>
          <a:p>
            <a:pPr>
              <a:defRPr sz="3000" b="0">
                <a:latin typeface="Helvetica Light"/>
                <a:ea typeface="Helvetica Light"/>
                <a:cs typeface="Helvetica Light"/>
                <a:sym typeface="Helvetica Light"/>
              </a:defRPr>
            </a:pPr>
            <a:r>
              <a:rPr lang="en-GB" sz="2300" dirty="0">
                <a:sym typeface="Helvetica Light"/>
              </a:rPr>
              <a:t>Can </a:t>
            </a:r>
            <a:r>
              <a:rPr lang="en-GB" sz="2300" b="1" i="1" dirty="0">
                <a:solidFill>
                  <a:srgbClr val="00B0F0"/>
                </a:solidFill>
                <a:sym typeface="Helvetica Light"/>
              </a:rPr>
              <a:t>AMETHIST</a:t>
            </a:r>
            <a:r>
              <a:rPr lang="en-GB" sz="2300" dirty="0">
                <a:solidFill>
                  <a:srgbClr val="00B0F0"/>
                </a:solidFill>
                <a:sym typeface="Helvetica Light"/>
              </a:rPr>
              <a:t> </a:t>
            </a:r>
            <a:r>
              <a:rPr lang="en-GB" sz="2300" dirty="0">
                <a:sym typeface="Helvetica Light"/>
              </a:rPr>
              <a:t>be translated cost effectively to other African settings? </a:t>
            </a:r>
          </a:p>
          <a:p>
            <a:pPr>
              <a:defRPr sz="3000" b="0">
                <a:latin typeface="Helvetica Light"/>
                <a:ea typeface="Helvetica Light"/>
                <a:cs typeface="Helvetica Light"/>
                <a:sym typeface="Helvetica Light"/>
              </a:defRPr>
            </a:pPr>
            <a:endParaRPr lang="en-GB" sz="800" dirty="0"/>
          </a:p>
        </p:txBody>
      </p:sp>
      <p:sp>
        <p:nvSpPr>
          <p:cNvPr id="15" name="Rectangle 14">
            <a:extLst>
              <a:ext uri="{FF2B5EF4-FFF2-40B4-BE49-F238E27FC236}">
                <a16:creationId xmlns:a16="http://schemas.microsoft.com/office/drawing/2014/main" id="{885E3303-C6C6-584C-A377-159E88F78C2D}"/>
              </a:ext>
            </a:extLst>
          </p:cNvPr>
          <p:cNvSpPr/>
          <p:nvPr/>
        </p:nvSpPr>
        <p:spPr>
          <a:xfrm>
            <a:off x="176999" y="103582"/>
            <a:ext cx="4727510" cy="1812055"/>
          </a:xfrm>
          <a:prstGeom prst="rect">
            <a:avLst/>
          </a:prstGeom>
          <a:solidFill>
            <a:schemeClr val="accent5">
              <a:lumMod val="5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1066800" hangingPunct="0">
              <a:spcBef>
                <a:spcPct val="0"/>
              </a:spcBef>
              <a:buFont typeface="Arial" panose="020B0604020202020204" pitchFamily="34" charset="0"/>
              <a:buChar char="•"/>
            </a:pPr>
            <a:r>
              <a:rPr lang="en-US" sz="2400" b="1" dirty="0">
                <a:solidFill>
                  <a:schemeClr val="bg1"/>
                </a:solidFill>
              </a:rPr>
              <a:t>Studies to better understand life course of sex worker and their engagement with prevention and care services  </a:t>
            </a:r>
            <a:endParaRPr lang="en-US" sz="2400" b="1" kern="0" dirty="0">
              <a:solidFill>
                <a:schemeClr val="bg1"/>
              </a:solidFill>
              <a:cs typeface="Calibri"/>
              <a:sym typeface="Helvetica Neue"/>
            </a:endParaRPr>
          </a:p>
        </p:txBody>
      </p:sp>
      <p:sp>
        <p:nvSpPr>
          <p:cNvPr id="16" name="Rectangle 15">
            <a:extLst>
              <a:ext uri="{FF2B5EF4-FFF2-40B4-BE49-F238E27FC236}">
                <a16:creationId xmlns:a16="http://schemas.microsoft.com/office/drawing/2014/main" id="{29E3A9D2-4D87-654E-BBA1-12904BEA707C}"/>
              </a:ext>
            </a:extLst>
          </p:cNvPr>
          <p:cNvSpPr/>
          <p:nvPr/>
        </p:nvSpPr>
        <p:spPr>
          <a:xfrm>
            <a:off x="200410" y="3674488"/>
            <a:ext cx="4664268" cy="1323522"/>
          </a:xfrm>
          <a:prstGeom prst="rect">
            <a:avLst/>
          </a:prstGeom>
          <a:solidFill>
            <a:schemeClr val="accent5">
              <a:lumMod val="5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1066800" hangingPunct="0">
              <a:spcBef>
                <a:spcPct val="0"/>
              </a:spcBef>
              <a:buFont typeface="Arial" panose="020B0604020202020204" pitchFamily="34" charset="0"/>
              <a:buChar char="•"/>
            </a:pPr>
            <a:r>
              <a:rPr lang="en-US" sz="2000" b="1" kern="0" dirty="0">
                <a:solidFill>
                  <a:schemeClr val="bg1"/>
                </a:solidFill>
                <a:latin typeface="Helvetica"/>
                <a:cs typeface="Calibri"/>
              </a:rPr>
              <a:t>Modelling population level impact and cost effectiveness of effective sex worker programming</a:t>
            </a:r>
            <a:endParaRPr lang="en-US" sz="2000" b="1" kern="0" dirty="0">
              <a:solidFill>
                <a:schemeClr val="bg1"/>
              </a:solidFill>
              <a:latin typeface="Helvetica"/>
              <a:cs typeface="Calibri"/>
              <a:sym typeface="Helvetica Neue"/>
            </a:endParaRPr>
          </a:p>
        </p:txBody>
      </p:sp>
      <p:sp>
        <p:nvSpPr>
          <p:cNvPr id="19" name="Rectangle 18">
            <a:extLst>
              <a:ext uri="{FF2B5EF4-FFF2-40B4-BE49-F238E27FC236}">
                <a16:creationId xmlns:a16="http://schemas.microsoft.com/office/drawing/2014/main" id="{1379BF64-7ACD-B245-B913-93429ADF54B7}"/>
              </a:ext>
            </a:extLst>
          </p:cNvPr>
          <p:cNvSpPr/>
          <p:nvPr/>
        </p:nvSpPr>
        <p:spPr>
          <a:xfrm>
            <a:off x="137167" y="5115689"/>
            <a:ext cx="4727510" cy="1605786"/>
          </a:xfrm>
          <a:prstGeom prst="rect">
            <a:avLst/>
          </a:prstGeom>
          <a:solidFill>
            <a:schemeClr val="accent5">
              <a:lumMod val="5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1066800" hangingPunct="0">
              <a:spcBef>
                <a:spcPct val="0"/>
              </a:spcBef>
              <a:buFont typeface="Arial" panose="020B0604020202020204" pitchFamily="34" charset="0"/>
              <a:buChar char="•"/>
            </a:pPr>
            <a:r>
              <a:rPr lang="en-US" sz="2400" b="1" kern="0" dirty="0">
                <a:solidFill>
                  <a:schemeClr val="accent5">
                    <a:lumMod val="60000"/>
                    <a:lumOff val="40000"/>
                  </a:schemeClr>
                </a:solidFill>
                <a:latin typeface="Calibri" panose="020F0502020204030204" pitchFamily="34" charset="0"/>
                <a:cs typeface="Calibri" panose="020F0502020204030204" pitchFamily="34" charset="0"/>
              </a:rPr>
              <a:t>Malawi &amp; South Africa</a:t>
            </a:r>
          </a:p>
          <a:p>
            <a:pPr marL="358775" lvl="1" indent="-182563" defTabSz="1066800" hangingPunct="0">
              <a:spcBef>
                <a:spcPct val="0"/>
              </a:spcBef>
              <a:buFont typeface="Arial" panose="020B0604020202020204" pitchFamily="34" charset="0"/>
              <a:buChar char="•"/>
            </a:pPr>
            <a:r>
              <a:rPr lang="en-US" sz="2000" b="1" kern="0" dirty="0">
                <a:solidFill>
                  <a:schemeClr val="bg1"/>
                </a:solidFill>
                <a:latin typeface="Calibri" panose="020F0502020204030204" pitchFamily="34" charset="0"/>
                <a:cs typeface="Calibri" panose="020F0502020204030204" pitchFamily="34" charset="0"/>
              </a:rPr>
              <a:t>Studies to understand context of sex work in different settings and determine likely transferability of AMETHIST</a:t>
            </a:r>
          </a:p>
        </p:txBody>
      </p:sp>
    </p:spTree>
    <p:extLst>
      <p:ext uri="{BB962C8B-B14F-4D97-AF65-F5344CB8AC3E}">
        <p14:creationId xmlns:p14="http://schemas.microsoft.com/office/powerpoint/2010/main" val="2326625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Image result for outline of africa">
            <a:extLst>
              <a:ext uri="{FF2B5EF4-FFF2-40B4-BE49-F238E27FC236}">
                <a16:creationId xmlns:a16="http://schemas.microsoft.com/office/drawing/2014/main" id="{05D38CAC-4A61-45A9-88C3-80B7F4EA8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3646" y="-284161"/>
            <a:ext cx="5902006" cy="7640413"/>
          </a:xfrm>
          <a:prstGeom prst="rect">
            <a:avLst/>
          </a:prstGeom>
          <a:noFill/>
          <a:extLst>
            <a:ext uri="{909E8E84-426E-40DD-AFC4-6F175D3DCCD1}">
              <a14:hiddenFill xmlns:a14="http://schemas.microsoft.com/office/drawing/2010/main">
                <a:solidFill>
                  <a:srgbClr val="FFFFFF"/>
                </a:solidFill>
              </a14:hiddenFill>
            </a:ext>
          </a:extLst>
        </p:spPr>
      </p:pic>
      <p:sp>
        <p:nvSpPr>
          <p:cNvPr id="119" name="Triangle"/>
          <p:cNvSpPr/>
          <p:nvPr/>
        </p:nvSpPr>
        <p:spPr>
          <a:xfrm>
            <a:off x="712133" y="601108"/>
            <a:ext cx="6671722" cy="50442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B0F0">
              <a:alpha val="10196"/>
            </a:srgbClr>
          </a:solidFill>
          <a:ln w="12700">
            <a:miter lim="400000"/>
          </a:ln>
          <a:effectLst>
            <a:outerShdw blurRad="38100" dist="25400" dir="5400000" rotWithShape="0">
              <a:srgbClr val="000000">
                <a:alpha val="50000"/>
              </a:srgbClr>
            </a:outerShdw>
          </a:effectLst>
        </p:spPr>
        <p:txBody>
          <a:bodyPr lIns="35719" tIns="35719" rIns="35719" bIns="35719" anchor="ctr"/>
          <a:lstStyle/>
          <a:p>
            <a:pPr>
              <a:defRPr b="0">
                <a:solidFill>
                  <a:srgbClr val="FFFFFF"/>
                </a:solidFill>
                <a:latin typeface="Helvetica Light"/>
                <a:ea typeface="Helvetica Light"/>
                <a:cs typeface="Helvetica Light"/>
                <a:sym typeface="Helvetica Light"/>
              </a:defRPr>
            </a:pPr>
            <a:endParaRPr sz="1266"/>
          </a:p>
        </p:txBody>
      </p:sp>
      <p:sp>
        <p:nvSpPr>
          <p:cNvPr id="121" name="RQ1 Formative research…"/>
          <p:cNvSpPr txBox="1"/>
          <p:nvPr/>
        </p:nvSpPr>
        <p:spPr>
          <a:xfrm>
            <a:off x="206436" y="4737643"/>
            <a:ext cx="4141615" cy="1549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spAutoFit/>
          </a:bodyPr>
          <a:lstStyle/>
          <a:p>
            <a:pPr algn="l">
              <a:defRPr sz="3000">
                <a:latin typeface="Helvetica"/>
                <a:ea typeface="Helvetica"/>
                <a:cs typeface="Helvetica"/>
                <a:sym typeface="Helvetica"/>
              </a:defRPr>
            </a:pPr>
            <a:r>
              <a:rPr sz="2400" b="1" dirty="0">
                <a:solidFill>
                  <a:srgbClr val="FF0000"/>
                </a:solidFill>
                <a:latin typeface="Helvetica" panose="020B0604020202020204" pitchFamily="34" charset="0"/>
                <a:cs typeface="Helvetica" panose="020B0604020202020204" pitchFamily="34" charset="0"/>
              </a:rPr>
              <a:t>RQ1 Formative research</a:t>
            </a:r>
          </a:p>
          <a:p>
            <a:pPr>
              <a:defRPr sz="3000" b="0">
                <a:latin typeface="Helvetica Light"/>
                <a:ea typeface="Helvetica Light"/>
                <a:cs typeface="Helvetica Light"/>
                <a:sym typeface="Helvetica Light"/>
              </a:defRPr>
            </a:pPr>
            <a:r>
              <a:rPr lang="en-GB" sz="2300" dirty="0">
                <a:sym typeface="Helvetica Light"/>
              </a:rPr>
              <a:t>What characteristics predict engagement in HIV prevention and care among FSW?  </a:t>
            </a:r>
            <a:endParaRPr sz="2300" dirty="0">
              <a:latin typeface="+mj-lt"/>
            </a:endParaRPr>
          </a:p>
        </p:txBody>
      </p:sp>
      <p:sp>
        <p:nvSpPr>
          <p:cNvPr id="122" name="RQ3 Modelling…"/>
          <p:cNvSpPr txBox="1"/>
          <p:nvPr/>
        </p:nvSpPr>
        <p:spPr>
          <a:xfrm>
            <a:off x="4302735" y="4754858"/>
            <a:ext cx="4676674" cy="1918795"/>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spAutoFit/>
          </a:bodyPr>
          <a:lstStyle/>
          <a:p>
            <a:pPr algn="l">
              <a:defRPr sz="3000">
                <a:latin typeface="Helvetica"/>
                <a:ea typeface="Helvetica"/>
                <a:cs typeface="Helvetica"/>
                <a:sym typeface="Helvetica"/>
              </a:defRPr>
            </a:pPr>
            <a:r>
              <a:rPr sz="2400" b="1" dirty="0"/>
              <a:t>RQ3 Modelling</a:t>
            </a:r>
          </a:p>
          <a:p>
            <a:pPr>
              <a:defRPr sz="3000" b="0">
                <a:latin typeface="Helvetica Light"/>
                <a:ea typeface="Helvetica Light"/>
                <a:cs typeface="Helvetica Light"/>
                <a:sym typeface="Helvetica Light"/>
              </a:defRPr>
            </a:pPr>
            <a:r>
              <a:rPr lang="en-US" sz="2300" dirty="0">
                <a:sym typeface="Helvetica Light"/>
              </a:rPr>
              <a:t>What uptake of </a:t>
            </a:r>
            <a:r>
              <a:rPr lang="en-US" sz="2300" b="1" i="1" dirty="0">
                <a:solidFill>
                  <a:srgbClr val="00B0F0"/>
                </a:solidFill>
                <a:sym typeface="Helvetica Light"/>
              </a:rPr>
              <a:t>AMETHIST </a:t>
            </a:r>
            <a:r>
              <a:rPr lang="en-US" sz="2300" dirty="0">
                <a:sym typeface="Helvetica Light"/>
              </a:rPr>
              <a:t>will lead to virtual elimination of transmission through sex work?  </a:t>
            </a:r>
          </a:p>
          <a:p>
            <a:pPr>
              <a:defRPr sz="3000" b="0">
                <a:latin typeface="Helvetica Light"/>
                <a:ea typeface="Helvetica Light"/>
                <a:cs typeface="Helvetica Light"/>
                <a:sym typeface="Helvetica Light"/>
              </a:defRPr>
            </a:pPr>
            <a:r>
              <a:rPr lang="en-US" sz="2300" dirty="0">
                <a:sym typeface="Helvetica Light"/>
              </a:rPr>
              <a:t>Is it cost effective?</a:t>
            </a:r>
            <a:endParaRPr sz="2300" dirty="0">
              <a:solidFill>
                <a:srgbClr val="FF0000"/>
              </a:solidFill>
              <a:latin typeface="+mj-lt"/>
            </a:endParaRPr>
          </a:p>
        </p:txBody>
      </p:sp>
      <p:sp>
        <p:nvSpPr>
          <p:cNvPr id="123" name="RQ4: adaptation and replication in Malawi and Kwazulu Natal"/>
          <p:cNvSpPr txBox="1"/>
          <p:nvPr/>
        </p:nvSpPr>
        <p:spPr>
          <a:xfrm>
            <a:off x="8672271" y="1870317"/>
            <a:ext cx="3235345" cy="810799"/>
          </a:xfrm>
          <a:prstGeom prst="rect">
            <a:avLst/>
          </a:prstGeom>
          <a:solidFill>
            <a:schemeClr val="bg1"/>
          </a:solid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p>
            <a:pPr>
              <a:defRPr sz="3000" b="0">
                <a:latin typeface="Helvetica Light"/>
                <a:ea typeface="Helvetica Light"/>
                <a:cs typeface="Helvetica Light"/>
                <a:sym typeface="Helvetica Light"/>
              </a:defRPr>
            </a:pPr>
            <a:r>
              <a:rPr sz="2400" b="1" dirty="0">
                <a:latin typeface="Helvetica"/>
                <a:ea typeface="Helvetica"/>
                <a:cs typeface="Helvetica"/>
                <a:sym typeface="Helvetica"/>
              </a:rPr>
              <a:t>RQ4: </a:t>
            </a:r>
            <a:r>
              <a:rPr lang="en-US" sz="2400" b="1" dirty="0">
                <a:latin typeface="Helvetica"/>
                <a:ea typeface="Helvetica"/>
                <a:cs typeface="Helvetica"/>
                <a:sym typeface="Helvetica"/>
              </a:rPr>
              <a:t>Transferability: </a:t>
            </a:r>
          </a:p>
          <a:p>
            <a:pPr>
              <a:defRPr sz="3000" b="0">
                <a:latin typeface="Helvetica Light"/>
                <a:ea typeface="Helvetica Light"/>
                <a:cs typeface="Helvetica Light"/>
                <a:sym typeface="Helvetica Light"/>
              </a:defRPr>
            </a:pPr>
            <a:r>
              <a:rPr lang="en-GB" sz="2300" dirty="0">
                <a:sym typeface="Helvetica Light"/>
              </a:rPr>
              <a:t>Can </a:t>
            </a:r>
            <a:r>
              <a:rPr lang="en-GB" sz="2300" b="1" i="1" dirty="0">
                <a:solidFill>
                  <a:srgbClr val="00B0F0"/>
                </a:solidFill>
                <a:sym typeface="Helvetica Light"/>
              </a:rPr>
              <a:t>AMETHIST</a:t>
            </a:r>
            <a:r>
              <a:rPr lang="en-GB" sz="2300" dirty="0">
                <a:sym typeface="Helvetica Light"/>
              </a:rPr>
              <a:t> be</a:t>
            </a:r>
            <a:endParaRPr sz="2300" dirty="0"/>
          </a:p>
        </p:txBody>
      </p:sp>
      <p:sp>
        <p:nvSpPr>
          <p:cNvPr id="124" name="Triangle"/>
          <p:cNvSpPr/>
          <p:nvPr/>
        </p:nvSpPr>
        <p:spPr>
          <a:xfrm>
            <a:off x="3222390" y="3314797"/>
            <a:ext cx="1452645" cy="110380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B0F0"/>
          </a:solidFill>
          <a:ln w="12700">
            <a:miter lim="400000"/>
          </a:ln>
          <a:effectLst>
            <a:outerShdw blurRad="38100" dist="25400" dir="5400000" rotWithShape="0">
              <a:srgbClr val="000000">
                <a:alpha val="50000"/>
              </a:srgbClr>
            </a:outerShdw>
          </a:effectLst>
        </p:spPr>
        <p:txBody>
          <a:bodyPr lIns="35719" tIns="35719" rIns="35719" bIns="35719" anchor="ctr"/>
          <a:lstStyle/>
          <a:p>
            <a:pPr>
              <a:defRPr b="0">
                <a:solidFill>
                  <a:srgbClr val="FFFFFF"/>
                </a:solidFill>
                <a:latin typeface="Helvetica Light"/>
                <a:ea typeface="Helvetica Light"/>
                <a:cs typeface="Helvetica Light"/>
                <a:sym typeface="Helvetica Light"/>
              </a:defRPr>
            </a:pPr>
            <a:endParaRPr sz="1266"/>
          </a:p>
        </p:txBody>
      </p:sp>
      <p:sp>
        <p:nvSpPr>
          <p:cNvPr id="125" name="Line"/>
          <p:cNvSpPr/>
          <p:nvPr/>
        </p:nvSpPr>
        <p:spPr>
          <a:xfrm>
            <a:off x="3581324" y="4618318"/>
            <a:ext cx="892969" cy="1"/>
          </a:xfrm>
          <a:prstGeom prst="line">
            <a:avLst/>
          </a:prstGeom>
          <a:ln w="38100">
            <a:solidFill>
              <a:srgbClr val="000000"/>
            </a:solidFill>
            <a:miter lim="400000"/>
            <a:headEnd type="triangle"/>
            <a:tailEnd type="triangle"/>
          </a:ln>
        </p:spPr>
        <p:txBody>
          <a:bodyPr lIns="35719" tIns="35719" rIns="35719" bIns="35719" anchor="ctr"/>
          <a:lstStyle/>
          <a:p>
            <a:pPr>
              <a:defRPr b="0">
                <a:latin typeface="Helvetica Light"/>
                <a:ea typeface="Helvetica Light"/>
                <a:cs typeface="Helvetica Light"/>
                <a:sym typeface="Helvetica Light"/>
              </a:defRPr>
            </a:pPr>
            <a:endParaRPr sz="1266"/>
          </a:p>
        </p:txBody>
      </p:sp>
      <p:sp>
        <p:nvSpPr>
          <p:cNvPr id="126" name="Line"/>
          <p:cNvSpPr/>
          <p:nvPr/>
        </p:nvSpPr>
        <p:spPr>
          <a:xfrm flipV="1">
            <a:off x="3048534" y="3447162"/>
            <a:ext cx="524922" cy="785813"/>
          </a:xfrm>
          <a:prstGeom prst="line">
            <a:avLst/>
          </a:prstGeom>
          <a:ln w="38100">
            <a:solidFill>
              <a:srgbClr val="000000"/>
            </a:solidFill>
            <a:miter lim="400000"/>
            <a:headEnd type="triangle"/>
            <a:tailEnd type="triangle"/>
          </a:ln>
        </p:spPr>
        <p:txBody>
          <a:bodyPr lIns="35719" tIns="35719" rIns="35719" bIns="35719" anchor="ctr"/>
          <a:lstStyle/>
          <a:p>
            <a:pPr>
              <a:defRPr b="0">
                <a:latin typeface="Helvetica Light"/>
                <a:ea typeface="Helvetica Light"/>
                <a:cs typeface="Helvetica Light"/>
                <a:sym typeface="Helvetica Light"/>
              </a:defRPr>
            </a:pPr>
            <a:endParaRPr sz="1266"/>
          </a:p>
        </p:txBody>
      </p:sp>
      <p:sp>
        <p:nvSpPr>
          <p:cNvPr id="127" name="Line"/>
          <p:cNvSpPr/>
          <p:nvPr/>
        </p:nvSpPr>
        <p:spPr>
          <a:xfrm flipH="1" flipV="1">
            <a:off x="4338907" y="3447162"/>
            <a:ext cx="524922" cy="785813"/>
          </a:xfrm>
          <a:prstGeom prst="line">
            <a:avLst/>
          </a:prstGeom>
          <a:ln w="38100">
            <a:solidFill>
              <a:srgbClr val="000000"/>
            </a:solidFill>
            <a:miter lim="400000"/>
            <a:headEnd type="triangle" w="med" len="med"/>
            <a:tailEnd type="triangle" w="med" len="med"/>
          </a:ln>
        </p:spPr>
        <p:txBody>
          <a:bodyPr lIns="35719" tIns="35719" rIns="35719" bIns="35719" anchor="ctr"/>
          <a:lstStyle/>
          <a:p>
            <a:pPr>
              <a:defRPr b="0">
                <a:latin typeface="Helvetica Light"/>
                <a:ea typeface="Helvetica Light"/>
                <a:cs typeface="Helvetica Light"/>
                <a:sym typeface="Helvetica Light"/>
              </a:defRPr>
            </a:pPr>
            <a:endParaRPr sz="1266"/>
          </a:p>
        </p:txBody>
      </p:sp>
      <p:sp>
        <p:nvSpPr>
          <p:cNvPr id="4" name="TextBox 3">
            <a:extLst>
              <a:ext uri="{FF2B5EF4-FFF2-40B4-BE49-F238E27FC236}">
                <a16:creationId xmlns:a16="http://schemas.microsoft.com/office/drawing/2014/main" id="{E353CE98-F7D4-4646-99DF-15E9098F3558}"/>
              </a:ext>
            </a:extLst>
          </p:cNvPr>
          <p:cNvSpPr txBox="1"/>
          <p:nvPr/>
        </p:nvSpPr>
        <p:spPr>
          <a:xfrm>
            <a:off x="1771547" y="1202378"/>
            <a:ext cx="4818243" cy="2215991"/>
          </a:xfrm>
          <a:prstGeom prst="rect">
            <a:avLst/>
          </a:prstGeom>
          <a:noFill/>
        </p:spPr>
        <p:txBody>
          <a:bodyPr wrap="square" rtlCol="0">
            <a:spAutoFit/>
          </a:bodyPr>
          <a:lstStyle/>
          <a:p>
            <a:r>
              <a:rPr lang="en-GB" sz="2400" b="1" dirty="0">
                <a:latin typeface="Helvetica" panose="020B0604020202020204" pitchFamily="34" charset="0"/>
                <a:cs typeface="Helvetica" panose="020B0604020202020204" pitchFamily="34" charset="0"/>
              </a:rPr>
              <a:t>RQ2 Impact evaluation</a:t>
            </a:r>
          </a:p>
          <a:p>
            <a:r>
              <a:rPr lang="en-GB" sz="2300" dirty="0">
                <a:latin typeface="Helvetica Light"/>
              </a:rPr>
              <a:t>Is </a:t>
            </a:r>
            <a:r>
              <a:rPr lang="en-GB" sz="2300" b="1" i="1" dirty="0">
                <a:solidFill>
                  <a:srgbClr val="00B0F0"/>
                </a:solidFill>
                <a:latin typeface="Helvetica Light"/>
              </a:rPr>
              <a:t>AMETHIST</a:t>
            </a:r>
            <a:r>
              <a:rPr lang="en-GB" sz="2300" dirty="0">
                <a:latin typeface="Helvetica Light"/>
              </a:rPr>
              <a:t> effective at increasing coverage, uptake and engagement with prevention and care?</a:t>
            </a:r>
            <a:endParaRPr lang="en-US" sz="2300" dirty="0">
              <a:latin typeface="Helvetica Light"/>
            </a:endParaRPr>
          </a:p>
          <a:p>
            <a:endParaRPr lang="en-US" dirty="0"/>
          </a:p>
        </p:txBody>
      </p:sp>
      <p:cxnSp>
        <p:nvCxnSpPr>
          <p:cNvPr id="7" name="Straight Arrow Connector 6">
            <a:extLst>
              <a:ext uri="{FF2B5EF4-FFF2-40B4-BE49-F238E27FC236}">
                <a16:creationId xmlns:a16="http://schemas.microsoft.com/office/drawing/2014/main" id="{047AAFDA-7124-4EE2-8F45-2EE03B28777E}"/>
              </a:ext>
            </a:extLst>
          </p:cNvPr>
          <p:cNvCxnSpPr>
            <a:cxnSpLocks/>
          </p:cNvCxnSpPr>
          <p:nvPr/>
        </p:nvCxnSpPr>
        <p:spPr>
          <a:xfrm>
            <a:off x="6140239" y="1978636"/>
            <a:ext cx="2299480" cy="249622"/>
          </a:xfrm>
          <a:prstGeom prst="straightConnector1">
            <a:avLst/>
          </a:prstGeom>
          <a:ln w="3492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8E95F19-3232-43AE-A33C-4B9FA58D40A7}"/>
              </a:ext>
            </a:extLst>
          </p:cNvPr>
          <p:cNvCxnSpPr>
            <a:cxnSpLocks/>
          </p:cNvCxnSpPr>
          <p:nvPr/>
        </p:nvCxnSpPr>
        <p:spPr>
          <a:xfrm flipV="1">
            <a:off x="6964612" y="3471786"/>
            <a:ext cx="1538314" cy="1522378"/>
          </a:xfrm>
          <a:prstGeom prst="straightConnector1">
            <a:avLst/>
          </a:prstGeom>
          <a:ln w="3492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9E1ED56-3E43-4FA5-8DFD-48BB86747E6E}"/>
              </a:ext>
            </a:extLst>
          </p:cNvPr>
          <p:cNvCxnSpPr>
            <a:cxnSpLocks/>
          </p:cNvCxnSpPr>
          <p:nvPr/>
        </p:nvCxnSpPr>
        <p:spPr>
          <a:xfrm flipV="1">
            <a:off x="5629280" y="2745546"/>
            <a:ext cx="2886653" cy="1129488"/>
          </a:xfrm>
          <a:prstGeom prst="straightConnector1">
            <a:avLst/>
          </a:prstGeom>
          <a:ln w="3492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Title 3">
            <a:extLst>
              <a:ext uri="{FF2B5EF4-FFF2-40B4-BE49-F238E27FC236}">
                <a16:creationId xmlns:a16="http://schemas.microsoft.com/office/drawing/2014/main" id="{0B2C384B-C5C8-42FC-8F45-0549C6A2546B}"/>
              </a:ext>
            </a:extLst>
          </p:cNvPr>
          <p:cNvSpPr txBox="1">
            <a:spLocks/>
          </p:cNvSpPr>
          <p:nvPr/>
        </p:nvSpPr>
        <p:spPr>
          <a:xfrm>
            <a:off x="206436" y="105167"/>
            <a:ext cx="11912286"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B0F0"/>
                </a:solidFill>
                <a:latin typeface="+mn-lt"/>
              </a:rPr>
              <a:t>Our Research Questions</a:t>
            </a:r>
          </a:p>
        </p:txBody>
      </p:sp>
      <p:sp>
        <p:nvSpPr>
          <p:cNvPr id="10" name="Rectangle 9"/>
          <p:cNvSpPr/>
          <p:nvPr/>
        </p:nvSpPr>
        <p:spPr>
          <a:xfrm>
            <a:off x="8653853" y="2591179"/>
            <a:ext cx="2747979" cy="1154162"/>
          </a:xfrm>
          <a:prstGeom prst="rect">
            <a:avLst/>
          </a:prstGeom>
          <a:solidFill>
            <a:schemeClr val="bg1"/>
          </a:solidFill>
        </p:spPr>
        <p:txBody>
          <a:bodyPr wrap="square">
            <a:spAutoFit/>
          </a:bodyPr>
          <a:lstStyle/>
          <a:p>
            <a:pPr>
              <a:defRPr sz="3000" b="0">
                <a:latin typeface="Helvetica Light"/>
                <a:ea typeface="Helvetica Light"/>
                <a:cs typeface="Helvetica Light"/>
                <a:sym typeface="Helvetica Light"/>
              </a:defRPr>
            </a:pPr>
            <a:r>
              <a:rPr lang="en-GB" sz="2300" dirty="0">
                <a:sym typeface="Helvetica Light"/>
              </a:rPr>
              <a:t>translated cost </a:t>
            </a:r>
          </a:p>
          <a:p>
            <a:pPr>
              <a:defRPr sz="3000" b="0">
                <a:latin typeface="Helvetica Light"/>
                <a:ea typeface="Helvetica Light"/>
                <a:cs typeface="Helvetica Light"/>
                <a:sym typeface="Helvetica Light"/>
              </a:defRPr>
            </a:pPr>
            <a:r>
              <a:rPr lang="en-GB" sz="2300" dirty="0">
                <a:sym typeface="Helvetica Light"/>
              </a:rPr>
              <a:t>effectively to other </a:t>
            </a:r>
          </a:p>
          <a:p>
            <a:pPr>
              <a:defRPr sz="3000" b="0">
                <a:latin typeface="Helvetica Light"/>
                <a:ea typeface="Helvetica Light"/>
                <a:cs typeface="Helvetica Light"/>
                <a:sym typeface="Helvetica Light"/>
              </a:defRPr>
            </a:pPr>
            <a:r>
              <a:rPr lang="en-GB" sz="2300" dirty="0">
                <a:sym typeface="Helvetica Light"/>
              </a:rPr>
              <a:t>African settings? </a:t>
            </a:r>
            <a:endParaRPr lang="en-GB" sz="2300" dirty="0"/>
          </a:p>
        </p:txBody>
      </p:sp>
    </p:spTree>
    <p:extLst>
      <p:ext uri="{BB962C8B-B14F-4D97-AF65-F5344CB8AC3E}">
        <p14:creationId xmlns:p14="http://schemas.microsoft.com/office/powerpoint/2010/main" val="130789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75D26B-D13B-AB44-BF26-A1F2F6552EDD}"/>
              </a:ext>
            </a:extLst>
          </p:cNvPr>
          <p:cNvSpPr>
            <a:spLocks noGrp="1"/>
          </p:cNvSpPr>
          <p:nvPr>
            <p:ph type="body" idx="1"/>
          </p:nvPr>
        </p:nvSpPr>
        <p:spPr>
          <a:xfrm>
            <a:off x="2221413" y="-901"/>
            <a:ext cx="9144000" cy="456900"/>
          </a:xfrm>
        </p:spPr>
        <p:txBody>
          <a:bodyPr/>
          <a:lstStyle/>
          <a:p>
            <a:r>
              <a:rPr lang="en-GB" sz="2400" b="1" dirty="0">
                <a:latin typeface="Calibri" panose="020F0502020204030204" pitchFamily="34" charset="0"/>
                <a:ea typeface="Calibri" panose="020F0502020204030204" pitchFamily="34" charset="0"/>
                <a:cs typeface="Calibri" panose="020F0502020204030204" pitchFamily="34" charset="0"/>
              </a:rPr>
              <a:t>..</a:t>
            </a:r>
            <a:r>
              <a:rPr lang="en-GB" sz="2000" b="1" dirty="0">
                <a:latin typeface="Calibri" panose="020F0502020204030204" pitchFamily="34" charset="0"/>
                <a:ea typeface="Calibri" panose="020F0502020204030204" pitchFamily="34" charset="0"/>
                <a:cs typeface="Calibri" panose="020F0502020204030204" pitchFamily="34" charset="0"/>
              </a:rPr>
              <a:t>understand </a:t>
            </a: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w</a:t>
            </a:r>
            <a:r>
              <a:rPr lang="en-US" sz="2000" b="1" dirty="0">
                <a:solidFill>
                  <a:srgbClr val="FFFFFF"/>
                </a:solidFill>
                <a:latin typeface="Calibri" panose="020F0502020204030204" pitchFamily="34" charset="0"/>
                <a:cs typeface="Calibri" panose="020F0502020204030204" pitchFamily="34" charset="0"/>
              </a:rPr>
              <a:t>hat’s happening in the lives of SWs  + Secondary data analysis to understand life course, transitions into and out of SW – longitudinal life narratives </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Liverpool School of Tropical Medicine - Wikipedia">
            <a:extLst>
              <a:ext uri="{FF2B5EF4-FFF2-40B4-BE49-F238E27FC236}">
                <a16:creationId xmlns:a16="http://schemas.microsoft.com/office/drawing/2014/main" id="{079E3A2A-7D4E-7A48-A89B-AFF678BDA5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822"/>
            <a:ext cx="2090057" cy="15485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 company name&#10;&#10;Description automatically generated">
            <a:extLst>
              <a:ext uri="{FF2B5EF4-FFF2-40B4-BE49-F238E27FC236}">
                <a16:creationId xmlns:a16="http://schemas.microsoft.com/office/drawing/2014/main" id="{70F4A168-5F90-7548-889D-D8294B61E6CA}"/>
              </a:ext>
            </a:extLst>
          </p:cNvPr>
          <p:cNvPicPr>
            <a:picLocks noChangeAspect="1"/>
          </p:cNvPicPr>
          <p:nvPr/>
        </p:nvPicPr>
        <p:blipFill rotWithShape="1">
          <a:blip r:embed="rId3">
            <a:extLst>
              <a:ext uri="{28A0092B-C50C-407E-A947-70E740481C1C}">
                <a14:useLocalDpi xmlns:a14="http://schemas.microsoft.com/office/drawing/2010/main" val="0"/>
              </a:ext>
            </a:extLst>
          </a:blip>
          <a:srcRect t="36259" b="18702"/>
          <a:stretch/>
        </p:blipFill>
        <p:spPr>
          <a:xfrm>
            <a:off x="10326671" y="6132442"/>
            <a:ext cx="1640420" cy="682191"/>
          </a:xfrm>
          <a:prstGeom prst="rect">
            <a:avLst/>
          </a:prstGeom>
        </p:spPr>
      </p:pic>
      <p:pic>
        <p:nvPicPr>
          <p:cNvPr id="10" name="Content Placeholder 3">
            <a:extLst>
              <a:ext uri="{FF2B5EF4-FFF2-40B4-BE49-F238E27FC236}">
                <a16:creationId xmlns:a16="http://schemas.microsoft.com/office/drawing/2014/main" id="{BFE18BFA-4237-8440-A566-9BDCBC996F0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8176"/>
          <a:stretch/>
        </p:blipFill>
        <p:spPr>
          <a:xfrm>
            <a:off x="-131356" y="1458720"/>
            <a:ext cx="12454711" cy="4550522"/>
          </a:xfrm>
          <a:prstGeom prst="rect">
            <a:avLst/>
          </a:prstGeom>
          <a:noFill/>
          <a:ln>
            <a:noFill/>
          </a:ln>
        </p:spPr>
      </p:pic>
    </p:spTree>
    <p:extLst>
      <p:ext uri="{BB962C8B-B14F-4D97-AF65-F5344CB8AC3E}">
        <p14:creationId xmlns:p14="http://schemas.microsoft.com/office/powerpoint/2010/main" val="623779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92278F"/>
      </a:accent1>
      <a:accent2>
        <a:srgbClr val="9B57D3"/>
      </a:accent2>
      <a:accent3>
        <a:srgbClr val="755DD9"/>
      </a:accent3>
      <a:accent4>
        <a:srgbClr val="665EB8"/>
      </a:accent4>
      <a:accent5>
        <a:srgbClr val="45A5ED"/>
      </a:accent5>
      <a:accent6>
        <a:srgbClr val="5982DB"/>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3582</TotalTime>
  <Words>2009</Words>
  <Application>Microsoft Office PowerPoint</Application>
  <PresentationFormat>Widescreen</PresentationFormat>
  <Paragraphs>329</Paragraphs>
  <Slides>24</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Calibri</vt:lpstr>
      <vt:lpstr>Calibri Light</vt:lpstr>
      <vt:lpstr>Helvetica</vt:lpstr>
      <vt:lpstr>Helvetica Light</vt:lpstr>
      <vt:lpstr>Helvetica Neue</vt:lpstr>
      <vt:lpstr>Helvetica Neue Medium</vt:lpstr>
      <vt:lpstr>Office Theme</vt:lpstr>
      <vt:lpstr>21_BasicWhite</vt:lpstr>
      <vt:lpstr>Dr Fortunate Machingura CeSHHAR 17 March 2022</vt:lpstr>
      <vt:lpstr>PowerPoint Presentation</vt:lpstr>
      <vt:lpstr>PowerPoint Presentation</vt:lpstr>
      <vt:lpstr>Differentiated prevention and care (AMETHIST) to support virtual elimination of infectious HIV among sex workers in southern Africa</vt:lpstr>
      <vt:lpstr>Research guiding ‘Sisters’ programme scale 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Differentiated prevention and care (AMETHIST) to support virtual elimination of infectious HIV among sex workers in southern Africa</vt:lpstr>
      <vt:lpstr>PowerPoint Presentation</vt:lpstr>
      <vt:lpstr>PowerPoint Presentation</vt:lpstr>
      <vt:lpstr>PowerPoint Presentation</vt:lpstr>
      <vt:lpstr>Primary endpoint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Fortunate Machingura</dc:creator>
  <cp:lastModifiedBy>Frances Cowan</cp:lastModifiedBy>
  <cp:revision>20</cp:revision>
  <dcterms:created xsi:type="dcterms:W3CDTF">2022-03-11T09:45:21Z</dcterms:created>
  <dcterms:modified xsi:type="dcterms:W3CDTF">2022-03-16T15:41:56Z</dcterms:modified>
</cp:coreProperties>
</file>