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73" r:id="rId3"/>
    <p:sldId id="295" r:id="rId4"/>
    <p:sldId id="304" r:id="rId5"/>
    <p:sldId id="305" r:id="rId6"/>
    <p:sldId id="296" r:id="rId7"/>
    <p:sldId id="266" r:id="rId8"/>
    <p:sldId id="288" r:id="rId9"/>
    <p:sldId id="302" r:id="rId10"/>
    <p:sldId id="289" r:id="rId11"/>
    <p:sldId id="292" r:id="rId12"/>
    <p:sldId id="293" r:id="rId13"/>
    <p:sldId id="29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83"/>
    <p:restoredTop sz="94626"/>
  </p:normalViewPr>
  <p:slideViewPr>
    <p:cSldViewPr snapToGrid="0" snapToObjects="1">
      <p:cViewPr varScale="1">
        <p:scale>
          <a:sx n="55" d="100"/>
          <a:sy n="55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3050-57DC-4427-81AB-EE7C772FB9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BB4903-82A8-4C89-8E2D-5DB5E785E76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600" dirty="0"/>
            <a:t>Ectoparasites Survey June 2019 </a:t>
          </a:r>
          <a:r>
            <a:rPr lang="de-DE" sz="1600" dirty="0"/>
            <a:t>(</a:t>
          </a:r>
          <a:r>
            <a:rPr lang="de-DE" sz="1600" dirty="0" err="1"/>
            <a:t>mid</a:t>
          </a:r>
          <a:r>
            <a:rPr lang="de-DE" sz="1600" dirty="0"/>
            <a:t> June to </a:t>
          </a:r>
          <a:r>
            <a:rPr lang="de-DE" sz="1600" dirty="0" err="1"/>
            <a:t>mid</a:t>
          </a:r>
          <a:r>
            <a:rPr lang="de-DE" sz="1600" dirty="0"/>
            <a:t> </a:t>
          </a:r>
          <a:r>
            <a:rPr lang="de-DE" sz="1600" dirty="0" err="1"/>
            <a:t>July</a:t>
          </a:r>
          <a:r>
            <a:rPr lang="de-DE" sz="1600" dirty="0"/>
            <a:t>)</a:t>
          </a:r>
          <a:endParaRPr lang="en-GB" sz="1600" dirty="0"/>
        </a:p>
      </dgm:t>
    </dgm:pt>
    <dgm:pt modelId="{013BEA4E-69C2-46F1-9B79-F5926D55EAAE}" type="parTrans" cxnId="{9CCFC18B-C11E-4201-9B56-939ADBF05FD3}">
      <dgm:prSet/>
      <dgm:spPr/>
      <dgm:t>
        <a:bodyPr/>
        <a:lstStyle/>
        <a:p>
          <a:endParaRPr lang="en-GB"/>
        </a:p>
      </dgm:t>
    </dgm:pt>
    <dgm:pt modelId="{7F0C7BD0-3738-4FD7-9CD8-9C51402D3452}" type="sibTrans" cxnId="{9CCFC18B-C11E-4201-9B56-939ADBF05FD3}">
      <dgm:prSet/>
      <dgm:spPr/>
      <dgm:t>
        <a:bodyPr/>
        <a:lstStyle/>
        <a:p>
          <a:endParaRPr lang="en-GB"/>
        </a:p>
      </dgm:t>
    </dgm:pt>
    <dgm:pt modelId="{CAE766B9-F235-409A-8561-91E5E15848C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MASSIV MDA </a:t>
          </a:r>
          <a:r>
            <a:rPr lang="en-GB" sz="1600" dirty="0"/>
            <a:t>(</a:t>
          </a:r>
          <a:r>
            <a:rPr lang="en-US" sz="1600" dirty="0"/>
            <a:t>July 15 to Sept 30)</a:t>
          </a:r>
          <a:r>
            <a:rPr lang="en-GB" sz="1600" dirty="0"/>
            <a:t> </a:t>
          </a:r>
          <a:r>
            <a:rPr lang="de-DE" sz="1600" dirty="0"/>
            <a:t> </a:t>
          </a:r>
          <a:endParaRPr lang="en-GB" sz="1600" dirty="0"/>
        </a:p>
      </dgm:t>
    </dgm:pt>
    <dgm:pt modelId="{4660FD01-AE63-4EBB-AF05-3A53A8B50EE3}" type="parTrans" cxnId="{E3B30EBB-3964-458E-8C00-A3CAF5BF7037}">
      <dgm:prSet/>
      <dgm:spPr/>
      <dgm:t>
        <a:bodyPr/>
        <a:lstStyle/>
        <a:p>
          <a:endParaRPr lang="en-GB"/>
        </a:p>
      </dgm:t>
    </dgm:pt>
    <dgm:pt modelId="{18334B09-DFC9-4B40-8AF5-CCD1492C430A}" type="sibTrans" cxnId="{E3B30EBB-3964-458E-8C00-A3CAF5BF7037}">
      <dgm:prSet/>
      <dgm:spPr/>
      <dgm:t>
        <a:bodyPr/>
        <a:lstStyle/>
        <a:p>
          <a:endParaRPr lang="en-GB"/>
        </a:p>
      </dgm:t>
    </dgm:pt>
    <dgm:pt modelId="{B135328B-79BF-44D6-9AA6-2A220BF75EA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Scabies Survey November 2019</a:t>
          </a:r>
          <a:endParaRPr lang="en-GB" sz="1600" dirty="0"/>
        </a:p>
      </dgm:t>
    </dgm:pt>
    <dgm:pt modelId="{AAE391CA-422F-426D-B1A7-804D086954E3}" type="parTrans" cxnId="{5168DA79-AD3A-4521-A0F7-91B22FCD89A7}">
      <dgm:prSet/>
      <dgm:spPr/>
      <dgm:t>
        <a:bodyPr/>
        <a:lstStyle/>
        <a:p>
          <a:endParaRPr lang="en-GB"/>
        </a:p>
      </dgm:t>
    </dgm:pt>
    <dgm:pt modelId="{5523599F-E496-4F9B-92F6-97C91FD90524}" type="sibTrans" cxnId="{5168DA79-AD3A-4521-A0F7-91B22FCD89A7}">
      <dgm:prSet/>
      <dgm:spPr/>
      <dgm:t>
        <a:bodyPr/>
        <a:lstStyle/>
        <a:p>
          <a:endParaRPr lang="en-GB"/>
        </a:p>
      </dgm:t>
    </dgm:pt>
    <dgm:pt modelId="{3C37360C-2F1F-4CF1-830A-11B8D10E04DD}">
      <dgm:prSet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Scabies Survey November 2021</a:t>
          </a:r>
          <a:endParaRPr lang="en-GB" sz="1600" dirty="0"/>
        </a:p>
      </dgm:t>
    </dgm:pt>
    <dgm:pt modelId="{F04D6E3B-A5B0-4F49-9F53-75B1F55B898E}" type="parTrans" cxnId="{119E92FB-BD39-4BA8-A18C-E4773D56345B}">
      <dgm:prSet/>
      <dgm:spPr/>
      <dgm:t>
        <a:bodyPr/>
        <a:lstStyle/>
        <a:p>
          <a:endParaRPr lang="en-GB"/>
        </a:p>
      </dgm:t>
    </dgm:pt>
    <dgm:pt modelId="{08AC3C52-BFD2-4020-B06C-A806AB51AFA3}" type="sibTrans" cxnId="{119E92FB-BD39-4BA8-A18C-E4773D56345B}">
      <dgm:prSet/>
      <dgm:spPr/>
      <dgm:t>
        <a:bodyPr/>
        <a:lstStyle/>
        <a:p>
          <a:endParaRPr lang="en-GB"/>
        </a:p>
      </dgm:t>
    </dgm:pt>
    <dgm:pt modelId="{B7C41E3D-D8B1-4FA2-8611-9E454DF131ED}" type="pres">
      <dgm:prSet presAssocID="{087D3050-57DC-4427-81AB-EE7C772FB971}" presName="Name0" presStyleCnt="0">
        <dgm:presLayoutVars>
          <dgm:dir/>
          <dgm:resizeHandles val="exact"/>
        </dgm:presLayoutVars>
      </dgm:prSet>
      <dgm:spPr/>
    </dgm:pt>
    <dgm:pt modelId="{1820C943-273D-4305-BC2F-A61C56E77DA3}" type="pres">
      <dgm:prSet presAssocID="{97BB4903-82A8-4C89-8E2D-5DB5E785E768}" presName="node" presStyleLbl="node1" presStyleIdx="0" presStyleCnt="4">
        <dgm:presLayoutVars>
          <dgm:bulletEnabled val="1"/>
        </dgm:presLayoutVars>
      </dgm:prSet>
      <dgm:spPr/>
    </dgm:pt>
    <dgm:pt modelId="{53D6DC3E-42FE-4132-A7FD-9E94EA1B6B09}" type="pres">
      <dgm:prSet presAssocID="{7F0C7BD0-3738-4FD7-9CD8-9C51402D3452}" presName="sibTrans" presStyleLbl="sibTrans2D1" presStyleIdx="0" presStyleCnt="3"/>
      <dgm:spPr/>
    </dgm:pt>
    <dgm:pt modelId="{96DC3DD0-E040-49E0-9D8B-EFA99B9522FA}" type="pres">
      <dgm:prSet presAssocID="{7F0C7BD0-3738-4FD7-9CD8-9C51402D3452}" presName="connectorText" presStyleLbl="sibTrans2D1" presStyleIdx="0" presStyleCnt="3"/>
      <dgm:spPr/>
    </dgm:pt>
    <dgm:pt modelId="{64725B00-6296-4915-9D63-9226C2F0E853}" type="pres">
      <dgm:prSet presAssocID="{CAE766B9-F235-409A-8561-91E5E15848C3}" presName="node" presStyleLbl="node1" presStyleIdx="1" presStyleCnt="4">
        <dgm:presLayoutVars>
          <dgm:bulletEnabled val="1"/>
        </dgm:presLayoutVars>
      </dgm:prSet>
      <dgm:spPr/>
    </dgm:pt>
    <dgm:pt modelId="{11807BCC-F5E1-407C-A30C-30C5623F9EE9}" type="pres">
      <dgm:prSet presAssocID="{18334B09-DFC9-4B40-8AF5-CCD1492C430A}" presName="sibTrans" presStyleLbl="sibTrans2D1" presStyleIdx="1" presStyleCnt="3"/>
      <dgm:spPr/>
    </dgm:pt>
    <dgm:pt modelId="{5227CE09-FA9C-4F5F-AE1C-8CCBEF504B6F}" type="pres">
      <dgm:prSet presAssocID="{18334B09-DFC9-4B40-8AF5-CCD1492C430A}" presName="connectorText" presStyleLbl="sibTrans2D1" presStyleIdx="1" presStyleCnt="3"/>
      <dgm:spPr/>
    </dgm:pt>
    <dgm:pt modelId="{F58357E8-6127-42C6-A6DE-26FA3D0D36E8}" type="pres">
      <dgm:prSet presAssocID="{B135328B-79BF-44D6-9AA6-2A220BF75EAD}" presName="node" presStyleLbl="node1" presStyleIdx="2" presStyleCnt="4">
        <dgm:presLayoutVars>
          <dgm:bulletEnabled val="1"/>
        </dgm:presLayoutVars>
      </dgm:prSet>
      <dgm:spPr/>
    </dgm:pt>
    <dgm:pt modelId="{2E38FB17-7025-44E7-9736-F0982C0E3254}" type="pres">
      <dgm:prSet presAssocID="{5523599F-E496-4F9B-92F6-97C91FD90524}" presName="sibTrans" presStyleLbl="sibTrans2D1" presStyleIdx="2" presStyleCnt="3"/>
      <dgm:spPr/>
    </dgm:pt>
    <dgm:pt modelId="{E76FB214-AD8F-4B01-8101-E63AD760B83C}" type="pres">
      <dgm:prSet presAssocID="{5523599F-E496-4F9B-92F6-97C91FD90524}" presName="connectorText" presStyleLbl="sibTrans2D1" presStyleIdx="2" presStyleCnt="3"/>
      <dgm:spPr/>
    </dgm:pt>
    <dgm:pt modelId="{CD52323D-78CD-4593-9881-2D71F7BF2477}" type="pres">
      <dgm:prSet presAssocID="{3C37360C-2F1F-4CF1-830A-11B8D10E04DD}" presName="node" presStyleLbl="node1" presStyleIdx="3" presStyleCnt="4">
        <dgm:presLayoutVars>
          <dgm:bulletEnabled val="1"/>
        </dgm:presLayoutVars>
      </dgm:prSet>
      <dgm:spPr/>
    </dgm:pt>
  </dgm:ptLst>
  <dgm:cxnLst>
    <dgm:cxn modelId="{AC1BEF03-00B1-488F-B80A-AC7C155C95A9}" type="presOf" srcId="{B135328B-79BF-44D6-9AA6-2A220BF75EAD}" destId="{F58357E8-6127-42C6-A6DE-26FA3D0D36E8}" srcOrd="0" destOrd="0" presId="urn:microsoft.com/office/officeart/2005/8/layout/process1"/>
    <dgm:cxn modelId="{5E8DFB11-8978-4AB0-97D0-33D5AF56F5CF}" type="presOf" srcId="{7F0C7BD0-3738-4FD7-9CD8-9C51402D3452}" destId="{53D6DC3E-42FE-4132-A7FD-9E94EA1B6B09}" srcOrd="0" destOrd="0" presId="urn:microsoft.com/office/officeart/2005/8/layout/process1"/>
    <dgm:cxn modelId="{B45EE61F-889B-4C51-8598-8128BD8291C6}" type="presOf" srcId="{087D3050-57DC-4427-81AB-EE7C772FB971}" destId="{B7C41E3D-D8B1-4FA2-8611-9E454DF131ED}" srcOrd="0" destOrd="0" presId="urn:microsoft.com/office/officeart/2005/8/layout/process1"/>
    <dgm:cxn modelId="{48833920-7A65-4094-B8BD-2579E672912F}" type="presOf" srcId="{18334B09-DFC9-4B40-8AF5-CCD1492C430A}" destId="{5227CE09-FA9C-4F5F-AE1C-8CCBEF504B6F}" srcOrd="1" destOrd="0" presId="urn:microsoft.com/office/officeart/2005/8/layout/process1"/>
    <dgm:cxn modelId="{A33B9E33-DFCA-4D28-94DD-01281C730FCB}" type="presOf" srcId="{18334B09-DFC9-4B40-8AF5-CCD1492C430A}" destId="{11807BCC-F5E1-407C-A30C-30C5623F9EE9}" srcOrd="0" destOrd="0" presId="urn:microsoft.com/office/officeart/2005/8/layout/process1"/>
    <dgm:cxn modelId="{2AB8643A-AE09-4D03-8390-F139BE492BA4}" type="presOf" srcId="{3C37360C-2F1F-4CF1-830A-11B8D10E04DD}" destId="{CD52323D-78CD-4593-9881-2D71F7BF2477}" srcOrd="0" destOrd="0" presId="urn:microsoft.com/office/officeart/2005/8/layout/process1"/>
    <dgm:cxn modelId="{5168DA79-AD3A-4521-A0F7-91B22FCD89A7}" srcId="{087D3050-57DC-4427-81AB-EE7C772FB971}" destId="{B135328B-79BF-44D6-9AA6-2A220BF75EAD}" srcOrd="2" destOrd="0" parTransId="{AAE391CA-422F-426D-B1A7-804D086954E3}" sibTransId="{5523599F-E496-4F9B-92F6-97C91FD90524}"/>
    <dgm:cxn modelId="{821C7A88-24DF-4C2E-BD5F-5D5930FDFFD1}" type="presOf" srcId="{5523599F-E496-4F9B-92F6-97C91FD90524}" destId="{E76FB214-AD8F-4B01-8101-E63AD760B83C}" srcOrd="1" destOrd="0" presId="urn:microsoft.com/office/officeart/2005/8/layout/process1"/>
    <dgm:cxn modelId="{9CCFC18B-C11E-4201-9B56-939ADBF05FD3}" srcId="{087D3050-57DC-4427-81AB-EE7C772FB971}" destId="{97BB4903-82A8-4C89-8E2D-5DB5E785E768}" srcOrd="0" destOrd="0" parTransId="{013BEA4E-69C2-46F1-9B79-F5926D55EAAE}" sibTransId="{7F0C7BD0-3738-4FD7-9CD8-9C51402D3452}"/>
    <dgm:cxn modelId="{4B9679B8-CA45-4CBD-8D37-212DD2C3600F}" type="presOf" srcId="{CAE766B9-F235-409A-8561-91E5E15848C3}" destId="{64725B00-6296-4915-9D63-9226C2F0E853}" srcOrd="0" destOrd="0" presId="urn:microsoft.com/office/officeart/2005/8/layout/process1"/>
    <dgm:cxn modelId="{E3B30EBB-3964-458E-8C00-A3CAF5BF7037}" srcId="{087D3050-57DC-4427-81AB-EE7C772FB971}" destId="{CAE766B9-F235-409A-8561-91E5E15848C3}" srcOrd="1" destOrd="0" parTransId="{4660FD01-AE63-4EBB-AF05-3A53A8B50EE3}" sibTransId="{18334B09-DFC9-4B40-8AF5-CCD1492C430A}"/>
    <dgm:cxn modelId="{58DC29CE-FADD-464D-AA74-C130E4A6D294}" type="presOf" srcId="{97BB4903-82A8-4C89-8E2D-5DB5E785E768}" destId="{1820C943-273D-4305-BC2F-A61C56E77DA3}" srcOrd="0" destOrd="0" presId="urn:microsoft.com/office/officeart/2005/8/layout/process1"/>
    <dgm:cxn modelId="{728902D7-AA1D-4509-811F-599D1D348D0F}" type="presOf" srcId="{5523599F-E496-4F9B-92F6-97C91FD90524}" destId="{2E38FB17-7025-44E7-9736-F0982C0E3254}" srcOrd="0" destOrd="0" presId="urn:microsoft.com/office/officeart/2005/8/layout/process1"/>
    <dgm:cxn modelId="{6B94A9D7-4110-4DD2-9DFB-36A841080A8F}" type="presOf" srcId="{7F0C7BD0-3738-4FD7-9CD8-9C51402D3452}" destId="{96DC3DD0-E040-49E0-9D8B-EFA99B9522FA}" srcOrd="1" destOrd="0" presId="urn:microsoft.com/office/officeart/2005/8/layout/process1"/>
    <dgm:cxn modelId="{119E92FB-BD39-4BA8-A18C-E4773D56345B}" srcId="{087D3050-57DC-4427-81AB-EE7C772FB971}" destId="{3C37360C-2F1F-4CF1-830A-11B8D10E04DD}" srcOrd="3" destOrd="0" parTransId="{F04D6E3B-A5B0-4F49-9F53-75B1F55B898E}" sibTransId="{08AC3C52-BFD2-4020-B06C-A806AB51AFA3}"/>
    <dgm:cxn modelId="{76F92519-FA62-4DB9-83AD-C0E65612A3ED}" type="presParOf" srcId="{B7C41E3D-D8B1-4FA2-8611-9E454DF131ED}" destId="{1820C943-273D-4305-BC2F-A61C56E77DA3}" srcOrd="0" destOrd="0" presId="urn:microsoft.com/office/officeart/2005/8/layout/process1"/>
    <dgm:cxn modelId="{81946821-58BC-4422-9B06-F63A40D00572}" type="presParOf" srcId="{B7C41E3D-D8B1-4FA2-8611-9E454DF131ED}" destId="{53D6DC3E-42FE-4132-A7FD-9E94EA1B6B09}" srcOrd="1" destOrd="0" presId="urn:microsoft.com/office/officeart/2005/8/layout/process1"/>
    <dgm:cxn modelId="{37AB43BA-BB44-4595-B6FA-74DE3BC8EE3B}" type="presParOf" srcId="{53D6DC3E-42FE-4132-A7FD-9E94EA1B6B09}" destId="{96DC3DD0-E040-49E0-9D8B-EFA99B9522FA}" srcOrd="0" destOrd="0" presId="urn:microsoft.com/office/officeart/2005/8/layout/process1"/>
    <dgm:cxn modelId="{D0F2B247-CD64-467E-91D4-A088F98E0968}" type="presParOf" srcId="{B7C41E3D-D8B1-4FA2-8611-9E454DF131ED}" destId="{64725B00-6296-4915-9D63-9226C2F0E853}" srcOrd="2" destOrd="0" presId="urn:microsoft.com/office/officeart/2005/8/layout/process1"/>
    <dgm:cxn modelId="{D81DDD87-537D-46D6-94FD-01601E2D9B4F}" type="presParOf" srcId="{B7C41E3D-D8B1-4FA2-8611-9E454DF131ED}" destId="{11807BCC-F5E1-407C-A30C-30C5623F9EE9}" srcOrd="3" destOrd="0" presId="urn:microsoft.com/office/officeart/2005/8/layout/process1"/>
    <dgm:cxn modelId="{4EC62A01-F431-4452-BCA4-EC35B6C23A33}" type="presParOf" srcId="{11807BCC-F5E1-407C-A30C-30C5623F9EE9}" destId="{5227CE09-FA9C-4F5F-AE1C-8CCBEF504B6F}" srcOrd="0" destOrd="0" presId="urn:microsoft.com/office/officeart/2005/8/layout/process1"/>
    <dgm:cxn modelId="{8413B867-0F90-436E-86FD-82EE3180609B}" type="presParOf" srcId="{B7C41E3D-D8B1-4FA2-8611-9E454DF131ED}" destId="{F58357E8-6127-42C6-A6DE-26FA3D0D36E8}" srcOrd="4" destOrd="0" presId="urn:microsoft.com/office/officeart/2005/8/layout/process1"/>
    <dgm:cxn modelId="{7535C53E-0B18-41A6-8776-65F0BBC98525}" type="presParOf" srcId="{B7C41E3D-D8B1-4FA2-8611-9E454DF131ED}" destId="{2E38FB17-7025-44E7-9736-F0982C0E3254}" srcOrd="5" destOrd="0" presId="urn:microsoft.com/office/officeart/2005/8/layout/process1"/>
    <dgm:cxn modelId="{33D4207D-BA4B-425A-8E01-2E19CEBA35AD}" type="presParOf" srcId="{2E38FB17-7025-44E7-9736-F0982C0E3254}" destId="{E76FB214-AD8F-4B01-8101-E63AD760B83C}" srcOrd="0" destOrd="0" presId="urn:microsoft.com/office/officeart/2005/8/layout/process1"/>
    <dgm:cxn modelId="{2CA9F62E-8C46-4D1E-988C-29F057E7C9FC}" type="presParOf" srcId="{B7C41E3D-D8B1-4FA2-8611-9E454DF131ED}" destId="{CD52323D-78CD-4593-9881-2D71F7BF247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D3050-57DC-4427-81AB-EE7C772FB9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E766B9-F235-409A-8561-91E5E15848C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MASSIV MDA </a:t>
          </a:r>
          <a:r>
            <a:rPr lang="en-GB" sz="1600" dirty="0"/>
            <a:t>(</a:t>
          </a:r>
          <a:r>
            <a:rPr lang="en-US" sz="1600" dirty="0"/>
            <a:t>July 15 to Sept 30)</a:t>
          </a:r>
          <a:r>
            <a:rPr lang="en-GB" sz="1600" dirty="0"/>
            <a:t> </a:t>
          </a:r>
          <a:r>
            <a:rPr lang="de-DE" sz="1600" dirty="0"/>
            <a:t> </a:t>
          </a:r>
          <a:endParaRPr lang="en-GB" sz="1600" dirty="0"/>
        </a:p>
      </dgm:t>
    </dgm:pt>
    <dgm:pt modelId="{4660FD01-AE63-4EBB-AF05-3A53A8B50EE3}" type="parTrans" cxnId="{E3B30EBB-3964-458E-8C00-A3CAF5BF7037}">
      <dgm:prSet/>
      <dgm:spPr/>
      <dgm:t>
        <a:bodyPr/>
        <a:lstStyle/>
        <a:p>
          <a:endParaRPr lang="en-GB"/>
        </a:p>
      </dgm:t>
    </dgm:pt>
    <dgm:pt modelId="{18334B09-DFC9-4B40-8AF5-CCD1492C430A}" type="sibTrans" cxnId="{E3B30EBB-3964-458E-8C00-A3CAF5BF7037}">
      <dgm:prSet/>
      <dgm:spPr/>
      <dgm:t>
        <a:bodyPr/>
        <a:lstStyle/>
        <a:p>
          <a:endParaRPr lang="en-GB"/>
        </a:p>
      </dgm:t>
    </dgm:pt>
    <dgm:pt modelId="{B135328B-79BF-44D6-9AA6-2A220BF75EA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STH Survey November 2019</a:t>
          </a:r>
          <a:endParaRPr lang="en-GB" sz="1600" dirty="0"/>
        </a:p>
      </dgm:t>
    </dgm:pt>
    <dgm:pt modelId="{AAE391CA-422F-426D-B1A7-804D086954E3}" type="parTrans" cxnId="{5168DA79-AD3A-4521-A0F7-91B22FCD89A7}">
      <dgm:prSet/>
      <dgm:spPr/>
      <dgm:t>
        <a:bodyPr/>
        <a:lstStyle/>
        <a:p>
          <a:endParaRPr lang="en-GB"/>
        </a:p>
      </dgm:t>
    </dgm:pt>
    <dgm:pt modelId="{5523599F-E496-4F9B-92F6-97C91FD90524}" type="sibTrans" cxnId="{5168DA79-AD3A-4521-A0F7-91B22FCD89A7}">
      <dgm:prSet/>
      <dgm:spPr/>
      <dgm:t>
        <a:bodyPr/>
        <a:lstStyle/>
        <a:p>
          <a:endParaRPr lang="en-GB"/>
        </a:p>
      </dgm:t>
    </dgm:pt>
    <dgm:pt modelId="{3C37360C-2F1F-4CF1-830A-11B8D10E04DD}">
      <dgm:prSet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STH Survey November 2021</a:t>
          </a:r>
          <a:endParaRPr lang="en-GB" sz="1600" dirty="0"/>
        </a:p>
      </dgm:t>
    </dgm:pt>
    <dgm:pt modelId="{F04D6E3B-A5B0-4F49-9F53-75B1F55B898E}" type="parTrans" cxnId="{119E92FB-BD39-4BA8-A18C-E4773D56345B}">
      <dgm:prSet/>
      <dgm:spPr/>
      <dgm:t>
        <a:bodyPr/>
        <a:lstStyle/>
        <a:p>
          <a:endParaRPr lang="en-GB"/>
        </a:p>
      </dgm:t>
    </dgm:pt>
    <dgm:pt modelId="{08AC3C52-BFD2-4020-B06C-A806AB51AFA3}" type="sibTrans" cxnId="{119E92FB-BD39-4BA8-A18C-E4773D56345B}">
      <dgm:prSet/>
      <dgm:spPr/>
      <dgm:t>
        <a:bodyPr/>
        <a:lstStyle/>
        <a:p>
          <a:endParaRPr lang="en-GB"/>
        </a:p>
      </dgm:t>
    </dgm:pt>
    <dgm:pt modelId="{B7C41E3D-D8B1-4FA2-8611-9E454DF131ED}" type="pres">
      <dgm:prSet presAssocID="{087D3050-57DC-4427-81AB-EE7C772FB971}" presName="Name0" presStyleCnt="0">
        <dgm:presLayoutVars>
          <dgm:dir/>
          <dgm:resizeHandles val="exact"/>
        </dgm:presLayoutVars>
      </dgm:prSet>
      <dgm:spPr/>
    </dgm:pt>
    <dgm:pt modelId="{64725B00-6296-4915-9D63-9226C2F0E853}" type="pres">
      <dgm:prSet presAssocID="{CAE766B9-F235-409A-8561-91E5E15848C3}" presName="node" presStyleLbl="node1" presStyleIdx="0" presStyleCnt="3">
        <dgm:presLayoutVars>
          <dgm:bulletEnabled val="1"/>
        </dgm:presLayoutVars>
      </dgm:prSet>
      <dgm:spPr/>
    </dgm:pt>
    <dgm:pt modelId="{11807BCC-F5E1-407C-A30C-30C5623F9EE9}" type="pres">
      <dgm:prSet presAssocID="{18334B09-DFC9-4B40-8AF5-CCD1492C430A}" presName="sibTrans" presStyleLbl="sibTrans2D1" presStyleIdx="0" presStyleCnt="2"/>
      <dgm:spPr/>
    </dgm:pt>
    <dgm:pt modelId="{5227CE09-FA9C-4F5F-AE1C-8CCBEF504B6F}" type="pres">
      <dgm:prSet presAssocID="{18334B09-DFC9-4B40-8AF5-CCD1492C430A}" presName="connectorText" presStyleLbl="sibTrans2D1" presStyleIdx="0" presStyleCnt="2"/>
      <dgm:spPr/>
    </dgm:pt>
    <dgm:pt modelId="{F58357E8-6127-42C6-A6DE-26FA3D0D36E8}" type="pres">
      <dgm:prSet presAssocID="{B135328B-79BF-44D6-9AA6-2A220BF75EAD}" presName="node" presStyleLbl="node1" presStyleIdx="1" presStyleCnt="3">
        <dgm:presLayoutVars>
          <dgm:bulletEnabled val="1"/>
        </dgm:presLayoutVars>
      </dgm:prSet>
      <dgm:spPr/>
    </dgm:pt>
    <dgm:pt modelId="{2E38FB17-7025-44E7-9736-F0982C0E3254}" type="pres">
      <dgm:prSet presAssocID="{5523599F-E496-4F9B-92F6-97C91FD90524}" presName="sibTrans" presStyleLbl="sibTrans2D1" presStyleIdx="1" presStyleCnt="2"/>
      <dgm:spPr/>
    </dgm:pt>
    <dgm:pt modelId="{E76FB214-AD8F-4B01-8101-E63AD760B83C}" type="pres">
      <dgm:prSet presAssocID="{5523599F-E496-4F9B-92F6-97C91FD90524}" presName="connectorText" presStyleLbl="sibTrans2D1" presStyleIdx="1" presStyleCnt="2"/>
      <dgm:spPr/>
    </dgm:pt>
    <dgm:pt modelId="{CD52323D-78CD-4593-9881-2D71F7BF2477}" type="pres">
      <dgm:prSet presAssocID="{3C37360C-2F1F-4CF1-830A-11B8D10E04DD}" presName="node" presStyleLbl="node1" presStyleIdx="2" presStyleCnt="3">
        <dgm:presLayoutVars>
          <dgm:bulletEnabled val="1"/>
        </dgm:presLayoutVars>
      </dgm:prSet>
      <dgm:spPr/>
    </dgm:pt>
  </dgm:ptLst>
  <dgm:cxnLst>
    <dgm:cxn modelId="{AC1BEF03-00B1-488F-B80A-AC7C155C95A9}" type="presOf" srcId="{B135328B-79BF-44D6-9AA6-2A220BF75EAD}" destId="{F58357E8-6127-42C6-A6DE-26FA3D0D36E8}" srcOrd="0" destOrd="0" presId="urn:microsoft.com/office/officeart/2005/8/layout/process1"/>
    <dgm:cxn modelId="{B45EE61F-889B-4C51-8598-8128BD8291C6}" type="presOf" srcId="{087D3050-57DC-4427-81AB-EE7C772FB971}" destId="{B7C41E3D-D8B1-4FA2-8611-9E454DF131ED}" srcOrd="0" destOrd="0" presId="urn:microsoft.com/office/officeart/2005/8/layout/process1"/>
    <dgm:cxn modelId="{48833920-7A65-4094-B8BD-2579E672912F}" type="presOf" srcId="{18334B09-DFC9-4B40-8AF5-CCD1492C430A}" destId="{5227CE09-FA9C-4F5F-AE1C-8CCBEF504B6F}" srcOrd="1" destOrd="0" presId="urn:microsoft.com/office/officeart/2005/8/layout/process1"/>
    <dgm:cxn modelId="{A33B9E33-DFCA-4D28-94DD-01281C730FCB}" type="presOf" srcId="{18334B09-DFC9-4B40-8AF5-CCD1492C430A}" destId="{11807BCC-F5E1-407C-A30C-30C5623F9EE9}" srcOrd="0" destOrd="0" presId="urn:microsoft.com/office/officeart/2005/8/layout/process1"/>
    <dgm:cxn modelId="{2AB8643A-AE09-4D03-8390-F139BE492BA4}" type="presOf" srcId="{3C37360C-2F1F-4CF1-830A-11B8D10E04DD}" destId="{CD52323D-78CD-4593-9881-2D71F7BF2477}" srcOrd="0" destOrd="0" presId="urn:microsoft.com/office/officeart/2005/8/layout/process1"/>
    <dgm:cxn modelId="{5168DA79-AD3A-4521-A0F7-91B22FCD89A7}" srcId="{087D3050-57DC-4427-81AB-EE7C772FB971}" destId="{B135328B-79BF-44D6-9AA6-2A220BF75EAD}" srcOrd="1" destOrd="0" parTransId="{AAE391CA-422F-426D-B1A7-804D086954E3}" sibTransId="{5523599F-E496-4F9B-92F6-97C91FD90524}"/>
    <dgm:cxn modelId="{821C7A88-24DF-4C2E-BD5F-5D5930FDFFD1}" type="presOf" srcId="{5523599F-E496-4F9B-92F6-97C91FD90524}" destId="{E76FB214-AD8F-4B01-8101-E63AD760B83C}" srcOrd="1" destOrd="0" presId="urn:microsoft.com/office/officeart/2005/8/layout/process1"/>
    <dgm:cxn modelId="{4B9679B8-CA45-4CBD-8D37-212DD2C3600F}" type="presOf" srcId="{CAE766B9-F235-409A-8561-91E5E15848C3}" destId="{64725B00-6296-4915-9D63-9226C2F0E853}" srcOrd="0" destOrd="0" presId="urn:microsoft.com/office/officeart/2005/8/layout/process1"/>
    <dgm:cxn modelId="{E3B30EBB-3964-458E-8C00-A3CAF5BF7037}" srcId="{087D3050-57DC-4427-81AB-EE7C772FB971}" destId="{CAE766B9-F235-409A-8561-91E5E15848C3}" srcOrd="0" destOrd="0" parTransId="{4660FD01-AE63-4EBB-AF05-3A53A8B50EE3}" sibTransId="{18334B09-DFC9-4B40-8AF5-CCD1492C430A}"/>
    <dgm:cxn modelId="{728902D7-AA1D-4509-811F-599D1D348D0F}" type="presOf" srcId="{5523599F-E496-4F9B-92F6-97C91FD90524}" destId="{2E38FB17-7025-44E7-9736-F0982C0E3254}" srcOrd="0" destOrd="0" presId="urn:microsoft.com/office/officeart/2005/8/layout/process1"/>
    <dgm:cxn modelId="{119E92FB-BD39-4BA8-A18C-E4773D56345B}" srcId="{087D3050-57DC-4427-81AB-EE7C772FB971}" destId="{3C37360C-2F1F-4CF1-830A-11B8D10E04DD}" srcOrd="2" destOrd="0" parTransId="{F04D6E3B-A5B0-4F49-9F53-75B1F55B898E}" sibTransId="{08AC3C52-BFD2-4020-B06C-A806AB51AFA3}"/>
    <dgm:cxn modelId="{D0F2B247-CD64-467E-91D4-A088F98E0968}" type="presParOf" srcId="{B7C41E3D-D8B1-4FA2-8611-9E454DF131ED}" destId="{64725B00-6296-4915-9D63-9226C2F0E853}" srcOrd="0" destOrd="0" presId="urn:microsoft.com/office/officeart/2005/8/layout/process1"/>
    <dgm:cxn modelId="{D81DDD87-537D-46D6-94FD-01601E2D9B4F}" type="presParOf" srcId="{B7C41E3D-D8B1-4FA2-8611-9E454DF131ED}" destId="{11807BCC-F5E1-407C-A30C-30C5623F9EE9}" srcOrd="1" destOrd="0" presId="urn:microsoft.com/office/officeart/2005/8/layout/process1"/>
    <dgm:cxn modelId="{4EC62A01-F431-4452-BCA4-EC35B6C23A33}" type="presParOf" srcId="{11807BCC-F5E1-407C-A30C-30C5623F9EE9}" destId="{5227CE09-FA9C-4F5F-AE1C-8CCBEF504B6F}" srcOrd="0" destOrd="0" presId="urn:microsoft.com/office/officeart/2005/8/layout/process1"/>
    <dgm:cxn modelId="{8413B867-0F90-436E-86FD-82EE3180609B}" type="presParOf" srcId="{B7C41E3D-D8B1-4FA2-8611-9E454DF131ED}" destId="{F58357E8-6127-42C6-A6DE-26FA3D0D36E8}" srcOrd="2" destOrd="0" presId="urn:microsoft.com/office/officeart/2005/8/layout/process1"/>
    <dgm:cxn modelId="{7535C53E-0B18-41A6-8776-65F0BBC98525}" type="presParOf" srcId="{B7C41E3D-D8B1-4FA2-8611-9E454DF131ED}" destId="{2E38FB17-7025-44E7-9736-F0982C0E3254}" srcOrd="3" destOrd="0" presId="urn:microsoft.com/office/officeart/2005/8/layout/process1"/>
    <dgm:cxn modelId="{33D4207D-BA4B-425A-8E01-2E19CEBA35AD}" type="presParOf" srcId="{2E38FB17-7025-44E7-9736-F0982C0E3254}" destId="{E76FB214-AD8F-4B01-8101-E63AD760B83C}" srcOrd="0" destOrd="0" presId="urn:microsoft.com/office/officeart/2005/8/layout/process1"/>
    <dgm:cxn modelId="{2CA9F62E-8C46-4D1E-988C-29F057E7C9FC}" type="presParOf" srcId="{B7C41E3D-D8B1-4FA2-8611-9E454DF131ED}" destId="{CD52323D-78CD-4593-9881-2D71F7BF24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C943-273D-4305-BC2F-A61C56E77DA3}">
      <dsp:nvSpPr>
        <dsp:cNvPr id="0" name=""/>
        <dsp:cNvSpPr/>
      </dsp:nvSpPr>
      <dsp:spPr>
        <a:xfrm>
          <a:off x="3917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Ectoparasites Survey June 2019 </a:t>
          </a:r>
          <a:r>
            <a:rPr lang="de-DE" sz="1600" kern="1200" dirty="0"/>
            <a:t>(</a:t>
          </a:r>
          <a:r>
            <a:rPr lang="de-DE" sz="1600" kern="1200" dirty="0" err="1"/>
            <a:t>mid</a:t>
          </a:r>
          <a:r>
            <a:rPr lang="de-DE" sz="1600" kern="1200" dirty="0"/>
            <a:t> June to </a:t>
          </a:r>
          <a:r>
            <a:rPr lang="de-DE" sz="1600" kern="1200" dirty="0" err="1"/>
            <a:t>mid</a:t>
          </a:r>
          <a:r>
            <a:rPr lang="de-DE" sz="1600" kern="1200" dirty="0"/>
            <a:t> </a:t>
          </a:r>
          <a:r>
            <a:rPr lang="de-DE" sz="1600" kern="1200" dirty="0" err="1"/>
            <a:t>July</a:t>
          </a:r>
          <a:r>
            <a:rPr lang="de-DE" sz="1600" kern="1200" dirty="0"/>
            <a:t>)</a:t>
          </a:r>
          <a:endParaRPr lang="en-GB" sz="1600" kern="1200" dirty="0"/>
        </a:p>
      </dsp:txBody>
      <dsp:txXfrm>
        <a:off x="36842" y="257927"/>
        <a:ext cx="1647142" cy="1058301"/>
      </dsp:txXfrm>
    </dsp:sp>
    <dsp:sp modelId="{53D6DC3E-42FE-4132-A7FD-9E94EA1B6B09}">
      <dsp:nvSpPr>
        <dsp:cNvPr id="0" name=""/>
        <dsp:cNvSpPr/>
      </dsp:nvSpPr>
      <dsp:spPr>
        <a:xfrm>
          <a:off x="1888210" y="574667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1888210" y="659631"/>
        <a:ext cx="254208" cy="254894"/>
      </dsp:txXfrm>
    </dsp:sp>
    <dsp:sp modelId="{64725B00-6296-4915-9D63-9226C2F0E853}">
      <dsp:nvSpPr>
        <dsp:cNvPr id="0" name=""/>
        <dsp:cNvSpPr/>
      </dsp:nvSpPr>
      <dsp:spPr>
        <a:xfrm>
          <a:off x="2402107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MASSIV MDA </a:t>
          </a:r>
          <a:r>
            <a:rPr lang="en-GB" sz="1600" kern="1200" dirty="0"/>
            <a:t>(</a:t>
          </a:r>
          <a:r>
            <a:rPr lang="en-US" sz="1600" kern="1200" dirty="0"/>
            <a:t>July 15 to Sept 30)</a:t>
          </a:r>
          <a:r>
            <a:rPr lang="en-GB" sz="1600" kern="1200" dirty="0"/>
            <a:t> </a:t>
          </a:r>
          <a:r>
            <a:rPr lang="de-DE" sz="1600" kern="1200" dirty="0"/>
            <a:t> </a:t>
          </a:r>
          <a:endParaRPr lang="en-GB" sz="1600" kern="1200" dirty="0"/>
        </a:p>
      </dsp:txBody>
      <dsp:txXfrm>
        <a:off x="2435032" y="257927"/>
        <a:ext cx="1647142" cy="1058301"/>
      </dsp:txXfrm>
    </dsp:sp>
    <dsp:sp modelId="{11807BCC-F5E1-407C-A30C-30C5623F9EE9}">
      <dsp:nvSpPr>
        <dsp:cNvPr id="0" name=""/>
        <dsp:cNvSpPr/>
      </dsp:nvSpPr>
      <dsp:spPr>
        <a:xfrm>
          <a:off x="4286400" y="574667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286400" y="659631"/>
        <a:ext cx="254208" cy="254894"/>
      </dsp:txXfrm>
    </dsp:sp>
    <dsp:sp modelId="{F58357E8-6127-42C6-A6DE-26FA3D0D36E8}">
      <dsp:nvSpPr>
        <dsp:cNvPr id="0" name=""/>
        <dsp:cNvSpPr/>
      </dsp:nvSpPr>
      <dsp:spPr>
        <a:xfrm>
          <a:off x="4800298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Scabies Survey November 2019</a:t>
          </a:r>
          <a:endParaRPr lang="en-GB" sz="1600" kern="1200" dirty="0"/>
        </a:p>
      </dsp:txBody>
      <dsp:txXfrm>
        <a:off x="4833223" y="257927"/>
        <a:ext cx="1647142" cy="1058301"/>
      </dsp:txXfrm>
    </dsp:sp>
    <dsp:sp modelId="{2E38FB17-7025-44E7-9736-F0982C0E3254}">
      <dsp:nvSpPr>
        <dsp:cNvPr id="0" name=""/>
        <dsp:cNvSpPr/>
      </dsp:nvSpPr>
      <dsp:spPr>
        <a:xfrm>
          <a:off x="6684590" y="574667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684590" y="659631"/>
        <a:ext cx="254208" cy="254894"/>
      </dsp:txXfrm>
    </dsp:sp>
    <dsp:sp modelId="{CD52323D-78CD-4593-9881-2D71F7BF2477}">
      <dsp:nvSpPr>
        <dsp:cNvPr id="0" name=""/>
        <dsp:cNvSpPr/>
      </dsp:nvSpPr>
      <dsp:spPr>
        <a:xfrm>
          <a:off x="7198488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Scabies Survey November 2021</a:t>
          </a:r>
          <a:endParaRPr lang="en-GB" sz="1600" kern="1200" dirty="0"/>
        </a:p>
      </dsp:txBody>
      <dsp:txXfrm>
        <a:off x="7231413" y="257927"/>
        <a:ext cx="1647142" cy="105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25B00-6296-4915-9D63-9226C2F0E853}">
      <dsp:nvSpPr>
        <dsp:cNvPr id="0" name=""/>
        <dsp:cNvSpPr/>
      </dsp:nvSpPr>
      <dsp:spPr>
        <a:xfrm>
          <a:off x="5737" y="30561"/>
          <a:ext cx="1714906" cy="10289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MASSIV MDA </a:t>
          </a:r>
          <a:r>
            <a:rPr lang="en-GB" sz="1600" kern="1200" dirty="0"/>
            <a:t>(</a:t>
          </a:r>
          <a:r>
            <a:rPr lang="en-US" sz="1600" kern="1200" dirty="0"/>
            <a:t>July 15 to Sept 30)</a:t>
          </a:r>
          <a:r>
            <a:rPr lang="en-GB" sz="1600" kern="1200" dirty="0"/>
            <a:t> </a:t>
          </a:r>
          <a:r>
            <a:rPr lang="de-DE" sz="1600" kern="1200" dirty="0"/>
            <a:t> </a:t>
          </a:r>
          <a:endParaRPr lang="en-GB" sz="1600" kern="1200" dirty="0"/>
        </a:p>
      </dsp:txBody>
      <dsp:txXfrm>
        <a:off x="35874" y="60698"/>
        <a:ext cx="1654632" cy="968670"/>
      </dsp:txXfrm>
    </dsp:sp>
    <dsp:sp modelId="{11807BCC-F5E1-407C-A30C-30C5623F9EE9}">
      <dsp:nvSpPr>
        <dsp:cNvPr id="0" name=""/>
        <dsp:cNvSpPr/>
      </dsp:nvSpPr>
      <dsp:spPr>
        <a:xfrm>
          <a:off x="1892135" y="332385"/>
          <a:ext cx="363560" cy="425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1892135" y="417444"/>
        <a:ext cx="254492" cy="255178"/>
      </dsp:txXfrm>
    </dsp:sp>
    <dsp:sp modelId="{F58357E8-6127-42C6-A6DE-26FA3D0D36E8}">
      <dsp:nvSpPr>
        <dsp:cNvPr id="0" name=""/>
        <dsp:cNvSpPr/>
      </dsp:nvSpPr>
      <dsp:spPr>
        <a:xfrm>
          <a:off x="2406607" y="30561"/>
          <a:ext cx="1714906" cy="10289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STH Survey November 2019</a:t>
          </a:r>
          <a:endParaRPr lang="en-GB" sz="1600" kern="1200" dirty="0"/>
        </a:p>
      </dsp:txBody>
      <dsp:txXfrm>
        <a:off x="2436744" y="60698"/>
        <a:ext cx="1654632" cy="968670"/>
      </dsp:txXfrm>
    </dsp:sp>
    <dsp:sp modelId="{2E38FB17-7025-44E7-9736-F0982C0E3254}">
      <dsp:nvSpPr>
        <dsp:cNvPr id="0" name=""/>
        <dsp:cNvSpPr/>
      </dsp:nvSpPr>
      <dsp:spPr>
        <a:xfrm>
          <a:off x="4293004" y="332385"/>
          <a:ext cx="363560" cy="425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293004" y="417444"/>
        <a:ext cx="254492" cy="255178"/>
      </dsp:txXfrm>
    </dsp:sp>
    <dsp:sp modelId="{CD52323D-78CD-4593-9881-2D71F7BF2477}">
      <dsp:nvSpPr>
        <dsp:cNvPr id="0" name=""/>
        <dsp:cNvSpPr/>
      </dsp:nvSpPr>
      <dsp:spPr>
        <a:xfrm>
          <a:off x="4807476" y="30561"/>
          <a:ext cx="1714906" cy="10289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STH Survey November 2021</a:t>
          </a:r>
          <a:endParaRPr lang="en-GB" sz="1600" kern="1200" dirty="0"/>
        </a:p>
      </dsp:txBody>
      <dsp:txXfrm>
        <a:off x="4837613" y="60698"/>
        <a:ext cx="1654632" cy="96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B8F4-58FF-42FA-8638-A4B0B3080BA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75A9-AA76-4212-B4F8-B8667CC8A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Specifically</a:t>
            </a:r>
            <a:r>
              <a:rPr lang="de-DE" dirty="0"/>
              <a:t> </a:t>
            </a:r>
            <a:r>
              <a:rPr lang="de-DE" dirty="0" err="1"/>
              <a:t>strongyloides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Albendazol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Strongy</a:t>
            </a:r>
            <a:endParaRPr lang="de-DE" dirty="0"/>
          </a:p>
          <a:p>
            <a:r>
              <a:rPr lang="de-DE" dirty="0" err="1"/>
              <a:t>Hookworm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not responsive to </a:t>
            </a:r>
            <a:r>
              <a:rPr lang="de-DE" dirty="0" err="1"/>
              <a:t>single</a:t>
            </a:r>
            <a:r>
              <a:rPr lang="de-DE" dirty="0"/>
              <a:t> dose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Differnt</a:t>
            </a:r>
            <a:r>
              <a:rPr lang="de-DE" dirty="0"/>
              <a:t> </a:t>
            </a:r>
            <a:r>
              <a:rPr lang="de-DE" dirty="0" err="1"/>
              <a:t>dosing</a:t>
            </a:r>
            <a:r>
              <a:rPr lang="de-DE" dirty="0"/>
              <a:t> </a:t>
            </a:r>
            <a:r>
              <a:rPr lang="de-DE" dirty="0" err="1"/>
              <a:t>schedules</a:t>
            </a:r>
            <a:r>
              <a:rPr lang="de-DE" dirty="0"/>
              <a:t> and an alternative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excluded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;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in </a:t>
            </a:r>
            <a:r>
              <a:rPr lang="de-DE" dirty="0" err="1"/>
              <a:t>indiginous</a:t>
            </a:r>
            <a:r>
              <a:rPr lang="de-DE" dirty="0"/>
              <a:t> </a:t>
            </a:r>
            <a:r>
              <a:rPr lang="de-DE" dirty="0" err="1"/>
              <a:t>australians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and not on an </a:t>
            </a:r>
            <a:r>
              <a:rPr lang="de-DE" dirty="0" err="1"/>
              <a:t>island</a:t>
            </a:r>
            <a:r>
              <a:rPr lang="de-DE" dirty="0"/>
              <a:t> and not </a:t>
            </a:r>
            <a:r>
              <a:rPr lang="de-DE" dirty="0" err="1"/>
              <a:t>scabies</a:t>
            </a:r>
            <a:r>
              <a:rPr lang="de-DE" dirty="0"/>
              <a:t> </a:t>
            </a:r>
            <a:r>
              <a:rPr lang="de-DE" dirty="0" err="1"/>
              <a:t>specific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ethiopia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pacific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havent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epidemic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D4C37D3-F529-4749-A9B1-AA1DF935B711}"/>
              </a:ext>
            </a:extLst>
          </p:cNvPr>
          <p:cNvSpPr txBox="1"/>
          <p:nvPr/>
        </p:nvSpPr>
        <p:spPr>
          <a:xfrm>
            <a:off x="1035698" y="1664305"/>
            <a:ext cx="707260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Off-Target Impacts of Ivermectin-MDA conducted for the Elimination of Malaria</a:t>
            </a:r>
          </a:p>
          <a:p>
            <a:pPr algn="ctr"/>
            <a:endParaRPr lang="en-US" sz="32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Christian Kositz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(year 3 PhD) MRC The Gambia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and LSHTM</a:t>
            </a:r>
          </a:p>
          <a:p>
            <a:pPr algn="ctr"/>
            <a:endParaRPr lang="en-US" sz="1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9556FE-658A-400D-8247-8134A357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42" y="5436637"/>
            <a:ext cx="994382" cy="994382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01743A-CB2F-47E3-A1F5-5AE5BFD57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3" t="28808" r="49298" b="25842"/>
          <a:stretch/>
        </p:blipFill>
        <p:spPr>
          <a:xfrm>
            <a:off x="483408" y="4312836"/>
            <a:ext cx="2107834" cy="9943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6D0997-5C7B-4892-A7C7-68B15571D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10" y="0"/>
            <a:ext cx="896190" cy="37005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F57717-AB35-4DB0-A674-315F195114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80712"/>
          <a:stretch/>
        </p:blipFill>
        <p:spPr>
          <a:xfrm rot="16200000">
            <a:off x="8018686" y="3925656"/>
            <a:ext cx="1350376" cy="9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1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8063-CE06-47BC-95FE-8A7F8C7C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STH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84677-3D06-46B9-8F36-F30E1B5B7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6340A6-64FB-40AE-8100-7D7FB36A7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49405"/>
              </p:ext>
            </p:extLst>
          </p:nvPr>
        </p:nvGraphicFramePr>
        <p:xfrm>
          <a:off x="54865" y="1327150"/>
          <a:ext cx="9034270" cy="4972050"/>
        </p:xfrm>
        <a:graphic>
          <a:graphicData uri="http://schemas.openxmlformats.org/drawingml/2006/table">
            <a:tbl>
              <a:tblPr/>
              <a:tblGrid>
                <a:gridCol w="1467660">
                  <a:extLst>
                    <a:ext uri="{9D8B030D-6E8A-4147-A177-3AD203B41FA5}">
                      <a16:colId xmlns:a16="http://schemas.microsoft.com/office/drawing/2014/main" val="3514898756"/>
                    </a:ext>
                  </a:extLst>
                </a:gridCol>
                <a:gridCol w="1502310">
                  <a:extLst>
                    <a:ext uri="{9D8B030D-6E8A-4147-A177-3AD203B41FA5}">
                      <a16:colId xmlns:a16="http://schemas.microsoft.com/office/drawing/2014/main" val="765873232"/>
                    </a:ext>
                  </a:extLst>
                </a:gridCol>
                <a:gridCol w="1661316">
                  <a:extLst>
                    <a:ext uri="{9D8B030D-6E8A-4147-A177-3AD203B41FA5}">
                      <a16:colId xmlns:a16="http://schemas.microsoft.com/office/drawing/2014/main" val="2857752604"/>
                    </a:ext>
                  </a:extLst>
                </a:gridCol>
                <a:gridCol w="1549199">
                  <a:extLst>
                    <a:ext uri="{9D8B030D-6E8A-4147-A177-3AD203B41FA5}">
                      <a16:colId xmlns:a16="http://schemas.microsoft.com/office/drawing/2014/main" val="2301445674"/>
                    </a:ext>
                  </a:extLst>
                </a:gridCol>
                <a:gridCol w="1467660">
                  <a:extLst>
                    <a:ext uri="{9D8B030D-6E8A-4147-A177-3AD203B41FA5}">
                      <a16:colId xmlns:a16="http://schemas.microsoft.com/office/drawing/2014/main" val="4168274124"/>
                    </a:ext>
                  </a:extLst>
                </a:gridCol>
                <a:gridCol w="1386125">
                  <a:extLst>
                    <a:ext uri="{9D8B030D-6E8A-4147-A177-3AD203B41FA5}">
                      <a16:colId xmlns:a16="http://schemas.microsoft.com/office/drawing/2014/main" val="3411101311"/>
                    </a:ext>
                  </a:extLst>
                </a:gridCol>
              </a:tblGrid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Strongyloides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Ascaris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Necator</a:t>
                      </a:r>
                      <a:endParaRPr lang="en-GB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STH 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52013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 STH  N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96874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– 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(37.2%)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(14.04%)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(3.4%)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(4.8%)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(20.5%)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19156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– 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(38.8%)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(15.3%)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(5.4%)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(4.3%)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(22.6%)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98148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– 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(24%)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(8.7%)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(3%)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(5.7%)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(15.7%)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82179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42373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42353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(50.1%)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(13.1%)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(3.8%)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(4.2%)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(19%)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259210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(49.9%)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(13.3%)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(4.4%)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(5.4%)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(20.9%)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696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480525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47906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(54.1%)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(16.9%)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(4.4%)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(5%)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(23.4%)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851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(45.9%)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(9.1%)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(4.6%)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(16.4%)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2571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0.39 (0.16 – 0.94)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0.91 (0.47 – 1.72)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0.85 (0.36 – 2.0)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0.62 (0.33 – 1.19)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242864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(13.3%)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(4.1%)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(4.8%)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(20.2%)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71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1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027-A55F-4BEB-9E1A-BF31BB9F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Explanations for Scabies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112B-0B5A-4044-ADDC-E41AD72B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Within study reservoirs not treated with ivermectin (children &lt; 15kg, pregnant or breast feeding women), absent villagers (visiting, travelling, hiding, not participating)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External reservoirs: schools, new inhabitants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Intervention coverage might be sufficient for malaria but insufficient for scabies </a:t>
            </a:r>
          </a:p>
        </p:txBody>
      </p:sp>
    </p:spTree>
    <p:extLst>
      <p:ext uri="{BB962C8B-B14F-4D97-AF65-F5344CB8AC3E}">
        <p14:creationId xmlns:p14="http://schemas.microsoft.com/office/powerpoint/2010/main" val="31022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675-02E9-4E3A-9417-CAE73C75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Explanations for STH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5F35-4057-4B4E-9C42-0986F185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Apparent effect on Strongyloides: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Have we measured at the right time point?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i="1" dirty="0"/>
              <a:t>S. stercoralis </a:t>
            </a:r>
            <a:r>
              <a:rPr lang="en-GB" sz="1800" dirty="0"/>
              <a:t>prepatent</a:t>
            </a:r>
            <a:r>
              <a:rPr lang="en-GB" sz="1800" i="1" dirty="0"/>
              <a:t> </a:t>
            </a:r>
            <a:r>
              <a:rPr lang="en-GB" sz="1800" dirty="0"/>
              <a:t>period 2 – 4 weeks (up to 8)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Larval stage “less susceptible” to ivermectin (rumour? data?)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Follow up data from November 2021 outstanding (ETA 04/2022)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endParaRPr lang="en-GB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One single village strongly influenced the ivermectin effect (contained 20% of Strongyloides in the intervention arm) =&gt; underestimated effect</a:t>
            </a:r>
            <a:endParaRPr lang="en-GB" sz="1800" dirty="0"/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sz="2000" dirty="0"/>
              <a:t>Other STH: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Sample size too small?</a:t>
            </a:r>
          </a:p>
          <a:p>
            <a:pPr marL="643018" lvl="2" indent="-342900">
              <a:buFont typeface="Wingdings" panose="05000000000000000000" pitchFamily="2" charset="2"/>
              <a:buChar char="Ø"/>
            </a:pPr>
            <a:r>
              <a:rPr lang="en-GB" i="1" dirty="0"/>
              <a:t>N. americanus </a:t>
            </a:r>
            <a:r>
              <a:rPr lang="en-GB" dirty="0"/>
              <a:t>effect still unclear unfortunately</a:t>
            </a:r>
          </a:p>
          <a:p>
            <a:pPr marL="643018" lvl="2" indent="-342900">
              <a:buFont typeface="Wingdings" panose="05000000000000000000" pitchFamily="2" charset="2"/>
              <a:buChar char="Ø"/>
            </a:pPr>
            <a:r>
              <a:rPr lang="en-GB" dirty="0"/>
              <a:t>No apparent effect on </a:t>
            </a:r>
            <a:r>
              <a:rPr lang="en-GB" i="1" dirty="0"/>
              <a:t>A. lumbricoides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05F-28B1-4FC7-90EB-2E6E9B7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A4B8-57ED-4456-AE9D-4F7F857E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1477818"/>
            <a:ext cx="8501605" cy="48213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No effect on scabies seen;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higher coverage needed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addition of treatment for non-eligible ivermectin groups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Evidence of an effect on Strongyloides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Ivermectin for malaria vector control is likely to have off target effects and studies should look out for them 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Ectoparasites comparatively cheap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Soil-transmitted helminths are more resource intensive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Potential environmental impact </a:t>
            </a:r>
            <a:r>
              <a:rPr lang="de-DE" sz="1800" dirty="0"/>
              <a:t>(</a:t>
            </a:r>
            <a:r>
              <a:rPr lang="de-DE" sz="1800" dirty="0" err="1"/>
              <a:t>dung</a:t>
            </a:r>
            <a:r>
              <a:rPr lang="de-DE" sz="1800" dirty="0"/>
              <a:t> </a:t>
            </a:r>
            <a:r>
              <a:rPr lang="de-DE" sz="1800" dirty="0" err="1"/>
              <a:t>beetles</a:t>
            </a:r>
            <a:r>
              <a:rPr lang="de-DE" sz="1800" dirty="0"/>
              <a:t>)</a:t>
            </a:r>
            <a:r>
              <a:rPr lang="en-GB" sz="1800" dirty="0"/>
              <a:t> 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Potentially adds to cost-effectiveness of the intervention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0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7F559-1CD8-4BEA-A466-3E3F6737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Acknowledgements</a:t>
            </a:r>
            <a:br>
              <a:rPr lang="en-GB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7F52BDC-43E7-4744-8CB6-CF225F09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7" y="1057940"/>
            <a:ext cx="2351314" cy="4821382"/>
          </a:xfrm>
        </p:spPr>
        <p:txBody>
          <a:bodyPr/>
          <a:lstStyle/>
          <a:p>
            <a:r>
              <a:rPr lang="en-GB" u="sng" dirty="0"/>
              <a:t>Fieldwork:</a:t>
            </a:r>
          </a:p>
          <a:p>
            <a:r>
              <a:rPr lang="en-GB" sz="1600" dirty="0"/>
              <a:t>Omar </a:t>
            </a:r>
            <a:r>
              <a:rPr lang="en-GB" sz="1600" dirty="0" err="1"/>
              <a:t>Jallow</a:t>
            </a:r>
            <a:endParaRPr lang="en-GB" sz="1600" dirty="0"/>
          </a:p>
          <a:p>
            <a:r>
              <a:rPr lang="en-GB" sz="1600" dirty="0" err="1"/>
              <a:t>Dullo</a:t>
            </a:r>
            <a:r>
              <a:rPr lang="en-GB" sz="1600" dirty="0"/>
              <a:t> </a:t>
            </a:r>
            <a:r>
              <a:rPr lang="en-GB" sz="1600" dirty="0" err="1"/>
              <a:t>Baldeh</a:t>
            </a:r>
            <a:endParaRPr lang="en-GB" sz="1600" dirty="0"/>
          </a:p>
          <a:p>
            <a:r>
              <a:rPr lang="en-GB" sz="1600" dirty="0"/>
              <a:t>Ebrima </a:t>
            </a:r>
            <a:r>
              <a:rPr lang="en-GB" sz="1600" dirty="0" err="1"/>
              <a:t>Manneh</a:t>
            </a:r>
            <a:endParaRPr lang="en-GB" sz="1600" dirty="0"/>
          </a:p>
          <a:p>
            <a:r>
              <a:rPr lang="en-GB" sz="1600" dirty="0"/>
              <a:t>Muhammed </a:t>
            </a:r>
            <a:r>
              <a:rPr lang="en-GB" sz="1600" dirty="0" err="1"/>
              <a:t>Gissay</a:t>
            </a:r>
            <a:endParaRPr lang="en-GB" sz="1600" dirty="0"/>
          </a:p>
          <a:p>
            <a:r>
              <a:rPr lang="en-GB" sz="1600" dirty="0"/>
              <a:t>Mariama </a:t>
            </a:r>
            <a:r>
              <a:rPr lang="en-GB" sz="1600" dirty="0" err="1"/>
              <a:t>Drammeh</a:t>
            </a:r>
            <a:endParaRPr lang="en-GB" sz="1600" dirty="0"/>
          </a:p>
          <a:p>
            <a:r>
              <a:rPr lang="de-DE" sz="1600" dirty="0"/>
              <a:t>Franca Conradis-Jansen</a:t>
            </a:r>
          </a:p>
          <a:p>
            <a:r>
              <a:rPr lang="de-DE" sz="1600" dirty="0" err="1"/>
              <a:t>Wassa</a:t>
            </a:r>
            <a:r>
              <a:rPr lang="de-DE" sz="1600" dirty="0"/>
              <a:t> Njie</a:t>
            </a:r>
          </a:p>
          <a:p>
            <a:r>
              <a:rPr lang="de-DE" sz="1600" dirty="0" err="1"/>
              <a:t>Dembo</a:t>
            </a:r>
            <a:r>
              <a:rPr lang="de-DE" sz="1600" dirty="0"/>
              <a:t> KM </a:t>
            </a:r>
            <a:r>
              <a:rPr lang="de-DE" sz="1600" dirty="0" err="1"/>
              <a:t>Fatty</a:t>
            </a:r>
            <a:endParaRPr lang="de-DE" sz="1600" dirty="0"/>
          </a:p>
          <a:p>
            <a:r>
              <a:rPr lang="de-DE" sz="1600" dirty="0"/>
              <a:t>Muhammed </a:t>
            </a:r>
            <a:r>
              <a:rPr lang="de-DE" sz="1600" dirty="0" err="1"/>
              <a:t>Baldeh</a:t>
            </a:r>
            <a:endParaRPr lang="de-DE" sz="1600" dirty="0"/>
          </a:p>
          <a:p>
            <a:r>
              <a:rPr lang="de-DE" sz="1600" dirty="0"/>
              <a:t>Edwin Armitage</a:t>
            </a:r>
          </a:p>
          <a:p>
            <a:r>
              <a:rPr lang="de-DE" sz="1600" dirty="0" err="1"/>
              <a:t>Alagie</a:t>
            </a:r>
            <a:r>
              <a:rPr lang="de-DE" sz="1600" dirty="0"/>
              <a:t> </a:t>
            </a:r>
            <a:r>
              <a:rPr lang="de-DE" sz="1600" dirty="0" err="1"/>
              <a:t>Darboe</a:t>
            </a:r>
            <a:endParaRPr lang="de-DE" sz="1600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BC58949E-E059-4B1A-8545-F05EC58A3998}"/>
              </a:ext>
            </a:extLst>
          </p:cNvPr>
          <p:cNvSpPr txBox="1">
            <a:spLocks/>
          </p:cNvSpPr>
          <p:nvPr/>
        </p:nvSpPr>
        <p:spPr>
          <a:xfrm>
            <a:off x="4080365" y="1018309"/>
            <a:ext cx="2351314" cy="4821382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err="1"/>
              <a:t>Labwork</a:t>
            </a:r>
            <a:r>
              <a:rPr lang="en-GB" u="sng" dirty="0"/>
              <a:t>:</a:t>
            </a:r>
          </a:p>
          <a:p>
            <a:r>
              <a:rPr lang="de-DE" sz="1600" dirty="0" err="1"/>
              <a:t>Hristina</a:t>
            </a:r>
            <a:r>
              <a:rPr lang="de-DE" sz="1600" dirty="0"/>
              <a:t> </a:t>
            </a:r>
            <a:r>
              <a:rPr lang="de-DE" sz="1600" dirty="0" err="1"/>
              <a:t>Vasileva</a:t>
            </a:r>
            <a:endParaRPr lang="de-DE" sz="1600" dirty="0"/>
          </a:p>
          <a:p>
            <a:r>
              <a:rPr lang="de-DE" sz="1600" dirty="0"/>
              <a:t>Joanna Houghton</a:t>
            </a:r>
          </a:p>
          <a:p>
            <a:r>
              <a:rPr lang="de-DE" sz="1600" dirty="0"/>
              <a:t>James </a:t>
            </a:r>
            <a:r>
              <a:rPr lang="de-DE" sz="1600" dirty="0" err="1"/>
              <a:t>Ashall</a:t>
            </a:r>
            <a:r>
              <a:rPr lang="de-DE" sz="1600" dirty="0"/>
              <a:t> </a:t>
            </a:r>
          </a:p>
          <a:p>
            <a:endParaRPr lang="de-DE" dirty="0"/>
          </a:p>
          <a:p>
            <a:r>
              <a:rPr lang="de-DE" u="sng" dirty="0" err="1"/>
              <a:t>Logistics</a:t>
            </a:r>
            <a:r>
              <a:rPr lang="de-DE" u="sng" dirty="0"/>
              <a:t>:</a:t>
            </a:r>
          </a:p>
          <a:p>
            <a:r>
              <a:rPr lang="de-DE" sz="1600" dirty="0"/>
              <a:t>Rasheed </a:t>
            </a:r>
            <a:r>
              <a:rPr lang="de-DE" sz="1600" dirty="0" err="1"/>
              <a:t>Salaudeen</a:t>
            </a:r>
            <a:endParaRPr lang="de-DE" sz="1600" dirty="0"/>
          </a:p>
          <a:p>
            <a:r>
              <a:rPr lang="de-DE" sz="1600" dirty="0" err="1"/>
              <a:t>Ikumapayi</a:t>
            </a:r>
            <a:r>
              <a:rPr lang="de-DE" sz="1600" dirty="0"/>
              <a:t> Usman </a:t>
            </a:r>
            <a:r>
              <a:rPr lang="de-DE" sz="1600" dirty="0" err="1"/>
              <a:t>Nurudeen</a:t>
            </a:r>
            <a:endParaRPr lang="de-DE" sz="1600" dirty="0"/>
          </a:p>
          <a:p>
            <a:r>
              <a:rPr lang="de-DE" sz="1600" dirty="0"/>
              <a:t>John Correa</a:t>
            </a:r>
          </a:p>
          <a:p>
            <a:r>
              <a:rPr lang="de-DE" sz="1600" dirty="0" err="1"/>
              <a:t>Abdoulie</a:t>
            </a:r>
            <a:r>
              <a:rPr lang="de-DE" sz="1600" dirty="0"/>
              <a:t> </a:t>
            </a:r>
            <a:r>
              <a:rPr lang="de-DE" sz="1600" dirty="0" err="1"/>
              <a:t>Sillah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CEAEF2CD-11F5-4CB3-A692-5B2BC90DC707}"/>
              </a:ext>
            </a:extLst>
          </p:cNvPr>
          <p:cNvSpPr txBox="1">
            <a:spLocks/>
          </p:cNvSpPr>
          <p:nvPr/>
        </p:nvSpPr>
        <p:spPr>
          <a:xfrm>
            <a:off x="6701677" y="1057940"/>
            <a:ext cx="2673220" cy="4821382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Institutions and Funders: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u="sng" dirty="0"/>
              <a:t>Supervisors:</a:t>
            </a:r>
          </a:p>
          <a:p>
            <a:r>
              <a:rPr lang="en-GB" sz="1600" dirty="0"/>
              <a:t>Michael Marks</a:t>
            </a:r>
          </a:p>
          <a:p>
            <a:r>
              <a:rPr lang="en-GB" sz="1600" dirty="0"/>
              <a:t>John Bradley</a:t>
            </a:r>
          </a:p>
          <a:p>
            <a:r>
              <a:rPr lang="en-GB" sz="1600" dirty="0"/>
              <a:t>Umberto D’Alessandro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6AB12A-E2D3-4CCC-ACA6-4147F0EE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677" y="1700610"/>
            <a:ext cx="2109399" cy="9998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14D3FA-2043-45B6-B134-B367BEF5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42" y="3644962"/>
            <a:ext cx="993734" cy="9937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E1F4D5-7760-481E-9176-19EFCD877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75" t="28808" r="7303" b="28009"/>
          <a:stretch/>
        </p:blipFill>
        <p:spPr>
          <a:xfrm>
            <a:off x="6701677" y="2700441"/>
            <a:ext cx="1866123" cy="839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1F7388-15AB-461E-A8EC-723A39673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302" y="5375610"/>
            <a:ext cx="2676376" cy="1493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345B3-47FF-4725-9734-BFDC4745A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97625"/>
            <a:ext cx="1993565" cy="1871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B34DC-EE09-4992-9CED-C06990607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185" y="5223196"/>
            <a:ext cx="19021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0354B79-1137-4737-BEAB-789AC8C8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58"/>
          <a:stretch/>
        </p:blipFill>
        <p:spPr>
          <a:xfrm>
            <a:off x="2543036" y="3262721"/>
            <a:ext cx="6356766" cy="35952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6FE360-444D-4BD6-ACA0-D65007E9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Background – MASSIV Trial – Eastern Gambia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7EB700B-F31B-4F25-AA26-CE258C43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899"/>
            <a:ext cx="8229600" cy="4821382"/>
          </a:xfrm>
        </p:spPr>
        <p:txBody>
          <a:bodyPr/>
          <a:lstStyle/>
          <a:p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drug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malaria</a:t>
            </a:r>
            <a:r>
              <a:rPr lang="de-DE" dirty="0"/>
              <a:t> (</a:t>
            </a:r>
            <a:r>
              <a:rPr lang="de-DE" dirty="0" err="1"/>
              <a:t>dihydroartemisin-piperaquine</a:t>
            </a:r>
            <a:r>
              <a:rPr lang="de-DE" dirty="0"/>
              <a:t>) and </a:t>
            </a:r>
            <a:r>
              <a:rPr lang="de-DE" dirty="0" err="1"/>
              <a:t>malaria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(ivermectin) in 32 </a:t>
            </a:r>
            <a:r>
              <a:rPr lang="en-US" sz="2000" dirty="0"/>
              <a:t>villages (= 32 clusters) with 16 per arm (intervention and control)</a:t>
            </a:r>
          </a:p>
          <a:p>
            <a:endParaRPr lang="de-DE" sz="1600" dirty="0"/>
          </a:p>
          <a:p>
            <a:r>
              <a:rPr lang="de-DE" dirty="0"/>
              <a:t>Ivermectin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300 </a:t>
            </a:r>
            <a:r>
              <a:rPr lang="de-DE" dirty="0" err="1"/>
              <a:t>mcg</a:t>
            </a:r>
            <a:r>
              <a:rPr lang="de-DE" dirty="0"/>
              <a:t>/kg/</a:t>
            </a:r>
            <a:r>
              <a:rPr lang="de-DE" dirty="0" err="1"/>
              <a:t>bodyweight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 </a:t>
            </a:r>
            <a:r>
              <a:rPr lang="de-DE" dirty="0" err="1"/>
              <a:t>days</a:t>
            </a:r>
            <a:r>
              <a:rPr lang="de-DE" dirty="0"/>
              <a:t> per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 </a:t>
            </a:r>
            <a:r>
              <a:rPr lang="de-DE" dirty="0" err="1"/>
              <a:t>months</a:t>
            </a:r>
            <a:r>
              <a:rPr lang="de-DE" dirty="0"/>
              <a:t> (</a:t>
            </a:r>
            <a:r>
              <a:rPr lang="de-DE" dirty="0" err="1"/>
              <a:t>July</a:t>
            </a:r>
            <a:r>
              <a:rPr lang="de-DE" dirty="0"/>
              <a:t> – September)</a:t>
            </a:r>
          </a:p>
          <a:p>
            <a:pPr marL="843111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weight ≤ 15 kg </a:t>
            </a:r>
          </a:p>
          <a:p>
            <a:pPr marL="843111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Pregnancy or breast feeding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43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E84F-7CB9-441A-B485-9C4DFCE6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look at off target effects?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45CB-E923-4E11-96E8-F7F246B5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Ivermectin is effective against many ectoparasites (scabies, headlice, bedbugs) and several soil-transmitted helminths (</a:t>
            </a:r>
            <a:r>
              <a:rPr lang="en-GB" i="1" dirty="0"/>
              <a:t>Ascaris lumbricoides </a:t>
            </a:r>
            <a:r>
              <a:rPr lang="de-DE" i="1" dirty="0"/>
              <a:t>(</a:t>
            </a:r>
            <a:r>
              <a:rPr lang="de-DE" dirty="0"/>
              <a:t>98-100%</a:t>
            </a:r>
            <a:r>
              <a:rPr lang="de-DE" i="1" dirty="0"/>
              <a:t>)</a:t>
            </a:r>
            <a:r>
              <a:rPr lang="en-GB" i="1" dirty="0"/>
              <a:t>, </a:t>
            </a:r>
            <a:r>
              <a:rPr lang="en-GB" dirty="0"/>
              <a:t>especially</a:t>
            </a:r>
            <a:r>
              <a:rPr lang="en-GB" i="1" dirty="0"/>
              <a:t> Strongyloides stercoralis (</a:t>
            </a:r>
            <a:r>
              <a:rPr lang="en-GB" dirty="0"/>
              <a:t>83-96%), less against </a:t>
            </a:r>
            <a:r>
              <a:rPr lang="en-GB" i="1" dirty="0"/>
              <a:t>Trichuris </a:t>
            </a:r>
            <a:r>
              <a:rPr lang="en-GB" i="1" dirty="0" err="1"/>
              <a:t>trichiura</a:t>
            </a:r>
            <a:r>
              <a:rPr lang="en-GB" i="1" dirty="0"/>
              <a:t> (11-88%) </a:t>
            </a:r>
            <a:r>
              <a:rPr lang="en-GB" dirty="0"/>
              <a:t>or hookworms (0-33%)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Pre-2019 burden of these parasites </a:t>
            </a:r>
            <a:r>
              <a:rPr lang="de-DE" dirty="0"/>
              <a:t>(</a:t>
            </a:r>
            <a:r>
              <a:rPr lang="de-DE" dirty="0" err="1"/>
              <a:t>ecto</a:t>
            </a:r>
            <a:r>
              <a:rPr lang="de-DE" dirty="0"/>
              <a:t>- and </a:t>
            </a:r>
            <a:r>
              <a:rPr lang="de-DE" dirty="0" err="1"/>
              <a:t>entoparasites</a:t>
            </a:r>
            <a:r>
              <a:rPr lang="de-DE" dirty="0"/>
              <a:t>)</a:t>
            </a:r>
            <a:r>
              <a:rPr lang="en-GB" dirty="0"/>
              <a:t> in Upper River Region in The Gambia was unknown or patchy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Higher than usual dose of ivermectin and repeated doses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Effect of this intervention on some parasites is unclear (e.g. hookworms)</a:t>
            </a:r>
          </a:p>
          <a:p>
            <a:pPr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08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D4E-60C0-4C40-9667-7A8F3508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89971"/>
            <a:ext cx="6705600" cy="62323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ivermectin MDA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scabies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992FC-04F4-4D60-AF13-E8FA20B66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9"/>
          <a:stretch/>
        </p:blipFill>
        <p:spPr>
          <a:xfrm>
            <a:off x="37846" y="1308100"/>
            <a:ext cx="8817883" cy="3568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4306AF-ED45-4C0C-A02B-473EBAD6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" y="4930295"/>
            <a:ext cx="8229600" cy="482123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sz="1200" b="0" dirty="0"/>
              <a:t>Lake SJ et al. </a:t>
            </a:r>
            <a:r>
              <a:rPr lang="de-DE" altLang="en-US" sz="1200" b="0" dirty="0"/>
              <a:t>(2022) </a:t>
            </a:r>
            <a:r>
              <a:rPr lang="en-GB" altLang="en-US" sz="1200" b="0" dirty="0"/>
              <a:t>Mass drug administration for the control of scabies: a systematic review and meta-analysis </a:t>
            </a:r>
            <a:endParaRPr lang="en-US" altLang="en-US" sz="1200" b="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D920C2-8324-4459-A530-FFE6C6116B21}"/>
              </a:ext>
            </a:extLst>
          </p:cNvPr>
          <p:cNvSpPr/>
          <p:nvPr/>
        </p:nvSpPr>
        <p:spPr>
          <a:xfrm>
            <a:off x="2720122" y="1674650"/>
            <a:ext cx="590237" cy="201767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678B7B-8827-433D-9727-F9C05CB15D34}"/>
              </a:ext>
            </a:extLst>
          </p:cNvPr>
          <p:cNvSpPr/>
          <p:nvPr/>
        </p:nvSpPr>
        <p:spPr>
          <a:xfrm>
            <a:off x="4578663" y="1663700"/>
            <a:ext cx="590237" cy="201767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4B36FB-6C86-4262-BFA8-B7214F6CC164}"/>
              </a:ext>
            </a:extLst>
          </p:cNvPr>
          <p:cNvSpPr/>
          <p:nvPr/>
        </p:nvSpPr>
        <p:spPr>
          <a:xfrm>
            <a:off x="7569200" y="2425700"/>
            <a:ext cx="419100" cy="25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0019-1DE2-4D30-BD25-66D8D8B5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0448"/>
            <a:ext cx="6705600" cy="62323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ivermectin MDA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i="1" dirty="0"/>
              <a:t>Strongyloides stercoralis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1EF5-951B-4037-9ABA-6269F106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5" y="5641438"/>
            <a:ext cx="6859663" cy="4607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Kearns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TM, et al. (2017)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Strongyloides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seroprevalence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after an ivermectin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remote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Australian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Aboriginal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1D1B3344-941E-4B65-91DC-00CC4E03F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2537"/>
          <a:stretch/>
        </p:blipFill>
        <p:spPr>
          <a:xfrm>
            <a:off x="1104761" y="1746504"/>
            <a:ext cx="6934478" cy="3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EFE75-3E26-4122-9095-3FA9AA36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2F19B-2EA9-49C1-8309-7286C26A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23175"/>
            <a:ext cx="8229600" cy="4821382"/>
          </a:xfrm>
        </p:spPr>
        <p:txBody>
          <a:bodyPr/>
          <a:lstStyle/>
          <a:p>
            <a:endParaRPr lang="en-GB" sz="1400" dirty="0"/>
          </a:p>
          <a:p>
            <a:r>
              <a:rPr lang="en-GB" dirty="0"/>
              <a:t>3 Surveys for ectoparasites and soil transmitted helminths (STH)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June 2019 before 2019 MASSIV MDA (</a:t>
            </a:r>
            <a:r>
              <a:rPr lang="en-US" sz="1800" dirty="0"/>
              <a:t>July 15 to Sept 30)</a:t>
            </a:r>
            <a:r>
              <a:rPr lang="en-GB" sz="1800" dirty="0"/>
              <a:t> 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600" dirty="0"/>
              <a:t>only ectoparasites (Spoilers: no bedbugs or headlice found)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November 2019 after 2019 MASSIV MDA (scabies and STH)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November 2021 follow up (scabies and STH)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600" dirty="0"/>
              <a:t>originally planned for 2020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30FC95-E5A1-4524-A050-220230F23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372743"/>
              </p:ext>
            </p:extLst>
          </p:nvPr>
        </p:nvGraphicFramePr>
        <p:xfrm>
          <a:off x="114300" y="3526112"/>
          <a:ext cx="8915399" cy="1574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4752AC0-8D2D-4ED0-8770-E65730D14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931875"/>
              </p:ext>
            </p:extLst>
          </p:nvPr>
        </p:nvGraphicFramePr>
        <p:xfrm>
          <a:off x="2501578" y="5124826"/>
          <a:ext cx="6528121" cy="10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432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B935FA-1CAF-49CD-8993-140E901780CA}"/>
              </a:ext>
            </a:extLst>
          </p:cNvPr>
          <p:cNvSpPr txBox="1"/>
          <p:nvPr/>
        </p:nvSpPr>
        <p:spPr>
          <a:xfrm>
            <a:off x="357824" y="1165005"/>
            <a:ext cx="687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Sample size: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Estimated 15% prevalence for each disease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30 children per cluster/village (32) =&gt; 960 children age 3 - 14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Simple randomization (~1300 children)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Same children selected for 2019 surveys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New selection in 2021 (movement, change in age)</a:t>
            </a:r>
          </a:p>
          <a:p>
            <a:endParaRPr lang="en-GB" sz="2000" dirty="0"/>
          </a:p>
          <a:p>
            <a:r>
              <a:rPr lang="en-GB" sz="2000" dirty="0"/>
              <a:t>Ectoparasites: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Physical examination for headlice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Physical examination of sleeping quarters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Physical examination for scabies using the 2018 </a:t>
            </a:r>
            <a:r>
              <a:rPr lang="en-GB" sz="1800" b="0" i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IACS criteria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Soil-transmitted helminths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Stool collection from the participants 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 err="1">
                <a:solidFill>
                  <a:srgbClr val="000000"/>
                </a:solidFill>
              </a:rPr>
              <a:t>almond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sized</a:t>
            </a:r>
            <a:r>
              <a:rPr lang="de-DE" dirty="0">
                <a:solidFill>
                  <a:srgbClr val="000000"/>
                </a:solidFill>
              </a:rPr>
              <a:t> sample)</a:t>
            </a:r>
            <a:endParaRPr lang="en-GB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</a:rPr>
              <a:t>mothers collected from their children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</a:rPr>
              <a:t>adolescents themselves (or under parent supervision)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In house qualitative PCR of the stool samples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err="1">
                <a:solidFill>
                  <a:srgbClr val="000000"/>
                </a:solidFill>
              </a:rPr>
              <a:t>Singleplex</a:t>
            </a:r>
            <a:r>
              <a:rPr lang="en-GB" sz="1600" dirty="0">
                <a:solidFill>
                  <a:srgbClr val="000000"/>
                </a:solidFill>
              </a:rPr>
              <a:t> for </a:t>
            </a:r>
            <a:r>
              <a:rPr lang="en-GB" sz="1600" i="1" dirty="0">
                <a:solidFill>
                  <a:srgbClr val="000000"/>
                </a:solidFill>
              </a:rPr>
              <a:t>S. stercoralis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</a:rPr>
              <a:t>Multiplex for </a:t>
            </a:r>
            <a:r>
              <a:rPr lang="en-GB" sz="1600" i="1" dirty="0">
                <a:solidFill>
                  <a:srgbClr val="000000"/>
                </a:solidFill>
              </a:rPr>
              <a:t>A. lumbricoides, N. americanus, Ancylostoma duodenale, Trichuris </a:t>
            </a:r>
            <a:r>
              <a:rPr lang="en-GB" sz="1600" i="1" dirty="0" err="1">
                <a:solidFill>
                  <a:srgbClr val="000000"/>
                </a:solidFill>
              </a:rPr>
              <a:t>trichiura</a:t>
            </a:r>
            <a:endParaRPr lang="de-DE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5345D-88DD-4AF1-893E-414DC615D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0" t="8168"/>
          <a:stretch/>
        </p:blipFill>
        <p:spPr>
          <a:xfrm>
            <a:off x="7228800" y="3471636"/>
            <a:ext cx="1915200" cy="1692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30BEAF-B3A7-4080-9D76-979C2ADA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16" y="5163860"/>
            <a:ext cx="1914310" cy="169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E891BB-8D9F-4B74-B87D-B0FFFD04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690" y="1039121"/>
            <a:ext cx="1914310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D909F-04CA-495B-BEF9-5EF719E31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90" y="1929214"/>
            <a:ext cx="191431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8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501A2-C4C6-44D2-B688-46DB7F32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en-GB" dirty="0"/>
              <a:t>: Prevalence of Scabies</a:t>
            </a:r>
            <a:endParaRPr lang="de-DE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6259E7E-5709-4DF5-B6AA-3EF6833F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43639"/>
              </p:ext>
            </p:extLst>
          </p:nvPr>
        </p:nvGraphicFramePr>
        <p:xfrm>
          <a:off x="457201" y="1154179"/>
          <a:ext cx="8131212" cy="5151119"/>
        </p:xfrm>
        <a:graphic>
          <a:graphicData uri="http://schemas.openxmlformats.org/drawingml/2006/table">
            <a:tbl>
              <a:tblPr/>
              <a:tblGrid>
                <a:gridCol w="2628092">
                  <a:extLst>
                    <a:ext uri="{9D8B030D-6E8A-4147-A177-3AD203B41FA5}">
                      <a16:colId xmlns:a16="http://schemas.microsoft.com/office/drawing/2014/main" val="1708985944"/>
                    </a:ext>
                  </a:extLst>
                </a:gridCol>
                <a:gridCol w="1772640">
                  <a:extLst>
                    <a:ext uri="{9D8B030D-6E8A-4147-A177-3AD203B41FA5}">
                      <a16:colId xmlns:a16="http://schemas.microsoft.com/office/drawing/2014/main" val="443472957"/>
                    </a:ext>
                  </a:extLst>
                </a:gridCol>
                <a:gridCol w="1860831">
                  <a:extLst>
                    <a:ext uri="{9D8B030D-6E8A-4147-A177-3AD203B41FA5}">
                      <a16:colId xmlns:a16="http://schemas.microsoft.com/office/drawing/2014/main" val="2778641151"/>
                    </a:ext>
                  </a:extLst>
                </a:gridCol>
                <a:gridCol w="1869649">
                  <a:extLst>
                    <a:ext uri="{9D8B030D-6E8A-4147-A177-3AD203B41FA5}">
                      <a16:colId xmlns:a16="http://schemas.microsoft.com/office/drawing/2014/main" val="1417986424"/>
                    </a:ext>
                  </a:extLst>
                </a:gridCol>
              </a:tblGrid>
              <a:tr h="4559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Scabies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Prevalence 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N(%)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98510"/>
                  </a:ext>
                </a:extLst>
              </a:tr>
              <a:tr h="3923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Nov-19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7095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3 - 6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226/461 (49%)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175/387 (45.2%)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179/359 (49.8%)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9644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– 10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160/393 (40.7%)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152/387 (39%)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168/356 (47.1%)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967099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– 14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92/242 (38%)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92/278 (33.1%)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78/207 (37.6%)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4747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6767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217/552 (39.3%)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205/535 (38.3%)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175/456 (38.4%)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4919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261/544 (47.9%)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214/517 (41.4%)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250/466 (53.6%)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744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0695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273/567 (48.2%)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237/576 (41.2%)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180/464 (38.8%)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849013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205/529 (38.8%)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182/476 (38.2%)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245/458 (53.2%)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29355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(95%CI)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0.64 (0.43 - 0.95)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0.88 (0.66 – 1.8)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1.94 (1.1 – 3.43)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05897"/>
                  </a:ext>
                </a:extLst>
              </a:tr>
              <a:tr h="4188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478/1096 (43.6%)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419/1052 (39.8%)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425/922 (46.1%)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9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7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DCE0-B38C-43B3-81EB-1E17D5DB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en-GB" dirty="0"/>
              <a:t>: Prevalence of Scabies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95561FB-333B-41D1-9C3F-460E2D40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128" y="1477963"/>
            <a:ext cx="7048852" cy="4821237"/>
          </a:xfrm>
        </p:spPr>
      </p:pic>
    </p:spTree>
    <p:extLst>
      <p:ext uri="{BB962C8B-B14F-4D97-AF65-F5344CB8AC3E}">
        <p14:creationId xmlns:p14="http://schemas.microsoft.com/office/powerpoint/2010/main" val="522256935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1226</Words>
  <Application>Microsoft Office PowerPoint</Application>
  <PresentationFormat>On-screen Show (4:3)</PresentationFormat>
  <Paragraphs>278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Corbel</vt:lpstr>
      <vt:lpstr>merriweather</vt:lpstr>
      <vt:lpstr>open sans</vt:lpstr>
      <vt:lpstr>Wingdings</vt:lpstr>
      <vt:lpstr>Main_Presentation_Title_Page</vt:lpstr>
      <vt:lpstr>PowerPoint Presentation</vt:lpstr>
      <vt:lpstr>Background – MASSIV Trial – Eastern Gambia</vt:lpstr>
      <vt:lpstr>Why look at off target effects?</vt:lpstr>
      <vt:lpstr>Existing evidence of ivermectin MDA for scabies</vt:lpstr>
      <vt:lpstr>Existing evidence of ivermectin MDA for Strongyloides stercoralis</vt:lpstr>
      <vt:lpstr>Timeline</vt:lpstr>
      <vt:lpstr>Methods: </vt:lpstr>
      <vt:lpstr>Results: Prevalence of Scabies</vt:lpstr>
      <vt:lpstr>Results: Prevalence of Scabies</vt:lpstr>
      <vt:lpstr>Results: STH</vt:lpstr>
      <vt:lpstr>Explanations for Scabies results</vt:lpstr>
      <vt:lpstr>Explanations for STH results</vt:lpstr>
      <vt:lpstr>Conclusion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christian kositz</cp:lastModifiedBy>
  <cp:revision>144</cp:revision>
  <dcterms:created xsi:type="dcterms:W3CDTF">2017-08-07T14:02:54Z</dcterms:created>
  <dcterms:modified xsi:type="dcterms:W3CDTF">2022-03-16T11:18:04Z</dcterms:modified>
</cp:coreProperties>
</file>