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90" r:id="rId4"/>
    <p:sldId id="275" r:id="rId5"/>
    <p:sldId id="284" r:id="rId6"/>
    <p:sldId id="289" r:id="rId7"/>
    <p:sldId id="296" r:id="rId8"/>
    <p:sldId id="295" r:id="rId9"/>
    <p:sldId id="279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4E"/>
    <a:srgbClr val="CCDBDD"/>
    <a:srgbClr val="2B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14F65-B58F-6240-B05E-88491B7D205B}" v="16" dt="2022-03-03T10:29:1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/>
    <p:restoredTop sz="96860"/>
  </p:normalViewPr>
  <p:slideViewPr>
    <p:cSldViewPr snapToGrid="0" snapToObjects="1">
      <p:cViewPr varScale="1">
        <p:scale>
          <a:sx n="75" d="100"/>
          <a:sy n="75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Calderwood" userId="ff58ba32-df47-4bde-b747-19253ee51cfe" providerId="ADAL" clId="{34714F65-B58F-6240-B05E-88491B7D205B}"/>
    <pc:docChg chg="undo custSel addSld delSld modMainMaster">
      <pc:chgData name="Claire Calderwood" userId="ff58ba32-df47-4bde-b747-19253ee51cfe" providerId="ADAL" clId="{34714F65-B58F-6240-B05E-88491B7D205B}" dt="2022-03-11T08:42:51.390" v="32" actId="680"/>
      <pc:docMkLst>
        <pc:docMk/>
      </pc:docMkLst>
      <pc:sldChg chg="new del">
        <pc:chgData name="Claire Calderwood" userId="ff58ba32-df47-4bde-b747-19253ee51cfe" providerId="ADAL" clId="{34714F65-B58F-6240-B05E-88491B7D205B}" dt="2022-03-03T10:26:37.124" v="1" actId="680"/>
        <pc:sldMkLst>
          <pc:docMk/>
          <pc:sldMk cId="1117968378" sldId="272"/>
        </pc:sldMkLst>
      </pc:sldChg>
      <pc:sldChg chg="new">
        <pc:chgData name="Claire Calderwood" userId="ff58ba32-df47-4bde-b747-19253ee51cfe" providerId="ADAL" clId="{34714F65-B58F-6240-B05E-88491B7D205B}" dt="2022-03-11T08:42:51.390" v="32" actId="680"/>
        <pc:sldMkLst>
          <pc:docMk/>
          <pc:sldMk cId="1489894844" sldId="272"/>
        </pc:sldMkLst>
      </pc:sldChg>
      <pc:sldMasterChg chg="addSldLayout delSldLayout modSldLayout">
        <pc:chgData name="Claire Calderwood" userId="ff58ba32-df47-4bde-b747-19253ee51cfe" providerId="ADAL" clId="{34714F65-B58F-6240-B05E-88491B7D205B}" dt="2022-03-03T10:29:39.141" v="31" actId="14100"/>
        <pc:sldMasterMkLst>
          <pc:docMk/>
          <pc:sldMasterMk cId="4059204125" sldId="2147483648"/>
        </pc:sldMasterMkLst>
        <pc:sldLayoutChg chg="setBg">
          <pc:chgData name="Claire Calderwood" userId="ff58ba32-df47-4bde-b747-19253ee51cfe" providerId="ADAL" clId="{34714F65-B58F-6240-B05E-88491B7D205B}" dt="2022-03-03T10:27:23.590" v="3"/>
          <pc:sldLayoutMkLst>
            <pc:docMk/>
            <pc:sldMasterMk cId="4059204125" sldId="2147483648"/>
            <pc:sldLayoutMk cId="539440879" sldId="2147483650"/>
          </pc:sldLayoutMkLst>
        </pc:sldLayoutChg>
        <pc:sldLayoutChg chg="setBg">
          <pc:chgData name="Claire Calderwood" userId="ff58ba32-df47-4bde-b747-19253ee51cfe" providerId="ADAL" clId="{34714F65-B58F-6240-B05E-88491B7D205B}" dt="2022-03-03T10:27:34.694" v="5"/>
          <pc:sldLayoutMkLst>
            <pc:docMk/>
            <pc:sldMasterMk cId="4059204125" sldId="2147483648"/>
            <pc:sldLayoutMk cId="2293474560" sldId="2147483652"/>
          </pc:sldLayoutMkLst>
        </pc:sldLayoutChg>
        <pc:sldLayoutChg chg="setBg">
          <pc:chgData name="Claire Calderwood" userId="ff58ba32-df47-4bde-b747-19253ee51cfe" providerId="ADAL" clId="{34714F65-B58F-6240-B05E-88491B7D205B}" dt="2022-03-03T10:27:44.535" v="7"/>
          <pc:sldLayoutMkLst>
            <pc:docMk/>
            <pc:sldMasterMk cId="4059204125" sldId="2147483648"/>
            <pc:sldLayoutMk cId="2096493707" sldId="2147483653"/>
          </pc:sldLayoutMkLst>
        </pc:sldLayoutChg>
        <pc:sldLayoutChg chg="setBg">
          <pc:chgData name="Claire Calderwood" userId="ff58ba32-df47-4bde-b747-19253ee51cfe" providerId="ADAL" clId="{34714F65-B58F-6240-B05E-88491B7D205B}" dt="2022-03-03T10:27:50.173" v="9"/>
          <pc:sldLayoutMkLst>
            <pc:docMk/>
            <pc:sldMasterMk cId="4059204125" sldId="2147483648"/>
            <pc:sldLayoutMk cId="2303129194" sldId="2147483654"/>
          </pc:sldLayoutMkLst>
        </pc:sldLayoutChg>
        <pc:sldLayoutChg chg="addSp delSp modSp new mod setBg">
          <pc:chgData name="Claire Calderwood" userId="ff58ba32-df47-4bde-b747-19253ee51cfe" providerId="ADAL" clId="{34714F65-B58F-6240-B05E-88491B7D205B}" dt="2022-03-03T10:29:39.141" v="31" actId="14100"/>
          <pc:sldLayoutMkLst>
            <pc:docMk/>
            <pc:sldMasterMk cId="4059204125" sldId="2147483648"/>
            <pc:sldLayoutMk cId="977973416" sldId="2147483656"/>
          </pc:sldLayoutMkLst>
          <pc:spChg chg="del">
            <ac:chgData name="Claire Calderwood" userId="ff58ba32-df47-4bde-b747-19253ee51cfe" providerId="ADAL" clId="{34714F65-B58F-6240-B05E-88491B7D205B}" dt="2022-03-03T10:28:45.486" v="16" actId="478"/>
            <ac:spMkLst>
              <pc:docMk/>
              <pc:sldMasterMk cId="4059204125" sldId="2147483648"/>
              <pc:sldLayoutMk cId="977973416" sldId="2147483656"/>
              <ac:spMk id="2" creationId="{47582F9D-3EB5-0242-AF51-58CBD642D04F}"/>
            </ac:spMkLst>
          </pc:spChg>
          <pc:spChg chg="add del mod">
            <ac:chgData name="Claire Calderwood" userId="ff58ba32-df47-4bde-b747-19253ee51cfe" providerId="ADAL" clId="{34714F65-B58F-6240-B05E-88491B7D205B}" dt="2022-03-03T10:28:50.904" v="18"/>
            <ac:spMkLst>
              <pc:docMk/>
              <pc:sldMasterMk cId="4059204125" sldId="2147483648"/>
              <pc:sldLayoutMk cId="977973416" sldId="2147483656"/>
              <ac:spMk id="6" creationId="{BE6FED3F-FD04-FE45-8DD5-6680B24DCB2B}"/>
            </ac:spMkLst>
          </pc:spChg>
          <pc:spChg chg="add del mod">
            <ac:chgData name="Claire Calderwood" userId="ff58ba32-df47-4bde-b747-19253ee51cfe" providerId="ADAL" clId="{34714F65-B58F-6240-B05E-88491B7D205B}" dt="2022-03-03T10:28:50.904" v="18"/>
            <ac:spMkLst>
              <pc:docMk/>
              <pc:sldMasterMk cId="4059204125" sldId="2147483648"/>
              <pc:sldLayoutMk cId="977973416" sldId="2147483656"/>
              <ac:spMk id="7" creationId="{E5064577-2920-2A44-B43E-8BB2C81FB3F2}"/>
            </ac:spMkLst>
          </pc:spChg>
          <pc:spChg chg="add del mod">
            <ac:chgData name="Claire Calderwood" userId="ff58ba32-df47-4bde-b747-19253ee51cfe" providerId="ADAL" clId="{34714F65-B58F-6240-B05E-88491B7D205B}" dt="2022-03-03T10:28:50.904" v="18"/>
            <ac:spMkLst>
              <pc:docMk/>
              <pc:sldMasterMk cId="4059204125" sldId="2147483648"/>
              <pc:sldLayoutMk cId="977973416" sldId="2147483656"/>
              <ac:spMk id="8" creationId="{EDFEF3C9-BCD2-5343-965E-D2C27B1B329B}"/>
            </ac:spMkLst>
          </pc:spChg>
          <pc:spChg chg="add del mod">
            <ac:chgData name="Claire Calderwood" userId="ff58ba32-df47-4bde-b747-19253ee51cfe" providerId="ADAL" clId="{34714F65-B58F-6240-B05E-88491B7D205B}" dt="2022-03-03T10:28:50.904" v="18"/>
            <ac:spMkLst>
              <pc:docMk/>
              <pc:sldMasterMk cId="4059204125" sldId="2147483648"/>
              <pc:sldLayoutMk cId="977973416" sldId="2147483656"/>
              <ac:spMk id="9" creationId="{00806547-AF04-0D46-9955-2DACB030E42A}"/>
            </ac:spMkLst>
          </pc:spChg>
          <pc:spChg chg="add mod">
            <ac:chgData name="Claire Calderwood" userId="ff58ba32-df47-4bde-b747-19253ee51cfe" providerId="ADAL" clId="{34714F65-B58F-6240-B05E-88491B7D205B}" dt="2022-03-03T10:29:32.524" v="30" actId="1035"/>
            <ac:spMkLst>
              <pc:docMk/>
              <pc:sldMasterMk cId="4059204125" sldId="2147483648"/>
              <pc:sldLayoutMk cId="977973416" sldId="2147483656"/>
              <ac:spMk id="10" creationId="{5DCDCB5C-FC13-204B-B353-0721FAE2C405}"/>
            </ac:spMkLst>
          </pc:spChg>
          <pc:spChg chg="add mod">
            <ac:chgData name="Claire Calderwood" userId="ff58ba32-df47-4bde-b747-19253ee51cfe" providerId="ADAL" clId="{34714F65-B58F-6240-B05E-88491B7D205B}" dt="2022-03-03T10:29:39.141" v="31" actId="14100"/>
            <ac:spMkLst>
              <pc:docMk/>
              <pc:sldMasterMk cId="4059204125" sldId="2147483648"/>
              <pc:sldLayoutMk cId="977973416" sldId="2147483656"/>
              <ac:spMk id="11" creationId="{175E7AA2-7EDC-1246-B832-B1E43F0C3A71}"/>
            </ac:spMkLst>
          </pc:spChg>
        </pc:sldLayoutChg>
        <pc:sldLayoutChg chg="new del mod">
          <pc:chgData name="Claire Calderwood" userId="ff58ba32-df47-4bde-b747-19253ee51cfe" providerId="ADAL" clId="{34714F65-B58F-6240-B05E-88491B7D205B}" dt="2022-03-03T10:27:59.535" v="11" actId="11236"/>
          <pc:sldLayoutMkLst>
            <pc:docMk/>
            <pc:sldMasterMk cId="4059204125" sldId="2147483648"/>
            <pc:sldLayoutMk cId="3283501870" sldId="214748365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283CB-4A22-437C-B20C-4B49C00640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4A25D0-235D-4E2A-AF7A-2608BD65C89C}">
      <dgm:prSet phldrT="[Text]" custT="1"/>
      <dgm:spPr/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Phase 1 (yr1-2)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Develop and pilot test Y-Check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-Youth &amp; community engagement and support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-Screening tools, clinical protocols and referral pathways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-Digital platform development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2D254E1B-9A5E-4927-B65B-BAE7ED8E2103}" type="parTrans" cxnId="{4130320E-1CD3-4AD3-85FD-82DB9EA099A1}">
      <dgm:prSet/>
      <dgm:spPr/>
      <dgm:t>
        <a:bodyPr/>
        <a:lstStyle/>
        <a:p>
          <a:endParaRPr lang="en-US"/>
        </a:p>
      </dgm:t>
    </dgm:pt>
    <dgm:pt modelId="{CE30FC64-8002-411F-A67E-9EA9514A6A5C}" type="sibTrans" cxnId="{4130320E-1CD3-4AD3-85FD-82DB9EA099A1}">
      <dgm:prSet/>
      <dgm:spPr/>
      <dgm:t>
        <a:bodyPr/>
        <a:lstStyle/>
        <a:p>
          <a:endParaRPr lang="en-US"/>
        </a:p>
      </dgm:t>
    </dgm:pt>
    <dgm:pt modelId="{7366814B-AF2D-460D-A806-249FC05EC0F0}">
      <dgm:prSet phldrT="[Text]" custT="1"/>
      <dgm:spPr/>
      <dgm:t>
        <a:bodyPr/>
        <a:lstStyle/>
        <a:p>
          <a:r>
            <a:rPr lang="en-US" sz="1800" b="1" dirty="0"/>
            <a:t>Phase 2</a:t>
          </a:r>
        </a:p>
        <a:p>
          <a:r>
            <a:rPr lang="en-US" sz="1800" b="1" dirty="0"/>
            <a:t> (</a:t>
          </a:r>
          <a:r>
            <a:rPr lang="en-US" sz="1800" b="1" dirty="0" err="1"/>
            <a:t>yr</a:t>
          </a:r>
          <a:r>
            <a:rPr lang="en-US" sz="1800" b="1" dirty="0"/>
            <a:t> 2-3) </a:t>
          </a:r>
        </a:p>
        <a:p>
          <a:r>
            <a:rPr lang="en-US" sz="1800" b="1" dirty="0"/>
            <a:t>Y-Check Implementation and evidence generation</a:t>
          </a:r>
        </a:p>
        <a:p>
          <a:r>
            <a:rPr lang="en-US" sz="1200" dirty="0"/>
            <a:t> </a:t>
          </a:r>
        </a:p>
      </dgm:t>
    </dgm:pt>
    <dgm:pt modelId="{1B1D9CE7-8ADE-42EC-B457-EA380947BC19}" type="parTrans" cxnId="{2DD8DAD0-8C83-4D81-863D-943F88AD1DFC}">
      <dgm:prSet/>
      <dgm:spPr/>
      <dgm:t>
        <a:bodyPr/>
        <a:lstStyle/>
        <a:p>
          <a:endParaRPr lang="en-US"/>
        </a:p>
      </dgm:t>
    </dgm:pt>
    <dgm:pt modelId="{BB3D0B7F-D59E-4D4D-8193-253B6D47588D}" type="sibTrans" cxnId="{2DD8DAD0-8C83-4D81-863D-943F88AD1DFC}">
      <dgm:prSet/>
      <dgm:spPr/>
      <dgm:t>
        <a:bodyPr/>
        <a:lstStyle/>
        <a:p>
          <a:endParaRPr lang="en-US"/>
        </a:p>
      </dgm:t>
    </dgm:pt>
    <dgm:pt modelId="{49DA5BD2-62C6-4E19-BEA3-D2E1915577EA}">
      <dgm:prSet phldrT="[Text]" custT="1"/>
      <dgm:spPr/>
      <dgm:t>
        <a:bodyPr/>
        <a:lstStyle/>
        <a:p>
          <a:pPr algn="ctr"/>
          <a:endParaRPr lang="en-US" sz="1800" b="1" dirty="0"/>
        </a:p>
        <a:p>
          <a:pPr algn="ctr"/>
          <a:r>
            <a:rPr lang="en-US" sz="1800" b="1" dirty="0"/>
            <a:t>Phase 3 </a:t>
          </a:r>
        </a:p>
        <a:p>
          <a:pPr algn="ctr"/>
          <a:r>
            <a:rPr lang="en-US" sz="1800" b="1" dirty="0"/>
            <a:t>(yr3-4)</a:t>
          </a:r>
        </a:p>
        <a:p>
          <a:pPr algn="ctr"/>
          <a:r>
            <a:rPr lang="en-US" sz="1800" b="1" dirty="0"/>
            <a:t>Knowledge dissemination and translation</a:t>
          </a:r>
        </a:p>
        <a:p>
          <a:pPr algn="ctr"/>
          <a:endParaRPr lang="en-US" sz="1800" dirty="0"/>
        </a:p>
        <a:p>
          <a:pPr algn="ctr"/>
          <a:endParaRPr lang="en-US" sz="1200" dirty="0"/>
        </a:p>
      </dgm:t>
    </dgm:pt>
    <dgm:pt modelId="{84BF420F-ECB6-48F7-BA8C-1188D7D10AC7}" type="parTrans" cxnId="{CED2942F-7B97-4590-8E0C-BFF4411DFA97}">
      <dgm:prSet/>
      <dgm:spPr/>
      <dgm:t>
        <a:bodyPr/>
        <a:lstStyle/>
        <a:p>
          <a:endParaRPr lang="en-US"/>
        </a:p>
      </dgm:t>
    </dgm:pt>
    <dgm:pt modelId="{41F8CCBA-5335-45D3-A642-B6B3D71A58FF}" type="sibTrans" cxnId="{CED2942F-7B97-4590-8E0C-BFF4411DFA97}">
      <dgm:prSet/>
      <dgm:spPr/>
      <dgm:t>
        <a:bodyPr/>
        <a:lstStyle/>
        <a:p>
          <a:endParaRPr lang="en-US"/>
        </a:p>
      </dgm:t>
    </dgm:pt>
    <dgm:pt modelId="{C167E147-1312-4400-A14B-BEDECA5293E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dirty="0"/>
        </a:p>
        <a:p>
          <a:r>
            <a:rPr lang="en-US" sz="1800" dirty="0"/>
            <a:t>Outputs</a:t>
          </a:r>
        </a:p>
      </dgm:t>
    </dgm:pt>
    <dgm:pt modelId="{D956D8E8-CF03-4AB8-90AD-9C0659019CC3}" type="parTrans" cxnId="{5E813652-B3AC-431F-9B6A-479BBB2BCD56}">
      <dgm:prSet/>
      <dgm:spPr/>
      <dgm:t>
        <a:bodyPr/>
        <a:lstStyle/>
        <a:p>
          <a:endParaRPr lang="en-US"/>
        </a:p>
      </dgm:t>
    </dgm:pt>
    <dgm:pt modelId="{6760D067-8368-48FA-BAB7-61086B0D254A}" type="sibTrans" cxnId="{5E813652-B3AC-431F-9B6A-479BBB2BCD56}">
      <dgm:prSet/>
      <dgm:spPr/>
      <dgm:t>
        <a:bodyPr/>
        <a:lstStyle/>
        <a:p>
          <a:endParaRPr lang="en-US"/>
        </a:p>
      </dgm:t>
    </dgm:pt>
    <dgm:pt modelId="{37C67A3D-01EF-4CC1-A30B-E1383C6C0D0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/>
            <a:t>Novel intervention</a:t>
          </a:r>
        </a:p>
      </dgm:t>
    </dgm:pt>
    <dgm:pt modelId="{B5479849-21DB-493C-A49C-8213507CE9C6}" type="parTrans" cxnId="{44BB26C1-710F-456D-BD62-1A3AEF8BFCFA}">
      <dgm:prSet/>
      <dgm:spPr/>
      <dgm:t>
        <a:bodyPr/>
        <a:lstStyle/>
        <a:p>
          <a:endParaRPr lang="en-US"/>
        </a:p>
      </dgm:t>
    </dgm:pt>
    <dgm:pt modelId="{B88699B3-FEA6-435A-B487-D6DF1246CC2B}" type="sibTrans" cxnId="{44BB26C1-710F-456D-BD62-1A3AEF8BFCFA}">
      <dgm:prSet/>
      <dgm:spPr/>
      <dgm:t>
        <a:bodyPr/>
        <a:lstStyle/>
        <a:p>
          <a:endParaRPr lang="en-US"/>
        </a:p>
      </dgm:t>
    </dgm:pt>
    <dgm:pt modelId="{E3BFF58B-B924-4862-9E0E-C712886A239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/>
            <a:t>Evidence on cost-effectiveness in urban Zimbabwean settings</a:t>
          </a:r>
        </a:p>
      </dgm:t>
    </dgm:pt>
    <dgm:pt modelId="{39B2DA13-EDC1-4869-B0D4-E4799AE07D41}" type="parTrans" cxnId="{F4D7AB69-BCA8-4347-934D-94084D2FDC9C}">
      <dgm:prSet/>
      <dgm:spPr/>
      <dgm:t>
        <a:bodyPr/>
        <a:lstStyle/>
        <a:p>
          <a:endParaRPr lang="en-US"/>
        </a:p>
      </dgm:t>
    </dgm:pt>
    <dgm:pt modelId="{D1020BA8-9412-4E02-BBB9-57CA51FBC54B}" type="sibTrans" cxnId="{F4D7AB69-BCA8-4347-934D-94084D2FDC9C}">
      <dgm:prSet/>
      <dgm:spPr/>
      <dgm:t>
        <a:bodyPr/>
        <a:lstStyle/>
        <a:p>
          <a:endParaRPr lang="en-US"/>
        </a:p>
      </dgm:t>
    </dgm:pt>
    <dgm:pt modelId="{B70FC38E-44BE-4086-8B96-32005CECF7E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500" dirty="0"/>
            <a:t>Proposals for follow-on studies</a:t>
          </a:r>
        </a:p>
      </dgm:t>
    </dgm:pt>
    <dgm:pt modelId="{305178BA-3B9C-445D-B633-8DC3A5B37D5E}" type="parTrans" cxnId="{722AF3A8-C736-43D7-B942-A9BA5B631F9F}">
      <dgm:prSet/>
      <dgm:spPr/>
      <dgm:t>
        <a:bodyPr/>
        <a:lstStyle/>
        <a:p>
          <a:endParaRPr lang="en-US"/>
        </a:p>
      </dgm:t>
    </dgm:pt>
    <dgm:pt modelId="{EDD7FFA7-86A9-4270-8C80-9854AEA27BB3}" type="sibTrans" cxnId="{722AF3A8-C736-43D7-B942-A9BA5B631F9F}">
      <dgm:prSet/>
      <dgm:spPr/>
      <dgm:t>
        <a:bodyPr/>
        <a:lstStyle/>
        <a:p>
          <a:endParaRPr lang="en-US"/>
        </a:p>
      </dgm:t>
    </dgm:pt>
    <dgm:pt modelId="{86A52FED-32A8-46BA-88DC-1AFF0AAF525E}" type="pres">
      <dgm:prSet presAssocID="{FB3283CB-4A22-437C-B20C-4B49C0064013}" presName="CompostProcess" presStyleCnt="0">
        <dgm:presLayoutVars>
          <dgm:dir/>
          <dgm:resizeHandles val="exact"/>
        </dgm:presLayoutVars>
      </dgm:prSet>
      <dgm:spPr/>
    </dgm:pt>
    <dgm:pt modelId="{47C4A08B-CE99-4CAA-8906-44599B1E398E}" type="pres">
      <dgm:prSet presAssocID="{FB3283CB-4A22-437C-B20C-4B49C0064013}" presName="arrow" presStyleLbl="bgShp" presStyleIdx="0" presStyleCnt="1"/>
      <dgm:spPr/>
    </dgm:pt>
    <dgm:pt modelId="{D894E30C-5A2A-440B-B9B4-0120A111D1A0}" type="pres">
      <dgm:prSet presAssocID="{FB3283CB-4A22-437C-B20C-4B49C0064013}" presName="linearProcess" presStyleCnt="0"/>
      <dgm:spPr/>
    </dgm:pt>
    <dgm:pt modelId="{F82E4008-B34C-48A2-9083-31A3955B2B78}" type="pres">
      <dgm:prSet presAssocID="{D34A25D0-235D-4E2A-AF7A-2608BD65C89C}" presName="textNode" presStyleLbl="node1" presStyleIdx="0" presStyleCnt="4" custScaleX="122629" custScaleY="222610" custLinFactNeighborX="28386" custLinFactNeighborY="-2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E6C40-E2AE-4269-87D6-196C360EBD42}" type="pres">
      <dgm:prSet presAssocID="{CE30FC64-8002-411F-A67E-9EA9514A6A5C}" presName="sibTrans" presStyleCnt="0"/>
      <dgm:spPr/>
    </dgm:pt>
    <dgm:pt modelId="{284DAC0D-46FF-41D1-BB4D-27FCBC93CE7C}" type="pres">
      <dgm:prSet presAssocID="{7366814B-AF2D-460D-A806-249FC05EC0F0}" presName="textNode" presStyleLbl="node1" presStyleIdx="1" presStyleCnt="4" custScaleX="98935" custScaleY="223889" custLinFactNeighborX="-4940" custLinFactNeighborY="-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705A-7919-4788-8C0A-DDCD6B3A84E1}" type="pres">
      <dgm:prSet presAssocID="{BB3D0B7F-D59E-4D4D-8193-253B6D47588D}" presName="sibTrans" presStyleCnt="0"/>
      <dgm:spPr/>
    </dgm:pt>
    <dgm:pt modelId="{2E8AF959-6D64-45F7-B856-57FAF1D22144}" type="pres">
      <dgm:prSet presAssocID="{49DA5BD2-62C6-4E19-BEA3-D2E1915577EA}" presName="textNode" presStyleLbl="node1" presStyleIdx="2" presStyleCnt="4" custScaleX="84856" custScaleY="223355" custLinFactNeighborX="26359" custLinFactNeighborY="-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D3A96-F107-4356-BC06-07BA266D37A5}" type="pres">
      <dgm:prSet presAssocID="{41F8CCBA-5335-45D3-A642-B6B3D71A58FF}" presName="sibTrans" presStyleCnt="0"/>
      <dgm:spPr/>
    </dgm:pt>
    <dgm:pt modelId="{83C5AA79-AD1E-4F2C-91EF-7633896F8A84}" type="pres">
      <dgm:prSet presAssocID="{C167E147-1312-4400-A14B-BEDECA5293EB}" presName="textNode" presStyleLbl="node1" presStyleIdx="3" presStyleCnt="4" custScaleX="95366" custScaleY="147173" custLinFactNeighborX="96399" custLinFactNeighborY="-5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7E80F-7F48-4089-BFE1-D933BFF94F2C}" type="presOf" srcId="{C167E147-1312-4400-A14B-BEDECA5293EB}" destId="{83C5AA79-AD1E-4F2C-91EF-7633896F8A84}" srcOrd="0" destOrd="0" presId="urn:microsoft.com/office/officeart/2005/8/layout/hProcess9"/>
    <dgm:cxn modelId="{F4D7AB69-BCA8-4347-934D-94084D2FDC9C}" srcId="{C167E147-1312-4400-A14B-BEDECA5293EB}" destId="{E3BFF58B-B924-4862-9E0E-C712886A239E}" srcOrd="1" destOrd="0" parTransId="{39B2DA13-EDC1-4869-B0D4-E4799AE07D41}" sibTransId="{D1020BA8-9412-4E02-BBB9-57CA51FBC54B}"/>
    <dgm:cxn modelId="{0CD24960-5DE5-4730-8321-CDE115C2F2F2}" type="presOf" srcId="{B70FC38E-44BE-4086-8B96-32005CECF7E0}" destId="{83C5AA79-AD1E-4F2C-91EF-7633896F8A84}" srcOrd="0" destOrd="3" presId="urn:microsoft.com/office/officeart/2005/8/layout/hProcess9"/>
    <dgm:cxn modelId="{722AF3A8-C736-43D7-B942-A9BA5B631F9F}" srcId="{C167E147-1312-4400-A14B-BEDECA5293EB}" destId="{B70FC38E-44BE-4086-8B96-32005CECF7E0}" srcOrd="2" destOrd="0" parTransId="{305178BA-3B9C-445D-B633-8DC3A5B37D5E}" sibTransId="{EDD7FFA7-86A9-4270-8C80-9854AEA27BB3}"/>
    <dgm:cxn modelId="{5BBB6920-05FD-42F1-AF1E-81216FB5BFEC}" type="presOf" srcId="{49DA5BD2-62C6-4E19-BEA3-D2E1915577EA}" destId="{2E8AF959-6D64-45F7-B856-57FAF1D22144}" srcOrd="0" destOrd="0" presId="urn:microsoft.com/office/officeart/2005/8/layout/hProcess9"/>
    <dgm:cxn modelId="{4130320E-1CD3-4AD3-85FD-82DB9EA099A1}" srcId="{FB3283CB-4A22-437C-B20C-4B49C0064013}" destId="{D34A25D0-235D-4E2A-AF7A-2608BD65C89C}" srcOrd="0" destOrd="0" parTransId="{2D254E1B-9A5E-4927-B65B-BAE7ED8E2103}" sibTransId="{CE30FC64-8002-411F-A67E-9EA9514A6A5C}"/>
    <dgm:cxn modelId="{CED2942F-7B97-4590-8E0C-BFF4411DFA97}" srcId="{FB3283CB-4A22-437C-B20C-4B49C0064013}" destId="{49DA5BD2-62C6-4E19-BEA3-D2E1915577EA}" srcOrd="2" destOrd="0" parTransId="{84BF420F-ECB6-48F7-BA8C-1188D7D10AC7}" sibTransId="{41F8CCBA-5335-45D3-A642-B6B3D71A58FF}"/>
    <dgm:cxn modelId="{2DD8DAD0-8C83-4D81-863D-943F88AD1DFC}" srcId="{FB3283CB-4A22-437C-B20C-4B49C0064013}" destId="{7366814B-AF2D-460D-A806-249FC05EC0F0}" srcOrd="1" destOrd="0" parTransId="{1B1D9CE7-8ADE-42EC-B457-EA380947BC19}" sibTransId="{BB3D0B7F-D59E-4D4D-8193-253B6D47588D}"/>
    <dgm:cxn modelId="{44BB26C1-710F-456D-BD62-1A3AEF8BFCFA}" srcId="{C167E147-1312-4400-A14B-BEDECA5293EB}" destId="{37C67A3D-01EF-4CC1-A30B-E1383C6C0D00}" srcOrd="0" destOrd="0" parTransId="{B5479849-21DB-493C-A49C-8213507CE9C6}" sibTransId="{B88699B3-FEA6-435A-B487-D6DF1246CC2B}"/>
    <dgm:cxn modelId="{86DDB663-A0A6-4CEA-9381-6CD5C4157A62}" type="presOf" srcId="{37C67A3D-01EF-4CC1-A30B-E1383C6C0D00}" destId="{83C5AA79-AD1E-4F2C-91EF-7633896F8A84}" srcOrd="0" destOrd="1" presId="urn:microsoft.com/office/officeart/2005/8/layout/hProcess9"/>
    <dgm:cxn modelId="{CF709037-BAD9-40C0-B3A7-E2AA991832E0}" type="presOf" srcId="{7366814B-AF2D-460D-A806-249FC05EC0F0}" destId="{284DAC0D-46FF-41D1-BB4D-27FCBC93CE7C}" srcOrd="0" destOrd="0" presId="urn:microsoft.com/office/officeart/2005/8/layout/hProcess9"/>
    <dgm:cxn modelId="{823A02BD-B168-4317-94C3-46CD9E48FA02}" type="presOf" srcId="{D34A25D0-235D-4E2A-AF7A-2608BD65C89C}" destId="{F82E4008-B34C-48A2-9083-31A3955B2B78}" srcOrd="0" destOrd="0" presId="urn:microsoft.com/office/officeart/2005/8/layout/hProcess9"/>
    <dgm:cxn modelId="{9E7C0424-BA1C-4350-B9F7-1D85F3D5C3F6}" type="presOf" srcId="{FB3283CB-4A22-437C-B20C-4B49C0064013}" destId="{86A52FED-32A8-46BA-88DC-1AFF0AAF525E}" srcOrd="0" destOrd="0" presId="urn:microsoft.com/office/officeart/2005/8/layout/hProcess9"/>
    <dgm:cxn modelId="{DB22A357-9249-4BD0-92D9-CA40FAC3883B}" type="presOf" srcId="{E3BFF58B-B924-4862-9E0E-C712886A239E}" destId="{83C5AA79-AD1E-4F2C-91EF-7633896F8A84}" srcOrd="0" destOrd="2" presId="urn:microsoft.com/office/officeart/2005/8/layout/hProcess9"/>
    <dgm:cxn modelId="{5E813652-B3AC-431F-9B6A-479BBB2BCD56}" srcId="{FB3283CB-4A22-437C-B20C-4B49C0064013}" destId="{C167E147-1312-4400-A14B-BEDECA5293EB}" srcOrd="3" destOrd="0" parTransId="{D956D8E8-CF03-4AB8-90AD-9C0659019CC3}" sibTransId="{6760D067-8368-48FA-BAB7-61086B0D254A}"/>
    <dgm:cxn modelId="{23240E97-F874-4965-9BF1-74921CCC391D}" type="presParOf" srcId="{86A52FED-32A8-46BA-88DC-1AFF0AAF525E}" destId="{47C4A08B-CE99-4CAA-8906-44599B1E398E}" srcOrd="0" destOrd="0" presId="urn:microsoft.com/office/officeart/2005/8/layout/hProcess9"/>
    <dgm:cxn modelId="{2276B22F-8425-410C-AC4C-5AB7F8F429A0}" type="presParOf" srcId="{86A52FED-32A8-46BA-88DC-1AFF0AAF525E}" destId="{D894E30C-5A2A-440B-B9B4-0120A111D1A0}" srcOrd="1" destOrd="0" presId="urn:microsoft.com/office/officeart/2005/8/layout/hProcess9"/>
    <dgm:cxn modelId="{54A32A72-7759-4576-A543-BAA13FCADEAA}" type="presParOf" srcId="{D894E30C-5A2A-440B-B9B4-0120A111D1A0}" destId="{F82E4008-B34C-48A2-9083-31A3955B2B78}" srcOrd="0" destOrd="0" presId="urn:microsoft.com/office/officeart/2005/8/layout/hProcess9"/>
    <dgm:cxn modelId="{76FCC189-E06D-48BE-B17D-6343278E4DE8}" type="presParOf" srcId="{D894E30C-5A2A-440B-B9B4-0120A111D1A0}" destId="{8D8E6C40-E2AE-4269-87D6-196C360EBD42}" srcOrd="1" destOrd="0" presId="urn:microsoft.com/office/officeart/2005/8/layout/hProcess9"/>
    <dgm:cxn modelId="{B65E9430-D25E-4C75-A01B-1334E82E25DB}" type="presParOf" srcId="{D894E30C-5A2A-440B-B9B4-0120A111D1A0}" destId="{284DAC0D-46FF-41D1-BB4D-27FCBC93CE7C}" srcOrd="2" destOrd="0" presId="urn:microsoft.com/office/officeart/2005/8/layout/hProcess9"/>
    <dgm:cxn modelId="{881AD64C-E76F-4272-8BBA-9428006CB18B}" type="presParOf" srcId="{D894E30C-5A2A-440B-B9B4-0120A111D1A0}" destId="{2D8B705A-7919-4788-8C0A-DDCD6B3A84E1}" srcOrd="3" destOrd="0" presId="urn:microsoft.com/office/officeart/2005/8/layout/hProcess9"/>
    <dgm:cxn modelId="{3D2E4E1B-15A5-424A-AE20-6C8A73269CA9}" type="presParOf" srcId="{D894E30C-5A2A-440B-B9B4-0120A111D1A0}" destId="{2E8AF959-6D64-45F7-B856-57FAF1D22144}" srcOrd="4" destOrd="0" presId="urn:microsoft.com/office/officeart/2005/8/layout/hProcess9"/>
    <dgm:cxn modelId="{11B49D3F-E2ED-47E1-97B7-B0A91A7ACD2E}" type="presParOf" srcId="{D894E30C-5A2A-440B-B9B4-0120A111D1A0}" destId="{085D3A96-F107-4356-BC06-07BA266D37A5}" srcOrd="5" destOrd="0" presId="urn:microsoft.com/office/officeart/2005/8/layout/hProcess9"/>
    <dgm:cxn modelId="{9ACE5D8E-A225-427E-BC29-598EFCD01104}" type="presParOf" srcId="{D894E30C-5A2A-440B-B9B4-0120A111D1A0}" destId="{83C5AA79-AD1E-4F2C-91EF-7633896F8A8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62E91-375E-43A4-A279-BB1F7624AF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3764F-DD9F-4870-B2EE-0AB0638FE07E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Nurse review</a:t>
          </a:r>
        </a:p>
      </dgm:t>
    </dgm:pt>
    <dgm:pt modelId="{381BDEF3-97B5-4999-BF24-E750D8342F86}" type="parTrans" cxnId="{4F0C09DB-C240-457E-BE23-61492D3EF256}">
      <dgm:prSet/>
      <dgm:spPr/>
      <dgm:t>
        <a:bodyPr/>
        <a:lstStyle/>
        <a:p>
          <a:endParaRPr lang="en-US"/>
        </a:p>
      </dgm:t>
    </dgm:pt>
    <dgm:pt modelId="{A0BB22EA-3339-48E1-A8F0-7B5BA98A05A9}" type="sibTrans" cxnId="{4F0C09DB-C240-457E-BE23-61492D3EF256}">
      <dgm:prSet/>
      <dgm:spPr/>
      <dgm:t>
        <a:bodyPr/>
        <a:lstStyle/>
        <a:p>
          <a:endParaRPr lang="en-US"/>
        </a:p>
      </dgm:t>
    </dgm:pt>
    <dgm:pt modelId="{0005933D-4B68-4D03-921B-E43D57E4AE0C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Physical examination &amp; laboratory tests</a:t>
          </a:r>
        </a:p>
      </dgm:t>
    </dgm:pt>
    <dgm:pt modelId="{7F6AE002-DBF2-46C9-90B4-EA255607BFCA}" type="parTrans" cxnId="{09B81493-EA20-4AA8-BE69-F33DD698381C}">
      <dgm:prSet/>
      <dgm:spPr/>
      <dgm:t>
        <a:bodyPr/>
        <a:lstStyle/>
        <a:p>
          <a:endParaRPr lang="en-US"/>
        </a:p>
      </dgm:t>
    </dgm:pt>
    <dgm:pt modelId="{2C28F5BB-A895-433E-8BAA-3310840E3781}" type="sibTrans" cxnId="{09B81493-EA20-4AA8-BE69-F33DD698381C}">
      <dgm:prSet/>
      <dgm:spPr/>
      <dgm:t>
        <a:bodyPr/>
        <a:lstStyle/>
        <a:p>
          <a:endParaRPr lang="en-US"/>
        </a:p>
      </dgm:t>
    </dgm:pt>
    <dgm:pt modelId="{AF49BDA2-1739-43E6-A942-33A35E7F00E0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dirty="0"/>
            <a:t>Screening questionnaire</a:t>
          </a:r>
        </a:p>
      </dgm:t>
    </dgm:pt>
    <dgm:pt modelId="{0848AA4E-6A00-465F-87B7-1E8AB92D8D80}" type="parTrans" cxnId="{DC21EAE5-96B7-470C-BAEC-0E61BF74D223}">
      <dgm:prSet/>
      <dgm:spPr/>
      <dgm:t>
        <a:bodyPr/>
        <a:lstStyle/>
        <a:p>
          <a:endParaRPr lang="en-US"/>
        </a:p>
      </dgm:t>
    </dgm:pt>
    <dgm:pt modelId="{41FCD96B-A83C-46C0-855E-7868B4F515B7}" type="sibTrans" cxnId="{DC21EAE5-96B7-470C-BAEC-0E61BF74D223}">
      <dgm:prSet/>
      <dgm:spPr/>
      <dgm:t>
        <a:bodyPr/>
        <a:lstStyle/>
        <a:p>
          <a:endParaRPr lang="en-US"/>
        </a:p>
      </dgm:t>
    </dgm:pt>
    <dgm:pt modelId="{1FD3AA77-7A14-46D7-B3E6-8DE4E85A21CC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Health promotion, counselling,  treatment and/or referral</a:t>
          </a:r>
        </a:p>
      </dgm:t>
    </dgm:pt>
    <dgm:pt modelId="{B34AB329-A6F1-4863-AB23-9E3621621409}" type="parTrans" cxnId="{C4AFB07F-4E1A-45BB-BD70-EB4B02A6631A}">
      <dgm:prSet/>
      <dgm:spPr/>
      <dgm:t>
        <a:bodyPr/>
        <a:lstStyle/>
        <a:p>
          <a:endParaRPr lang="en-US"/>
        </a:p>
      </dgm:t>
    </dgm:pt>
    <dgm:pt modelId="{915EB979-9FDA-4AF0-9C6B-CCCD6D99AC9B}" type="sibTrans" cxnId="{C4AFB07F-4E1A-45BB-BD70-EB4B02A6631A}">
      <dgm:prSet/>
      <dgm:spPr/>
      <dgm:t>
        <a:bodyPr/>
        <a:lstStyle/>
        <a:p>
          <a:endParaRPr lang="en-US"/>
        </a:p>
      </dgm:t>
    </dgm:pt>
    <dgm:pt modelId="{AFD54184-AA62-40B7-9A21-DB9CC1CC7E1A}" type="pres">
      <dgm:prSet presAssocID="{DE762E91-375E-43A4-A279-BB1F7624A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F96A44-E0CB-4F3C-A58D-E31B7536FC65}" type="pres">
      <dgm:prSet presAssocID="{AF49BDA2-1739-43E6-A942-33A35E7F00E0}" presName="parTxOnly" presStyleLbl="node1" presStyleIdx="0" presStyleCnt="4" custScaleX="147594" custScaleY="153465" custLinFactX="2469" custLinFactNeighborX="100000" custLinFactNeighborY="3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BC08B-34EE-424B-ACDC-E7F8098B4C72}" type="pres">
      <dgm:prSet presAssocID="{41FCD96B-A83C-46C0-855E-7868B4F515B7}" presName="parTxOnlySpace" presStyleCnt="0"/>
      <dgm:spPr/>
    </dgm:pt>
    <dgm:pt modelId="{9A4324E5-2317-46E1-B488-4EEBE57178C5}" type="pres">
      <dgm:prSet presAssocID="{0005933D-4B68-4D03-921B-E43D57E4AE0C}" presName="parTxOnly" presStyleLbl="node1" presStyleIdx="1" presStyleCnt="4" custScaleX="146923" custScaleY="158911" custLinFactNeighborX="-5969" custLinFactNeighborY="3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4DC27-BD85-4D58-8706-DFCE5543904F}" type="pres">
      <dgm:prSet presAssocID="{2C28F5BB-A895-433E-8BAA-3310840E3781}" presName="parTxOnlySpace" presStyleCnt="0"/>
      <dgm:spPr/>
    </dgm:pt>
    <dgm:pt modelId="{BF5A9D31-FD14-4F9D-85BA-861E589BF3AC}" type="pres">
      <dgm:prSet presAssocID="{5EA3764F-DD9F-4870-B2EE-0AB0638FE07E}" presName="parTxOnly" presStyleLbl="node1" presStyleIdx="2" presStyleCnt="4" custScaleY="154391" custLinFactX="-3016" custLinFactNeighborX="-100000" custLinFactNeighborY="3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4B046-FEA2-4987-BD22-3D3882639922}" type="pres">
      <dgm:prSet presAssocID="{A0BB22EA-3339-48E1-A8F0-7B5BA98A05A9}" presName="parTxOnlySpace" presStyleCnt="0"/>
      <dgm:spPr/>
    </dgm:pt>
    <dgm:pt modelId="{0E5481F0-3317-4C71-8533-F15352141906}" type="pres">
      <dgm:prSet presAssocID="{1FD3AA77-7A14-46D7-B3E6-8DE4E85A21CC}" presName="parTxOnly" presStyleLbl="node1" presStyleIdx="3" presStyleCnt="4" custScaleX="168600" custScaleY="149479" custLinFactX="-13020" custLinFactNeighborX="-100000" custLinFactNeighborY="3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B00A9-8266-43BF-8FA5-9C94806D99E3}" type="presOf" srcId="{0005933D-4B68-4D03-921B-E43D57E4AE0C}" destId="{9A4324E5-2317-46E1-B488-4EEBE57178C5}" srcOrd="0" destOrd="0" presId="urn:microsoft.com/office/officeart/2005/8/layout/chevron1"/>
    <dgm:cxn modelId="{DC78BA37-55D9-4B44-85E6-BE2E4A7029CF}" type="presOf" srcId="{5EA3764F-DD9F-4870-B2EE-0AB0638FE07E}" destId="{BF5A9D31-FD14-4F9D-85BA-861E589BF3AC}" srcOrd="0" destOrd="0" presId="urn:microsoft.com/office/officeart/2005/8/layout/chevron1"/>
    <dgm:cxn modelId="{C4AFB07F-4E1A-45BB-BD70-EB4B02A6631A}" srcId="{DE762E91-375E-43A4-A279-BB1F7624AF58}" destId="{1FD3AA77-7A14-46D7-B3E6-8DE4E85A21CC}" srcOrd="3" destOrd="0" parTransId="{B34AB329-A6F1-4863-AB23-9E3621621409}" sibTransId="{915EB979-9FDA-4AF0-9C6B-CCCD6D99AC9B}"/>
    <dgm:cxn modelId="{E933E699-DCDD-41AE-AAA1-19D226D6204D}" type="presOf" srcId="{DE762E91-375E-43A4-A279-BB1F7624AF58}" destId="{AFD54184-AA62-40B7-9A21-DB9CC1CC7E1A}" srcOrd="0" destOrd="0" presId="urn:microsoft.com/office/officeart/2005/8/layout/chevron1"/>
    <dgm:cxn modelId="{6BA39CE6-4D79-4844-BECC-E21062F6C6FC}" type="presOf" srcId="{1FD3AA77-7A14-46D7-B3E6-8DE4E85A21CC}" destId="{0E5481F0-3317-4C71-8533-F15352141906}" srcOrd="0" destOrd="0" presId="urn:microsoft.com/office/officeart/2005/8/layout/chevron1"/>
    <dgm:cxn modelId="{09B81493-EA20-4AA8-BE69-F33DD698381C}" srcId="{DE762E91-375E-43A4-A279-BB1F7624AF58}" destId="{0005933D-4B68-4D03-921B-E43D57E4AE0C}" srcOrd="1" destOrd="0" parTransId="{7F6AE002-DBF2-46C9-90B4-EA255607BFCA}" sibTransId="{2C28F5BB-A895-433E-8BAA-3310840E3781}"/>
    <dgm:cxn modelId="{BB6C3672-DC24-4297-A4AE-B2027D1C4BA7}" type="presOf" srcId="{AF49BDA2-1739-43E6-A942-33A35E7F00E0}" destId="{14F96A44-E0CB-4F3C-A58D-E31B7536FC65}" srcOrd="0" destOrd="0" presId="urn:microsoft.com/office/officeart/2005/8/layout/chevron1"/>
    <dgm:cxn modelId="{DC21EAE5-96B7-470C-BAEC-0E61BF74D223}" srcId="{DE762E91-375E-43A4-A279-BB1F7624AF58}" destId="{AF49BDA2-1739-43E6-A942-33A35E7F00E0}" srcOrd="0" destOrd="0" parTransId="{0848AA4E-6A00-465F-87B7-1E8AB92D8D80}" sibTransId="{41FCD96B-A83C-46C0-855E-7868B4F515B7}"/>
    <dgm:cxn modelId="{4F0C09DB-C240-457E-BE23-61492D3EF256}" srcId="{DE762E91-375E-43A4-A279-BB1F7624AF58}" destId="{5EA3764F-DD9F-4870-B2EE-0AB0638FE07E}" srcOrd="2" destOrd="0" parTransId="{381BDEF3-97B5-4999-BF24-E750D8342F86}" sibTransId="{A0BB22EA-3339-48E1-A8F0-7B5BA98A05A9}"/>
    <dgm:cxn modelId="{5E1E3541-D07B-4D0F-BC2E-21A55836FBA8}" type="presParOf" srcId="{AFD54184-AA62-40B7-9A21-DB9CC1CC7E1A}" destId="{14F96A44-E0CB-4F3C-A58D-E31B7536FC65}" srcOrd="0" destOrd="0" presId="urn:microsoft.com/office/officeart/2005/8/layout/chevron1"/>
    <dgm:cxn modelId="{37EC00C6-CDE3-49C0-A2CE-C6DDFB9116CF}" type="presParOf" srcId="{AFD54184-AA62-40B7-9A21-DB9CC1CC7E1A}" destId="{60FBC08B-34EE-424B-ACDC-E7F8098B4C72}" srcOrd="1" destOrd="0" presId="urn:microsoft.com/office/officeart/2005/8/layout/chevron1"/>
    <dgm:cxn modelId="{BFC20179-B059-4BE0-978A-3D44CB77483B}" type="presParOf" srcId="{AFD54184-AA62-40B7-9A21-DB9CC1CC7E1A}" destId="{9A4324E5-2317-46E1-B488-4EEBE57178C5}" srcOrd="2" destOrd="0" presId="urn:microsoft.com/office/officeart/2005/8/layout/chevron1"/>
    <dgm:cxn modelId="{2349F017-3164-4A6F-9BB0-292260E5E2ED}" type="presParOf" srcId="{AFD54184-AA62-40B7-9A21-DB9CC1CC7E1A}" destId="{E384DC27-BD85-4D58-8706-DFCE5543904F}" srcOrd="3" destOrd="0" presId="urn:microsoft.com/office/officeart/2005/8/layout/chevron1"/>
    <dgm:cxn modelId="{D4FDF27E-8BF9-42EF-94C1-03D0ABE321A3}" type="presParOf" srcId="{AFD54184-AA62-40B7-9A21-DB9CC1CC7E1A}" destId="{BF5A9D31-FD14-4F9D-85BA-861E589BF3AC}" srcOrd="4" destOrd="0" presId="urn:microsoft.com/office/officeart/2005/8/layout/chevron1"/>
    <dgm:cxn modelId="{776C57BF-63E8-474E-B900-6906ACDA0D63}" type="presParOf" srcId="{AFD54184-AA62-40B7-9A21-DB9CC1CC7E1A}" destId="{9424B046-FEA2-4987-BD22-3D3882639922}" srcOrd="5" destOrd="0" presId="urn:microsoft.com/office/officeart/2005/8/layout/chevron1"/>
    <dgm:cxn modelId="{1B92C9F7-52BD-425F-AEDD-D47348351BA8}" type="presParOf" srcId="{AFD54184-AA62-40B7-9A21-DB9CC1CC7E1A}" destId="{0E5481F0-3317-4C71-8533-F1535214190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A08B-CE99-4CAA-8906-44599B1E398E}">
      <dsp:nvSpPr>
        <dsp:cNvPr id="0" name=""/>
        <dsp:cNvSpPr/>
      </dsp:nvSpPr>
      <dsp:spPr>
        <a:xfrm>
          <a:off x="659249" y="0"/>
          <a:ext cx="7471493" cy="51845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E4008-B34C-48A2-9083-31A3955B2B78}">
      <dsp:nvSpPr>
        <dsp:cNvPr id="0" name=""/>
        <dsp:cNvSpPr/>
      </dsp:nvSpPr>
      <dsp:spPr>
        <a:xfrm>
          <a:off x="145937" y="240273"/>
          <a:ext cx="2421335" cy="4616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Phase 1 (yr1-2)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Develop and pilot test Y-Check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-Youth &amp; community engagement and support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-Screening tools, clinical protocols and referral pathways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-Digital platform development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64137" y="358473"/>
        <a:ext cx="2184935" cy="4380153"/>
      </dsp:txXfrm>
    </dsp:sp>
    <dsp:sp modelId="{284DAC0D-46FF-41D1-BB4D-27FCBC93CE7C}">
      <dsp:nvSpPr>
        <dsp:cNvPr id="0" name=""/>
        <dsp:cNvSpPr/>
      </dsp:nvSpPr>
      <dsp:spPr>
        <a:xfrm>
          <a:off x="2722087" y="254407"/>
          <a:ext cx="1953492" cy="4643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Phase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 (</a:t>
          </a:r>
          <a:r>
            <a:rPr lang="en-US" sz="1800" b="1" kern="1200" dirty="0" err="1"/>
            <a:t>yr</a:t>
          </a:r>
          <a:r>
            <a:rPr lang="en-US" sz="1800" b="1" kern="1200" dirty="0"/>
            <a:t> 2-3)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Y-Check Implementation and evidence generation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</a:t>
          </a:r>
        </a:p>
      </dsp:txBody>
      <dsp:txXfrm>
        <a:off x="2817449" y="349769"/>
        <a:ext cx="1762768" cy="4452354"/>
      </dsp:txXfrm>
    </dsp:sp>
    <dsp:sp modelId="{2E8AF959-6D64-45F7-B856-57FAF1D22144}">
      <dsp:nvSpPr>
        <dsp:cNvPr id="0" name=""/>
        <dsp:cNvSpPr/>
      </dsp:nvSpPr>
      <dsp:spPr>
        <a:xfrm>
          <a:off x="4980452" y="274668"/>
          <a:ext cx="1675499" cy="4632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Phase 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(yr3-4)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Knowledge dissemination and translation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062243" y="356459"/>
        <a:ext cx="1511917" cy="4468421"/>
      </dsp:txXfrm>
    </dsp:sp>
    <dsp:sp modelId="{83C5AA79-AD1E-4F2C-91EF-7633896F8A84}">
      <dsp:nvSpPr>
        <dsp:cNvPr id="0" name=""/>
        <dsp:cNvSpPr/>
      </dsp:nvSpPr>
      <dsp:spPr>
        <a:xfrm>
          <a:off x="6906970" y="961438"/>
          <a:ext cx="1883021" cy="305211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Outputs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Novel intervention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Evidence on cost-effectiveness in urban Zimbabwean settings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Proposals for follow-on studies</a:t>
          </a:r>
        </a:p>
      </dsp:txBody>
      <dsp:txXfrm>
        <a:off x="6998892" y="1053360"/>
        <a:ext cx="1699177" cy="286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96A44-E0CB-4F3C-A58D-E31B7536FC65}">
      <dsp:nvSpPr>
        <dsp:cNvPr id="0" name=""/>
        <dsp:cNvSpPr/>
      </dsp:nvSpPr>
      <dsp:spPr>
        <a:xfrm>
          <a:off x="266452" y="694806"/>
          <a:ext cx="3126835" cy="1300486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Screening questionnaire</a:t>
          </a:r>
        </a:p>
      </dsp:txBody>
      <dsp:txXfrm>
        <a:off x="916695" y="694806"/>
        <a:ext cx="1826349" cy="1300486"/>
      </dsp:txXfrm>
    </dsp:sp>
    <dsp:sp modelId="{9A4324E5-2317-46E1-B488-4EEBE57178C5}">
      <dsp:nvSpPr>
        <dsp:cNvPr id="0" name=""/>
        <dsp:cNvSpPr/>
      </dsp:nvSpPr>
      <dsp:spPr>
        <a:xfrm>
          <a:off x="2904627" y="671739"/>
          <a:ext cx="3112620" cy="1346636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Physical examination &amp; laboratory tests</a:t>
          </a:r>
        </a:p>
      </dsp:txBody>
      <dsp:txXfrm>
        <a:off x="3577945" y="671739"/>
        <a:ext cx="1765984" cy="1346636"/>
      </dsp:txXfrm>
    </dsp:sp>
    <dsp:sp modelId="{BF5A9D31-FD14-4F9D-85BA-861E589BF3AC}">
      <dsp:nvSpPr>
        <dsp:cNvPr id="0" name=""/>
        <dsp:cNvSpPr/>
      </dsp:nvSpPr>
      <dsp:spPr>
        <a:xfrm>
          <a:off x="5542290" y="690882"/>
          <a:ext cx="2118538" cy="1308333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Nurse review</a:t>
          </a:r>
        </a:p>
      </dsp:txBody>
      <dsp:txXfrm>
        <a:off x="6196457" y="690882"/>
        <a:ext cx="810205" cy="1308333"/>
      </dsp:txXfrm>
    </dsp:sp>
    <dsp:sp modelId="{0E5481F0-3317-4C71-8533-F15352141906}">
      <dsp:nvSpPr>
        <dsp:cNvPr id="0" name=""/>
        <dsp:cNvSpPr/>
      </dsp:nvSpPr>
      <dsp:spPr>
        <a:xfrm>
          <a:off x="7237036" y="711695"/>
          <a:ext cx="3571855" cy="1266708"/>
        </a:xfrm>
        <a:prstGeom prst="chevron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 promotion, counselling,  treatment and/or referral</a:t>
          </a:r>
        </a:p>
      </dsp:txBody>
      <dsp:txXfrm>
        <a:off x="7870390" y="711695"/>
        <a:ext cx="2305147" cy="1266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100E-DF82-41AE-A0F8-9F751B7F0250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CFDC-1277-4243-ACDE-FA989810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6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4D42F-6154-4FA9-9615-446FC24F13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6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4D42F-6154-4FA9-9615-446FC24F1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6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4D42F-6154-4FA9-9615-446FC24F13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 criteria: (</a:t>
            </a:r>
            <a:r>
              <a:rPr lang="en-GB" sz="26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Identified need (ii) accurate and acceptable test (iii) locally accessible effective intervention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5CFDC-1277-4243-ACDE-FA9898105B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9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00214"/>
            <a:ext cx="10944225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3A6D-4E94-CB4B-AA2F-A332CDDE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95912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8E88-B2B3-C44A-AD48-511DC6A3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0213"/>
            <a:ext cx="5395913" cy="4476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48A03-ACD3-5145-A719-60D9B290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6C7F-1667-F242-ADFC-676F5F55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F63DA-F313-1746-AD00-C80C785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B5AE2D-D421-7041-8A53-F41FD1B2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49C8-120E-3C42-90D6-42DFDF94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00213"/>
            <a:ext cx="5373687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3E35-BF8B-9C45-9D51-021CB715B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505075"/>
            <a:ext cx="53736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7689-2D54-3C40-A7F0-D80AC39C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00213"/>
            <a:ext cx="5395913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BC7B7-F168-684D-B0C0-294859A1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95913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35901-7A31-2D49-AF11-C6D3CEA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E9FC5-9D86-E040-B89F-8AD7496D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AC3D-A7BF-9E41-AAE7-4BEA997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87B134-1BC1-0940-98BE-5A568481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C77C7-80C1-9140-A499-13E72E9C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6E10-81D8-A040-BB6F-5D7439C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595F-7A74-0E4A-A0F8-DA99508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B0D32D-8DF2-CA49-9D8A-48F8318C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0B3BA-E43A-154B-9187-FED229F5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02C34-E9C0-9E46-8E1F-F94B327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B8AA-231A-9440-8B45-2D10079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4CFB5-54D0-6D49-BDBB-25528334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16427-9DF2-4C40-A670-F7B97F19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E2180-AE83-D045-840C-8A8A9CEE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CDCB5C-FC13-204B-B353-0721FAE2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59385"/>
            <a:ext cx="10729912" cy="7016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5E7AA2-7EDC-1246-B832-B1E43F0C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223010"/>
            <a:ext cx="10944225" cy="495395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7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fif"/><Relationship Id="rId4" Type="http://schemas.openxmlformats.org/officeDocument/2006/relationships/image" Target="https://end.org/wp-content/uploads/2018/02/Zimbabwe-MOH-logo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D5EFE7E-57B4-8B43-BAE2-50A857FA27BF}"/>
              </a:ext>
            </a:extLst>
          </p:cNvPr>
          <p:cNvSpPr txBox="1"/>
          <p:nvPr/>
        </p:nvSpPr>
        <p:spPr>
          <a:xfrm>
            <a:off x="723481" y="595701"/>
            <a:ext cx="10329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onstantia" panose="02030602050306030303" pitchFamily="18" charset="0"/>
              </a:rPr>
              <a:t>Y-Check: Evaluating the effectiveness of adolescent health check-ups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1E5EA-FFF5-5B41-BE05-21C273DE7C3A}"/>
              </a:ext>
            </a:extLst>
          </p:cNvPr>
          <p:cNvSpPr txBox="1"/>
          <p:nvPr/>
        </p:nvSpPr>
        <p:spPr>
          <a:xfrm>
            <a:off x="2831876" y="3364576"/>
            <a:ext cx="673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Dr.</a:t>
            </a:r>
            <a:r>
              <a:rPr lang="en-GB" sz="24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Aoife Doyle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Faculty of Epidemiology and Population Health, LSHTM, UK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Biomedical Research and Training Institute, Harare, Zimbabwe</a:t>
            </a:r>
          </a:p>
        </p:txBody>
      </p:sp>
      <p:pic>
        <p:nvPicPr>
          <p:cNvPr id="9" name="Picture 8" descr="Zimbabwe MOH logo - The END Fund">
            <a:extLst>
              <a:ext uri="{FF2B5EF4-FFF2-40B4-BE49-F238E27FC236}">
                <a16:creationId xmlns:a16="http://schemas.microsoft.com/office/drawing/2014/main" id="{F1C9AEA0-1B69-C448-B659-70214FFF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/>
          <a:stretch>
            <a:fillRect/>
          </a:stretch>
        </p:blipFill>
        <p:spPr>
          <a:xfrm>
            <a:off x="4943283" y="5352701"/>
            <a:ext cx="877256" cy="1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6E24D-7A0A-4FBA-8098-963DAB1A0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730" y="5479998"/>
            <a:ext cx="903320" cy="999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4FB7A-939A-4E6B-AEA8-9B0408B8A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648" y="5758835"/>
            <a:ext cx="1637225" cy="580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C3E09B-CB9E-435E-9C56-7F027B61E4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32" t="-4016" r="14271" b="19183"/>
          <a:stretch/>
        </p:blipFill>
        <p:spPr>
          <a:xfrm>
            <a:off x="5944253" y="5342690"/>
            <a:ext cx="914787" cy="1136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E11EA-F2A6-4D96-A8EE-A502F3FE9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907" y="5479998"/>
            <a:ext cx="1127975" cy="9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645920"/>
            <a:ext cx="7122159" cy="485648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Ministry of Health and Child Care</a:t>
            </a:r>
          </a:p>
          <a:p>
            <a:r>
              <a:rPr lang="en-GB" b="1" dirty="0"/>
              <a:t>Ministry of Primary and Secondary Education</a:t>
            </a:r>
          </a:p>
          <a:p>
            <a:r>
              <a:rPr lang="en-GB" b="1" dirty="0"/>
              <a:t>Y-Check team </a:t>
            </a:r>
            <a:r>
              <a:rPr lang="en-GB" dirty="0"/>
              <a:t>(Farrie Nzvere, Salome Manyau, Chelsea Mazonde, Mcnelson Zulu, Cuthbert </a:t>
            </a:r>
            <a:r>
              <a:rPr lang="en-GB" dirty="0" err="1"/>
              <a:t>Sekanevana</a:t>
            </a:r>
            <a:r>
              <a:rPr lang="en-GB" dirty="0"/>
              <a:t>, Prosper Usika, Tendai Murwira, Chipo </a:t>
            </a:r>
            <a:r>
              <a:rPr lang="en-GB" dirty="0" err="1"/>
              <a:t>Mazarura</a:t>
            </a:r>
            <a:r>
              <a:rPr lang="en-GB" dirty="0"/>
              <a:t>, Chipo Nyamayaro, Faith </a:t>
            </a:r>
            <a:r>
              <a:rPr lang="en-GB" dirty="0" err="1"/>
              <a:t>Kandiye</a:t>
            </a:r>
            <a:r>
              <a:rPr lang="en-GB" dirty="0"/>
              <a:t>, Raphel Nyahwedegwe)</a:t>
            </a:r>
          </a:p>
          <a:p>
            <a:r>
              <a:rPr lang="en-GB" b="1" dirty="0"/>
              <a:t>BRTI</a:t>
            </a:r>
            <a:r>
              <a:rPr lang="en-GB" dirty="0"/>
              <a:t> (Rashida Ferrand, Ethel Dauya, Tsitsi Bandason, Chido Dziva Chikwari, Vicky Simms,  Constance Mackworth-Young, Rudo Chingono, Mandi Tembo)</a:t>
            </a:r>
          </a:p>
          <a:p>
            <a:r>
              <a:rPr lang="en-GB" b="1" dirty="0"/>
              <a:t>WHO</a:t>
            </a:r>
            <a:r>
              <a:rPr lang="en-GB" dirty="0"/>
              <a:t> ( Prerna Banati, Valentina Baltag, David Ross) </a:t>
            </a:r>
          </a:p>
          <a:p>
            <a:r>
              <a:rPr lang="en-GB" b="1" dirty="0" smtClean="0"/>
              <a:t>LSHTM</a:t>
            </a:r>
            <a:r>
              <a:rPr lang="en-GB" dirty="0" smtClean="0"/>
              <a:t> </a:t>
            </a:r>
            <a:r>
              <a:rPr lang="en-GB" dirty="0"/>
              <a:t>(Helen Weiss, Giulia </a:t>
            </a:r>
            <a:r>
              <a:rPr lang="en-GB" dirty="0" err="1"/>
              <a:t>Grecco</a:t>
            </a:r>
            <a:r>
              <a:rPr lang="en-GB" dirty="0"/>
              <a:t>, Sarah Bernays)</a:t>
            </a:r>
          </a:p>
          <a:p>
            <a:r>
              <a:rPr lang="en-GB" b="1" dirty="0"/>
              <a:t>MITU</a:t>
            </a:r>
            <a:r>
              <a:rPr lang="en-GB" dirty="0"/>
              <a:t> (Saidi Kapiga, Mussa Nsanya, Gerry Mshana, Yovitha Sedekia)</a:t>
            </a:r>
          </a:p>
          <a:p>
            <a:r>
              <a:rPr lang="en-GB" b="1" dirty="0"/>
              <a:t>University of Ghana </a:t>
            </a:r>
            <a:r>
              <a:rPr lang="en-GB" dirty="0"/>
              <a:t>(Benedict </a:t>
            </a:r>
            <a:r>
              <a:rPr lang="en-GB" dirty="0" err="1"/>
              <a:t>Woebong</a:t>
            </a:r>
            <a:r>
              <a:rPr lang="en-GB" dirty="0"/>
              <a:t> , Franklin </a:t>
            </a:r>
            <a:r>
              <a:rPr lang="en-GB" dirty="0" err="1"/>
              <a:t>Glozah,Philip</a:t>
            </a:r>
            <a:r>
              <a:rPr lang="en-GB" dirty="0"/>
              <a:t> Adongo, Eric Koka, Hannah Taylor-</a:t>
            </a:r>
            <a:r>
              <a:rPr lang="en-GB" dirty="0" err="1"/>
              <a:t>Abdulai</a:t>
            </a:r>
            <a:r>
              <a:rPr lang="en-GB" dirty="0"/>
              <a:t>)</a:t>
            </a:r>
          </a:p>
          <a:p>
            <a:r>
              <a:rPr lang="en-GB" b="1" dirty="0"/>
              <a:t>UKRI and </a:t>
            </a:r>
            <a:r>
              <a:rPr lang="en-GB" b="1" dirty="0" err="1"/>
              <a:t>Fondation</a:t>
            </a:r>
            <a:r>
              <a:rPr lang="en-GB" b="1" dirty="0"/>
              <a:t> </a:t>
            </a:r>
            <a:r>
              <a:rPr lang="en-GB" b="1" dirty="0" err="1"/>
              <a:t>Botnar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40" y="2025767"/>
            <a:ext cx="4426080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5" y="42344"/>
            <a:ext cx="10515600" cy="1325563"/>
          </a:xfrm>
        </p:spPr>
        <p:txBody>
          <a:bodyPr/>
          <a:lstStyle/>
          <a:p>
            <a:r>
              <a:rPr lang="en-GB" dirty="0"/>
              <a:t>Adolescent health and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395" y="1367907"/>
            <a:ext cx="7772400" cy="50809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In Adolescence, </a:t>
            </a:r>
            <a:r>
              <a:rPr lang="en-GB" sz="2400" b="1" dirty="0"/>
              <a:t>health-related behaviours adopted </a:t>
            </a:r>
            <a:r>
              <a:rPr lang="en-GB" sz="2400" dirty="0"/>
              <a:t>that will have substantial positive or negative impacts on short- and long- term </a:t>
            </a:r>
            <a:r>
              <a:rPr lang="en-GB" sz="2400" b="1" dirty="0"/>
              <a:t>health, educational attainment and employment prospects.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However, </a:t>
            </a:r>
            <a:r>
              <a:rPr lang="en-GB" sz="2400" b="1" dirty="0"/>
              <a:t>few adolescents have any contact with health services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b="1" dirty="0"/>
              <a:t>missed opportunity </a:t>
            </a:r>
            <a:r>
              <a:rPr lang="en-GB" sz="2400" dirty="0"/>
              <a:t>for early detection of health problems, health promotion, and the development of healthy health-seeking behaviours.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Y-Check 15 Mar </a:t>
            </a:r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5F16-EEB5-441F-926A-F168E90F2C92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81512"/>
            <a:ext cx="3178493" cy="44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52" y="42344"/>
            <a:ext cx="10515600" cy="1325563"/>
          </a:xfrm>
        </p:spPr>
        <p:txBody>
          <a:bodyPr/>
          <a:lstStyle/>
          <a:p>
            <a:r>
              <a:rPr lang="en-GB" dirty="0"/>
              <a:t>Triple dividend for human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Y-Check 15 </a:t>
            </a:r>
            <a:r>
              <a:rPr lang="en-GB" dirty="0" smtClean="0"/>
              <a:t>Mar </a:t>
            </a:r>
            <a:r>
              <a:rPr lang="en-GB" dirty="0"/>
              <a:t>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5F16-EEB5-441F-926A-F168E90F2C92}" type="slidenum">
              <a:rPr lang="en-GB" smtClean="0"/>
              <a:t>3</a:t>
            </a:fld>
            <a:endParaRPr lang="en-GB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33" y="1354505"/>
            <a:ext cx="4915167" cy="49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92" y="1071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Novel </a:t>
            </a:r>
            <a:r>
              <a:rPr lang="en-GB" dirty="0"/>
              <a:t>a</a:t>
            </a:r>
            <a:r>
              <a:rPr lang="en-GB" sz="4000" dirty="0"/>
              <a:t>dolescent </a:t>
            </a:r>
            <a:r>
              <a:rPr lang="en-GB" dirty="0"/>
              <a:t>c</a:t>
            </a:r>
            <a:r>
              <a:rPr lang="en-GB" sz="4000" dirty="0"/>
              <a:t>heck-up </a:t>
            </a:r>
            <a:r>
              <a:rPr lang="en-GB" dirty="0"/>
              <a:t>s</a:t>
            </a:r>
            <a:r>
              <a:rPr lang="en-GB" sz="4000" dirty="0"/>
              <a:t>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480" y="1709545"/>
            <a:ext cx="67462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Aim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To develop and evaluate the effectiveness and cost-effectiveness of a novel adolescent health check-up visit strategy to </a:t>
            </a:r>
            <a:r>
              <a:rPr lang="en-GB" sz="2800" b="1" dirty="0"/>
              <a:t>provide access to adolescent-friendly </a:t>
            </a:r>
            <a:r>
              <a:rPr lang="en-GB" sz="2800" b="1" dirty="0" err="1"/>
              <a:t>promotive</a:t>
            </a:r>
            <a:r>
              <a:rPr lang="en-GB" sz="2800" b="1" dirty="0"/>
              <a:t>, preventive and curative health care</a:t>
            </a:r>
          </a:p>
          <a:p>
            <a:endParaRPr lang="en-GB" sz="2000" dirty="0"/>
          </a:p>
          <a:p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35" y="1384522"/>
            <a:ext cx="3736897" cy="52359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Y-Check 15 Mar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5F16-EEB5-441F-926A-F168E90F2C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60072"/>
            <a:ext cx="8676640" cy="674651"/>
          </a:xfrm>
        </p:spPr>
        <p:txBody>
          <a:bodyPr>
            <a:normAutofit/>
          </a:bodyPr>
          <a:lstStyle/>
          <a:p>
            <a:r>
              <a:rPr lang="en-GB" dirty="0"/>
              <a:t>Formative work in Zimbabwe (2020)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720" y="4287646"/>
            <a:ext cx="3246094" cy="243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87" y="1412776"/>
            <a:ext cx="2300560" cy="2803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1256467"/>
            <a:ext cx="8300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WHO-led  12-month multi-country study  </a:t>
            </a:r>
            <a:r>
              <a:rPr lang="en-GB" sz="2200" dirty="0"/>
              <a:t>(PI David Ross; </a:t>
            </a:r>
            <a:r>
              <a:rPr lang="en-GB" sz="2200" dirty="0" err="1"/>
              <a:t>Fondation</a:t>
            </a:r>
            <a:r>
              <a:rPr lang="en-GB" sz="2200" dirty="0"/>
              <a:t> </a:t>
            </a:r>
            <a:r>
              <a:rPr lang="en-GB" sz="2200" dirty="0" err="1"/>
              <a:t>Botnar</a:t>
            </a:r>
            <a:r>
              <a:rPr lang="en-GB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Chitungwiza</a:t>
            </a:r>
            <a:r>
              <a:rPr lang="en-GB" sz="2200" dirty="0"/>
              <a:t> (386k population, 30km South of Harare)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IDI and participatory workshops with adolescents (10-14y, 15-19 y) and key stakeholders</a:t>
            </a: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Facilitators and Barriers to attending check- up visit</a:t>
            </a:r>
          </a:p>
          <a:p>
            <a:pPr lvl="1"/>
            <a:r>
              <a:rPr lang="en-GB" sz="2200" dirty="0"/>
              <a:t>Cost, usually only attend services when ill, parental approval, religious beliefs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Preferences for delivery of intervention</a:t>
            </a:r>
          </a:p>
          <a:p>
            <a:pPr lvl="1"/>
            <a:r>
              <a:rPr lang="en-GB" sz="2200" dirty="0"/>
              <a:t>Schools (10-14y); Community (15-19y)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Content of check-up visit </a:t>
            </a:r>
            <a:r>
              <a:rPr lang="en-GB" sz="2200" dirty="0"/>
              <a:t>: SRH, mental health, mouth and teeth, hearing, anaemia, immunisation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i="1" dirty="0"/>
              <a:t>Rudo Chingono, Constance Mackworth-Young, et al, Journal of Adolescent Health, 2021</a:t>
            </a:r>
          </a:p>
        </p:txBody>
      </p:sp>
    </p:spTree>
    <p:extLst>
      <p:ext uri="{BB962C8B-B14F-4D97-AF65-F5344CB8AC3E}">
        <p14:creationId xmlns:p14="http://schemas.microsoft.com/office/powerpoint/2010/main" val="3362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360412"/>
            <a:ext cx="8625160" cy="623236"/>
          </a:xfrm>
        </p:spPr>
        <p:txBody>
          <a:bodyPr>
            <a:normAutofit fontScale="90000"/>
          </a:bodyPr>
          <a:lstStyle/>
          <a:p>
            <a:r>
              <a:rPr lang="en-GB" dirty="0"/>
              <a:t>UKRI Future Leaders Fellowship (2021-25)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09741"/>
              </p:ext>
            </p:extLst>
          </p:nvPr>
        </p:nvGraphicFramePr>
        <p:xfrm>
          <a:off x="1847528" y="1340768"/>
          <a:ext cx="8789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0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2476" y="1192687"/>
            <a:ext cx="5373687" cy="804862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1498" y="2105022"/>
            <a:ext cx="5050582" cy="4549777"/>
          </a:xfrm>
        </p:spPr>
        <p:txBody>
          <a:bodyPr>
            <a:normAutofit fontScale="92500"/>
          </a:bodyPr>
          <a:lstStyle/>
          <a:p>
            <a:pPr marL="268288" lvl="1"/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Client-</a:t>
            </a:r>
            <a:r>
              <a:rPr lang="en-GB" sz="26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centered</a:t>
            </a:r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integrated check up visits for males and females at two time-points during adolescence</a:t>
            </a:r>
          </a:p>
          <a:p>
            <a:pPr marL="893763" lvl="2" indent="-457200"/>
            <a:r>
              <a:rPr lang="en-GB" sz="26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Y-Check 1- </a:t>
            </a:r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 (4 schools, Grade 5, 10-13 y, n=1000)</a:t>
            </a:r>
          </a:p>
          <a:p>
            <a:pPr marL="893763" lvl="2" indent="-457200"/>
            <a:r>
              <a:rPr lang="en-GB" sz="2600" u="sng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Y-Check 2- </a:t>
            </a:r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Schools and Community settings (2 schools, Form 3, 16-19 y, n=1000)</a:t>
            </a:r>
          </a:p>
          <a:p>
            <a:pPr marL="725488" lvl="1" indent="-457200"/>
            <a:endParaRPr lang="en-GB" sz="2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/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 to be screened for context specific and aligned with policy</a:t>
            </a:r>
          </a:p>
          <a:p>
            <a:pPr marL="725488" lvl="1" indent="-457200"/>
            <a:endParaRPr lang="en-GB" sz="2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891903" y="1156176"/>
            <a:ext cx="3586480" cy="804862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731759" y="2050414"/>
            <a:ext cx="4264977" cy="4722497"/>
          </a:xfrm>
        </p:spPr>
        <p:txBody>
          <a:bodyPr>
            <a:normAutofit fontScale="92500" lnSpcReduction="10000"/>
          </a:bodyPr>
          <a:lstStyle/>
          <a:p>
            <a:pPr marL="268288" lvl="1"/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follow-up at 4 months and 12 months – health and educational outcomes</a:t>
            </a:r>
          </a:p>
          <a:p>
            <a:pPr marL="268288" lvl="1"/>
            <a:endParaRPr lang="en-GB" sz="2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/>
            <a:r>
              <a:rPr lang="en-GB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outcome: </a:t>
            </a:r>
          </a:p>
          <a:p>
            <a:pPr marL="39688" lvl="1" indent="0">
              <a:buNone/>
            </a:pPr>
            <a:r>
              <a:rPr lang="en-GB" sz="2600" dirty="0"/>
              <a:t>% who screen positive for at least one condition and receive appropriate on-the-spot care or complete appropriate referral within 4 months.</a:t>
            </a:r>
          </a:p>
          <a:p>
            <a:pPr marL="268288" lvl="1"/>
            <a:endParaRPr lang="en-GB" sz="2600" dirty="0"/>
          </a:p>
          <a:p>
            <a:pPr marL="268288" lvl="1"/>
            <a:r>
              <a:rPr lang="en-GB" sz="2600" dirty="0"/>
              <a:t>Process evaluation</a:t>
            </a:r>
          </a:p>
          <a:p>
            <a:pPr marL="268288" lvl="1"/>
            <a:endParaRPr lang="en-GB" sz="2600" dirty="0"/>
          </a:p>
          <a:p>
            <a:pPr marL="268288" lvl="1"/>
            <a:r>
              <a:rPr lang="en-GB" sz="2600" dirty="0"/>
              <a:t>Cost-effectiveness analysis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207" y="347028"/>
            <a:ext cx="10729912" cy="701675"/>
          </a:xfrm>
        </p:spPr>
        <p:txBody>
          <a:bodyPr/>
          <a:lstStyle/>
          <a:p>
            <a:r>
              <a:rPr lang="en-GB" dirty="0"/>
              <a:t>Implementation and 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60" y="2105022"/>
            <a:ext cx="2575811" cy="37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Check-up visit format and content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23087"/>
              </p:ext>
            </p:extLst>
          </p:nvPr>
        </p:nvGraphicFramePr>
        <p:xfrm>
          <a:off x="446564" y="1188718"/>
          <a:ext cx="11298872" cy="263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877888" y="3825723"/>
            <a:ext cx="2749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Psychosocial issues</a:t>
            </a:r>
          </a:p>
          <a:p>
            <a:r>
              <a:rPr lang="en-GB" sz="2400" dirty="0"/>
              <a:t>Drug, alcohol, tobacco use</a:t>
            </a:r>
          </a:p>
          <a:p>
            <a:r>
              <a:rPr lang="en-GB" sz="2400" dirty="0"/>
              <a:t>Mental health</a:t>
            </a:r>
          </a:p>
          <a:p>
            <a:r>
              <a:rPr lang="en-GB" sz="2400" dirty="0"/>
              <a:t>Epilepsy</a:t>
            </a:r>
          </a:p>
          <a:p>
            <a:r>
              <a:rPr lang="en-GB" sz="2400" dirty="0"/>
              <a:t>Immunisation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29066" y="3811012"/>
            <a:ext cx="403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Voluntary male circumcision</a:t>
            </a:r>
          </a:p>
          <a:p>
            <a:r>
              <a:rPr lang="en-GB" sz="2400" dirty="0"/>
              <a:t>Menstrual Hygiene Management</a:t>
            </a:r>
          </a:p>
          <a:p>
            <a:r>
              <a:rPr lang="en-GB" sz="2400" dirty="0"/>
              <a:t>Sexual and reproductive health and HIV prevention  (Y-Check 2 only)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7386" y="3825723"/>
            <a:ext cx="3193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Growth, nutrition, and physical activity</a:t>
            </a:r>
          </a:p>
          <a:p>
            <a:r>
              <a:rPr lang="en-GB" sz="2400" dirty="0"/>
              <a:t>Oral health</a:t>
            </a:r>
          </a:p>
          <a:p>
            <a:r>
              <a:rPr lang="en-GB" sz="2400" dirty="0"/>
              <a:t>Eyesight &amp; Hearing</a:t>
            </a:r>
          </a:p>
          <a:p>
            <a:r>
              <a:rPr lang="en-GB" sz="2400" dirty="0"/>
              <a:t>Physical impairment</a:t>
            </a:r>
          </a:p>
          <a:p>
            <a:r>
              <a:rPr lang="en-GB" sz="2400" dirty="0"/>
              <a:t>Blood pressure (Y-Check 2 only)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64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3" y="161"/>
            <a:ext cx="8787297" cy="1325563"/>
          </a:xfrm>
        </p:spPr>
        <p:txBody>
          <a:bodyPr>
            <a:normAutofit/>
          </a:bodyPr>
          <a:lstStyle/>
          <a:p>
            <a:r>
              <a:rPr lang="en-GB" sz="4000" dirty="0"/>
              <a:t>Global context: Check-up visits &amp; school health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Y-Check 15 Mar 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5F16-EEB5-441F-926A-F168E90F2C92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62560" y="1759647"/>
            <a:ext cx="6776719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0">
              <a:buNone/>
            </a:pPr>
            <a:r>
              <a:rPr lang="en-GB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Obtaining evidence on check-ups is a top World Health Organization (WHO) priority for adolescent health research</a:t>
            </a:r>
          </a:p>
          <a:p>
            <a:pPr marL="725488" lvl="1" indent="-457200"/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recommendations for preventive and </a:t>
            </a:r>
            <a:r>
              <a:rPr lang="en-GB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promotive</a:t>
            </a: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contacts with the health system</a:t>
            </a:r>
          </a:p>
          <a:p>
            <a:pPr marL="725488" lvl="1" indent="-457200"/>
            <a:endParaRPr lang="en-GB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0">
              <a:buNone/>
            </a:pPr>
            <a:r>
              <a:rPr lang="en-GB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Y-Check Phase 2 in Tanzania and Ghana with funding from  </a:t>
            </a:r>
            <a:r>
              <a:rPr lang="en-GB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Fondation</a:t>
            </a:r>
            <a:r>
              <a:rPr lang="en-GB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Botnar</a:t>
            </a:r>
            <a:r>
              <a:rPr lang="en-GB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(2022-2024)</a:t>
            </a:r>
          </a:p>
          <a:p>
            <a:pPr marL="72548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WHO, Geneva</a:t>
            </a:r>
          </a:p>
          <a:p>
            <a:pPr marL="72548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 Research and Training Institute, Zimbabwe</a:t>
            </a:r>
          </a:p>
          <a:p>
            <a:pPr marL="72548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Mwanza Intervention Trials Unit/ National Institute for Medical Research, Mwanza, Tanzania.</a:t>
            </a:r>
          </a:p>
          <a:p>
            <a:pPr marL="72548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Ghana School of Public Health, Ghana</a:t>
            </a:r>
          </a:p>
          <a:p>
            <a:pPr marL="725488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LSHTM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53" y="1759647"/>
            <a:ext cx="2374224" cy="3361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76" y="1759647"/>
            <a:ext cx="2410618" cy="3378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399" y="5583044"/>
            <a:ext cx="33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2021 guidance from WHO</a:t>
            </a:r>
          </a:p>
        </p:txBody>
      </p:sp>
    </p:spTree>
    <p:extLst>
      <p:ext uri="{BB962C8B-B14F-4D97-AF65-F5344CB8AC3E}">
        <p14:creationId xmlns:p14="http://schemas.microsoft.com/office/powerpoint/2010/main" val="1570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769</Words>
  <Application>Microsoft Office PowerPoint</Application>
  <PresentationFormat>Widescreen</PresentationFormat>
  <Paragraphs>119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Constantia</vt:lpstr>
      <vt:lpstr>Corbel</vt:lpstr>
      <vt:lpstr>Wingdings</vt:lpstr>
      <vt:lpstr>Office Theme</vt:lpstr>
      <vt:lpstr>PowerPoint Presentation</vt:lpstr>
      <vt:lpstr>Adolescent health and well-being</vt:lpstr>
      <vt:lpstr>Triple dividend for human development</vt:lpstr>
      <vt:lpstr>Novel adolescent check-up strategy</vt:lpstr>
      <vt:lpstr>Formative work in Zimbabwe (2020)</vt:lpstr>
      <vt:lpstr>UKRI Future Leaders Fellowship (2021-25)</vt:lpstr>
      <vt:lpstr>Implementation and evaluation</vt:lpstr>
      <vt:lpstr>Check-up visit format and content</vt:lpstr>
      <vt:lpstr>Global context: Check-up visits &amp; school health services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Calderwood</dc:creator>
  <cp:lastModifiedBy>Aoife Doyle</cp:lastModifiedBy>
  <cp:revision>30</cp:revision>
  <dcterms:created xsi:type="dcterms:W3CDTF">2022-02-15T09:03:33Z</dcterms:created>
  <dcterms:modified xsi:type="dcterms:W3CDTF">2022-03-14T14:31:30Z</dcterms:modified>
</cp:coreProperties>
</file>