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81" r:id="rId2"/>
  </p:sldMasterIdLst>
  <p:notesMasterIdLst>
    <p:notesMasterId r:id="rId35"/>
  </p:notesMasterIdLst>
  <p:handoutMasterIdLst>
    <p:handoutMasterId r:id="rId36"/>
  </p:handoutMasterIdLst>
  <p:sldIdLst>
    <p:sldId id="317" r:id="rId3"/>
    <p:sldId id="266" r:id="rId4"/>
    <p:sldId id="660" r:id="rId5"/>
    <p:sldId id="268" r:id="rId6"/>
    <p:sldId id="269" r:id="rId7"/>
    <p:sldId id="698" r:id="rId8"/>
    <p:sldId id="751" r:id="rId9"/>
    <p:sldId id="752" r:id="rId10"/>
    <p:sldId id="753" r:id="rId11"/>
    <p:sldId id="754" r:id="rId12"/>
    <p:sldId id="755" r:id="rId13"/>
    <p:sldId id="756" r:id="rId14"/>
    <p:sldId id="757" r:id="rId15"/>
    <p:sldId id="758" r:id="rId16"/>
    <p:sldId id="759" r:id="rId17"/>
    <p:sldId id="760" r:id="rId18"/>
    <p:sldId id="761" r:id="rId19"/>
    <p:sldId id="772" r:id="rId20"/>
    <p:sldId id="741" r:id="rId21"/>
    <p:sldId id="768" r:id="rId22"/>
    <p:sldId id="770" r:id="rId23"/>
    <p:sldId id="677" r:id="rId24"/>
    <p:sldId id="765" r:id="rId25"/>
    <p:sldId id="736" r:id="rId26"/>
    <p:sldId id="669" r:id="rId27"/>
    <p:sldId id="773" r:id="rId28"/>
    <p:sldId id="774" r:id="rId29"/>
    <p:sldId id="673" r:id="rId30"/>
    <p:sldId id="745" r:id="rId31"/>
    <p:sldId id="746" r:id="rId32"/>
    <p:sldId id="748" r:id="rId33"/>
    <p:sldId id="74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D6D"/>
    <a:srgbClr val="D5CEFC"/>
    <a:srgbClr val="BE94FF"/>
    <a:srgbClr val="632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1846"/>
  </p:normalViewPr>
  <p:slideViewPr>
    <p:cSldViewPr snapToGrid="0" snapToObjects="1">
      <p:cViewPr varScale="1">
        <p:scale>
          <a:sx n="94" d="100"/>
          <a:sy n="94" d="100"/>
        </p:scale>
        <p:origin x="1692" y="78"/>
      </p:cViewPr>
      <p:guideLst/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6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B8F4-58FF-42FA-8638-A4B0B3080BAC}" type="datetimeFigureOut">
              <a:rPr lang="en-GB" smtClean="0"/>
              <a:t>01/04/2022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C75A9-AA76-4212-B4F8-B8667CC8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596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CE98-3B20-4F4A-9B9C-E43A6F42C307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398D-A3C2-2D4A-BB3F-7B427B5B3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07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0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5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1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02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89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5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90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14561" lvl="1" indent="-45720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70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7398D-A3C2-2D4A-BB3F-7B427B5B3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1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24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7398D-A3C2-2D4A-BB3F-7B427B5B3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00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7398D-A3C2-2D4A-BB3F-7B427B5B3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205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0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305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40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27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Fluoroscently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labeled antibodies detected by flow cytometry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434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70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14561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7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20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81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43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66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3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34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5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8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919"/>
            <a:ext cx="5111750" cy="480728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Corbel" panose="020B0503020204020204" pitchFamily="34" charset="0"/>
              </a:defRPr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91919"/>
            <a:ext cx="3008313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Corbel" panose="020B0503020204020204" pitchFamily="34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697132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919"/>
            <a:ext cx="5111750" cy="480728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Corbel" panose="020B0503020204020204" pitchFamily="34" charset="0"/>
              </a:defRPr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91919"/>
            <a:ext cx="3008313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Corbel" panose="020B0503020204020204" pitchFamily="34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132"/>
            <a:ext cx="6697133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000" y="3429000"/>
            <a:ext cx="7772400" cy="684600"/>
          </a:xfrm>
          <a:prstGeom prst="rect">
            <a:avLst/>
          </a:prstGeom>
        </p:spPr>
        <p:txBody>
          <a:bodyPr vert="horz"/>
          <a:lstStyle>
            <a:lvl1pPr algn="l">
              <a:defRPr sz="320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000" y="44190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2000">
                <a:latin typeface="Arial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7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4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0" r:id="rId3"/>
    <p:sldLayoutId id="2147483663" r:id="rId4"/>
    <p:sldLayoutId id="2147483656" r:id="rId5"/>
    <p:sldLayoutId id="2147483665" r:id="rId6"/>
  </p:sldLayoutIdLst>
  <p:hf sldNum="0" hdr="0" ftr="0" dt="0"/>
  <p:txStyles>
    <p:titleStyle>
      <a:lvl1pPr algn="ctr" defTabSz="342991" rtl="0" eaLnBrk="1" latinLnBrk="0" hangingPunct="1">
        <a:spcBef>
          <a:spcPct val="0"/>
        </a:spcBef>
        <a:buNone/>
        <a:defRPr sz="3301" kern="1200" baseline="0">
          <a:solidFill>
            <a:schemeClr val="bg2"/>
          </a:solidFill>
          <a:latin typeface="merriweather" charset="0"/>
          <a:ea typeface="+mj-ea"/>
          <a:cs typeface="+mj-cs"/>
        </a:defRPr>
      </a:lvl1pPr>
    </p:titleStyle>
    <p:bodyStyle>
      <a:lvl1pPr marL="257244" indent="-257244" algn="l" defTabSz="342991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ct val="20000"/>
        </a:spcBef>
        <a:buFont typeface="Arial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Gambia PPT slide - image bar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0000" y="1456767"/>
            <a:ext cx="8982000" cy="151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468000" y="6474768"/>
            <a:ext cx="532320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900" dirty="0">
                <a:solidFill>
                  <a:srgbClr val="8A7967"/>
                </a:solidFill>
                <a:latin typeface="Arial"/>
                <a:cs typeface="Arial"/>
              </a:rPr>
              <a:t>MRC Unit The Gambia at the London School of Hygiene &amp; Tropical Medicine</a:t>
            </a:r>
          </a:p>
        </p:txBody>
      </p:sp>
      <p:pic>
        <p:nvPicPr>
          <p:cNvPr id="13" name="Picture 12" descr="MRC_IEU_Bristol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6000" y="-1"/>
            <a:ext cx="3896689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7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tiff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tif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tif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tiff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tiff"/><Relationship Id="rId5" Type="http://schemas.openxmlformats.org/officeDocument/2006/relationships/hyperlink" Target="https://www.canada.ca/en/public-health/services/publications/healthy-living/vaccine-preventable-disease-surveillance-report-december-31-2015.html#a71" TargetMode="Externa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619C7E11-2F78-EE4E-9E5D-4B5E5B736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" y="3706586"/>
            <a:ext cx="8370888" cy="263803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square" lIns="0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dirty="0">
                <a:solidFill>
                  <a:srgbClr val="2CAD6D"/>
                </a:solidFill>
                <a:latin typeface="Corbel" panose="020B0503020204020204" pitchFamily="34" charset="0"/>
              </a:rPr>
              <a:t>Pertussis vaccines: Old and New challenges</a:t>
            </a:r>
          </a:p>
          <a:p>
            <a:pPr algn="ctr"/>
            <a:endParaRPr lang="en-GB" sz="3200" dirty="0">
              <a:solidFill>
                <a:srgbClr val="2CAD6D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A044B"/>
              </a:solidFill>
              <a:effectLst/>
              <a:uLnTx/>
              <a:uFillTx/>
              <a:latin typeface="Verdana" pitchFamily="-1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</a:rPr>
              <a:t>Dr Anja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</a:rPr>
              <a:t>Saso</a:t>
            </a:r>
            <a:endParaRPr lang="en-US" sz="2000" b="1" dirty="0">
              <a:solidFill>
                <a:prstClr val="black"/>
              </a:solidFill>
              <a:latin typeface="Corbel" panose="020B0503020204020204" pitchFamily="34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</a:rPr>
              <a:t>Wellcome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</a:rPr>
              <a:t>-Trust Annual meeting: March 2022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A8134B9-6F5B-7E47-A361-748FC0A84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310409"/>
              </p:ext>
            </p:extLst>
          </p:nvPr>
        </p:nvGraphicFramePr>
        <p:xfrm>
          <a:off x="628650" y="4479456"/>
          <a:ext cx="7886700" cy="6096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7169740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Corbel" panose="020B0503020204020204" pitchFamily="34" charset="0"/>
                        </a:rPr>
                        <a:t> Vaccine-induced systemic and mucosal immunity to </a:t>
                      </a:r>
                      <a:r>
                        <a:rPr lang="en-GB" sz="2000" i="1" dirty="0">
                          <a:solidFill>
                            <a:srgbClr val="00B050"/>
                          </a:solidFill>
                          <a:effectLst/>
                          <a:latin typeface="Corbel" panose="020B0503020204020204" pitchFamily="34" charset="0"/>
                        </a:rPr>
                        <a:t>Bordetella pertussis </a:t>
                      </a:r>
                      <a:r>
                        <a:rPr lang="en-GB" sz="2000" dirty="0">
                          <a:solidFill>
                            <a:srgbClr val="00B050"/>
                          </a:solidFill>
                          <a:effectLst/>
                          <a:latin typeface="Corbel" panose="020B0503020204020204" pitchFamily="34" charset="0"/>
                        </a:rPr>
                        <a:t>in infancy: bringing B- and T-cell responses together </a:t>
                      </a:r>
                    </a:p>
                  </a:txBody>
                  <a:tcPr marL="47625" marR="476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238441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62C3816D-212C-1245-86BF-20BBE13EA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744" y="43270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977899-9AB6-3647-B77F-7FB00F807ED7}"/>
              </a:ext>
            </a:extLst>
          </p:cNvPr>
          <p:cNvSpPr txBox="1">
            <a:spLocks/>
          </p:cNvSpPr>
          <p:nvPr/>
        </p:nvSpPr>
        <p:spPr>
          <a:xfrm>
            <a:off x="294113" y="214102"/>
            <a:ext cx="6908545" cy="2064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91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The opportunity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FF776C-9916-9A40-BCC9-B7453436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" y="1241005"/>
            <a:ext cx="7990449" cy="3338030"/>
          </a:xfrm>
        </p:spPr>
        <p:txBody>
          <a:bodyPr>
            <a:noAutofit/>
          </a:bodyPr>
          <a:lstStyle/>
          <a:p>
            <a:pPr marL="685983" lvl="2" indent="0">
              <a:buNone/>
            </a:pPr>
            <a:r>
              <a:rPr lang="en-GB" sz="2400" dirty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07A32-6F71-3F49-98A0-C748A81A9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21" y="3022537"/>
            <a:ext cx="5951737" cy="35000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697380-A1B3-8347-A87C-9367DA66654C}"/>
              </a:ext>
            </a:extLst>
          </p:cNvPr>
          <p:cNvSpPr/>
          <p:nvPr/>
        </p:nvSpPr>
        <p:spPr>
          <a:xfrm>
            <a:off x="570169" y="1364039"/>
            <a:ext cx="77900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PERISCOPE (</a:t>
            </a:r>
            <a:r>
              <a:rPr lang="en-GB" sz="2200" dirty="0" err="1"/>
              <a:t>PERtussIS</a:t>
            </a:r>
            <a:r>
              <a:rPr lang="en-GB" sz="2200" dirty="0"/>
              <a:t> Correlates Of Protection Europe) is an EU/IMI funded multinational consortium</a:t>
            </a:r>
          </a:p>
          <a:p>
            <a:endParaRPr lang="en-GB" sz="2200" dirty="0"/>
          </a:p>
          <a:p>
            <a:r>
              <a:rPr lang="en-GB" sz="2200" dirty="0"/>
              <a:t>Collaboration between academic, private and public bodies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96227532-4FF2-8047-845A-2236CF17E933}"/>
              </a:ext>
            </a:extLst>
          </p:cNvPr>
          <p:cNvSpPr/>
          <p:nvPr/>
        </p:nvSpPr>
        <p:spPr>
          <a:xfrm>
            <a:off x="294113" y="5514535"/>
            <a:ext cx="1056385" cy="562708"/>
          </a:xfrm>
          <a:prstGeom prst="rightArrow">
            <a:avLst/>
          </a:prstGeom>
          <a:solidFill>
            <a:srgbClr val="BE94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54FAA-EBB4-5448-93A0-D83CBCEE1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6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977899-9AB6-3647-B77F-7FB00F807ED7}"/>
              </a:ext>
            </a:extLst>
          </p:cNvPr>
          <p:cNvSpPr txBox="1">
            <a:spLocks/>
          </p:cNvSpPr>
          <p:nvPr/>
        </p:nvSpPr>
        <p:spPr>
          <a:xfrm>
            <a:off x="125301" y="208573"/>
            <a:ext cx="7274305" cy="2064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91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African arm: </a:t>
            </a:r>
            <a:r>
              <a:rPr lang="en-US" dirty="0">
                <a:solidFill>
                  <a:srgbClr val="FF0000"/>
                </a:solidFill>
              </a:rPr>
              <a:t>Ga</a:t>
            </a:r>
            <a:r>
              <a:rPr lang="en-US" dirty="0"/>
              <a:t>mbian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ertussis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tudy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GaPs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FF776C-9916-9A40-BCC9-B7453436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" y="1241005"/>
            <a:ext cx="7990449" cy="3338030"/>
          </a:xfrm>
        </p:spPr>
        <p:txBody>
          <a:bodyPr>
            <a:noAutofit/>
          </a:bodyPr>
          <a:lstStyle/>
          <a:p>
            <a:pPr marL="685983" lvl="2" indent="0">
              <a:buNone/>
            </a:pPr>
            <a:r>
              <a:rPr lang="en-GB" sz="2400" dirty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697380-A1B3-8347-A87C-9367DA66654C}"/>
              </a:ext>
            </a:extLst>
          </p:cNvPr>
          <p:cNvSpPr/>
          <p:nvPr/>
        </p:nvSpPr>
        <p:spPr>
          <a:xfrm>
            <a:off x="192512" y="1122728"/>
            <a:ext cx="895148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Phase IV double blinded randomised control trial</a:t>
            </a:r>
          </a:p>
          <a:p>
            <a:endParaRPr lang="en-GB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Comparing immunogenicity of </a:t>
            </a:r>
            <a:r>
              <a:rPr lang="en-GB" sz="1900" dirty="0" err="1"/>
              <a:t>aP</a:t>
            </a:r>
            <a:r>
              <a:rPr lang="en-GB" sz="1900" dirty="0"/>
              <a:t> vs. </a:t>
            </a:r>
            <a:r>
              <a:rPr lang="en-GB" sz="1900" dirty="0" err="1"/>
              <a:t>wP</a:t>
            </a:r>
            <a:r>
              <a:rPr lang="en-GB" sz="1900" dirty="0"/>
              <a:t> primary immunisation in Gambian infants up to 9 months of age</a:t>
            </a:r>
          </a:p>
          <a:p>
            <a:endParaRPr lang="en-GB" sz="1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Also exploring impact of pertussis immunisation in pregnancy – not my primary focus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GB" sz="19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0D45EC5-C67E-534E-85CB-37866B68F2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18"/>
          <a:stretch/>
        </p:blipFill>
        <p:spPr>
          <a:xfrm>
            <a:off x="3521506" y="3872243"/>
            <a:ext cx="5606698" cy="2989385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62154C6-83D3-C149-A97B-BDF9927DB2E9}"/>
              </a:ext>
            </a:extLst>
          </p:cNvPr>
          <p:cNvSpPr/>
          <p:nvPr/>
        </p:nvSpPr>
        <p:spPr>
          <a:xfrm>
            <a:off x="176716" y="3489499"/>
            <a:ext cx="308213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i="1" dirty="0"/>
              <a:t>Primary end-point</a:t>
            </a:r>
            <a:endParaRPr lang="en-GB" sz="1900" dirty="0">
              <a:sym typeface="Wingdings" pitchFamily="2" charset="2"/>
            </a:endParaRPr>
          </a:p>
          <a:p>
            <a:pPr lvl="1"/>
            <a:r>
              <a:rPr lang="en-GB" sz="1900" dirty="0"/>
              <a:t>anti-pertussis-toxin (PT) antibody concentrations at 5 and 9 months of life</a:t>
            </a:r>
          </a:p>
          <a:p>
            <a:pPr lvl="1"/>
            <a:endParaRPr lang="en-GB" sz="1900" dirty="0"/>
          </a:p>
          <a:p>
            <a:r>
              <a:rPr lang="en-US" sz="21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EA40B-5F23-1F41-B9D7-337C4FAE9DE0}"/>
              </a:ext>
            </a:extLst>
          </p:cNvPr>
          <p:cNvSpPr/>
          <p:nvPr/>
        </p:nvSpPr>
        <p:spPr>
          <a:xfrm>
            <a:off x="294112" y="6003096"/>
            <a:ext cx="3082134" cy="64633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My PhD project is nested within the </a:t>
            </a:r>
            <a:r>
              <a:rPr lang="en-GB" b="1" dirty="0" err="1"/>
              <a:t>GaPs</a:t>
            </a:r>
            <a:r>
              <a:rPr lang="en-GB" b="1" dirty="0"/>
              <a:t> study.</a:t>
            </a:r>
          </a:p>
        </p:txBody>
      </p:sp>
    </p:spTree>
    <p:extLst>
      <p:ext uri="{BB962C8B-B14F-4D97-AF65-F5344CB8AC3E}">
        <p14:creationId xmlns:p14="http://schemas.microsoft.com/office/powerpoint/2010/main" val="337384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FF431-2B0B-7942-9AB3-F3415BDB2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6740769" y="5738402"/>
            <a:ext cx="1781908" cy="656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6F676-B43D-104C-9A27-569492542145}"/>
              </a:ext>
            </a:extLst>
          </p:cNvPr>
          <p:cNvSpPr txBox="1"/>
          <p:nvPr/>
        </p:nvSpPr>
        <p:spPr>
          <a:xfrm>
            <a:off x="1501467" y="2505670"/>
            <a:ext cx="5951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2CAD6D"/>
                </a:solidFill>
                <a:latin typeface="+mj-lt"/>
              </a:rPr>
              <a:t>PhD hypothesis and aim</a:t>
            </a:r>
          </a:p>
        </p:txBody>
      </p:sp>
    </p:spTree>
    <p:extLst>
      <p:ext uri="{BB962C8B-B14F-4D97-AF65-F5344CB8AC3E}">
        <p14:creationId xmlns:p14="http://schemas.microsoft.com/office/powerpoint/2010/main" val="82322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977899-9AB6-3647-B77F-7FB00F807ED7}"/>
              </a:ext>
            </a:extLst>
          </p:cNvPr>
          <p:cNvSpPr txBox="1">
            <a:spLocks/>
          </p:cNvSpPr>
          <p:nvPr/>
        </p:nvSpPr>
        <p:spPr>
          <a:xfrm>
            <a:off x="294113" y="214102"/>
            <a:ext cx="6908545" cy="2064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91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Broad hypothesis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FF776C-9916-9A40-BCC9-B7453436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775" y="1241005"/>
            <a:ext cx="7990449" cy="3338030"/>
          </a:xfrm>
        </p:spPr>
        <p:txBody>
          <a:bodyPr>
            <a:noAutofit/>
          </a:bodyPr>
          <a:lstStyle/>
          <a:p>
            <a:pPr marL="685983" lvl="2" indent="0">
              <a:buNone/>
            </a:pPr>
            <a:r>
              <a:rPr lang="en-GB" sz="2400" dirty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697380-A1B3-8347-A87C-9367DA66654C}"/>
              </a:ext>
            </a:extLst>
          </p:cNvPr>
          <p:cNvSpPr/>
          <p:nvPr/>
        </p:nvSpPr>
        <p:spPr>
          <a:xfrm>
            <a:off x="689716" y="2177589"/>
            <a:ext cx="7877508" cy="3944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Differences between cell-mediated responses induced by </a:t>
            </a:r>
            <a:r>
              <a:rPr lang="en-GB" sz="2400" dirty="0" err="1"/>
              <a:t>aP</a:t>
            </a:r>
            <a:r>
              <a:rPr lang="en-GB" sz="2400" dirty="0"/>
              <a:t> vs. </a:t>
            </a:r>
            <a:r>
              <a:rPr lang="en-GB" sz="2400" dirty="0" err="1"/>
              <a:t>wP</a:t>
            </a:r>
            <a:r>
              <a:rPr lang="en-GB" sz="2400" dirty="0"/>
              <a:t> vaccines may underlie differences in:</a:t>
            </a:r>
          </a:p>
          <a:p>
            <a:pPr>
              <a:lnSpc>
                <a:spcPct val="150000"/>
              </a:lnSpc>
            </a:pPr>
            <a:endParaRPr lang="en-GB" sz="2200" dirty="0"/>
          </a:p>
          <a:p>
            <a:pPr marL="557213" lvl="1" indent="-214313">
              <a:spcBef>
                <a:spcPts val="75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GB" sz="2200" dirty="0"/>
              <a:t>How these vaccines protect against infection/colonisation</a:t>
            </a:r>
          </a:p>
          <a:p>
            <a:pPr marL="557213" lvl="1" indent="-214313">
              <a:spcBef>
                <a:spcPts val="75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GB" sz="2200" dirty="0">
                <a:solidFill>
                  <a:prstClr val="black"/>
                </a:solidFill>
              </a:rPr>
              <a:t>Duration of their protection</a:t>
            </a:r>
          </a:p>
          <a:p>
            <a:pPr marL="342900" lvl="1">
              <a:spcBef>
                <a:spcPts val="750"/>
              </a:spcBef>
              <a:buClr>
                <a:srgbClr val="5FCBEF"/>
              </a:buClr>
              <a:buSzPct val="80000"/>
            </a:pPr>
            <a:endParaRPr lang="en-GB" sz="2200" dirty="0">
              <a:solidFill>
                <a:prstClr val="black"/>
              </a:solidFill>
            </a:endParaRPr>
          </a:p>
          <a:p>
            <a:pPr indent="-114300">
              <a:spcBef>
                <a:spcPts val="750"/>
              </a:spcBef>
              <a:buClr>
                <a:srgbClr val="5FCBEF"/>
              </a:buClr>
              <a:buSzPct val="80000"/>
            </a:pPr>
            <a:r>
              <a:rPr lang="en-GB" sz="2400" dirty="0">
                <a:solidFill>
                  <a:prstClr val="black"/>
                </a:solidFill>
              </a:rPr>
              <a:t>M</a:t>
            </a:r>
            <a:r>
              <a:rPr lang="en-GB" sz="2400" dirty="0"/>
              <a:t>ediated by B-cell dependent and independent mechanisms</a:t>
            </a:r>
            <a:endParaRPr lang="en-GB" sz="2400" dirty="0">
              <a:solidFill>
                <a:prstClr val="black"/>
              </a:solidFill>
            </a:endParaRPr>
          </a:p>
          <a:p>
            <a:pPr marL="342900" lvl="1">
              <a:spcBef>
                <a:spcPts val="750"/>
              </a:spcBef>
              <a:buClr>
                <a:srgbClr val="5FCBEF"/>
              </a:buClr>
              <a:buSzPct val="80000"/>
            </a:pPr>
            <a:endParaRPr lang="en-GB" sz="22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F2E07-9863-FA4B-AA3C-DE56409017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9132"/>
            <a:ext cx="6705600" cy="623236"/>
          </a:xfrm>
        </p:spPr>
        <p:txBody>
          <a:bodyPr>
            <a:normAutofit/>
          </a:bodyPr>
          <a:lstStyle/>
          <a:p>
            <a:r>
              <a:rPr lang="en-GB" sz="2400" spc="-150" dirty="0"/>
              <a:t>Specific objective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886A01-6D34-A947-80B3-2DF52DD5AA1F}"/>
              </a:ext>
            </a:extLst>
          </p:cNvPr>
          <p:cNvSpPr/>
          <p:nvPr/>
        </p:nvSpPr>
        <p:spPr>
          <a:xfrm>
            <a:off x="337457" y="2284086"/>
            <a:ext cx="8469085" cy="3046988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r>
              <a:rPr lang="en-GB" sz="2400" dirty="0"/>
              <a:t>Is there a difference in  T-helper-cell and B-cell responses </a:t>
            </a:r>
          </a:p>
          <a:p>
            <a:r>
              <a:rPr lang="en-GB" sz="2400" dirty="0"/>
              <a:t>induced in the blood and upper airway following </a:t>
            </a:r>
            <a:r>
              <a:rPr lang="en-GB" sz="2400" dirty="0" err="1"/>
              <a:t>aP</a:t>
            </a:r>
            <a:r>
              <a:rPr lang="en-GB" sz="2400" dirty="0"/>
              <a:t> compared to </a:t>
            </a:r>
            <a:r>
              <a:rPr lang="en-GB" sz="2400" dirty="0" err="1"/>
              <a:t>wP</a:t>
            </a:r>
            <a:r>
              <a:rPr lang="en-GB" sz="2400" dirty="0"/>
              <a:t> primary immunisation? </a:t>
            </a:r>
          </a:p>
          <a:p>
            <a:pPr algn="ctr"/>
            <a:endParaRPr lang="en-GB" sz="2400" dirty="0"/>
          </a:p>
          <a:p>
            <a:pPr defTabSz="685800"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defTabSz="685800"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pPr defTabSz="685800">
              <a:defRPr/>
            </a:pPr>
            <a:endParaRPr lang="en-GB" sz="2400" dirty="0">
              <a:solidFill>
                <a:prstClr val="black"/>
              </a:solidFill>
            </a:endParaRPr>
          </a:p>
          <a:p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BC539-FE09-B442-8E43-01735E5B9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35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FF431-2B0B-7942-9AB3-F3415BDB2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6740769" y="5738402"/>
            <a:ext cx="1781908" cy="656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6F676-B43D-104C-9A27-569492542145}"/>
              </a:ext>
            </a:extLst>
          </p:cNvPr>
          <p:cNvSpPr txBox="1"/>
          <p:nvPr/>
        </p:nvSpPr>
        <p:spPr>
          <a:xfrm>
            <a:off x="1807271" y="2505670"/>
            <a:ext cx="6277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2CAD6D"/>
                </a:solidFill>
                <a:latin typeface="+mj-lt"/>
              </a:rPr>
              <a:t>Methodology and a flavour of the results!</a:t>
            </a:r>
          </a:p>
        </p:txBody>
      </p:sp>
    </p:spTree>
    <p:extLst>
      <p:ext uri="{BB962C8B-B14F-4D97-AF65-F5344CB8AC3E}">
        <p14:creationId xmlns:p14="http://schemas.microsoft.com/office/powerpoint/2010/main" val="3471514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7E541A-8AF7-4345-982C-93A5D6089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2" b="1530"/>
          <a:stretch/>
        </p:blipFill>
        <p:spPr>
          <a:xfrm>
            <a:off x="2120217" y="1"/>
            <a:ext cx="50540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DE4D0-F396-1144-8653-76A33D70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63" y="249362"/>
            <a:ext cx="1797680" cy="206304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Study design and PhD time points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DE1C6FD3-0186-4640-B643-DF73548DD698}"/>
              </a:ext>
            </a:extLst>
          </p:cNvPr>
          <p:cNvSpPr/>
          <p:nvPr/>
        </p:nvSpPr>
        <p:spPr>
          <a:xfrm>
            <a:off x="2177143" y="4079238"/>
            <a:ext cx="377371" cy="120396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6EE62-5C1E-974F-AF88-F96DFA8017BF}"/>
              </a:ext>
            </a:extLst>
          </p:cNvPr>
          <p:cNvSpPr txBox="1"/>
          <p:nvPr/>
        </p:nvSpPr>
        <p:spPr>
          <a:xfrm>
            <a:off x="379463" y="4227508"/>
            <a:ext cx="1549221" cy="939577"/>
          </a:xfrm>
          <a:prstGeom prst="rect">
            <a:avLst/>
          </a:prstGeom>
          <a:noFill/>
          <a:ln>
            <a:solidFill>
              <a:srgbClr val="2CAD6D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Primary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immunisation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schedule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052015-A8A4-7F44-91A8-0C8D09F51B94}"/>
              </a:ext>
            </a:extLst>
          </p:cNvPr>
          <p:cNvCxnSpPr>
            <a:cxnSpLocks/>
          </p:cNvCxnSpPr>
          <p:nvPr/>
        </p:nvCxnSpPr>
        <p:spPr>
          <a:xfrm flipH="1">
            <a:off x="5621109" y="4169452"/>
            <a:ext cx="10119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7BE443-1809-7147-BDAD-73438B62072A}"/>
              </a:ext>
            </a:extLst>
          </p:cNvPr>
          <p:cNvCxnSpPr>
            <a:cxnSpLocks/>
          </p:cNvCxnSpPr>
          <p:nvPr/>
        </p:nvCxnSpPr>
        <p:spPr>
          <a:xfrm flipH="1">
            <a:off x="5632502" y="5497506"/>
            <a:ext cx="10119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3326C7-E5AA-7B42-98FF-D61307822EB3}"/>
              </a:ext>
            </a:extLst>
          </p:cNvPr>
          <p:cNvCxnSpPr>
            <a:cxnSpLocks/>
          </p:cNvCxnSpPr>
          <p:nvPr/>
        </p:nvCxnSpPr>
        <p:spPr>
          <a:xfrm flipH="1">
            <a:off x="5621109" y="5867622"/>
            <a:ext cx="10119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2FA8A38-009C-664B-B7BB-F4404E1BF68C}"/>
              </a:ext>
            </a:extLst>
          </p:cNvPr>
          <p:cNvCxnSpPr>
            <a:cxnSpLocks/>
          </p:cNvCxnSpPr>
          <p:nvPr/>
        </p:nvCxnSpPr>
        <p:spPr>
          <a:xfrm flipH="1">
            <a:off x="5647016" y="6542537"/>
            <a:ext cx="101192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123146A-A325-9542-9C19-D3203AB45E6A}"/>
              </a:ext>
            </a:extLst>
          </p:cNvPr>
          <p:cNvSpPr txBox="1"/>
          <p:nvPr/>
        </p:nvSpPr>
        <p:spPr>
          <a:xfrm>
            <a:off x="7132866" y="4565110"/>
            <a:ext cx="1631671" cy="1203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Blood and mucosal sample collection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686AE-DB64-1E42-8558-A41B74C161DE}"/>
              </a:ext>
            </a:extLst>
          </p:cNvPr>
          <p:cNvSpPr txBox="1"/>
          <p:nvPr/>
        </p:nvSpPr>
        <p:spPr>
          <a:xfrm>
            <a:off x="6400800" y="5167085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6CE641-B3D6-A64B-AA76-955EE25166BC}"/>
              </a:ext>
            </a:extLst>
          </p:cNvPr>
          <p:cNvSpPr txBox="1"/>
          <p:nvPr/>
        </p:nvSpPr>
        <p:spPr>
          <a:xfrm>
            <a:off x="6400800" y="5584393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963659-C104-514B-B3D3-F214B41515CD}"/>
              </a:ext>
            </a:extLst>
          </p:cNvPr>
          <p:cNvSpPr/>
          <p:nvPr/>
        </p:nvSpPr>
        <p:spPr>
          <a:xfrm>
            <a:off x="5848176" y="3009763"/>
            <a:ext cx="1266093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4" grpId="0"/>
      <p:bldP spid="21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3F008B4C-3967-474D-9C78-B9E870684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6"/>
          <a:stretch/>
        </p:blipFill>
        <p:spPr>
          <a:xfrm>
            <a:off x="2685078" y="0"/>
            <a:ext cx="6491549" cy="4064308"/>
          </a:xfrm>
          <a:prstGeom prst="rect">
            <a:avLst/>
          </a:prstGeom>
        </p:spPr>
      </p:pic>
      <p:pic>
        <p:nvPicPr>
          <p:cNvPr id="44" name="Picture 43" descr="A close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DAB31322-40FA-6B4C-9CAA-BEEA75B46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5" t="7251" r="12634"/>
          <a:stretch/>
        </p:blipFill>
        <p:spPr>
          <a:xfrm>
            <a:off x="4449095" y="3876670"/>
            <a:ext cx="3378837" cy="258496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42F0004-6E24-4A4F-ACDC-471A4A281656}"/>
              </a:ext>
            </a:extLst>
          </p:cNvPr>
          <p:cNvSpPr txBox="1"/>
          <p:nvPr/>
        </p:nvSpPr>
        <p:spPr>
          <a:xfrm>
            <a:off x="5921964" y="0"/>
            <a:ext cx="3254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Differences in vaccine-induced: </a:t>
            </a:r>
          </a:p>
          <a:p>
            <a:pPr marL="342900" indent="-342900">
              <a:buAutoNum type="arabicParenR"/>
            </a:pPr>
            <a:r>
              <a:rPr lang="en-US" dirty="0"/>
              <a:t>Protection against infection </a:t>
            </a:r>
          </a:p>
          <a:p>
            <a:pPr marL="342900" indent="-342900">
              <a:buAutoNum type="arabicParenR"/>
            </a:pPr>
            <a:r>
              <a:rPr lang="en-US" dirty="0"/>
              <a:t>Longevity of protection</a:t>
            </a:r>
          </a:p>
        </p:txBody>
      </p:sp>
      <p:pic>
        <p:nvPicPr>
          <p:cNvPr id="60" name="Picture 5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E175C10D-8465-1D42-AAF0-B06364EC7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92" t="8342" r="32519" b="8994"/>
          <a:stretch/>
        </p:blipFill>
        <p:spPr>
          <a:xfrm>
            <a:off x="94308" y="216370"/>
            <a:ext cx="2083207" cy="196960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C17CA0E-6FEC-754C-ACF0-B6A47DB43CF7}"/>
              </a:ext>
            </a:extLst>
          </p:cNvPr>
          <p:cNvSpPr txBox="1"/>
          <p:nvPr/>
        </p:nvSpPr>
        <p:spPr>
          <a:xfrm>
            <a:off x="122096" y="216370"/>
            <a:ext cx="1571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Pathogen (</a:t>
            </a:r>
            <a:r>
              <a:rPr lang="en-US" sz="1600" b="1" i="1" dirty="0">
                <a:solidFill>
                  <a:srgbClr val="7030A0"/>
                </a:solidFill>
              </a:rPr>
              <a:t>Bordetella</a:t>
            </a:r>
            <a:r>
              <a:rPr lang="en-US" sz="1600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20E5EB8-C58D-A444-87DE-8E09C05C9741}"/>
              </a:ext>
            </a:extLst>
          </p:cNvPr>
          <p:cNvSpPr txBox="1"/>
          <p:nvPr/>
        </p:nvSpPr>
        <p:spPr>
          <a:xfrm>
            <a:off x="2898869" y="2136338"/>
            <a:ext cx="1093725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Mucosal samples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714DD8C-8F00-A541-96DD-3DEE5B76B493}"/>
              </a:ext>
            </a:extLst>
          </p:cNvPr>
          <p:cNvSpPr txBox="1"/>
          <p:nvPr/>
        </p:nvSpPr>
        <p:spPr>
          <a:xfrm>
            <a:off x="6185589" y="3297984"/>
            <a:ext cx="2784753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Peripheral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blood samples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39F9AC-664A-FD42-93B0-3196EC709813}"/>
              </a:ext>
            </a:extLst>
          </p:cNvPr>
          <p:cNvCxnSpPr>
            <a:cxnSpLocks/>
          </p:cNvCxnSpPr>
          <p:nvPr/>
        </p:nvCxnSpPr>
        <p:spPr>
          <a:xfrm flipH="1">
            <a:off x="2194914" y="2175445"/>
            <a:ext cx="699585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0757326-35DC-014F-9A0B-69A08F6C567E}"/>
              </a:ext>
            </a:extLst>
          </p:cNvPr>
          <p:cNvCxnSpPr>
            <a:cxnSpLocks/>
          </p:cNvCxnSpPr>
          <p:nvPr/>
        </p:nvCxnSpPr>
        <p:spPr>
          <a:xfrm>
            <a:off x="5646749" y="2888997"/>
            <a:ext cx="1218285" cy="408987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4FCE487-93FA-C549-A432-1017D31D456C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3445732" y="1436320"/>
            <a:ext cx="1004400" cy="700018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CB62096-3500-4E4F-B897-D680141F5355}"/>
              </a:ext>
            </a:extLst>
          </p:cNvPr>
          <p:cNvCxnSpPr>
            <a:cxnSpLocks/>
            <a:stCxn id="63" idx="1"/>
            <a:endCxn id="99" idx="0"/>
          </p:cNvCxnSpPr>
          <p:nvPr/>
        </p:nvCxnSpPr>
        <p:spPr>
          <a:xfrm flipH="1">
            <a:off x="1124959" y="2459504"/>
            <a:ext cx="1773910" cy="923367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851810F-E0A2-184B-8AB6-42E4EC8C9F74}"/>
              </a:ext>
            </a:extLst>
          </p:cNvPr>
          <p:cNvSpPr txBox="1"/>
          <p:nvPr/>
        </p:nvSpPr>
        <p:spPr>
          <a:xfrm>
            <a:off x="300800" y="3382871"/>
            <a:ext cx="1648317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Nasopharyngeal Microbiome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FEC87FF1-6283-5C41-BEAA-A3855188B735}"/>
              </a:ext>
            </a:extLst>
          </p:cNvPr>
          <p:cNvCxnSpPr>
            <a:cxnSpLocks/>
            <a:endCxn id="112" idx="0"/>
          </p:cNvCxnSpPr>
          <p:nvPr/>
        </p:nvCxnSpPr>
        <p:spPr>
          <a:xfrm flipH="1">
            <a:off x="1676400" y="2805705"/>
            <a:ext cx="1648318" cy="2578708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B8C0CF8C-3A28-F148-B22B-297E90B97358}"/>
              </a:ext>
            </a:extLst>
          </p:cNvPr>
          <p:cNvSpPr txBox="1"/>
          <p:nvPr/>
        </p:nvSpPr>
        <p:spPr>
          <a:xfrm>
            <a:off x="453931" y="5384413"/>
            <a:ext cx="2444938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Mucosal immunity:</a:t>
            </a:r>
          </a:p>
          <a:p>
            <a:r>
              <a:rPr lang="en-US" sz="1600" dirty="0">
                <a:solidFill>
                  <a:srgbClr val="7030A0"/>
                </a:solidFill>
              </a:rPr>
              <a:t>-Pertussis-specific IgG/A, </a:t>
            </a:r>
          </a:p>
          <a:p>
            <a:r>
              <a:rPr lang="en-US" sz="1600" dirty="0">
                <a:solidFill>
                  <a:srgbClr val="7030A0"/>
                </a:solidFill>
              </a:rPr>
              <a:t>-Functional antibodies</a:t>
            </a:r>
          </a:p>
          <a:p>
            <a:r>
              <a:rPr lang="en-US" sz="1600" dirty="0">
                <a:solidFill>
                  <a:srgbClr val="7030A0"/>
                </a:solidFill>
              </a:rPr>
              <a:t>-Cytokines 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25517EB1-042E-F044-AB1A-48B4A769B3A8}"/>
              </a:ext>
            </a:extLst>
          </p:cNvPr>
          <p:cNvCxnSpPr>
            <a:cxnSpLocks/>
          </p:cNvCxnSpPr>
          <p:nvPr/>
        </p:nvCxnSpPr>
        <p:spPr>
          <a:xfrm>
            <a:off x="8116055" y="3669961"/>
            <a:ext cx="337587" cy="71766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B143A0DA-CED2-A34E-A292-3911C85F38E2}"/>
              </a:ext>
            </a:extLst>
          </p:cNvPr>
          <p:cNvSpPr txBox="1"/>
          <p:nvPr/>
        </p:nvSpPr>
        <p:spPr>
          <a:xfrm>
            <a:off x="7915553" y="5999151"/>
            <a:ext cx="1076178" cy="55399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5"/>
                </a:solidFill>
              </a:rPr>
              <a:t>B-memory cells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226BF34-570F-D146-A220-D3E2391B3F40}"/>
              </a:ext>
            </a:extLst>
          </p:cNvPr>
          <p:cNvSpPr txBox="1"/>
          <p:nvPr/>
        </p:nvSpPr>
        <p:spPr>
          <a:xfrm>
            <a:off x="7915553" y="4345418"/>
            <a:ext cx="1076178" cy="156966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T-cells: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/>
                </a:solidFill>
              </a:rPr>
              <a:t>Th1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/>
                </a:solidFill>
              </a:rPr>
              <a:t>Th2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/>
                </a:solidFill>
              </a:rPr>
              <a:t>Th17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accent5"/>
                </a:solidFill>
              </a:rPr>
              <a:t>Tfh</a:t>
            </a:r>
            <a:endParaRPr lang="en-US" sz="1600" b="1" dirty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/>
                </a:solidFill>
              </a:rPr>
              <a:t>Treg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1FC03B4-732C-9449-B349-FD503C3A9062}"/>
              </a:ext>
            </a:extLst>
          </p:cNvPr>
          <p:cNvSpPr txBox="1"/>
          <p:nvPr/>
        </p:nvSpPr>
        <p:spPr>
          <a:xfrm>
            <a:off x="4945913" y="6461631"/>
            <a:ext cx="2151809" cy="3385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Antibodies (Periscope)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4FF5234-62F7-AA4D-B301-EB81FE9564AC}"/>
              </a:ext>
            </a:extLst>
          </p:cNvPr>
          <p:cNvSpPr txBox="1"/>
          <p:nvPr/>
        </p:nvSpPr>
        <p:spPr>
          <a:xfrm>
            <a:off x="3247676" y="4137347"/>
            <a:ext cx="1198138" cy="83099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Innate system (Periscope)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7ADF30-3135-1F48-BAD1-21C1B45B4307}"/>
              </a:ext>
            </a:extLst>
          </p:cNvPr>
          <p:cNvSpPr/>
          <p:nvPr/>
        </p:nvSpPr>
        <p:spPr>
          <a:xfrm>
            <a:off x="5776501" y="1768421"/>
            <a:ext cx="112723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wP</a:t>
            </a:r>
            <a:r>
              <a:rPr lang="en-US" b="1" dirty="0">
                <a:solidFill>
                  <a:srgbClr val="7030A0"/>
                </a:solidFill>
              </a:rPr>
              <a:t> vs. </a:t>
            </a:r>
            <a:r>
              <a:rPr lang="en-US" b="1" dirty="0" err="1">
                <a:solidFill>
                  <a:srgbClr val="7030A0"/>
                </a:solidFill>
              </a:rPr>
              <a:t>aP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F84C8B-62D9-EB4C-8C57-3A5772FD8496}"/>
              </a:ext>
            </a:extLst>
          </p:cNvPr>
          <p:cNvSpPr/>
          <p:nvPr/>
        </p:nvSpPr>
        <p:spPr>
          <a:xfrm>
            <a:off x="2635052" y="3629"/>
            <a:ext cx="2382397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Host immune readouts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630CEEB-A845-844A-A94E-589C2E4AE4F2}"/>
              </a:ext>
            </a:extLst>
          </p:cNvPr>
          <p:cNvCxnSpPr>
            <a:cxnSpLocks/>
          </p:cNvCxnSpPr>
          <p:nvPr/>
        </p:nvCxnSpPr>
        <p:spPr>
          <a:xfrm>
            <a:off x="4683260" y="200938"/>
            <a:ext cx="10152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960D314-863B-114A-86B5-167357F2F9EF}"/>
              </a:ext>
            </a:extLst>
          </p:cNvPr>
          <p:cNvCxnSpPr>
            <a:cxnSpLocks/>
          </p:cNvCxnSpPr>
          <p:nvPr/>
        </p:nvCxnSpPr>
        <p:spPr>
          <a:xfrm>
            <a:off x="7577966" y="3636951"/>
            <a:ext cx="337587" cy="2667335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2" grpId="0"/>
      <p:bldP spid="63" grpId="0" animBg="1"/>
      <p:bldP spid="99" grpId="0" animBg="1"/>
      <p:bldP spid="112" grpId="0" animBg="1"/>
      <p:bldP spid="156" grpId="0" animBg="1"/>
      <p:bldP spid="157" grpId="0" animBg="1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9132"/>
            <a:ext cx="6705600" cy="623236"/>
          </a:xfrm>
        </p:spPr>
        <p:txBody>
          <a:bodyPr>
            <a:normAutofit/>
          </a:bodyPr>
          <a:lstStyle/>
          <a:p>
            <a:r>
              <a:rPr lang="en-GB" spc="-150" dirty="0"/>
              <a:t>Systemic T-cell responses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0B3913-8918-8642-B7FC-5844491E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14740"/>
            <a:ext cx="8686799" cy="276533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Whole blood 48-hour stimulation with pertussis antigens and readout of cytokine profile in culture supernatant </a:t>
            </a:r>
            <a:r>
              <a:rPr lang="en-US" sz="2200" dirty="0">
                <a:sym typeface="Wingdings" pitchFamily="2" charset="2"/>
              </a:rPr>
              <a:t> Th1/Th2/Th17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endParaRPr lang="en-US" sz="2200" b="1" dirty="0"/>
          </a:p>
          <a:p>
            <a:pPr marL="457200" indent="-457200">
              <a:buFont typeface="+mj-lt"/>
              <a:buAutoNum type="arabicPeriod"/>
            </a:pPr>
            <a:endParaRPr lang="en-US" sz="2200" b="1" dirty="0"/>
          </a:p>
          <a:p>
            <a:pPr marL="457200" indent="-457200">
              <a:buFont typeface="+mj-lt"/>
              <a:buAutoNum type="arabicPeriod"/>
            </a:pPr>
            <a:r>
              <a:rPr lang="en-US" sz="2200" b="1" dirty="0"/>
              <a:t>Flow cytometric readout </a:t>
            </a:r>
            <a:r>
              <a:rPr lang="en-US" sz="2200" dirty="0"/>
              <a:t>using cryopreserved Peripheral blood mononuclear cells (PBMCs) </a:t>
            </a:r>
            <a:r>
              <a:rPr lang="en-US" sz="2200" dirty="0">
                <a:sym typeface="Wingdings" pitchFamily="2" charset="2"/>
              </a:rPr>
              <a:t> </a:t>
            </a:r>
            <a:r>
              <a:rPr lang="en-US" sz="2000" dirty="0"/>
              <a:t>Th17/T-regulatory/T-follicular helper cells</a:t>
            </a:r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pPr marL="457200" indent="-457200">
              <a:buFont typeface="+mj-lt"/>
              <a:buAutoNum type="arabicPeriod"/>
            </a:pPr>
            <a:endParaRPr lang="en-US" b="1" dirty="0"/>
          </a:p>
          <a:p>
            <a:pPr marL="457200" indent="-457200">
              <a:buFont typeface="+mj-lt"/>
              <a:buAutoNum type="arabicPeriod"/>
            </a:pPr>
            <a:r>
              <a:rPr lang="en-GB" sz="2100" b="1" dirty="0"/>
              <a:t>Exploratory: T-cell transcriptomics </a:t>
            </a:r>
            <a:r>
              <a:rPr lang="en-GB" sz="2100" b="1" dirty="0">
                <a:sym typeface="Wingdings" pitchFamily="2" charset="2"/>
              </a:rPr>
              <a:t> gene expression profiles</a:t>
            </a:r>
            <a:endParaRPr lang="en-GB" sz="2100" b="1" dirty="0"/>
          </a:p>
          <a:p>
            <a:pPr marL="957182" lvl="1" indent="-342900">
              <a:buFont typeface="Arial" panose="020B0604020202020204" pitchFamily="34" charset="0"/>
              <a:buChar char="•"/>
            </a:pPr>
            <a:r>
              <a:rPr lang="en-GB" dirty="0"/>
              <a:t>Single-cell RNA sequencing at RUMC, The Netherlands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1014561" lvl="1" indent="-457200">
              <a:buFont typeface="+mj-lt"/>
              <a:buAutoNum type="alphaLcParenR"/>
            </a:pPr>
            <a:endParaRPr lang="en-US" sz="2000" dirty="0">
              <a:sym typeface="Wingdings" pitchFamily="2" charset="2"/>
            </a:endParaRPr>
          </a:p>
          <a:p>
            <a:pPr marL="1014561" lvl="1" indent="-457200">
              <a:buFont typeface="+mj-lt"/>
              <a:buAutoNum type="alphaLcParenR"/>
            </a:pPr>
            <a:endParaRPr lang="en-US" sz="2000" dirty="0">
              <a:sym typeface="Wingdings" pitchFamily="2" charset="2"/>
            </a:endParaRPr>
          </a:p>
          <a:p>
            <a:pPr lvl="1" indent="0">
              <a:buNone/>
            </a:pPr>
            <a:endParaRPr lang="en-US" sz="2000" dirty="0">
              <a:sym typeface="Wingdings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959C0-48AD-CB4D-A02A-2BE3618B2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5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89E803-F027-9248-A436-44337A36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</a:t>
            </a:r>
            <a:r>
              <a:rPr lang="en-US" dirty="0" err="1"/>
              <a:t>analyse</a:t>
            </a:r>
            <a:r>
              <a:rPr lang="en-US" dirty="0"/>
              <a:t> the data?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FEBD0-9AC8-F04E-A6E9-0A825858C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387554"/>
            <a:ext cx="8420100" cy="64008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EA27425-4F86-F348-AF9E-FB41ACFAEE57}"/>
              </a:ext>
            </a:extLst>
          </p:cNvPr>
          <p:cNvSpPr txBox="1"/>
          <p:nvPr/>
        </p:nvSpPr>
        <p:spPr>
          <a:xfrm>
            <a:off x="5275034" y="4201529"/>
            <a:ext cx="1391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Indication of Tfh1/2/17 subtype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E3862-08BC-FF47-B57E-DE292FE25B04}"/>
              </a:ext>
            </a:extLst>
          </p:cNvPr>
          <p:cNvSpPr txBox="1"/>
          <p:nvPr/>
        </p:nvSpPr>
        <p:spPr>
          <a:xfrm>
            <a:off x="5681272" y="6631541"/>
            <a:ext cx="346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Indication of activated vs. quiescent state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50A01-2120-AE46-99B4-E79DF5211D3F}"/>
              </a:ext>
            </a:extLst>
          </p:cNvPr>
          <p:cNvSpPr txBox="1"/>
          <p:nvPr/>
        </p:nvSpPr>
        <p:spPr>
          <a:xfrm>
            <a:off x="185979" y="-43150"/>
            <a:ext cx="8732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 vivo panel: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determine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total pool of T-follicular helper (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Tfh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 cells </a:t>
            </a:r>
            <a:endParaRPr lang="en-US" dirty="0">
              <a:solidFill>
                <a:srgbClr val="000000"/>
              </a:solidFill>
              <a:latin typeface="Corbel" panose="020B0503020204020204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characterise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according to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subtype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or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activation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status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E87F4-4FEE-F64B-A73E-819EAF6E71FF}"/>
              </a:ext>
            </a:extLst>
          </p:cNvPr>
          <p:cNvSpPr txBox="1"/>
          <p:nvPr/>
        </p:nvSpPr>
        <p:spPr>
          <a:xfrm>
            <a:off x="0" y="2114884"/>
            <a:ext cx="121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Infant day 7 post completion of primary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16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6064"/>
            <a:ext cx="8491928" cy="48213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Background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International pertussis consortium and the Gambian pertussis study (</a:t>
            </a:r>
            <a:r>
              <a:rPr lang="en-US" dirty="0" err="1"/>
              <a:t>GaPs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PhD Aims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Preliminary results</a:t>
            </a:r>
          </a:p>
          <a:p>
            <a:endParaRPr lang="en-US" dirty="0"/>
          </a:p>
          <a:p>
            <a:pPr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C22D1-2504-734B-AD4D-8AB7ACD11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249593" y="230554"/>
            <a:ext cx="1781908" cy="6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8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DD24AA-7ED0-924A-BA33-DA0BCC140B68}"/>
              </a:ext>
            </a:extLst>
          </p:cNvPr>
          <p:cNvSpPr txBox="1"/>
          <p:nvPr/>
        </p:nvSpPr>
        <p:spPr>
          <a:xfrm>
            <a:off x="348343" y="279132"/>
            <a:ext cx="8447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2) AIM/ICS Panel: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characterise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T-regulatory, T-follicular helper, Th17 cell populations 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Following overnight stimulation with pertussis peptide pool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Pertussis specificity determined by activation-induced markers (AIM)</a:t>
            </a:r>
          </a:p>
          <a:p>
            <a:pPr marL="900261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0C507D1-8D94-7549-855E-D96DD6614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99203"/>
              </p:ext>
            </p:extLst>
          </p:nvPr>
        </p:nvGraphicFramePr>
        <p:xfrm>
          <a:off x="949470" y="1479461"/>
          <a:ext cx="7642986" cy="457297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003175">
                  <a:extLst>
                    <a:ext uri="{9D8B030D-6E8A-4147-A177-3AD203B41FA5}">
                      <a16:colId xmlns:a16="http://schemas.microsoft.com/office/drawing/2014/main" val="487822935"/>
                    </a:ext>
                  </a:extLst>
                </a:gridCol>
                <a:gridCol w="4639811">
                  <a:extLst>
                    <a:ext uri="{9D8B030D-6E8A-4147-A177-3AD203B41FA5}">
                      <a16:colId xmlns:a16="http://schemas.microsoft.com/office/drawing/2014/main" val="3783269455"/>
                    </a:ext>
                  </a:extLst>
                </a:gridCol>
              </a:tblGrid>
              <a:tr h="215547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200000"/>
                        </a:lnSpc>
                        <a:buFont typeface="+mj-lt"/>
                        <a:buNone/>
                      </a:pPr>
                      <a:r>
                        <a:rPr lang="en-GB" sz="1600" dirty="0">
                          <a:effectLst/>
                        </a:rPr>
                        <a:t>MARKER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 dirty="0">
                          <a:effectLst/>
                        </a:rPr>
                        <a:t>FUNCTION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4595819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Live/dead (viability dye)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Dump channel – to exclude dead cells and monocytes (which can express CD4)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212025"/>
                  </a:ext>
                </a:extLst>
              </a:tr>
              <a:tr h="4579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CD14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013710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CD4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T-helper cell phenotype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14801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OX40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Activation-induced markers (AIM)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111765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>
                          <a:effectLst/>
                        </a:rPr>
                        <a:t>CD25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GB" sz="1600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10704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CD45RO 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T-follicular helper cells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2459884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CXCR5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87690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CXCR3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599052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CCR6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938657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CD154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T-regulatory cells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163792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CD137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205020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FoxP3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T-regulatory cells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286209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IL-17A/F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effectLst/>
                        </a:rPr>
                        <a:t>Secreted by Th17 cells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958075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CD69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CEF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Homing to tissues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C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803695"/>
                  </a:ext>
                </a:extLst>
              </a:tr>
              <a:tr h="215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CD103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CEF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Homing to tissues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8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630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B5E02AC-1265-EF4A-B26B-969C0D1E3CDF}"/>
              </a:ext>
            </a:extLst>
          </p:cNvPr>
          <p:cNvSpPr txBox="1"/>
          <p:nvPr/>
        </p:nvSpPr>
        <p:spPr>
          <a:xfrm>
            <a:off x="6937829" y="4005210"/>
            <a:ext cx="2235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AC6D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Day 28 post completion of primary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BAC6D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immunisation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AC6D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623F63-4CA3-A44B-AA71-69386D19D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3" r="13598" b="41587"/>
          <a:stretch/>
        </p:blipFill>
        <p:spPr>
          <a:xfrm>
            <a:off x="-808595" y="997093"/>
            <a:ext cx="7746423" cy="52002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4ECC02-1FBF-634A-A9B0-86A047C7D5DD}"/>
              </a:ext>
            </a:extLst>
          </p:cNvPr>
          <p:cNvSpPr txBox="1"/>
          <p:nvPr/>
        </p:nvSpPr>
        <p:spPr>
          <a:xfrm>
            <a:off x="6937829" y="2144904"/>
            <a:ext cx="2235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AC6D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Baseline pre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BAC6D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immunisation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AC6D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2C997F-7A22-EF4B-A881-CE6A0BCDA2CF}"/>
              </a:ext>
            </a:extLst>
          </p:cNvPr>
          <p:cNvSpPr txBox="1"/>
          <p:nvPr/>
        </p:nvSpPr>
        <p:spPr>
          <a:xfrm>
            <a:off x="115570" y="311757"/>
            <a:ext cx="9359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Activated (antigen—specific OX40+ CD25+) Th-cells increase following vaccination…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5CCEC8-AA07-494C-B836-DE2998CC7D10}"/>
              </a:ext>
            </a:extLst>
          </p:cNvPr>
          <p:cNvSpPr txBox="1"/>
          <p:nvPr/>
        </p:nvSpPr>
        <p:spPr>
          <a:xfrm>
            <a:off x="857177" y="6126637"/>
            <a:ext cx="7586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…what is their phenotype/function: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Tfh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/Th17/T-regulatory cells?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…are there differences according to mother/infant vaccine groups?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039A28-C426-C846-ADE4-B1CD08E75539}"/>
              </a:ext>
            </a:extLst>
          </p:cNvPr>
          <p:cNvSpPr/>
          <p:nvPr/>
        </p:nvSpPr>
        <p:spPr>
          <a:xfrm>
            <a:off x="4093025" y="1567545"/>
            <a:ext cx="464457" cy="475761"/>
          </a:xfrm>
          <a:prstGeom prst="rect">
            <a:avLst/>
          </a:prstGeom>
          <a:noFill/>
          <a:ln>
            <a:solidFill>
              <a:srgbClr val="2CAD6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BECF0F-B5B7-3745-A17B-C8456D946761}"/>
              </a:ext>
            </a:extLst>
          </p:cNvPr>
          <p:cNvSpPr/>
          <p:nvPr/>
        </p:nvSpPr>
        <p:spPr>
          <a:xfrm>
            <a:off x="4136570" y="3557556"/>
            <a:ext cx="464457" cy="475761"/>
          </a:xfrm>
          <a:prstGeom prst="rect">
            <a:avLst/>
          </a:prstGeom>
          <a:noFill/>
          <a:ln>
            <a:solidFill>
              <a:srgbClr val="2CAD6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0A847AA-481D-6945-BA70-519EFEFC76D3}"/>
              </a:ext>
            </a:extLst>
          </p:cNvPr>
          <p:cNvCxnSpPr>
            <a:stCxn id="20" idx="2"/>
            <a:endCxn id="12" idx="0"/>
          </p:cNvCxnSpPr>
          <p:nvPr/>
        </p:nvCxnSpPr>
        <p:spPr>
          <a:xfrm>
            <a:off x="8055430" y="2791235"/>
            <a:ext cx="0" cy="12139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D09535B-C31A-9149-8C07-8DC174336499}"/>
              </a:ext>
            </a:extLst>
          </p:cNvPr>
          <p:cNvSpPr txBox="1"/>
          <p:nvPr/>
        </p:nvSpPr>
        <p:spPr>
          <a:xfrm>
            <a:off x="-391886" y="5564560"/>
            <a:ext cx="42091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BAC6D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*Gated on live single CD4+ CD14- cells</a:t>
            </a:r>
          </a:p>
        </p:txBody>
      </p:sp>
    </p:spTree>
    <p:extLst>
      <p:ext uri="{BB962C8B-B14F-4D97-AF65-F5344CB8AC3E}">
        <p14:creationId xmlns:p14="http://schemas.microsoft.com/office/powerpoint/2010/main" val="3229724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89E803-F027-9248-A436-44337A36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619" y="271471"/>
            <a:ext cx="7484533" cy="623236"/>
          </a:xfrm>
        </p:spPr>
        <p:txBody>
          <a:bodyPr>
            <a:normAutofit/>
          </a:bodyPr>
          <a:lstStyle/>
          <a:p>
            <a:r>
              <a:rPr lang="en-US" sz="2600" dirty="0"/>
              <a:t>B-memory cell ELISpots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32DAA-69AD-084F-B837-8344D05F59F5}"/>
              </a:ext>
            </a:extLst>
          </p:cNvPr>
          <p:cNvSpPr txBox="1"/>
          <p:nvPr/>
        </p:nvSpPr>
        <p:spPr>
          <a:xfrm>
            <a:off x="193203" y="1175012"/>
            <a:ext cx="364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Initial cell stimulation/culture for 5 days with R848/IL2/IL10/CpG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93487D-BF88-E548-B39E-525074E3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10"/>
          <a:stretch/>
        </p:blipFill>
        <p:spPr>
          <a:xfrm>
            <a:off x="3800886" y="1104055"/>
            <a:ext cx="5343114" cy="564622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E2034DAA-96A6-D345-930C-861D3DF8F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41" y="1860631"/>
            <a:ext cx="3321991" cy="48722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B75353-D654-C94A-92E5-CC03EFCF59A6}"/>
              </a:ext>
            </a:extLst>
          </p:cNvPr>
          <p:cNvSpPr/>
          <p:nvPr/>
        </p:nvSpPr>
        <p:spPr>
          <a:xfrm>
            <a:off x="0" y="6642556"/>
            <a:ext cx="354295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Hwai</a:t>
            </a:r>
            <a:r>
              <a:rPr lang="en-GB" sz="800" i="1" dirty="0">
                <a:solidFill>
                  <a:srgbClr val="333333"/>
                </a:solidFill>
                <a:latin typeface="Source Sans Pro" panose="020B0503030403020204" pitchFamily="34" charset="0"/>
              </a:rPr>
              <a:t> H et al (2018) https://</a:t>
            </a:r>
            <a:r>
              <a:rPr lang="en-GB" sz="800" i="1" dirty="0" err="1">
                <a:solidFill>
                  <a:srgbClr val="333333"/>
                </a:solidFill>
                <a:latin typeface="Source Sans Pro" panose="020B0503030403020204" pitchFamily="34" charset="0"/>
              </a:rPr>
              <a:t>doi.org</a:t>
            </a:r>
            <a:r>
              <a:rPr lang="en-GB" sz="800" i="1" dirty="0">
                <a:solidFill>
                  <a:srgbClr val="333333"/>
                </a:solidFill>
                <a:latin typeface="Source Sans Pro" panose="020B0503030403020204" pitchFamily="34" charset="0"/>
              </a:rPr>
              <a:t>/10.1007/978-1-4939-8567-8_11</a:t>
            </a:r>
            <a:endParaRPr lang="en-US" sz="800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47BA9F-487D-254C-956F-55706D64921A}"/>
              </a:ext>
            </a:extLst>
          </p:cNvPr>
          <p:cNvSpPr txBox="1"/>
          <p:nvPr/>
        </p:nvSpPr>
        <p:spPr>
          <a:xfrm>
            <a:off x="7877906" y="1182406"/>
            <a:ext cx="852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V05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A1596-F1CE-E344-A1D4-9EAC167FCD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33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707FB6-86DB-C946-9456-7DBE6282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B-memory cell responses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52B1D-6A34-5846-9F50-58674D0BB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308D4A-BD51-0F4A-AA04-6CB07AAD9F91}"/>
              </a:ext>
            </a:extLst>
          </p:cNvPr>
          <p:cNvSpPr/>
          <p:nvPr/>
        </p:nvSpPr>
        <p:spPr>
          <a:xfrm>
            <a:off x="3103999" y="6638767"/>
            <a:ext cx="92899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latin typeface="Calibri" panose="020F0502020204030204" pitchFamily="34" charset="0"/>
              </a:rPr>
              <a:t>PT, Pertussis Toxin; FHA, Filamentous Haemagglutinin; TT, tetanus toxoid; SFC, spot-forming cells </a:t>
            </a:r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870898-7DE3-084C-BED3-FEDE3C990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088"/>
          <a:stretch/>
        </p:blipFill>
        <p:spPr>
          <a:xfrm>
            <a:off x="276004" y="1073582"/>
            <a:ext cx="7472985" cy="55494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ACF433-AFD5-5E4C-A5F4-22372C30A6F2}"/>
              </a:ext>
            </a:extLst>
          </p:cNvPr>
          <p:cNvSpPr/>
          <p:nvPr/>
        </p:nvSpPr>
        <p:spPr>
          <a:xfrm>
            <a:off x="130628" y="1089332"/>
            <a:ext cx="1595963" cy="92333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Preliminary semi </a:t>
            </a:r>
          </a:p>
          <a:p>
            <a:pPr algn="ctr"/>
            <a:r>
              <a:rPr lang="en-US" b="1" dirty="0">
                <a:solidFill>
                  <a:srgbClr val="00B050"/>
                </a:solidFill>
              </a:rPr>
              <a:t>blinded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9413D4-66E5-FC4D-BD04-CAE79AD99BD2}"/>
              </a:ext>
            </a:extLst>
          </p:cNvPr>
          <p:cNvSpPr txBox="1"/>
          <p:nvPr/>
        </p:nvSpPr>
        <p:spPr>
          <a:xfrm>
            <a:off x="6694185" y="2274838"/>
            <a:ext cx="2109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Difference in PT- and TT-specific IgG+ memory B-cells at 1-month following </a:t>
            </a:r>
            <a:r>
              <a:rPr lang="en-US" dirty="0" err="1">
                <a:solidFill>
                  <a:srgbClr val="FF0000"/>
                </a:solidFill>
              </a:rPr>
              <a:t>immunisation</a:t>
            </a:r>
            <a:r>
              <a:rPr lang="en-US" dirty="0">
                <a:solidFill>
                  <a:srgbClr val="FF0000"/>
                </a:solidFill>
              </a:rPr>
              <a:t>  between infant vaccine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13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3F008B4C-3967-474D-9C78-B9E870684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6"/>
          <a:stretch/>
        </p:blipFill>
        <p:spPr>
          <a:xfrm>
            <a:off x="2685078" y="0"/>
            <a:ext cx="6491549" cy="4064308"/>
          </a:xfrm>
          <a:prstGeom prst="rect">
            <a:avLst/>
          </a:prstGeom>
        </p:spPr>
      </p:pic>
      <p:pic>
        <p:nvPicPr>
          <p:cNvPr id="44" name="Picture 43" descr="A close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DAB31322-40FA-6B4C-9CAA-BEEA75B46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65" t="7251" r="12634"/>
          <a:stretch/>
        </p:blipFill>
        <p:spPr>
          <a:xfrm>
            <a:off x="4449095" y="3876670"/>
            <a:ext cx="3378837" cy="258496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42F0004-6E24-4A4F-ACDC-471A4A281656}"/>
              </a:ext>
            </a:extLst>
          </p:cNvPr>
          <p:cNvSpPr txBox="1"/>
          <p:nvPr/>
        </p:nvSpPr>
        <p:spPr>
          <a:xfrm>
            <a:off x="5921964" y="0"/>
            <a:ext cx="3254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Differences in vaccine-induced: </a:t>
            </a:r>
          </a:p>
          <a:p>
            <a:pPr marL="342900" indent="-342900">
              <a:buAutoNum type="arabicParenR"/>
            </a:pPr>
            <a:r>
              <a:rPr lang="en-US" dirty="0"/>
              <a:t>Protection against infection </a:t>
            </a:r>
          </a:p>
          <a:p>
            <a:pPr marL="342900" indent="-342900">
              <a:buAutoNum type="arabicParenR"/>
            </a:pPr>
            <a:r>
              <a:rPr lang="en-US" dirty="0"/>
              <a:t>Longevity of protection</a:t>
            </a:r>
          </a:p>
        </p:txBody>
      </p:sp>
      <p:pic>
        <p:nvPicPr>
          <p:cNvPr id="60" name="Picture 59" descr="A picture containing colorful&#10;&#10;Description automatically generated">
            <a:extLst>
              <a:ext uri="{FF2B5EF4-FFF2-40B4-BE49-F238E27FC236}">
                <a16:creationId xmlns:a16="http://schemas.microsoft.com/office/drawing/2014/main" id="{E175C10D-8465-1D42-AAF0-B06364EC7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392" t="8342" r="32519" b="8994"/>
          <a:stretch/>
        </p:blipFill>
        <p:spPr>
          <a:xfrm>
            <a:off x="94308" y="216370"/>
            <a:ext cx="2083207" cy="196960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C17CA0E-6FEC-754C-ACF0-B6A47DB43CF7}"/>
              </a:ext>
            </a:extLst>
          </p:cNvPr>
          <p:cNvSpPr txBox="1"/>
          <p:nvPr/>
        </p:nvSpPr>
        <p:spPr>
          <a:xfrm>
            <a:off x="122096" y="216370"/>
            <a:ext cx="1571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Pathogen (</a:t>
            </a:r>
            <a:r>
              <a:rPr lang="en-US" sz="1600" b="1" i="1" dirty="0">
                <a:solidFill>
                  <a:srgbClr val="7030A0"/>
                </a:solidFill>
              </a:rPr>
              <a:t>Bordetella</a:t>
            </a:r>
            <a:r>
              <a:rPr lang="en-US" sz="1600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20E5EB8-C58D-A444-87DE-8E09C05C9741}"/>
              </a:ext>
            </a:extLst>
          </p:cNvPr>
          <p:cNvSpPr txBox="1"/>
          <p:nvPr/>
        </p:nvSpPr>
        <p:spPr>
          <a:xfrm>
            <a:off x="2898869" y="2136338"/>
            <a:ext cx="1093725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Mucosal samples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714DD8C-8F00-A541-96DD-3DEE5B76B493}"/>
              </a:ext>
            </a:extLst>
          </p:cNvPr>
          <p:cNvSpPr txBox="1"/>
          <p:nvPr/>
        </p:nvSpPr>
        <p:spPr>
          <a:xfrm>
            <a:off x="6185589" y="3297984"/>
            <a:ext cx="2784753" cy="3693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Peripheral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blood samples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39F9AC-664A-FD42-93B0-3196EC709813}"/>
              </a:ext>
            </a:extLst>
          </p:cNvPr>
          <p:cNvCxnSpPr>
            <a:cxnSpLocks/>
          </p:cNvCxnSpPr>
          <p:nvPr/>
        </p:nvCxnSpPr>
        <p:spPr>
          <a:xfrm flipH="1">
            <a:off x="2194914" y="2175445"/>
            <a:ext cx="699585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0757326-35DC-014F-9A0B-69A08F6C567E}"/>
              </a:ext>
            </a:extLst>
          </p:cNvPr>
          <p:cNvCxnSpPr>
            <a:cxnSpLocks/>
          </p:cNvCxnSpPr>
          <p:nvPr/>
        </p:nvCxnSpPr>
        <p:spPr>
          <a:xfrm>
            <a:off x="5646749" y="2888997"/>
            <a:ext cx="1218285" cy="408987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C4FCE487-93FA-C549-A432-1017D31D456C}"/>
              </a:ext>
            </a:extLst>
          </p:cNvPr>
          <p:cNvCxnSpPr>
            <a:cxnSpLocks/>
            <a:endCxn id="63" idx="0"/>
          </p:cNvCxnSpPr>
          <p:nvPr/>
        </p:nvCxnSpPr>
        <p:spPr>
          <a:xfrm flipH="1">
            <a:off x="3445732" y="1436320"/>
            <a:ext cx="1004400" cy="700018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CB62096-3500-4E4F-B897-D680141F5355}"/>
              </a:ext>
            </a:extLst>
          </p:cNvPr>
          <p:cNvCxnSpPr>
            <a:cxnSpLocks/>
            <a:stCxn id="63" idx="1"/>
            <a:endCxn id="99" idx="0"/>
          </p:cNvCxnSpPr>
          <p:nvPr/>
        </p:nvCxnSpPr>
        <p:spPr>
          <a:xfrm flipH="1">
            <a:off x="1124959" y="2459504"/>
            <a:ext cx="1773910" cy="923367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851810F-E0A2-184B-8AB6-42E4EC8C9F74}"/>
              </a:ext>
            </a:extLst>
          </p:cNvPr>
          <p:cNvSpPr txBox="1"/>
          <p:nvPr/>
        </p:nvSpPr>
        <p:spPr>
          <a:xfrm>
            <a:off x="300800" y="3382871"/>
            <a:ext cx="1648317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Nasopharyngeal Microbiome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FEC87FF1-6283-5C41-BEAA-A3855188B735}"/>
              </a:ext>
            </a:extLst>
          </p:cNvPr>
          <p:cNvCxnSpPr>
            <a:cxnSpLocks/>
            <a:endCxn id="112" idx="0"/>
          </p:cNvCxnSpPr>
          <p:nvPr/>
        </p:nvCxnSpPr>
        <p:spPr>
          <a:xfrm flipH="1">
            <a:off x="1676400" y="2805705"/>
            <a:ext cx="1648318" cy="2578708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B8C0CF8C-3A28-F148-B22B-297E90B97358}"/>
              </a:ext>
            </a:extLst>
          </p:cNvPr>
          <p:cNvSpPr txBox="1"/>
          <p:nvPr/>
        </p:nvSpPr>
        <p:spPr>
          <a:xfrm>
            <a:off x="453931" y="5384413"/>
            <a:ext cx="2444938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Mucosal immunity: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-Pertussis-specific IgG/A, 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-Functional antibodies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-Cytokines 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25517EB1-042E-F044-AB1A-48B4A769B3A8}"/>
              </a:ext>
            </a:extLst>
          </p:cNvPr>
          <p:cNvCxnSpPr>
            <a:cxnSpLocks/>
            <a:endCxn id="155" idx="0"/>
          </p:cNvCxnSpPr>
          <p:nvPr/>
        </p:nvCxnSpPr>
        <p:spPr>
          <a:xfrm>
            <a:off x="8229600" y="3667316"/>
            <a:ext cx="224042" cy="678102"/>
          </a:xfrm>
          <a:prstGeom prst="straightConnector1">
            <a:avLst/>
          </a:prstGeom>
          <a:ln>
            <a:solidFill>
              <a:schemeClr val="accent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B143A0DA-CED2-A34E-A292-3911C85F38E2}"/>
              </a:ext>
            </a:extLst>
          </p:cNvPr>
          <p:cNvSpPr txBox="1"/>
          <p:nvPr/>
        </p:nvSpPr>
        <p:spPr>
          <a:xfrm>
            <a:off x="7915553" y="5999151"/>
            <a:ext cx="1076178" cy="55399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5"/>
                </a:solidFill>
              </a:rPr>
              <a:t>B-memory cells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226BF34-570F-D146-A220-D3E2391B3F40}"/>
              </a:ext>
            </a:extLst>
          </p:cNvPr>
          <p:cNvSpPr txBox="1"/>
          <p:nvPr/>
        </p:nvSpPr>
        <p:spPr>
          <a:xfrm>
            <a:off x="7915553" y="4345418"/>
            <a:ext cx="1076178" cy="156966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T-cells: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Th1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Th2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Th17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5"/>
                </a:solidFill>
              </a:rPr>
              <a:t>Tfh</a:t>
            </a:r>
            <a:endParaRPr lang="en-US" sz="1600" dirty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/>
                </a:solidFill>
              </a:rPr>
              <a:t>Treg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1FC03B4-732C-9449-B349-FD503C3A9062}"/>
              </a:ext>
            </a:extLst>
          </p:cNvPr>
          <p:cNvSpPr txBox="1"/>
          <p:nvPr/>
        </p:nvSpPr>
        <p:spPr>
          <a:xfrm>
            <a:off x="4945913" y="6461631"/>
            <a:ext cx="2151809" cy="33855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Antibodies (Periscope)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04FF5234-62F7-AA4D-B301-EB81FE9564AC}"/>
              </a:ext>
            </a:extLst>
          </p:cNvPr>
          <p:cNvSpPr txBox="1"/>
          <p:nvPr/>
        </p:nvSpPr>
        <p:spPr>
          <a:xfrm>
            <a:off x="3247676" y="4137347"/>
            <a:ext cx="1198138" cy="83099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Innate system (Periscope)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7ADF30-3135-1F48-BAD1-21C1B45B4307}"/>
              </a:ext>
            </a:extLst>
          </p:cNvPr>
          <p:cNvSpPr/>
          <p:nvPr/>
        </p:nvSpPr>
        <p:spPr>
          <a:xfrm>
            <a:off x="6138513" y="1460404"/>
            <a:ext cx="112723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wP</a:t>
            </a:r>
            <a:r>
              <a:rPr lang="en-US" b="1" dirty="0">
                <a:solidFill>
                  <a:srgbClr val="7030A0"/>
                </a:solidFill>
              </a:rPr>
              <a:t> vs. </a:t>
            </a:r>
            <a:r>
              <a:rPr lang="en-US" b="1" dirty="0" err="1">
                <a:solidFill>
                  <a:srgbClr val="7030A0"/>
                </a:solidFill>
              </a:rPr>
              <a:t>aP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F84C8B-62D9-EB4C-8C57-3A5772FD8496}"/>
              </a:ext>
            </a:extLst>
          </p:cNvPr>
          <p:cNvSpPr/>
          <p:nvPr/>
        </p:nvSpPr>
        <p:spPr>
          <a:xfrm>
            <a:off x="2635052" y="3629"/>
            <a:ext cx="2382397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Host immune readouts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630CEEB-A845-844A-A94E-589C2E4AE4F2}"/>
              </a:ext>
            </a:extLst>
          </p:cNvPr>
          <p:cNvCxnSpPr>
            <a:cxnSpLocks/>
          </p:cNvCxnSpPr>
          <p:nvPr/>
        </p:nvCxnSpPr>
        <p:spPr>
          <a:xfrm>
            <a:off x="4683260" y="200938"/>
            <a:ext cx="10152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960D314-863B-114A-86B5-167357F2F9EF}"/>
              </a:ext>
            </a:extLst>
          </p:cNvPr>
          <p:cNvCxnSpPr>
            <a:cxnSpLocks/>
            <a:endCxn id="154" idx="1"/>
          </p:cNvCxnSpPr>
          <p:nvPr/>
        </p:nvCxnSpPr>
        <p:spPr>
          <a:xfrm>
            <a:off x="7666892" y="3667316"/>
            <a:ext cx="248661" cy="2608834"/>
          </a:xfrm>
          <a:prstGeom prst="straightConnector1">
            <a:avLst/>
          </a:prstGeom>
          <a:ln>
            <a:solidFill>
              <a:schemeClr val="accent2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4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4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88F7C3C-EEDE-B845-89E7-3ECB781D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307173"/>
            <a:ext cx="6705600" cy="623236"/>
          </a:xfrm>
        </p:spPr>
        <p:txBody>
          <a:bodyPr>
            <a:normAutofit/>
          </a:bodyPr>
          <a:lstStyle/>
          <a:p>
            <a:r>
              <a:rPr lang="en-US" sz="2600" dirty="0"/>
              <a:t>1. Mucosal lining fluid (MLF)</a:t>
            </a:r>
          </a:p>
        </p:txBody>
      </p:sp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7F268088-51D5-C74C-96D4-A6BC810B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75096" y="2631183"/>
            <a:ext cx="4511640" cy="3383730"/>
          </a:xfrm>
          <a:prstGeom prst="rect">
            <a:avLst/>
          </a:prstGeom>
        </p:spPr>
      </p:pic>
      <p:pic>
        <p:nvPicPr>
          <p:cNvPr id="24" name="Picture 2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EBFD8F-E49D-D949-A9F3-3E55D3B3F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5" t="15052" r="3045" b="39444"/>
          <a:stretch/>
        </p:blipFill>
        <p:spPr>
          <a:xfrm>
            <a:off x="0" y="1207645"/>
            <a:ext cx="4931763" cy="1519226"/>
          </a:xfrm>
          <a:prstGeom prst="rect">
            <a:avLst/>
          </a:prstGeom>
        </p:spPr>
      </p:pic>
      <p:pic>
        <p:nvPicPr>
          <p:cNvPr id="26" name="Picture 2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2A649CE-2815-0A40-AB8C-84BE6DCA1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370" y="4377274"/>
            <a:ext cx="4572001" cy="242010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A9A24B1-7AB3-1F49-9C2F-6614B7BBC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417" y="1525833"/>
            <a:ext cx="1748396" cy="25191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F30800-D9BE-374A-A60E-74841D7148E7}"/>
              </a:ext>
            </a:extLst>
          </p:cNvPr>
          <p:cNvSpPr/>
          <p:nvPr/>
        </p:nvSpPr>
        <p:spPr>
          <a:xfrm>
            <a:off x="130629" y="6667039"/>
            <a:ext cx="9781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/>
              <a:t>Photo with consent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BAD89-6CF7-A446-B0DA-EE4DA5B4B3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1449E3-69F0-F642-A75E-9269690AA454}"/>
              </a:ext>
            </a:extLst>
          </p:cNvPr>
          <p:cNvSpPr txBox="1"/>
          <p:nvPr/>
        </p:nvSpPr>
        <p:spPr>
          <a:xfrm>
            <a:off x="5816813" y="111924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Unique ‘Nasosorption’ device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3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77DF1A-A79B-C541-9627-280165EC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Mucosal responses (1)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6A3BA-6C58-1B45-AC1D-613EE5FD4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757F58-1A8F-EC47-A365-FCB039B2DABE}"/>
              </a:ext>
            </a:extLst>
          </p:cNvPr>
          <p:cNvSpPr/>
          <p:nvPr/>
        </p:nvSpPr>
        <p:spPr>
          <a:xfrm>
            <a:off x="268558" y="3572437"/>
            <a:ext cx="1949421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Preliminary semi-blinded data</a:t>
            </a:r>
          </a:p>
        </p:txBody>
      </p:sp>
      <p:pic>
        <p:nvPicPr>
          <p:cNvPr id="9" name="Picture 8" descr="Chart, schematic, box and whisker chart&#10;&#10;Description automatically generated">
            <a:extLst>
              <a:ext uri="{FF2B5EF4-FFF2-40B4-BE49-F238E27FC236}">
                <a16:creationId xmlns:a16="http://schemas.microsoft.com/office/drawing/2014/main" id="{8E63DCCE-B6E4-DE4F-AB2A-AC1955174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3"/>
          <a:stretch/>
        </p:blipFill>
        <p:spPr bwMode="auto">
          <a:xfrm>
            <a:off x="2475940" y="1083197"/>
            <a:ext cx="5341256" cy="5782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B5B13B-A630-5C48-AA76-FD993AF9A5B2}"/>
              </a:ext>
            </a:extLst>
          </p:cNvPr>
          <p:cNvSpPr txBox="1"/>
          <p:nvPr/>
        </p:nvSpPr>
        <p:spPr>
          <a:xfrm>
            <a:off x="302093" y="1162054"/>
            <a:ext cx="6013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Pertussis-specific IgG antibody deposition level at baseline (pre-vaccination)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9F1707-D47E-8441-9EC9-9F4AE7EC6F1B}"/>
              </a:ext>
            </a:extLst>
          </p:cNvPr>
          <p:cNvSpPr txBox="1"/>
          <p:nvPr/>
        </p:nvSpPr>
        <p:spPr>
          <a:xfrm>
            <a:off x="6091310" y="3895602"/>
            <a:ext cx="2914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Mothers received pertussis vaccine in pregnancy?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Detection of vaccine-induced IgG derived </a:t>
            </a:r>
            <a:r>
              <a:rPr lang="en-US" dirty="0" err="1">
                <a:solidFill>
                  <a:srgbClr val="FF0000"/>
                </a:solidFill>
              </a:rPr>
              <a:t>transplacentally</a:t>
            </a:r>
            <a:r>
              <a:rPr lang="en-US" dirty="0">
                <a:solidFill>
                  <a:srgbClr val="FF0000"/>
                </a:solidFill>
              </a:rPr>
              <a:t> or in breast milk?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3B2C8C-2A15-174A-9075-1F466554B42E}"/>
              </a:ext>
            </a:extLst>
          </p:cNvPr>
          <p:cNvSpPr/>
          <p:nvPr/>
        </p:nvSpPr>
        <p:spPr>
          <a:xfrm>
            <a:off x="3108628" y="1989214"/>
            <a:ext cx="1361774" cy="41247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E1DE40-399E-A948-8194-1019CE4A6698}"/>
              </a:ext>
            </a:extLst>
          </p:cNvPr>
          <p:cNvSpPr txBox="1"/>
          <p:nvPr/>
        </p:nvSpPr>
        <p:spPr>
          <a:xfrm>
            <a:off x="3210226" y="6588815"/>
            <a:ext cx="57621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Wilcoxon signed rank test, *p&lt;0.05 **p&lt;0.01 *** p&lt;0.001</a:t>
            </a:r>
            <a:r>
              <a:rPr lang="en-GB" sz="1200" dirty="0">
                <a:effectLst/>
              </a:rPr>
              <a:t> </a:t>
            </a:r>
            <a:endParaRPr lang="en-US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803CDC-7FC7-C74E-BC0A-AAE56737B5B0}"/>
              </a:ext>
            </a:extLst>
          </p:cNvPr>
          <p:cNvSpPr/>
          <p:nvPr/>
        </p:nvSpPr>
        <p:spPr>
          <a:xfrm>
            <a:off x="1" y="6440368"/>
            <a:ext cx="2336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cs typeface="Times New Roman" panose="02020603050405020304" pitchFamily="18" charset="0"/>
              </a:rPr>
              <a:t>Run in collaboration </a:t>
            </a:r>
            <a:r>
              <a:rPr lang="en-US" sz="1200" i="1" dirty="0"/>
              <a:t>with RUMC, The N</a:t>
            </a:r>
            <a:r>
              <a:rPr lang="en-US" altLang="en-US" sz="1200" i="1" dirty="0">
                <a:cs typeface="Times New Roman" panose="02020603050405020304" pitchFamily="18" charset="0"/>
              </a:rPr>
              <a:t>etherlands</a:t>
            </a:r>
            <a:endParaRPr lang="en-US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79993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0F9DF1-DD00-A542-94B0-45A9A25F5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2" y="279132"/>
            <a:ext cx="7157557" cy="500808"/>
          </a:xfrm>
        </p:spPr>
        <p:txBody>
          <a:bodyPr>
            <a:normAutofit fontScale="90000"/>
          </a:bodyPr>
          <a:lstStyle/>
          <a:p>
            <a:r>
              <a:rPr lang="en-US" dirty="0"/>
              <a:t>Mucosal responses (2)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CABA17-F3C1-4A45-B22F-895F46EA0ED6}"/>
              </a:ext>
            </a:extLst>
          </p:cNvPr>
          <p:cNvSpPr/>
          <p:nvPr/>
        </p:nvSpPr>
        <p:spPr>
          <a:xfrm>
            <a:off x="1" y="6440368"/>
            <a:ext cx="2336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cs typeface="Times New Roman" panose="02020603050405020304" pitchFamily="18" charset="0"/>
              </a:rPr>
              <a:t>Run in collaboration </a:t>
            </a:r>
            <a:r>
              <a:rPr lang="en-US" sz="1200" i="1" dirty="0"/>
              <a:t>with RUMC, The N</a:t>
            </a:r>
            <a:r>
              <a:rPr lang="en-US" altLang="en-US" sz="1200" i="1" dirty="0">
                <a:cs typeface="Times New Roman" panose="02020603050405020304" pitchFamily="18" charset="0"/>
              </a:rPr>
              <a:t>etherlands</a:t>
            </a:r>
            <a:endParaRPr lang="en-US" altLang="en-US" sz="1200" i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62C39F-189A-7D4D-AC14-D5CED13DD9E6}"/>
              </a:ext>
            </a:extLst>
          </p:cNvPr>
          <p:cNvSpPr/>
          <p:nvPr/>
        </p:nvSpPr>
        <p:spPr>
          <a:xfrm>
            <a:off x="348450" y="3792891"/>
            <a:ext cx="1988350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Preliminary semi- blinded data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3301BA-94C3-F14A-820B-DD860EFDCC8E}"/>
              </a:ext>
            </a:extLst>
          </p:cNvPr>
          <p:cNvSpPr/>
          <p:nvPr/>
        </p:nvSpPr>
        <p:spPr>
          <a:xfrm>
            <a:off x="7162801" y="2008869"/>
            <a:ext cx="797981" cy="20285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5D188C-070A-2C4F-9667-8BF0C272BE56}"/>
              </a:ext>
            </a:extLst>
          </p:cNvPr>
          <p:cNvSpPr/>
          <p:nvPr/>
        </p:nvSpPr>
        <p:spPr>
          <a:xfrm rot="5400000">
            <a:off x="3332189" y="994589"/>
            <a:ext cx="797981" cy="20285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EAC4B0-745B-7C47-9DA8-B2B44A40D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5A4FD2-CE05-614D-B32D-343141F73F4A}"/>
              </a:ext>
            </a:extLst>
          </p:cNvPr>
          <p:cNvGrpSpPr/>
          <p:nvPr/>
        </p:nvGrpSpPr>
        <p:grpSpPr>
          <a:xfrm>
            <a:off x="2143614" y="1609878"/>
            <a:ext cx="4188600" cy="5567762"/>
            <a:chOff x="5920011" y="2030828"/>
            <a:chExt cx="3062220" cy="4014371"/>
          </a:xfrm>
        </p:grpSpPr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821181D4-A04C-1C42-A20B-85CF8854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545"/>
            <a:stretch/>
          </p:blipFill>
          <p:spPr>
            <a:xfrm>
              <a:off x="5920011" y="2031999"/>
              <a:ext cx="452654" cy="4013200"/>
            </a:xfrm>
            <a:prstGeom prst="rect">
              <a:avLst/>
            </a:prstGeom>
          </p:spPr>
        </p:pic>
        <p:pic>
          <p:nvPicPr>
            <p:cNvPr id="20" name="Picture 19" descr="Diagram&#10;&#10;Description automatically generated">
              <a:extLst>
                <a:ext uri="{FF2B5EF4-FFF2-40B4-BE49-F238E27FC236}">
                  <a16:creationId xmlns:a16="http://schemas.microsoft.com/office/drawing/2014/main" id="{7C5F6E71-3495-114C-99CD-6AD605F99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60"/>
            <a:stretch/>
          </p:blipFill>
          <p:spPr>
            <a:xfrm>
              <a:off x="6457071" y="2030828"/>
              <a:ext cx="2525160" cy="40132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111CA80-3E9B-4442-A1E8-87880BB7CC2A}"/>
              </a:ext>
            </a:extLst>
          </p:cNvPr>
          <p:cNvSpPr txBox="1"/>
          <p:nvPr/>
        </p:nvSpPr>
        <p:spPr>
          <a:xfrm>
            <a:off x="449450" y="1264616"/>
            <a:ext cx="715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Pertussis-specific IgG antibody deposition level at V05 (1-month post-vaccination)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5EE4B2-0141-AD41-8F33-802678B95CE3}"/>
              </a:ext>
            </a:extLst>
          </p:cNvPr>
          <p:cNvSpPr txBox="1"/>
          <p:nvPr/>
        </p:nvSpPr>
        <p:spPr>
          <a:xfrm>
            <a:off x="6231336" y="2829537"/>
            <a:ext cx="26609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difference between vaccine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Reflects similar pattern to antibody levels in blood?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Is there waning by V06 (5-6 months post-vaccination?)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Is there a difference in IgG sub-class?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12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89E803-F027-9248-A436-44337A36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Mucosal </a:t>
            </a:r>
            <a:r>
              <a:rPr lang="en-US" dirty="0" err="1"/>
              <a:t>colonisation</a:t>
            </a:r>
            <a:r>
              <a:rPr lang="en-US" dirty="0"/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EBAF02-5129-0642-9BAE-CEC616181EC6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1634272" y="3351048"/>
            <a:ext cx="2178074" cy="1888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53DF96-215E-B440-A9BE-4BAA32DE4806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5373413" y="3351048"/>
            <a:ext cx="1354609" cy="18974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8AEDF6B-66C6-B046-BF7B-46337FB290F2}"/>
              </a:ext>
            </a:extLst>
          </p:cNvPr>
          <p:cNvSpPr/>
          <p:nvPr/>
        </p:nvSpPr>
        <p:spPr>
          <a:xfrm>
            <a:off x="131448" y="5240040"/>
            <a:ext cx="3005647" cy="1477328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Multiplex qPCR to quantify colonisation by </a:t>
            </a:r>
            <a:r>
              <a:rPr lang="en-GB" i="1" dirty="0"/>
              <a:t>Bordetella pertussis</a:t>
            </a:r>
            <a:r>
              <a:rPr lang="en-GB" dirty="0"/>
              <a:t> and </a:t>
            </a:r>
            <a:r>
              <a:rPr lang="en-GB" i="1" dirty="0" err="1"/>
              <a:t>parapertussis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Target genes: IS481, BP283, pIS1001, hIS1001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E8EB2F-85D6-2548-B5AD-E68A3D2F820F}"/>
              </a:ext>
            </a:extLst>
          </p:cNvPr>
          <p:cNvSpPr/>
          <p:nvPr/>
        </p:nvSpPr>
        <p:spPr>
          <a:xfrm>
            <a:off x="4403182" y="5248513"/>
            <a:ext cx="4649680" cy="1200329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Amplification of the 16S rRNA gene by PCR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Amplicon sequencing using the Illumina </a:t>
            </a:r>
            <a:r>
              <a:rPr lang="en-GB" dirty="0" err="1"/>
              <a:t>MiSeq</a:t>
            </a:r>
            <a:r>
              <a:rPr lang="en-GB" dirty="0"/>
              <a:t> platform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prstClr val="black"/>
                </a:solidFill>
              </a:rPr>
              <a:t>To characterise nasopharyngeal microbiome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8E3FAD-2151-BD4B-81A9-84BCDD8F8783}"/>
              </a:ext>
            </a:extLst>
          </p:cNvPr>
          <p:cNvSpPr/>
          <p:nvPr/>
        </p:nvSpPr>
        <p:spPr>
          <a:xfrm>
            <a:off x="3152663" y="1169073"/>
            <a:ext cx="2923082" cy="1011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100" dirty="0"/>
              <a:t>Nasopharyngeal swab (NPS) sampling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7163E9-EB6B-DF43-B320-A3970226F25A}"/>
              </a:ext>
            </a:extLst>
          </p:cNvPr>
          <p:cNvCxnSpPr>
            <a:cxnSpLocks/>
            <a:stCxn id="23" idx="2"/>
            <a:endCxn id="6" idx="0"/>
          </p:cNvCxnSpPr>
          <p:nvPr/>
        </p:nvCxnSpPr>
        <p:spPr>
          <a:xfrm>
            <a:off x="4614204" y="2180760"/>
            <a:ext cx="15442" cy="918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66B3D6F-E372-2C4B-8827-2400A08F3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3" r="27072"/>
          <a:stretch/>
        </p:blipFill>
        <p:spPr>
          <a:xfrm>
            <a:off x="37196" y="1163367"/>
            <a:ext cx="2348818" cy="2882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D7B6F-2E6E-634E-8951-A40D7B62E644}"/>
              </a:ext>
            </a:extLst>
          </p:cNvPr>
          <p:cNvSpPr txBox="1"/>
          <p:nvPr/>
        </p:nvSpPr>
        <p:spPr>
          <a:xfrm>
            <a:off x="0" y="4088528"/>
            <a:ext cx="2348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Photo with consent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602287-E56E-604B-906C-DFD534A92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17" t="5410" r="10473" b="10583"/>
          <a:stretch/>
        </p:blipFill>
        <p:spPr>
          <a:xfrm>
            <a:off x="6187584" y="1094740"/>
            <a:ext cx="2919220" cy="19096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598EE1-09C6-3741-A00B-E9AD70B7EB60}"/>
              </a:ext>
            </a:extLst>
          </p:cNvPr>
          <p:cNvSpPr/>
          <p:nvPr/>
        </p:nvSpPr>
        <p:spPr>
          <a:xfrm>
            <a:off x="2446038" y="3098923"/>
            <a:ext cx="4367215" cy="4154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100" dirty="0"/>
              <a:t>DNA extraction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F9F636E-FC73-CE4C-B28F-DE7628B695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01" b="13106"/>
          <a:stretch/>
        </p:blipFill>
        <p:spPr>
          <a:xfrm>
            <a:off x="7162801" y="3260996"/>
            <a:ext cx="1895057" cy="125067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7A7E407-2AD1-294A-A515-AF194E3E75E0}"/>
              </a:ext>
            </a:extLst>
          </p:cNvPr>
          <p:cNvSpPr/>
          <p:nvPr/>
        </p:nvSpPr>
        <p:spPr>
          <a:xfrm>
            <a:off x="7647194" y="4459215"/>
            <a:ext cx="14430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/>
              <a:t>Qiagen </a:t>
            </a:r>
            <a:r>
              <a:rPr lang="en-GB" sz="800" dirty="0" err="1"/>
              <a:t>DNeasy</a:t>
            </a:r>
            <a:r>
              <a:rPr lang="en-GB" sz="800" dirty="0"/>
              <a:t> </a:t>
            </a:r>
            <a:r>
              <a:rPr lang="en-GB" sz="800" dirty="0" err="1"/>
              <a:t>PowerSoil</a:t>
            </a:r>
            <a:r>
              <a:rPr lang="en-GB" sz="800" dirty="0"/>
              <a:t> Kit</a:t>
            </a:r>
            <a:endParaRPr lang="en-US" sz="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F66643-5F3D-C841-9D0B-34A05555C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" grpId="0"/>
      <p:bldP spid="6" grpId="0" animBg="1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C66E-FA28-CC43-AAF7-638364A2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BFB3FA-325F-9C4D-8623-FF9B80F0BC49}"/>
              </a:ext>
            </a:extLst>
          </p:cNvPr>
          <p:cNvSpPr/>
          <p:nvPr/>
        </p:nvSpPr>
        <p:spPr>
          <a:xfrm>
            <a:off x="3190427" y="1926184"/>
            <a:ext cx="4637550" cy="74892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buClr>
                <a:srgbClr val="5FCBEF"/>
              </a:buClr>
              <a:buSzPct val="80000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Inform testing of novel pertussis vaccines</a:t>
            </a:r>
          </a:p>
          <a:p>
            <a:pPr>
              <a:spcBef>
                <a:spcPts val="750"/>
              </a:spcBef>
              <a:buClr>
                <a:srgbClr val="5FCBEF"/>
              </a:buClr>
              <a:buSzPct val="80000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Novel correlate of protection – ? Composite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54575-4534-0541-BD9D-A5D960F5054A}"/>
              </a:ext>
            </a:extLst>
          </p:cNvPr>
          <p:cNvSpPr/>
          <p:nvPr/>
        </p:nvSpPr>
        <p:spPr>
          <a:xfrm>
            <a:off x="1843314" y="6019535"/>
            <a:ext cx="4410020" cy="646331"/>
          </a:xfrm>
          <a:prstGeom prst="rect">
            <a:avLst/>
          </a:prstGeom>
          <a:ln w="508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buClr>
                <a:srgbClr val="5FCBEF"/>
              </a:buClr>
              <a:buSzPct val="80000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Novel tools to measure and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analyse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 vaccine-induced systemic and mucosal responses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2E63C1-E851-0448-B6EF-EB0A075374FF}"/>
              </a:ext>
            </a:extLst>
          </p:cNvPr>
          <p:cNvSpPr/>
          <p:nvPr/>
        </p:nvSpPr>
        <p:spPr>
          <a:xfrm>
            <a:off x="454830" y="5028553"/>
            <a:ext cx="5149505" cy="646331"/>
          </a:xfrm>
          <a:prstGeom prst="rect">
            <a:avLst/>
          </a:prstGeom>
          <a:ln w="508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buClr>
                <a:srgbClr val="5FCBEF"/>
              </a:buClr>
              <a:buSzPct val="80000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Novel methodological approach to the development of effective vaccines in the future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6387B3-D256-8A44-BD02-13EC5373023E}"/>
              </a:ext>
            </a:extLst>
          </p:cNvPr>
          <p:cNvSpPr/>
          <p:nvPr/>
        </p:nvSpPr>
        <p:spPr>
          <a:xfrm>
            <a:off x="4225706" y="1182695"/>
            <a:ext cx="4319024" cy="369332"/>
          </a:xfrm>
          <a:prstGeom prst="rect">
            <a:avLst/>
          </a:prstGeom>
          <a:ln w="508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buClr>
                <a:srgbClr val="5FCBEF"/>
              </a:buClr>
              <a:buSzPct val="80000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Hypothesis generating for future studies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AFA2B6-C5AA-6343-9542-7395C88E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776" y="3110430"/>
            <a:ext cx="1762619" cy="1176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26A211-E194-554A-AB04-28ACB6101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94" b="24572"/>
          <a:stretch/>
        </p:blipFill>
        <p:spPr>
          <a:xfrm>
            <a:off x="6385218" y="4910399"/>
            <a:ext cx="2381250" cy="1014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8A5431-78D5-3942-AD32-527242FD7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74" y="1569658"/>
            <a:ext cx="2234412" cy="12579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82691E4-CEFE-E841-9DCF-7E172A656A07}"/>
              </a:ext>
            </a:extLst>
          </p:cNvPr>
          <p:cNvSpPr/>
          <p:nvPr/>
        </p:nvSpPr>
        <p:spPr>
          <a:xfrm>
            <a:off x="846281" y="3206574"/>
            <a:ext cx="4758054" cy="1477328"/>
          </a:xfrm>
          <a:prstGeom prst="rect">
            <a:avLst/>
          </a:prstGeom>
          <a:ln w="508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Design of next-generation of pertussis vaccines</a:t>
            </a:r>
          </a:p>
          <a:p>
            <a:pPr lvl="1"/>
            <a:r>
              <a:rPr lang="en-US" dirty="0"/>
              <a:t>Delivery: intranasal vaccines</a:t>
            </a:r>
          </a:p>
          <a:p>
            <a:pPr lvl="1"/>
            <a:r>
              <a:rPr lang="en-US" dirty="0"/>
              <a:t>Formulation: streamline T cell response</a:t>
            </a:r>
          </a:p>
          <a:p>
            <a:pPr lvl="1"/>
            <a:r>
              <a:rPr lang="en-US" dirty="0"/>
              <a:t>Needs to be combined with epitope mapping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917105-75C6-F345-BAC3-E4365B89CB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18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CFF431-2B0B-7942-9AB3-F3415BDB2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6740769" y="5738402"/>
            <a:ext cx="1781908" cy="656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6F676-B43D-104C-9A27-569492542145}"/>
              </a:ext>
            </a:extLst>
          </p:cNvPr>
          <p:cNvSpPr txBox="1"/>
          <p:nvPr/>
        </p:nvSpPr>
        <p:spPr>
          <a:xfrm>
            <a:off x="1431715" y="2364427"/>
            <a:ext cx="5951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2CAD6D"/>
                </a:solidFill>
                <a:latin typeface="+mj-lt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828243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1C49-0A22-8D41-B005-CD62A7A7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A428B-B1B1-4A4E-9131-BCC3A9C85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04" y="1227372"/>
            <a:ext cx="2507564" cy="4821382"/>
          </a:xfrm>
        </p:spPr>
        <p:txBody>
          <a:bodyPr/>
          <a:lstStyle/>
          <a:p>
            <a:r>
              <a:rPr lang="en-US" sz="1600" u="sng" dirty="0">
                <a:latin typeface="+mn-lt"/>
              </a:rPr>
              <a:t>My supervisors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Prof </a:t>
            </a:r>
            <a:r>
              <a:rPr lang="en-US" sz="1600" dirty="0" err="1">
                <a:latin typeface="+mn-lt"/>
              </a:rPr>
              <a:t>Beate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Kampmann</a:t>
            </a: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Dr Sophie </a:t>
            </a:r>
            <a:r>
              <a:rPr lang="en-US" sz="1600" dirty="0" err="1">
                <a:latin typeface="+mn-lt"/>
              </a:rPr>
              <a:t>Roetynck</a:t>
            </a: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Dr </a:t>
            </a:r>
            <a:r>
              <a:rPr lang="en-US" sz="1600" dirty="0" err="1">
                <a:latin typeface="+mn-lt"/>
              </a:rPr>
              <a:t>Thushan</a:t>
            </a:r>
            <a:r>
              <a:rPr lang="en-US" sz="1600" dirty="0">
                <a:latin typeface="+mn-lt"/>
              </a:rPr>
              <a:t> de Silva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u="sng" dirty="0" err="1">
                <a:latin typeface="+mn-lt"/>
              </a:rPr>
              <a:t>GaPs</a:t>
            </a:r>
            <a:r>
              <a:rPr lang="en-US" sz="1600" u="sng" dirty="0">
                <a:latin typeface="+mn-lt"/>
              </a:rPr>
              <a:t> lab team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</a:rPr>
              <a:t>Haddi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Jobe</a:t>
            </a: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</a:rPr>
              <a:t>Biran</a:t>
            </a:r>
            <a:r>
              <a:rPr lang="en-US" sz="1600" dirty="0">
                <a:latin typeface="+mn-lt"/>
              </a:rPr>
              <a:t> Gaye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</a:rPr>
              <a:t>Modou</a:t>
            </a:r>
            <a:r>
              <a:rPr lang="en-US" sz="1600" dirty="0">
                <a:latin typeface="+mn-lt"/>
              </a:rPr>
              <a:t> Fofana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Aru-</a:t>
            </a:r>
            <a:r>
              <a:rPr lang="en-US" sz="1600" dirty="0" err="1">
                <a:latin typeface="+mn-lt"/>
              </a:rPr>
              <a:t>Kumba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Baldeh</a:t>
            </a: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</a:rPr>
              <a:t>Karamo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Konteh</a:t>
            </a: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Amadou </a:t>
            </a:r>
            <a:r>
              <a:rPr lang="en-US" sz="1600" dirty="0" err="1">
                <a:latin typeface="+mn-lt"/>
              </a:rPr>
              <a:t>Faal</a:t>
            </a: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Elishia Roberts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u="sng" dirty="0" err="1">
                <a:latin typeface="+mn-lt"/>
              </a:rPr>
              <a:t>GaPs</a:t>
            </a:r>
            <a:r>
              <a:rPr lang="en-US" sz="1600" u="sng" dirty="0">
                <a:latin typeface="+mn-lt"/>
              </a:rPr>
              <a:t> field team led 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Ebrima </a:t>
            </a:r>
            <a:r>
              <a:rPr lang="en-US" sz="1600" dirty="0" err="1">
                <a:latin typeface="+mn-lt"/>
              </a:rPr>
              <a:t>Kanteh</a:t>
            </a: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Mike Okoye</a:t>
            </a:r>
          </a:p>
          <a:p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D53467-4C76-C44C-B988-515BD09BDDE1}"/>
              </a:ext>
            </a:extLst>
          </p:cNvPr>
          <p:cNvSpPr txBox="1">
            <a:spLocks/>
          </p:cNvSpPr>
          <p:nvPr/>
        </p:nvSpPr>
        <p:spPr>
          <a:xfrm>
            <a:off x="2900560" y="1227372"/>
            <a:ext cx="2684313" cy="3288557"/>
          </a:xfrm>
          <a:prstGeom prst="rect">
            <a:avLst/>
          </a:prstGeom>
        </p:spPr>
        <p:txBody>
          <a:bodyPr/>
          <a:lstStyle>
            <a:lvl1pPr marL="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2000" b="0" i="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557361" indent="-214370" algn="l" defTabSz="342991" rtl="0" eaLnBrk="1" latinLnBrk="0" hangingPunct="1">
              <a:spcBef>
                <a:spcPct val="20000"/>
              </a:spcBef>
              <a:buFont typeface="Arial"/>
              <a:buChar char="–"/>
              <a:defRPr sz="21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479" indent="-171496" algn="l" defTabSz="34299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470" indent="-171496" algn="l" defTabSz="342991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461" indent="-171496" algn="l" defTabSz="342991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6453" indent="-171496" algn="l" defTabSz="3429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444" indent="-171496" algn="l" defTabSz="3429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2436" indent="-171496" algn="l" defTabSz="3429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5427" indent="-171496" algn="l" defTabSz="34299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>
                <a:latin typeface="+mn-lt"/>
              </a:rPr>
              <a:t>MRCG Infant Immunology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Ed Clarke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</a:rPr>
              <a:t>Jankey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Jagne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Ya</a:t>
            </a:r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u="sng" dirty="0">
                <a:latin typeface="+mn-lt"/>
              </a:rPr>
              <a:t>MRCG genomics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Sheikh </a:t>
            </a:r>
            <a:r>
              <a:rPr lang="en-US" sz="1600" dirty="0" err="1">
                <a:latin typeface="+mn-lt"/>
              </a:rPr>
              <a:t>Jarju</a:t>
            </a:r>
            <a:endParaRPr lang="en-US" sz="16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Abdul Sesay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+mn-lt"/>
              </a:rPr>
              <a:t>Jarra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Manneh</a:t>
            </a:r>
            <a:r>
              <a:rPr lang="en-GB" sz="1600" dirty="0">
                <a:latin typeface="+mn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+mn-lt"/>
              </a:rPr>
              <a:t>Bakary</a:t>
            </a:r>
            <a:r>
              <a:rPr lang="en-GB" sz="1600" dirty="0">
                <a:latin typeface="+mn-lt"/>
              </a:rPr>
              <a:t> </a:t>
            </a:r>
            <a:r>
              <a:rPr lang="en-GB" sz="1600" dirty="0" err="1">
                <a:latin typeface="+mn-lt"/>
              </a:rPr>
              <a:t>Sanyang</a:t>
            </a:r>
            <a:r>
              <a:rPr lang="en-GB" sz="1600" dirty="0">
                <a:latin typeface="+mn-lt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/>
              <a:t>Lamin</a:t>
            </a:r>
            <a:r>
              <a:rPr lang="en-US" sz="1600" dirty="0"/>
              <a:t> </a:t>
            </a:r>
            <a:r>
              <a:rPr lang="en-US" sz="1600" dirty="0" err="1"/>
              <a:t>Sillah</a:t>
            </a:r>
            <a:endParaRPr lang="en-US" sz="1600" dirty="0"/>
          </a:p>
          <a:p>
            <a:endParaRPr lang="en-GB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u="sng" dirty="0">
                <a:latin typeface="+mn-lt"/>
              </a:rPr>
              <a:t>MRCG RSO, Logistics, Procurement, Biomed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Giana Yaya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</a:rPr>
              <a:t>Njilan</a:t>
            </a:r>
            <a:r>
              <a:rPr lang="en-US" sz="1600" dirty="0">
                <a:latin typeface="+mn-lt"/>
              </a:rPr>
              <a:t> Johnson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Omar-Sheikh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46E35E-ED40-9640-80BE-5439B1B2DB16}"/>
              </a:ext>
            </a:extLst>
          </p:cNvPr>
          <p:cNvSpPr/>
          <p:nvPr/>
        </p:nvSpPr>
        <p:spPr>
          <a:xfrm>
            <a:off x="413541" y="6240948"/>
            <a:ext cx="5335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And all the </a:t>
            </a:r>
            <a:r>
              <a:rPr lang="en-US" sz="2400" b="1" dirty="0" err="1"/>
              <a:t>GaPs</a:t>
            </a:r>
            <a:r>
              <a:rPr lang="en-US" sz="2400" b="1" dirty="0"/>
              <a:t> mothers and babies : 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6C26B0-61FF-5349-8D83-FA2397AD75CD}"/>
              </a:ext>
            </a:extLst>
          </p:cNvPr>
          <p:cNvSpPr/>
          <p:nvPr/>
        </p:nvSpPr>
        <p:spPr>
          <a:xfrm>
            <a:off x="5849543" y="1278217"/>
            <a:ext cx="37441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/>
              <a:t>LSHTM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David Mabey &amp; WT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Christina </a:t>
            </a:r>
            <a:r>
              <a:rPr lang="en-US" sz="1600" dirty="0" err="1"/>
              <a:t>Albertsen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Ed Parker</a:t>
            </a:r>
          </a:p>
          <a:p>
            <a:endParaRPr lang="en-US" sz="1600" u="sng" dirty="0"/>
          </a:p>
          <a:p>
            <a:r>
              <a:rPr lang="en-US" sz="1600" u="sng" dirty="0"/>
              <a:t>PERISCOPE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Dimitri </a:t>
            </a:r>
            <a:r>
              <a:rPr lang="en-US" sz="1600" dirty="0" err="1"/>
              <a:t>Diavatopolous</a:t>
            </a:r>
            <a:r>
              <a:rPr lang="en-US" sz="1600" dirty="0"/>
              <a:t> and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Andrew Preston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Pascal Blanc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u="sng" dirty="0"/>
              <a:t>Imperial College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Ryan Thwaites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u="sng" dirty="0"/>
              <a:t>Le Jolla Institute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Ricardo da Silva Antunes</a:t>
            </a:r>
          </a:p>
          <a:p>
            <a:endParaRPr lang="en-US" sz="1600" dirty="0"/>
          </a:p>
          <a:p>
            <a:r>
              <a:rPr lang="en-US" sz="1600" u="sng" dirty="0"/>
              <a:t>Funders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Wellcome</a:t>
            </a:r>
            <a:r>
              <a:rPr lang="en-US" sz="1600" dirty="0"/>
              <a:t>-Trust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Bactivac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HicVac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6CD0CE6-8D1D-8349-A598-AA1EC9E6F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296" y="5294798"/>
            <a:ext cx="1778000" cy="18923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0D774B2-53C1-6E4F-AA2E-FAD0AC7D2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05" b="20428"/>
          <a:stretch/>
        </p:blipFill>
        <p:spPr>
          <a:xfrm>
            <a:off x="6159236" y="6240947"/>
            <a:ext cx="1753205" cy="580107"/>
          </a:xfrm>
          <a:prstGeom prst="rect">
            <a:avLst/>
          </a:prstGeom>
        </p:spPr>
      </p:pic>
      <p:pic>
        <p:nvPicPr>
          <p:cNvPr id="37890" name="Picture 2" descr="HIC-Vac | IVVN">
            <a:extLst>
              <a:ext uri="{FF2B5EF4-FFF2-40B4-BE49-F238E27FC236}">
                <a16:creationId xmlns:a16="http://schemas.microsoft.com/office/drawing/2014/main" id="{113F6A6C-38E6-7B4E-AD40-E259CEA86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17735" r="14586" b="22364"/>
          <a:stretch/>
        </p:blipFill>
        <p:spPr bwMode="auto">
          <a:xfrm>
            <a:off x="7588176" y="5071324"/>
            <a:ext cx="1555824" cy="7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14CBF-138D-A54B-AAFD-F3C1757554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96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C92BE-D266-AC45-A4A4-9E97857AD90F}"/>
              </a:ext>
            </a:extLst>
          </p:cNvPr>
          <p:cNvSpPr txBox="1"/>
          <p:nvPr/>
        </p:nvSpPr>
        <p:spPr>
          <a:xfrm>
            <a:off x="6641976" y="5371731"/>
            <a:ext cx="19145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Questions?</a:t>
            </a:r>
            <a:r>
              <a:rPr lang="en-US" sz="2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34187-258E-9947-BE12-979835C284B5}"/>
              </a:ext>
            </a:extLst>
          </p:cNvPr>
          <p:cNvSpPr txBox="1"/>
          <p:nvPr/>
        </p:nvSpPr>
        <p:spPr>
          <a:xfrm>
            <a:off x="564733" y="419830"/>
            <a:ext cx="18065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Thank you!</a:t>
            </a:r>
          </a:p>
        </p:txBody>
      </p:sp>
      <p:pic>
        <p:nvPicPr>
          <p:cNvPr id="11" name="Picture 10" descr="A group of people sitting on a bench outside&#10;&#10;Description automatically generated">
            <a:extLst>
              <a:ext uri="{FF2B5EF4-FFF2-40B4-BE49-F238E27FC236}">
                <a16:creationId xmlns:a16="http://schemas.microsoft.com/office/drawing/2014/main" id="{BB8095B8-140A-AC48-8D12-DFC309876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22"/>
          <a:stretch/>
        </p:blipFill>
        <p:spPr>
          <a:xfrm>
            <a:off x="0" y="3347764"/>
            <a:ext cx="5472332" cy="3524649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A7FD45-D790-8D41-B3C0-51AEDA0E7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34"/>
          <a:stretch/>
        </p:blipFill>
        <p:spPr>
          <a:xfrm>
            <a:off x="4754880" y="-1"/>
            <a:ext cx="4384717" cy="3537365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4D50E7F-F90B-5D45-BCDD-DB00B0D1E4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39" b="7413"/>
          <a:stretch/>
        </p:blipFill>
        <p:spPr>
          <a:xfrm>
            <a:off x="3201520" y="2218139"/>
            <a:ext cx="2375202" cy="19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70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19FA-9898-6243-A68C-84DB17486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195"/>
            <a:ext cx="6705600" cy="623236"/>
          </a:xfrm>
        </p:spPr>
        <p:txBody>
          <a:bodyPr>
            <a:normAutofit/>
          </a:bodyPr>
          <a:lstStyle/>
          <a:p>
            <a:r>
              <a:rPr lang="en-US" dirty="0"/>
              <a:t>Final thoughts</a:t>
            </a:r>
          </a:p>
        </p:txBody>
      </p:sp>
      <p:pic>
        <p:nvPicPr>
          <p:cNvPr id="7" name="Picture 6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D5ABC4FB-B008-1E4E-A388-1291FA97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9522"/>
            <a:ext cx="5152571" cy="28983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269287-EAD8-DE4C-B4C9-D12DE70D5A59}"/>
              </a:ext>
            </a:extLst>
          </p:cNvPr>
          <p:cNvSpPr/>
          <p:nvPr/>
        </p:nvSpPr>
        <p:spPr>
          <a:xfrm>
            <a:off x="5920014" y="1728390"/>
            <a:ext cx="2962729" cy="6463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What a great time to be working in vaccinology!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B55C389-8FAD-7C43-9EE4-F5865E592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86"/>
          <a:stretch/>
        </p:blipFill>
        <p:spPr>
          <a:xfrm>
            <a:off x="4572000" y="3281680"/>
            <a:ext cx="4572000" cy="3576319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545C1C-FF27-DC4D-AD66-616F526EA562}"/>
              </a:ext>
            </a:extLst>
          </p:cNvPr>
          <p:cNvSpPr/>
          <p:nvPr/>
        </p:nvSpPr>
        <p:spPr>
          <a:xfrm>
            <a:off x="1721716" y="5788478"/>
            <a:ext cx="2962729" cy="64633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Even T cells are being </a:t>
            </a:r>
            <a:r>
              <a:rPr lang="en-US" dirty="0" err="1"/>
              <a:t>politicised</a:t>
            </a:r>
            <a:r>
              <a:rPr lang="en-US" dirty="0"/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3D35A-36CC-9D4F-9ED7-E221062396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43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Isn’t whooping cough old news?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5AD6F9-D919-0040-B290-6F652DAA45E6}"/>
              </a:ext>
            </a:extLst>
          </p:cNvPr>
          <p:cNvSpPr/>
          <p:nvPr/>
        </p:nvSpPr>
        <p:spPr>
          <a:xfrm>
            <a:off x="118753" y="902368"/>
            <a:ext cx="9249448" cy="217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100" dirty="0"/>
              <a:t>Whooping cough is caused by gram –</a:t>
            </a:r>
            <a:r>
              <a:rPr lang="en-US" sz="2100" dirty="0" err="1"/>
              <a:t>ve</a:t>
            </a:r>
            <a:r>
              <a:rPr lang="en-US" sz="2100" dirty="0"/>
              <a:t> bacteria </a:t>
            </a:r>
            <a:r>
              <a:rPr lang="en-US" sz="2100" i="1" dirty="0"/>
              <a:t>Bordetella pertussis</a:t>
            </a: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100" dirty="0"/>
              <a:t>Two types of vaccine exist worldwide</a:t>
            </a:r>
          </a:p>
          <a:p>
            <a:pPr marL="900261" lvl="1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b="1" dirty="0"/>
              <a:t>1940/50s</a:t>
            </a:r>
            <a:r>
              <a:rPr lang="en-US" dirty="0"/>
              <a:t>: </a:t>
            </a:r>
            <a:r>
              <a:rPr lang="en-US" u="sng" dirty="0"/>
              <a:t>Whole cell (</a:t>
            </a:r>
            <a:r>
              <a:rPr lang="en-US" u="sng" dirty="0" err="1"/>
              <a:t>wP</a:t>
            </a:r>
            <a:r>
              <a:rPr lang="en-US" u="sng" dirty="0"/>
              <a:t>) </a:t>
            </a:r>
            <a:r>
              <a:rPr lang="en-US" dirty="0"/>
              <a:t>= inactivated (killed) </a:t>
            </a:r>
            <a:r>
              <a:rPr lang="en-US" dirty="0">
                <a:sym typeface="Wingdings" pitchFamily="2" charset="2"/>
              </a:rPr>
              <a:t>whole bacterium</a:t>
            </a:r>
            <a:endParaRPr lang="en-US" dirty="0"/>
          </a:p>
          <a:p>
            <a:pPr marL="900261" lvl="1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b="1" dirty="0">
                <a:sym typeface="Wingdings" pitchFamily="2" charset="2"/>
              </a:rPr>
              <a:t>1990s</a:t>
            </a:r>
            <a:r>
              <a:rPr lang="en-US" dirty="0">
                <a:sym typeface="Wingdings" pitchFamily="2" charset="2"/>
              </a:rPr>
              <a:t>: </a:t>
            </a:r>
            <a:r>
              <a:rPr lang="en-US" u="sng" dirty="0">
                <a:sym typeface="Wingdings" pitchFamily="2" charset="2"/>
              </a:rPr>
              <a:t>Acellular pertussis (</a:t>
            </a:r>
            <a:r>
              <a:rPr lang="en-US" u="sng" dirty="0" err="1">
                <a:sym typeface="Wingdings" pitchFamily="2" charset="2"/>
              </a:rPr>
              <a:t>aP</a:t>
            </a:r>
            <a:r>
              <a:rPr lang="en-US" u="sng" dirty="0">
                <a:sym typeface="Wingdings" pitchFamily="2" charset="2"/>
              </a:rPr>
              <a:t>) </a:t>
            </a:r>
            <a:r>
              <a:rPr lang="en-US" dirty="0">
                <a:sym typeface="Wingdings" pitchFamily="2" charset="2"/>
              </a:rPr>
              <a:t>= subunit vaccine of 1-5 antigens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4132B8-0956-1348-82FA-735D44399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b="12145"/>
          <a:stretch/>
        </p:blipFill>
        <p:spPr>
          <a:xfrm>
            <a:off x="6249477" y="3644546"/>
            <a:ext cx="2627237" cy="2487951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C4B83A39-2030-5D40-A717-595C9FE1B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tretch/>
        </p:blipFill>
        <p:spPr>
          <a:xfrm>
            <a:off x="0" y="2975115"/>
            <a:ext cx="6172283" cy="3826815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01A1FE-0051-7F45-B1AC-74E5BBF33A2D}"/>
              </a:ext>
            </a:extLst>
          </p:cNvPr>
          <p:cNvSpPr txBox="1">
            <a:spLocks/>
          </p:cNvSpPr>
          <p:nvPr/>
        </p:nvSpPr>
        <p:spPr>
          <a:xfrm>
            <a:off x="-77194" y="5857158"/>
            <a:ext cx="3048912" cy="581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200" b="1" dirty="0"/>
          </a:p>
          <a:p>
            <a:pPr marL="0" indent="0">
              <a:buNone/>
            </a:pPr>
            <a:endParaRPr lang="en-GB" sz="1200" b="1" dirty="0"/>
          </a:p>
          <a:p>
            <a:pPr marL="0" indent="0">
              <a:buNone/>
            </a:pPr>
            <a:r>
              <a:rPr lang="en-GB" sz="800" i="1" dirty="0">
                <a:solidFill>
                  <a:schemeClr val="tx1"/>
                </a:solidFill>
              </a:rPr>
              <a:t> </a:t>
            </a:r>
            <a:r>
              <a:rPr lang="en-GB" sz="800" i="1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https://www.canada.ca/en/public-health/services/publications/healthy-living/vaccine-preventable-disease-surveillance-report-december-31-2015.html#a71</a:t>
            </a:r>
            <a:endParaRPr lang="en-GB" sz="800" i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C8B79-9361-5C48-837B-3C783DAD09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9132"/>
            <a:ext cx="6705600" cy="623236"/>
          </a:xfrm>
        </p:spPr>
        <p:txBody>
          <a:bodyPr>
            <a:normAutofit/>
          </a:bodyPr>
          <a:lstStyle/>
          <a:p>
            <a:r>
              <a:rPr lang="en-GB" b="1" spc="-150" dirty="0"/>
              <a:t>Sadly not…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88854-C00C-A449-BEFC-5DDD80008FAA}"/>
              </a:ext>
            </a:extLst>
          </p:cNvPr>
          <p:cNvSpPr/>
          <p:nvPr/>
        </p:nvSpPr>
        <p:spPr>
          <a:xfrm>
            <a:off x="212464" y="1865745"/>
            <a:ext cx="8544296" cy="3380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400" dirty="0"/>
              <a:t>Remains an important cause of vaccine preventable morbidity and mortality globally</a:t>
            </a:r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1200" dirty="0"/>
          </a:p>
          <a:p>
            <a:pPr marL="342900" lvl="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400" dirty="0"/>
              <a:t>Recent WHO model estimated 24.1m pertussis cases with 160 700 deaths in children &lt; 5 years worldwide</a:t>
            </a:r>
          </a:p>
          <a:p>
            <a:pPr marL="800100" lvl="1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000" dirty="0"/>
              <a:t>Largest proportion in SS Africa and children &lt; 1year</a:t>
            </a:r>
          </a:p>
          <a:p>
            <a:pPr marL="800100" lvl="1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en-US" sz="2000" dirty="0"/>
          </a:p>
          <a:p>
            <a:pPr marL="342900" indent="-3429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en-US" sz="2400" dirty="0"/>
              <a:t>Recent outbreaks even in areas with high vaccine coverage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AB26CF-FE27-F04B-A47B-772AFCEE8631}"/>
              </a:ext>
            </a:extLst>
          </p:cNvPr>
          <p:cNvSpPr/>
          <p:nvPr/>
        </p:nvSpPr>
        <p:spPr>
          <a:xfrm>
            <a:off x="7292585" y="6378348"/>
            <a:ext cx="1717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Yeung et al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CE20A-17B3-CD4D-8C97-AFF4494ED7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E806C-25A8-AA48-9B00-0C953C3C2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91784">
            <a:off x="452472" y="1897366"/>
            <a:ext cx="6252747" cy="186047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8FF4CB-521D-7640-896C-19FE8B623C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023"/>
          <a:stretch/>
        </p:blipFill>
        <p:spPr>
          <a:xfrm rot="21168891">
            <a:off x="2661990" y="2937988"/>
            <a:ext cx="6085416" cy="224232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764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21AA7F-8BEE-F94B-9133-6A1DDD050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7818"/>
            <a:ext cx="8686800" cy="48213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Low-to-middle income countries – poor coverage, conflicting health priorities, limited resources, suboptimal diagnosis/awareness?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Increased surveillance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Improvement in detection, awareness and reporting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Vaccine-driven evolution of circulating strains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Suboptimal and/or waning vaccine-acquired immunity</a:t>
            </a:r>
          </a:p>
          <a:p>
            <a:pPr marL="900261" lvl="1" indent="-342900">
              <a:buFont typeface="Courier New" panose="02070309020205020404" pitchFamily="49" charset="0"/>
              <a:buChar char="o"/>
            </a:pPr>
            <a:r>
              <a:rPr lang="en-US" sz="2200" dirty="0"/>
              <a:t>Particularly switch from </a:t>
            </a:r>
            <a:r>
              <a:rPr lang="en-US" sz="2200" dirty="0" err="1"/>
              <a:t>wP</a:t>
            </a:r>
            <a:r>
              <a:rPr lang="en-US" sz="2200" dirty="0"/>
              <a:t> to </a:t>
            </a:r>
            <a:r>
              <a:rPr lang="en-US" sz="2200" dirty="0" err="1"/>
              <a:t>aP</a:t>
            </a:r>
            <a:r>
              <a:rPr lang="en-US" sz="2200" dirty="0"/>
              <a:t> vaccines </a:t>
            </a:r>
          </a:p>
          <a:p>
            <a:endParaRPr lang="en-US" sz="2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E3C9C5-AC12-2C4A-8FC0-7E42C4300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reasons for this?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FDA50E-96BA-CA47-A8D5-2F1E4D0BA995}"/>
              </a:ext>
            </a:extLst>
          </p:cNvPr>
          <p:cNvSpPr/>
          <p:nvPr/>
        </p:nvSpPr>
        <p:spPr>
          <a:xfrm>
            <a:off x="232347" y="5005035"/>
            <a:ext cx="8679305" cy="9455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1E20B4-B6F3-EE41-B9E3-09FC65507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4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A911364C-7295-1A4A-9890-7972EFBE4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130" b="5432"/>
          <a:stretch/>
        </p:blipFill>
        <p:spPr>
          <a:xfrm>
            <a:off x="3166954" y="1172077"/>
            <a:ext cx="3007746" cy="375002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59E3BA-BFA9-C54E-A3C1-5E020DF88046}"/>
              </a:ext>
            </a:extLst>
          </p:cNvPr>
          <p:cNvSpPr txBox="1">
            <a:spLocks/>
          </p:cNvSpPr>
          <p:nvPr/>
        </p:nvSpPr>
        <p:spPr>
          <a:xfrm>
            <a:off x="-194872" y="1483695"/>
            <a:ext cx="3713871" cy="506268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3600" dirty="0" err="1">
                <a:solidFill>
                  <a:srgbClr val="0070C0"/>
                </a:solidFill>
                <a:ea typeface="+mj-ea"/>
                <a:cs typeface="+mj-cs"/>
              </a:rPr>
              <a:t>aP</a:t>
            </a:r>
            <a:r>
              <a:rPr lang="en-US" sz="3600" dirty="0">
                <a:solidFill>
                  <a:srgbClr val="0070C0"/>
                </a:solidFill>
                <a:ea typeface="+mj-ea"/>
                <a:cs typeface="+mj-cs"/>
              </a:rPr>
              <a:t> vaccine</a:t>
            </a:r>
          </a:p>
          <a:p>
            <a:pPr marL="457200" lvl="1" indent="0" algn="ctr">
              <a:buNone/>
            </a:pPr>
            <a:endParaRPr lang="en-GB" sz="2000" dirty="0"/>
          </a:p>
          <a:p>
            <a:pPr lvl="1"/>
            <a:r>
              <a:rPr lang="en-GB" sz="2000" dirty="0"/>
              <a:t>Less reactogenic?</a:t>
            </a:r>
          </a:p>
          <a:p>
            <a:pPr marL="457200" lvl="1" indent="0">
              <a:buNone/>
            </a:pPr>
            <a:r>
              <a:rPr lang="en-GB" sz="2000" dirty="0"/>
              <a:t>		vs.</a:t>
            </a:r>
          </a:p>
          <a:p>
            <a:pPr marL="457200" lvl="1" indent="0">
              <a:buNone/>
            </a:pPr>
            <a:endParaRPr lang="en-GB" sz="2000" dirty="0"/>
          </a:p>
          <a:p>
            <a:pPr lvl="1"/>
            <a:r>
              <a:rPr lang="en-GB" sz="2000" dirty="0"/>
              <a:t>Shorter duration of protection?</a:t>
            </a:r>
          </a:p>
          <a:p>
            <a:pPr lvl="1"/>
            <a:r>
              <a:rPr lang="en-GB" sz="2000" dirty="0"/>
              <a:t>Less effective against infection/colonisation in upper airway?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4B0DA6-8A92-1841-9698-8BBB6FCDD1FD}"/>
              </a:ext>
            </a:extLst>
          </p:cNvPr>
          <p:cNvSpPr txBox="1">
            <a:spLocks/>
          </p:cNvSpPr>
          <p:nvPr/>
        </p:nvSpPr>
        <p:spPr>
          <a:xfrm>
            <a:off x="5977047" y="1527119"/>
            <a:ext cx="3166953" cy="36078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en-US" sz="3600" dirty="0" err="1">
                <a:solidFill>
                  <a:schemeClr val="accent1"/>
                </a:solidFill>
                <a:latin typeface="+mj-lt"/>
              </a:rPr>
              <a:t>wP</a:t>
            </a:r>
            <a:r>
              <a:rPr lang="en-US" sz="3600" dirty="0">
                <a:solidFill>
                  <a:schemeClr val="accent1"/>
                </a:solidFill>
                <a:latin typeface="+mj-lt"/>
              </a:rPr>
              <a:t> vaccine</a:t>
            </a:r>
          </a:p>
          <a:p>
            <a:pPr marL="457200" lvl="1" indent="0">
              <a:buFont typeface="Wingdings 3" charset="2"/>
              <a:buNone/>
            </a:pPr>
            <a:endParaRPr lang="en-GB" sz="2000" dirty="0">
              <a:sym typeface="Wingdings" pitchFamily="2" charset="2"/>
            </a:endParaRPr>
          </a:p>
          <a:p>
            <a:pPr lvl="1"/>
            <a:r>
              <a:rPr lang="en-GB" sz="2000" dirty="0"/>
              <a:t>More reactogenic?	</a:t>
            </a:r>
          </a:p>
          <a:p>
            <a:pPr marL="457200" lvl="1" indent="0">
              <a:buNone/>
            </a:pPr>
            <a:r>
              <a:rPr lang="en-GB" sz="2000" dirty="0"/>
              <a:t>		vs.</a:t>
            </a:r>
          </a:p>
          <a:p>
            <a:pPr lvl="1"/>
            <a:endParaRPr lang="en-GB" sz="2000" dirty="0"/>
          </a:p>
          <a:p>
            <a:pPr lvl="1"/>
            <a:r>
              <a:rPr lang="en-GB" sz="2000" dirty="0"/>
              <a:t>Longer duration of protection?</a:t>
            </a:r>
          </a:p>
          <a:p>
            <a:pPr lvl="1"/>
            <a:r>
              <a:rPr lang="en-GB" sz="2000" dirty="0"/>
              <a:t>Clears bacteria from colonising upper airway </a:t>
            </a:r>
          </a:p>
          <a:p>
            <a:pPr lvl="1"/>
            <a:endParaRPr lang="en-US" sz="2800" b="1" u="sng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95ECBC54-13CB-FA47-AE15-46058348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99" y="244223"/>
            <a:ext cx="6705600" cy="623236"/>
          </a:xfrm>
        </p:spPr>
        <p:txBody>
          <a:bodyPr>
            <a:normAutofit/>
          </a:bodyPr>
          <a:lstStyle/>
          <a:p>
            <a:r>
              <a:rPr lang="en-GB" spc="-150" dirty="0"/>
              <a:t>Both protect against severe disease…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0A8E9193-C756-8448-B3F7-288841E20E64}"/>
              </a:ext>
            </a:extLst>
          </p:cNvPr>
          <p:cNvSpPr txBox="1">
            <a:spLocks/>
          </p:cNvSpPr>
          <p:nvPr/>
        </p:nvSpPr>
        <p:spPr>
          <a:xfrm>
            <a:off x="2624247" y="6234764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91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en-GB" spc="-150" dirty="0">
                <a:solidFill>
                  <a:schemeClr val="tx1"/>
                </a:solidFill>
              </a:rPr>
              <a:t>….But neither are as good as natural immunity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D380F-A26E-F34C-AFCF-67710FB26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0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977899-9AB6-3647-B77F-7FB00F807ED7}"/>
              </a:ext>
            </a:extLst>
          </p:cNvPr>
          <p:cNvSpPr txBox="1">
            <a:spLocks/>
          </p:cNvSpPr>
          <p:nvPr/>
        </p:nvSpPr>
        <p:spPr>
          <a:xfrm>
            <a:off x="167504" y="108594"/>
            <a:ext cx="5649309" cy="20648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91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r>
              <a:rPr lang="en-US" sz="2600" dirty="0"/>
              <a:t>What are the underlying immunological mechanisms?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FF776C-9916-9A40-BCC9-B74534367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34922"/>
            <a:ext cx="9306433" cy="3438009"/>
          </a:xfrm>
        </p:spPr>
        <p:txBody>
          <a:bodyPr>
            <a:noAutofit/>
          </a:bodyPr>
          <a:lstStyle/>
          <a:p>
            <a:pPr marL="1014561" lvl="1" indent="-457200">
              <a:buFont typeface="Arial" panose="020B0604020202020204" pitchFamily="34" charset="0"/>
              <a:buChar char="•"/>
            </a:pPr>
            <a:r>
              <a:rPr lang="en-US" sz="2500" dirty="0"/>
              <a:t>No </a:t>
            </a:r>
            <a:r>
              <a:rPr lang="en-US" sz="2500" b="1" dirty="0"/>
              <a:t>correlate of protection </a:t>
            </a:r>
            <a:r>
              <a:rPr lang="en-US" sz="2500" dirty="0"/>
              <a:t>against pertussis disease or following vaccination ?anti-PT antibody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014561" lvl="1" indent="-457200">
              <a:buFont typeface="Arial" panose="020B0604020202020204" pitchFamily="34" charset="0"/>
              <a:buChar char="•"/>
            </a:pPr>
            <a:r>
              <a:rPr lang="en-GB" sz="2501" dirty="0"/>
              <a:t>Both vaccines induce </a:t>
            </a:r>
            <a:r>
              <a:rPr lang="en-GB" sz="2501" b="1" dirty="0"/>
              <a:t>robust serum antibody responses</a:t>
            </a:r>
          </a:p>
          <a:p>
            <a:pPr lvl="1" indent="0">
              <a:buNone/>
            </a:pPr>
            <a:endParaRPr lang="en-US" sz="2800" dirty="0"/>
          </a:p>
          <a:p>
            <a:pPr marL="1014561" lvl="1" indent="-457200">
              <a:buFont typeface="Arial" panose="020B0604020202020204" pitchFamily="34" charset="0"/>
              <a:buChar char="•"/>
            </a:pPr>
            <a:r>
              <a:rPr lang="en-US" sz="2501" dirty="0"/>
              <a:t>BUT </a:t>
            </a:r>
            <a:r>
              <a:rPr lang="en-US" sz="2501" b="1" dirty="0"/>
              <a:t>cell-mediated immunity </a:t>
            </a:r>
            <a:r>
              <a:rPr lang="en-US" sz="2501" dirty="0"/>
              <a:t>is also important </a:t>
            </a:r>
          </a:p>
          <a:p>
            <a:pPr marL="1314679" lvl="2" indent="-457200">
              <a:buFont typeface="Courier New" panose="02070309020205020404" pitchFamily="49" charset="0"/>
              <a:buChar char="o"/>
            </a:pPr>
            <a:r>
              <a:rPr lang="en-US" sz="2000" dirty="0"/>
              <a:t>CD4+ T-helper cells may mediate differences in vaccine efficacy</a:t>
            </a:r>
          </a:p>
          <a:p>
            <a:pPr marL="1314679" lvl="2" indent="-457200">
              <a:buFont typeface="Courier New" panose="02070309020205020404" pitchFamily="49" charset="0"/>
              <a:buChar char="o"/>
            </a:pPr>
            <a:endParaRPr lang="en-US" sz="1698" b="1" dirty="0"/>
          </a:p>
          <a:p>
            <a:pPr marL="1014561" lvl="1" indent="-457200">
              <a:buFont typeface="Arial" panose="020B0604020202020204" pitchFamily="34" charset="0"/>
              <a:buChar char="•"/>
            </a:pPr>
            <a:r>
              <a:rPr lang="en-US" sz="2500" b="1" dirty="0"/>
              <a:t>Skewing of CD4+ T-helper (Th) cell subsets </a:t>
            </a:r>
          </a:p>
          <a:p>
            <a:pPr marL="1314679" lvl="2" indent="-457200">
              <a:buFont typeface="Courier New" panose="02070309020205020404" pitchFamily="49" charset="0"/>
              <a:buChar char="o"/>
            </a:pPr>
            <a:r>
              <a:rPr lang="en-US" sz="2000" b="1" dirty="0"/>
              <a:t>Th1/Th17 post </a:t>
            </a:r>
            <a:r>
              <a:rPr lang="en-US" sz="2000" b="1" dirty="0" err="1"/>
              <a:t>wP</a:t>
            </a:r>
            <a:r>
              <a:rPr lang="en-US" sz="2000" b="1" dirty="0"/>
              <a:t> </a:t>
            </a:r>
            <a:r>
              <a:rPr lang="en-US" sz="2000" dirty="0"/>
              <a:t>and natural infection vs. </a:t>
            </a:r>
            <a:r>
              <a:rPr lang="en-US" sz="2000" b="1" dirty="0"/>
              <a:t>Th2 dominance post </a:t>
            </a:r>
            <a:r>
              <a:rPr lang="en-US" sz="2000" b="1" dirty="0" err="1"/>
              <a:t>aP</a:t>
            </a:r>
            <a:endParaRPr lang="en-US" sz="2000" b="1" dirty="0"/>
          </a:p>
          <a:p>
            <a:pPr marL="1314679" lvl="2" indent="-457200">
              <a:buFont typeface="Courier New" panose="02070309020205020404" pitchFamily="49" charset="0"/>
              <a:buChar char="o"/>
            </a:pPr>
            <a:r>
              <a:rPr lang="en-US" sz="2000" dirty="0"/>
              <a:t>Persists even if subsequent </a:t>
            </a:r>
            <a:r>
              <a:rPr lang="en-US" sz="2000" dirty="0" err="1"/>
              <a:t>aP</a:t>
            </a:r>
            <a:r>
              <a:rPr lang="en-US" sz="2000" dirty="0"/>
              <a:t> boosters given in adolescence/ adulthood </a:t>
            </a:r>
          </a:p>
          <a:p>
            <a:pPr marL="900261" lvl="1" indent="-342900">
              <a:buFont typeface="Arial" panose="020B0604020202020204" pitchFamily="34" charset="0"/>
              <a:buChar char="•"/>
            </a:pPr>
            <a:endParaRPr lang="en-US" sz="2501" dirty="0"/>
          </a:p>
          <a:p>
            <a:pPr marL="1014561" lvl="1" indent="-457200">
              <a:buFont typeface="Arial" panose="020B0604020202020204" pitchFamily="34" charset="0"/>
              <a:buChar char="•"/>
            </a:pPr>
            <a:endParaRPr lang="en-US" sz="2501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GB" sz="2400" dirty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137DA-EAD1-B749-A20C-9E173E192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21" t="34555" r="51894" b="33647"/>
          <a:stretch/>
        </p:blipFill>
        <p:spPr>
          <a:xfrm>
            <a:off x="5816813" y="335144"/>
            <a:ext cx="1345988" cy="4958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080A2B-95B8-BA4E-A5DB-6755F2A4D489}"/>
              </a:ext>
            </a:extLst>
          </p:cNvPr>
          <p:cNvSpPr/>
          <p:nvPr/>
        </p:nvSpPr>
        <p:spPr>
          <a:xfrm>
            <a:off x="8239523" y="6658568"/>
            <a:ext cx="79120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b="1" i="1" dirty="0"/>
              <a:t>Antunes 2018</a:t>
            </a:r>
            <a:br>
              <a:rPr lang="en-GB" sz="1050" i="1" dirty="0"/>
            </a:br>
            <a:endParaRPr lang="en-GB" sz="1050" i="1" dirty="0"/>
          </a:p>
        </p:txBody>
      </p:sp>
    </p:spTree>
    <p:extLst>
      <p:ext uri="{BB962C8B-B14F-4D97-AF65-F5344CB8AC3E}">
        <p14:creationId xmlns:p14="http://schemas.microsoft.com/office/powerpoint/2010/main" val="24808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06545440-16EC-3D4B-9D8A-7FCB66C36C35}"/>
              </a:ext>
            </a:extLst>
          </p:cNvPr>
          <p:cNvSpPr/>
          <p:nvPr/>
        </p:nvSpPr>
        <p:spPr>
          <a:xfrm>
            <a:off x="3056460" y="2678753"/>
            <a:ext cx="2353745" cy="1965960"/>
          </a:xfrm>
          <a:custGeom>
            <a:avLst/>
            <a:gdLst>
              <a:gd name="connsiteX0" fmla="*/ 0 w 2353745"/>
              <a:gd name="connsiteY0" fmla="*/ 327667 h 1965960"/>
              <a:gd name="connsiteX1" fmla="*/ 327667 w 2353745"/>
              <a:gd name="connsiteY1" fmla="*/ 0 h 1965960"/>
              <a:gd name="connsiteX2" fmla="*/ 2026078 w 2353745"/>
              <a:gd name="connsiteY2" fmla="*/ 0 h 1965960"/>
              <a:gd name="connsiteX3" fmla="*/ 2353745 w 2353745"/>
              <a:gd name="connsiteY3" fmla="*/ 327667 h 1965960"/>
              <a:gd name="connsiteX4" fmla="*/ 2353745 w 2353745"/>
              <a:gd name="connsiteY4" fmla="*/ 1638293 h 1965960"/>
              <a:gd name="connsiteX5" fmla="*/ 2026078 w 2353745"/>
              <a:gd name="connsiteY5" fmla="*/ 1965960 h 1965960"/>
              <a:gd name="connsiteX6" fmla="*/ 327667 w 2353745"/>
              <a:gd name="connsiteY6" fmla="*/ 1965960 h 1965960"/>
              <a:gd name="connsiteX7" fmla="*/ 0 w 2353745"/>
              <a:gd name="connsiteY7" fmla="*/ 1638293 h 1965960"/>
              <a:gd name="connsiteX8" fmla="*/ 0 w 2353745"/>
              <a:gd name="connsiteY8" fmla="*/ 327667 h 196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745" h="1965960">
                <a:moveTo>
                  <a:pt x="0" y="327667"/>
                </a:moveTo>
                <a:cubicBezTo>
                  <a:pt x="0" y="146702"/>
                  <a:pt x="146702" y="0"/>
                  <a:pt x="327667" y="0"/>
                </a:cubicBezTo>
                <a:lnTo>
                  <a:pt x="2026078" y="0"/>
                </a:lnTo>
                <a:cubicBezTo>
                  <a:pt x="2207043" y="0"/>
                  <a:pt x="2353745" y="146702"/>
                  <a:pt x="2353745" y="327667"/>
                </a:cubicBezTo>
                <a:lnTo>
                  <a:pt x="2353745" y="1638293"/>
                </a:lnTo>
                <a:cubicBezTo>
                  <a:pt x="2353745" y="1819258"/>
                  <a:pt x="2207043" y="1965960"/>
                  <a:pt x="2026078" y="1965960"/>
                </a:cubicBezTo>
                <a:lnTo>
                  <a:pt x="327667" y="1965960"/>
                </a:lnTo>
                <a:cubicBezTo>
                  <a:pt x="146702" y="1965960"/>
                  <a:pt x="0" y="1819258"/>
                  <a:pt x="0" y="1638293"/>
                </a:cubicBezTo>
                <a:lnTo>
                  <a:pt x="0" y="327667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930" tIns="156930" rIns="156930" bIns="15693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/>
              <a:t>GAPS IN KNOWLEDGE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F70DF53-AB71-D343-B604-FA91E88AC462}"/>
              </a:ext>
            </a:extLst>
          </p:cNvPr>
          <p:cNvSpPr/>
          <p:nvPr/>
        </p:nvSpPr>
        <p:spPr>
          <a:xfrm rot="16200000">
            <a:off x="3742503" y="2187923"/>
            <a:ext cx="981658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981658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69BF0B5-FF01-634E-A680-570A075D6B03}"/>
              </a:ext>
            </a:extLst>
          </p:cNvPr>
          <p:cNvSpPr/>
          <p:nvPr/>
        </p:nvSpPr>
        <p:spPr>
          <a:xfrm>
            <a:off x="3153333" y="257099"/>
            <a:ext cx="2159999" cy="1439995"/>
          </a:xfrm>
          <a:custGeom>
            <a:avLst/>
            <a:gdLst>
              <a:gd name="connsiteX0" fmla="*/ 0 w 2159999"/>
              <a:gd name="connsiteY0" fmla="*/ 240004 h 1439995"/>
              <a:gd name="connsiteX1" fmla="*/ 240004 w 2159999"/>
              <a:gd name="connsiteY1" fmla="*/ 0 h 1439995"/>
              <a:gd name="connsiteX2" fmla="*/ 1919995 w 2159999"/>
              <a:gd name="connsiteY2" fmla="*/ 0 h 1439995"/>
              <a:gd name="connsiteX3" fmla="*/ 2159999 w 2159999"/>
              <a:gd name="connsiteY3" fmla="*/ 240004 h 1439995"/>
              <a:gd name="connsiteX4" fmla="*/ 2159999 w 2159999"/>
              <a:gd name="connsiteY4" fmla="*/ 1199991 h 1439995"/>
              <a:gd name="connsiteX5" fmla="*/ 1919995 w 2159999"/>
              <a:gd name="connsiteY5" fmla="*/ 1439995 h 1439995"/>
              <a:gd name="connsiteX6" fmla="*/ 240004 w 2159999"/>
              <a:gd name="connsiteY6" fmla="*/ 1439995 h 1439995"/>
              <a:gd name="connsiteX7" fmla="*/ 0 w 2159999"/>
              <a:gd name="connsiteY7" fmla="*/ 1199991 h 1439995"/>
              <a:gd name="connsiteX8" fmla="*/ 0 w 2159999"/>
              <a:gd name="connsiteY8" fmla="*/ 240004 h 143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9999" h="1439995">
                <a:moveTo>
                  <a:pt x="0" y="240004"/>
                </a:moveTo>
                <a:cubicBezTo>
                  <a:pt x="0" y="107453"/>
                  <a:pt x="107453" y="0"/>
                  <a:pt x="240004" y="0"/>
                </a:cubicBezTo>
                <a:lnTo>
                  <a:pt x="1919995" y="0"/>
                </a:lnTo>
                <a:cubicBezTo>
                  <a:pt x="2052546" y="0"/>
                  <a:pt x="2159999" y="107453"/>
                  <a:pt x="2159999" y="240004"/>
                </a:cubicBezTo>
                <a:lnTo>
                  <a:pt x="2159999" y="1199991"/>
                </a:lnTo>
                <a:cubicBezTo>
                  <a:pt x="2159999" y="1332542"/>
                  <a:pt x="2052546" y="1439995"/>
                  <a:pt x="1919995" y="1439995"/>
                </a:cubicBezTo>
                <a:lnTo>
                  <a:pt x="240004" y="1439995"/>
                </a:lnTo>
                <a:cubicBezTo>
                  <a:pt x="107453" y="1439995"/>
                  <a:pt x="0" y="1332542"/>
                  <a:pt x="0" y="1199991"/>
                </a:cubicBezTo>
                <a:lnTo>
                  <a:pt x="0" y="24000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015" tIns="116015" rIns="116015" bIns="11601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Mucosal antibody and cytokines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77B166-234A-B24C-BBEE-7401AFE874A7}"/>
              </a:ext>
            </a:extLst>
          </p:cNvPr>
          <p:cNvSpPr/>
          <p:nvPr/>
        </p:nvSpPr>
        <p:spPr>
          <a:xfrm rot="19285714">
            <a:off x="5407525" y="2715548"/>
            <a:ext cx="24572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4572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F90B927-FDC1-3B46-B4FD-6AB7371CED4A}"/>
              </a:ext>
            </a:extLst>
          </p:cNvPr>
          <p:cNvSpPr/>
          <p:nvPr/>
        </p:nvSpPr>
        <p:spPr>
          <a:xfrm>
            <a:off x="5252266" y="1267892"/>
            <a:ext cx="2159999" cy="1439995"/>
          </a:xfrm>
          <a:custGeom>
            <a:avLst/>
            <a:gdLst>
              <a:gd name="connsiteX0" fmla="*/ 0 w 2159999"/>
              <a:gd name="connsiteY0" fmla="*/ 240004 h 1439995"/>
              <a:gd name="connsiteX1" fmla="*/ 240004 w 2159999"/>
              <a:gd name="connsiteY1" fmla="*/ 0 h 1439995"/>
              <a:gd name="connsiteX2" fmla="*/ 1919995 w 2159999"/>
              <a:gd name="connsiteY2" fmla="*/ 0 h 1439995"/>
              <a:gd name="connsiteX3" fmla="*/ 2159999 w 2159999"/>
              <a:gd name="connsiteY3" fmla="*/ 240004 h 1439995"/>
              <a:gd name="connsiteX4" fmla="*/ 2159999 w 2159999"/>
              <a:gd name="connsiteY4" fmla="*/ 1199991 h 1439995"/>
              <a:gd name="connsiteX5" fmla="*/ 1919995 w 2159999"/>
              <a:gd name="connsiteY5" fmla="*/ 1439995 h 1439995"/>
              <a:gd name="connsiteX6" fmla="*/ 240004 w 2159999"/>
              <a:gd name="connsiteY6" fmla="*/ 1439995 h 1439995"/>
              <a:gd name="connsiteX7" fmla="*/ 0 w 2159999"/>
              <a:gd name="connsiteY7" fmla="*/ 1199991 h 1439995"/>
              <a:gd name="connsiteX8" fmla="*/ 0 w 2159999"/>
              <a:gd name="connsiteY8" fmla="*/ 240004 h 143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9999" h="1439995">
                <a:moveTo>
                  <a:pt x="0" y="240004"/>
                </a:moveTo>
                <a:cubicBezTo>
                  <a:pt x="0" y="107453"/>
                  <a:pt x="107453" y="0"/>
                  <a:pt x="240004" y="0"/>
                </a:cubicBezTo>
                <a:lnTo>
                  <a:pt x="1919995" y="0"/>
                </a:lnTo>
                <a:cubicBezTo>
                  <a:pt x="2052546" y="0"/>
                  <a:pt x="2159999" y="107453"/>
                  <a:pt x="2159999" y="240004"/>
                </a:cubicBezTo>
                <a:lnTo>
                  <a:pt x="2159999" y="1199991"/>
                </a:lnTo>
                <a:cubicBezTo>
                  <a:pt x="2159999" y="1332542"/>
                  <a:pt x="2052546" y="1439995"/>
                  <a:pt x="1919995" y="1439995"/>
                </a:cubicBezTo>
                <a:lnTo>
                  <a:pt x="240004" y="1439995"/>
                </a:lnTo>
                <a:cubicBezTo>
                  <a:pt x="107453" y="1439995"/>
                  <a:pt x="0" y="1332542"/>
                  <a:pt x="0" y="1199991"/>
                </a:cubicBezTo>
                <a:lnTo>
                  <a:pt x="0" y="240004"/>
                </a:lnTo>
                <a:close/>
              </a:path>
            </a:pathLst>
          </a:custGeom>
          <a:solidFill>
            <a:srgbClr val="BE94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015" tIns="116015" rIns="116015" bIns="11601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Relationship between vaccine responses and mucosal microbiome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219BA8A-2A25-814A-8F18-071B65D8F790}"/>
              </a:ext>
            </a:extLst>
          </p:cNvPr>
          <p:cNvSpPr/>
          <p:nvPr/>
        </p:nvSpPr>
        <p:spPr>
          <a:xfrm rot="771429">
            <a:off x="5405570" y="3971482"/>
            <a:ext cx="36972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9724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B8ABF3E-C83C-1A4F-BD43-279E08CD4EDA}"/>
              </a:ext>
            </a:extLst>
          </p:cNvPr>
          <p:cNvSpPr/>
          <p:nvPr/>
        </p:nvSpPr>
        <p:spPr>
          <a:xfrm>
            <a:off x="5770660" y="3539123"/>
            <a:ext cx="2159999" cy="1439995"/>
          </a:xfrm>
          <a:custGeom>
            <a:avLst/>
            <a:gdLst>
              <a:gd name="connsiteX0" fmla="*/ 0 w 2159999"/>
              <a:gd name="connsiteY0" fmla="*/ 240004 h 1439995"/>
              <a:gd name="connsiteX1" fmla="*/ 240004 w 2159999"/>
              <a:gd name="connsiteY1" fmla="*/ 0 h 1439995"/>
              <a:gd name="connsiteX2" fmla="*/ 1919995 w 2159999"/>
              <a:gd name="connsiteY2" fmla="*/ 0 h 1439995"/>
              <a:gd name="connsiteX3" fmla="*/ 2159999 w 2159999"/>
              <a:gd name="connsiteY3" fmla="*/ 240004 h 1439995"/>
              <a:gd name="connsiteX4" fmla="*/ 2159999 w 2159999"/>
              <a:gd name="connsiteY4" fmla="*/ 1199991 h 1439995"/>
              <a:gd name="connsiteX5" fmla="*/ 1919995 w 2159999"/>
              <a:gd name="connsiteY5" fmla="*/ 1439995 h 1439995"/>
              <a:gd name="connsiteX6" fmla="*/ 240004 w 2159999"/>
              <a:gd name="connsiteY6" fmla="*/ 1439995 h 1439995"/>
              <a:gd name="connsiteX7" fmla="*/ 0 w 2159999"/>
              <a:gd name="connsiteY7" fmla="*/ 1199991 h 1439995"/>
              <a:gd name="connsiteX8" fmla="*/ 0 w 2159999"/>
              <a:gd name="connsiteY8" fmla="*/ 240004 h 143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9999" h="1439995">
                <a:moveTo>
                  <a:pt x="0" y="240004"/>
                </a:moveTo>
                <a:cubicBezTo>
                  <a:pt x="0" y="107453"/>
                  <a:pt x="107453" y="0"/>
                  <a:pt x="240004" y="0"/>
                </a:cubicBezTo>
                <a:lnTo>
                  <a:pt x="1919995" y="0"/>
                </a:lnTo>
                <a:cubicBezTo>
                  <a:pt x="2052546" y="0"/>
                  <a:pt x="2159999" y="107453"/>
                  <a:pt x="2159999" y="240004"/>
                </a:cubicBezTo>
                <a:lnTo>
                  <a:pt x="2159999" y="1199991"/>
                </a:lnTo>
                <a:cubicBezTo>
                  <a:pt x="2159999" y="1332542"/>
                  <a:pt x="2052546" y="1439995"/>
                  <a:pt x="1919995" y="1439995"/>
                </a:cubicBezTo>
                <a:lnTo>
                  <a:pt x="240004" y="1439995"/>
                </a:lnTo>
                <a:cubicBezTo>
                  <a:pt x="107453" y="1439995"/>
                  <a:pt x="0" y="1332542"/>
                  <a:pt x="0" y="1199991"/>
                </a:cubicBezTo>
                <a:lnTo>
                  <a:pt x="0" y="2400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015" tIns="116015" rIns="116015" bIns="11601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Nature and role of functional antibody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746D9A6-1307-5244-863B-B4A1C54AA1C9}"/>
              </a:ext>
            </a:extLst>
          </p:cNvPr>
          <p:cNvSpPr/>
          <p:nvPr/>
        </p:nvSpPr>
        <p:spPr>
          <a:xfrm rot="3857143">
            <a:off x="4481828" y="5002611"/>
            <a:ext cx="794473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794473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2060964-30DA-2440-970B-6E6554F7BE43}"/>
              </a:ext>
            </a:extLst>
          </p:cNvPr>
          <p:cNvSpPr/>
          <p:nvPr/>
        </p:nvSpPr>
        <p:spPr>
          <a:xfrm>
            <a:off x="4318153" y="5360509"/>
            <a:ext cx="2159999" cy="1439995"/>
          </a:xfrm>
          <a:custGeom>
            <a:avLst/>
            <a:gdLst>
              <a:gd name="connsiteX0" fmla="*/ 0 w 2159999"/>
              <a:gd name="connsiteY0" fmla="*/ 240004 h 1439995"/>
              <a:gd name="connsiteX1" fmla="*/ 240004 w 2159999"/>
              <a:gd name="connsiteY1" fmla="*/ 0 h 1439995"/>
              <a:gd name="connsiteX2" fmla="*/ 1919995 w 2159999"/>
              <a:gd name="connsiteY2" fmla="*/ 0 h 1439995"/>
              <a:gd name="connsiteX3" fmla="*/ 2159999 w 2159999"/>
              <a:gd name="connsiteY3" fmla="*/ 240004 h 1439995"/>
              <a:gd name="connsiteX4" fmla="*/ 2159999 w 2159999"/>
              <a:gd name="connsiteY4" fmla="*/ 1199991 h 1439995"/>
              <a:gd name="connsiteX5" fmla="*/ 1919995 w 2159999"/>
              <a:gd name="connsiteY5" fmla="*/ 1439995 h 1439995"/>
              <a:gd name="connsiteX6" fmla="*/ 240004 w 2159999"/>
              <a:gd name="connsiteY6" fmla="*/ 1439995 h 1439995"/>
              <a:gd name="connsiteX7" fmla="*/ 0 w 2159999"/>
              <a:gd name="connsiteY7" fmla="*/ 1199991 h 1439995"/>
              <a:gd name="connsiteX8" fmla="*/ 0 w 2159999"/>
              <a:gd name="connsiteY8" fmla="*/ 240004 h 143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9999" h="1439995">
                <a:moveTo>
                  <a:pt x="0" y="240004"/>
                </a:moveTo>
                <a:cubicBezTo>
                  <a:pt x="0" y="107453"/>
                  <a:pt x="107453" y="0"/>
                  <a:pt x="240004" y="0"/>
                </a:cubicBezTo>
                <a:lnTo>
                  <a:pt x="1919995" y="0"/>
                </a:lnTo>
                <a:cubicBezTo>
                  <a:pt x="2052546" y="0"/>
                  <a:pt x="2159999" y="107453"/>
                  <a:pt x="2159999" y="240004"/>
                </a:cubicBezTo>
                <a:lnTo>
                  <a:pt x="2159999" y="1199991"/>
                </a:lnTo>
                <a:cubicBezTo>
                  <a:pt x="2159999" y="1332542"/>
                  <a:pt x="2052546" y="1439995"/>
                  <a:pt x="1919995" y="1439995"/>
                </a:cubicBezTo>
                <a:lnTo>
                  <a:pt x="240004" y="1439995"/>
                </a:lnTo>
                <a:cubicBezTo>
                  <a:pt x="107453" y="1439995"/>
                  <a:pt x="0" y="1332542"/>
                  <a:pt x="0" y="1199991"/>
                </a:cubicBezTo>
                <a:lnTo>
                  <a:pt x="0" y="24000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475" tIns="113475" rIns="113475" bIns="113475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kern="1200" dirty="0" err="1"/>
              <a:t>Contextualise</a:t>
            </a:r>
            <a:r>
              <a:rPr lang="en-US" sz="1700" kern="1200" dirty="0"/>
              <a:t> with animal and human infection and vaccine challenge models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A6BC624-09D0-E145-A668-BBE64483A6CF}"/>
              </a:ext>
            </a:extLst>
          </p:cNvPr>
          <p:cNvSpPr/>
          <p:nvPr/>
        </p:nvSpPr>
        <p:spPr>
          <a:xfrm rot="7029859">
            <a:off x="3242021" y="4942128"/>
            <a:ext cx="668572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68572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083C567-E9FB-834B-ACB5-5728E9A24332}"/>
              </a:ext>
            </a:extLst>
          </p:cNvPr>
          <p:cNvSpPr/>
          <p:nvPr/>
        </p:nvSpPr>
        <p:spPr>
          <a:xfrm>
            <a:off x="1974229" y="5239542"/>
            <a:ext cx="2159999" cy="1439995"/>
          </a:xfrm>
          <a:custGeom>
            <a:avLst/>
            <a:gdLst>
              <a:gd name="connsiteX0" fmla="*/ 0 w 2159999"/>
              <a:gd name="connsiteY0" fmla="*/ 240004 h 1439995"/>
              <a:gd name="connsiteX1" fmla="*/ 240004 w 2159999"/>
              <a:gd name="connsiteY1" fmla="*/ 0 h 1439995"/>
              <a:gd name="connsiteX2" fmla="*/ 1919995 w 2159999"/>
              <a:gd name="connsiteY2" fmla="*/ 0 h 1439995"/>
              <a:gd name="connsiteX3" fmla="*/ 2159999 w 2159999"/>
              <a:gd name="connsiteY3" fmla="*/ 240004 h 1439995"/>
              <a:gd name="connsiteX4" fmla="*/ 2159999 w 2159999"/>
              <a:gd name="connsiteY4" fmla="*/ 1199991 h 1439995"/>
              <a:gd name="connsiteX5" fmla="*/ 1919995 w 2159999"/>
              <a:gd name="connsiteY5" fmla="*/ 1439995 h 1439995"/>
              <a:gd name="connsiteX6" fmla="*/ 240004 w 2159999"/>
              <a:gd name="connsiteY6" fmla="*/ 1439995 h 1439995"/>
              <a:gd name="connsiteX7" fmla="*/ 0 w 2159999"/>
              <a:gd name="connsiteY7" fmla="*/ 1199991 h 1439995"/>
              <a:gd name="connsiteX8" fmla="*/ 0 w 2159999"/>
              <a:gd name="connsiteY8" fmla="*/ 240004 h 143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9999" h="1439995">
                <a:moveTo>
                  <a:pt x="0" y="240004"/>
                </a:moveTo>
                <a:cubicBezTo>
                  <a:pt x="0" y="107453"/>
                  <a:pt x="107453" y="0"/>
                  <a:pt x="240004" y="0"/>
                </a:cubicBezTo>
                <a:lnTo>
                  <a:pt x="1919995" y="0"/>
                </a:lnTo>
                <a:cubicBezTo>
                  <a:pt x="2052546" y="0"/>
                  <a:pt x="2159999" y="107453"/>
                  <a:pt x="2159999" y="240004"/>
                </a:cubicBezTo>
                <a:lnTo>
                  <a:pt x="2159999" y="1199991"/>
                </a:lnTo>
                <a:cubicBezTo>
                  <a:pt x="2159999" y="1332542"/>
                  <a:pt x="2052546" y="1439995"/>
                  <a:pt x="1919995" y="1439995"/>
                </a:cubicBezTo>
                <a:lnTo>
                  <a:pt x="240004" y="1439995"/>
                </a:lnTo>
                <a:cubicBezTo>
                  <a:pt x="107453" y="1439995"/>
                  <a:pt x="0" y="1332542"/>
                  <a:pt x="0" y="1199991"/>
                </a:cubicBezTo>
                <a:lnTo>
                  <a:pt x="0" y="240004"/>
                </a:lnTo>
                <a:close/>
              </a:path>
            </a:pathLst>
          </a:custGeom>
          <a:solidFill>
            <a:srgbClr val="BE94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015" tIns="116015" rIns="116015" bIns="11601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Relationship between B and T cell mediated immunity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256D91A-F249-154A-97DE-AC77024925C4}"/>
              </a:ext>
            </a:extLst>
          </p:cNvPr>
          <p:cNvSpPr/>
          <p:nvPr/>
        </p:nvSpPr>
        <p:spPr>
          <a:xfrm rot="10028571">
            <a:off x="2691371" y="3971482"/>
            <a:ext cx="36972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69724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7CB1038F-633E-B04F-9ADD-7588F436CDA6}"/>
              </a:ext>
            </a:extLst>
          </p:cNvPr>
          <p:cNvSpPr/>
          <p:nvPr/>
        </p:nvSpPr>
        <p:spPr>
          <a:xfrm>
            <a:off x="536006" y="3539123"/>
            <a:ext cx="2159999" cy="1439995"/>
          </a:xfrm>
          <a:custGeom>
            <a:avLst/>
            <a:gdLst>
              <a:gd name="connsiteX0" fmla="*/ 0 w 2159999"/>
              <a:gd name="connsiteY0" fmla="*/ 240004 h 1439995"/>
              <a:gd name="connsiteX1" fmla="*/ 240004 w 2159999"/>
              <a:gd name="connsiteY1" fmla="*/ 0 h 1439995"/>
              <a:gd name="connsiteX2" fmla="*/ 1919995 w 2159999"/>
              <a:gd name="connsiteY2" fmla="*/ 0 h 1439995"/>
              <a:gd name="connsiteX3" fmla="*/ 2159999 w 2159999"/>
              <a:gd name="connsiteY3" fmla="*/ 240004 h 1439995"/>
              <a:gd name="connsiteX4" fmla="*/ 2159999 w 2159999"/>
              <a:gd name="connsiteY4" fmla="*/ 1199991 h 1439995"/>
              <a:gd name="connsiteX5" fmla="*/ 1919995 w 2159999"/>
              <a:gd name="connsiteY5" fmla="*/ 1439995 h 1439995"/>
              <a:gd name="connsiteX6" fmla="*/ 240004 w 2159999"/>
              <a:gd name="connsiteY6" fmla="*/ 1439995 h 1439995"/>
              <a:gd name="connsiteX7" fmla="*/ 0 w 2159999"/>
              <a:gd name="connsiteY7" fmla="*/ 1199991 h 1439995"/>
              <a:gd name="connsiteX8" fmla="*/ 0 w 2159999"/>
              <a:gd name="connsiteY8" fmla="*/ 240004 h 143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9999" h="1439995">
                <a:moveTo>
                  <a:pt x="0" y="240004"/>
                </a:moveTo>
                <a:cubicBezTo>
                  <a:pt x="0" y="107453"/>
                  <a:pt x="107453" y="0"/>
                  <a:pt x="240004" y="0"/>
                </a:cubicBezTo>
                <a:lnTo>
                  <a:pt x="1919995" y="0"/>
                </a:lnTo>
                <a:cubicBezTo>
                  <a:pt x="2052546" y="0"/>
                  <a:pt x="2159999" y="107453"/>
                  <a:pt x="2159999" y="240004"/>
                </a:cubicBezTo>
                <a:lnTo>
                  <a:pt x="2159999" y="1199991"/>
                </a:lnTo>
                <a:cubicBezTo>
                  <a:pt x="2159999" y="1332542"/>
                  <a:pt x="2052546" y="1439995"/>
                  <a:pt x="1919995" y="1439995"/>
                </a:cubicBezTo>
                <a:lnTo>
                  <a:pt x="240004" y="1439995"/>
                </a:lnTo>
                <a:cubicBezTo>
                  <a:pt x="107453" y="1439995"/>
                  <a:pt x="0" y="1332542"/>
                  <a:pt x="0" y="1199991"/>
                </a:cubicBezTo>
                <a:lnTo>
                  <a:pt x="0" y="24000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015" tIns="116015" rIns="116015" bIns="11601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Role of other T helper cell subsets beyond Th1/2/17 in </a:t>
            </a:r>
            <a:r>
              <a:rPr lang="en-US" sz="1800" u="sng" kern="1200" dirty="0"/>
              <a:t>humans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CCFC010-2DDA-0F49-8866-FB0D8BB61A98}"/>
              </a:ext>
            </a:extLst>
          </p:cNvPr>
          <p:cNvSpPr/>
          <p:nvPr/>
        </p:nvSpPr>
        <p:spPr>
          <a:xfrm rot="13114286">
            <a:off x="3034567" y="2715548"/>
            <a:ext cx="24572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4572" y="0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C554E57-EB2F-FD45-BBD3-D8DD61437DBC}"/>
              </a:ext>
            </a:extLst>
          </p:cNvPr>
          <p:cNvSpPr/>
          <p:nvPr/>
        </p:nvSpPr>
        <p:spPr>
          <a:xfrm>
            <a:off x="1054400" y="1267892"/>
            <a:ext cx="2159999" cy="1439995"/>
          </a:xfrm>
          <a:custGeom>
            <a:avLst/>
            <a:gdLst>
              <a:gd name="connsiteX0" fmla="*/ 0 w 2159999"/>
              <a:gd name="connsiteY0" fmla="*/ 240004 h 1439995"/>
              <a:gd name="connsiteX1" fmla="*/ 240004 w 2159999"/>
              <a:gd name="connsiteY1" fmla="*/ 0 h 1439995"/>
              <a:gd name="connsiteX2" fmla="*/ 1919995 w 2159999"/>
              <a:gd name="connsiteY2" fmla="*/ 0 h 1439995"/>
              <a:gd name="connsiteX3" fmla="*/ 2159999 w 2159999"/>
              <a:gd name="connsiteY3" fmla="*/ 240004 h 1439995"/>
              <a:gd name="connsiteX4" fmla="*/ 2159999 w 2159999"/>
              <a:gd name="connsiteY4" fmla="*/ 1199991 h 1439995"/>
              <a:gd name="connsiteX5" fmla="*/ 1919995 w 2159999"/>
              <a:gd name="connsiteY5" fmla="*/ 1439995 h 1439995"/>
              <a:gd name="connsiteX6" fmla="*/ 240004 w 2159999"/>
              <a:gd name="connsiteY6" fmla="*/ 1439995 h 1439995"/>
              <a:gd name="connsiteX7" fmla="*/ 0 w 2159999"/>
              <a:gd name="connsiteY7" fmla="*/ 1199991 h 1439995"/>
              <a:gd name="connsiteX8" fmla="*/ 0 w 2159999"/>
              <a:gd name="connsiteY8" fmla="*/ 240004 h 1439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9999" h="1439995">
                <a:moveTo>
                  <a:pt x="0" y="240004"/>
                </a:moveTo>
                <a:cubicBezTo>
                  <a:pt x="0" y="107453"/>
                  <a:pt x="107453" y="0"/>
                  <a:pt x="240004" y="0"/>
                </a:cubicBezTo>
                <a:lnTo>
                  <a:pt x="1919995" y="0"/>
                </a:lnTo>
                <a:cubicBezTo>
                  <a:pt x="2052546" y="0"/>
                  <a:pt x="2159999" y="107453"/>
                  <a:pt x="2159999" y="240004"/>
                </a:cubicBezTo>
                <a:lnTo>
                  <a:pt x="2159999" y="1199991"/>
                </a:lnTo>
                <a:cubicBezTo>
                  <a:pt x="2159999" y="1332542"/>
                  <a:pt x="2052546" y="1439995"/>
                  <a:pt x="1919995" y="1439995"/>
                </a:cubicBezTo>
                <a:lnTo>
                  <a:pt x="240004" y="1439995"/>
                </a:lnTo>
                <a:cubicBezTo>
                  <a:pt x="107453" y="1439995"/>
                  <a:pt x="0" y="1332542"/>
                  <a:pt x="0" y="1199991"/>
                </a:cubicBezTo>
                <a:lnTo>
                  <a:pt x="0" y="240004"/>
                </a:lnTo>
                <a:close/>
              </a:path>
            </a:pathLst>
          </a:custGeom>
          <a:solidFill>
            <a:srgbClr val="BE94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6015" tIns="116015" rIns="116015" bIns="11601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Limited evidence in infants, especially Sub-Saharan Africa</a:t>
            </a:r>
          </a:p>
        </p:txBody>
      </p:sp>
    </p:spTree>
    <p:extLst>
      <p:ext uri="{BB962C8B-B14F-4D97-AF65-F5344CB8AC3E}">
        <p14:creationId xmlns:p14="http://schemas.microsoft.com/office/powerpoint/2010/main" val="37121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MRC">
      <a:dk1>
        <a:sysClr val="windowText" lastClr="000000"/>
      </a:dk1>
      <a:lt1>
        <a:sysClr val="window" lastClr="FFFFFF"/>
      </a:lt1>
      <a:dk2>
        <a:srgbClr val="21677E"/>
      </a:dk2>
      <a:lt2>
        <a:srgbClr val="EEECE1"/>
      </a:lt2>
      <a:accent1>
        <a:srgbClr val="8A7967"/>
      </a:accent1>
      <a:accent2>
        <a:srgbClr val="21677E"/>
      </a:accent2>
      <a:accent3>
        <a:srgbClr val="6A3B77"/>
      </a:accent3>
      <a:accent4>
        <a:srgbClr val="822F5A"/>
      </a:accent4>
      <a:accent5>
        <a:srgbClr val="D07232"/>
      </a:accent5>
      <a:accent6>
        <a:srgbClr val="B5D334"/>
      </a:accent6>
      <a:hlink>
        <a:srgbClr val="21677E"/>
      </a:hlink>
      <a:folHlink>
        <a:srgbClr val="6A3B7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32347</TotalTime>
  <Words>1529</Words>
  <Application>Microsoft Office PowerPoint</Application>
  <PresentationFormat>On-screen Show (4:3)</PresentationFormat>
  <Paragraphs>382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Constantia</vt:lpstr>
      <vt:lpstr>Corbel</vt:lpstr>
      <vt:lpstr>Courier New</vt:lpstr>
      <vt:lpstr>merriweather</vt:lpstr>
      <vt:lpstr>open sans</vt:lpstr>
      <vt:lpstr>Source Sans Pro</vt:lpstr>
      <vt:lpstr>Times New Roman</vt:lpstr>
      <vt:lpstr>Verdana</vt:lpstr>
      <vt:lpstr>Wingdings</vt:lpstr>
      <vt:lpstr>Wingdings 3</vt:lpstr>
      <vt:lpstr>Main_Presentation_Title_Page</vt:lpstr>
      <vt:lpstr>Office Theme</vt:lpstr>
      <vt:lpstr>PowerPoint Presentation</vt:lpstr>
      <vt:lpstr>Outline</vt:lpstr>
      <vt:lpstr>PowerPoint Presentation</vt:lpstr>
      <vt:lpstr>Isn’t whooping cough old news?</vt:lpstr>
      <vt:lpstr>Sadly not…</vt:lpstr>
      <vt:lpstr>What are the reasons for this?</vt:lpstr>
      <vt:lpstr>Both protect against severe disease…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 objective</vt:lpstr>
      <vt:lpstr>PowerPoint Presentation</vt:lpstr>
      <vt:lpstr>Study design and PhD time points</vt:lpstr>
      <vt:lpstr>PowerPoint Presentation</vt:lpstr>
      <vt:lpstr>Systemic T-cell responses</vt:lpstr>
      <vt:lpstr>How do you analyse the data?</vt:lpstr>
      <vt:lpstr>PowerPoint Presentation</vt:lpstr>
      <vt:lpstr>PowerPoint Presentation</vt:lpstr>
      <vt:lpstr>B-memory cell ELISpots</vt:lpstr>
      <vt:lpstr>B-memory cell responses</vt:lpstr>
      <vt:lpstr>PowerPoint Presentation</vt:lpstr>
      <vt:lpstr>1. Mucosal lining fluid (MLF)</vt:lpstr>
      <vt:lpstr>Mucosal responses (1)</vt:lpstr>
      <vt:lpstr>Mucosal responses (2)</vt:lpstr>
      <vt:lpstr>2. Mucosal colonisation </vt:lpstr>
      <vt:lpstr>The future</vt:lpstr>
      <vt:lpstr>Acknowledgements</vt:lpstr>
      <vt:lpstr>PowerPoint Presentation</vt:lpstr>
      <vt:lpstr>Final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School of Hygiene  &amp; Tropical Medicine</dc:title>
  <dc:creator>Nick Smith</dc:creator>
  <cp:lastModifiedBy>David Andrews</cp:lastModifiedBy>
  <cp:revision>251</cp:revision>
  <dcterms:created xsi:type="dcterms:W3CDTF">2017-08-07T14:02:54Z</dcterms:created>
  <dcterms:modified xsi:type="dcterms:W3CDTF">2022-04-01T08:09:14Z</dcterms:modified>
</cp:coreProperties>
</file>