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306" r:id="rId3"/>
    <p:sldId id="314" r:id="rId4"/>
    <p:sldId id="310" r:id="rId5"/>
    <p:sldId id="938" r:id="rId6"/>
    <p:sldId id="276" r:id="rId7"/>
    <p:sldId id="281" r:id="rId8"/>
    <p:sldId id="277" r:id="rId9"/>
    <p:sldId id="280" r:id="rId10"/>
    <p:sldId id="265" r:id="rId11"/>
    <p:sldId id="939" r:id="rId12"/>
    <p:sldId id="307" r:id="rId13"/>
    <p:sldId id="321" r:id="rId14"/>
    <p:sldId id="27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2"/>
    <p:restoredTop sz="73991"/>
  </p:normalViewPr>
  <p:slideViewPr>
    <p:cSldViewPr snapToGrid="0" snapToObjects="1">
      <p:cViewPr varScale="1">
        <p:scale>
          <a:sx n="80" d="100"/>
          <a:sy n="80" d="100"/>
        </p:scale>
        <p:origin x="2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7BB41-2C22-7149-B585-DD6BD39B89D4}" type="datetimeFigureOut">
              <a:rPr lang="en-GB" smtClean="0"/>
              <a:t>30/03/2022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59665-98DD-7549-B70D-84B298A674C5}" type="slidenum">
              <a:rPr lang="en-GB" smtClean="0"/>
              <a:t>‹#›</a:t>
            </a:fld>
            <a:endParaRPr lang="en-GB"/>
          </a:p>
        </p:txBody>
      </p:sp>
    </p:spTree>
    <p:extLst>
      <p:ext uri="{BB962C8B-B14F-4D97-AF65-F5344CB8AC3E}">
        <p14:creationId xmlns:p14="http://schemas.microsoft.com/office/powerpoint/2010/main" val="114219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1</a:t>
            </a:fld>
            <a:endParaRPr lang="en-US"/>
          </a:p>
        </p:txBody>
      </p:sp>
    </p:spTree>
    <p:extLst>
      <p:ext uri="{BB962C8B-B14F-4D97-AF65-F5344CB8AC3E}">
        <p14:creationId xmlns:p14="http://schemas.microsoft.com/office/powerpoint/2010/main" val="188292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3</a:t>
            </a:fld>
            <a:endParaRPr lang="en-US"/>
          </a:p>
        </p:txBody>
      </p:sp>
    </p:spTree>
    <p:extLst>
      <p:ext uri="{BB962C8B-B14F-4D97-AF65-F5344CB8AC3E}">
        <p14:creationId xmlns:p14="http://schemas.microsoft.com/office/powerpoint/2010/main" val="414863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4</a:t>
            </a:fld>
            <a:endParaRPr lang="en-US"/>
          </a:p>
        </p:txBody>
      </p:sp>
    </p:spTree>
    <p:extLst>
      <p:ext uri="{BB962C8B-B14F-4D97-AF65-F5344CB8AC3E}">
        <p14:creationId xmlns:p14="http://schemas.microsoft.com/office/powerpoint/2010/main" val="217894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5</a:t>
            </a:fld>
            <a:endParaRPr lang="en-US"/>
          </a:p>
        </p:txBody>
      </p:sp>
    </p:spTree>
    <p:extLst>
      <p:ext uri="{BB962C8B-B14F-4D97-AF65-F5344CB8AC3E}">
        <p14:creationId xmlns:p14="http://schemas.microsoft.com/office/powerpoint/2010/main" val="92281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10</a:t>
            </a:fld>
            <a:endParaRPr lang="en-US"/>
          </a:p>
        </p:txBody>
      </p:sp>
    </p:spTree>
    <p:extLst>
      <p:ext uri="{BB962C8B-B14F-4D97-AF65-F5344CB8AC3E}">
        <p14:creationId xmlns:p14="http://schemas.microsoft.com/office/powerpoint/2010/main" val="1381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11</a:t>
            </a:fld>
            <a:endParaRPr lang="en-US"/>
          </a:p>
        </p:txBody>
      </p:sp>
    </p:spTree>
    <p:extLst>
      <p:ext uri="{BB962C8B-B14F-4D97-AF65-F5344CB8AC3E}">
        <p14:creationId xmlns:p14="http://schemas.microsoft.com/office/powerpoint/2010/main" val="4741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2150E-A9EF-1E4D-90BF-5639C723C86A}" type="slidenum">
              <a:rPr lang="en-US" smtClean="0"/>
              <a:t>14</a:t>
            </a:fld>
            <a:endParaRPr lang="en-US"/>
          </a:p>
        </p:txBody>
      </p:sp>
    </p:spTree>
    <p:extLst>
      <p:ext uri="{BB962C8B-B14F-4D97-AF65-F5344CB8AC3E}">
        <p14:creationId xmlns:p14="http://schemas.microsoft.com/office/powerpoint/2010/main" val="143190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A4C7F-8EDA-704B-A330-18D889FE3C4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7D6BEDAB-3306-6D46-980F-862E99003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C445F5FE-D6B8-274B-B7D9-96508D49B4C0}"/>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5" name="Espace réservé du pied de page 4">
            <a:extLst>
              <a:ext uri="{FF2B5EF4-FFF2-40B4-BE49-F238E27FC236}">
                <a16:creationId xmlns:a16="http://schemas.microsoft.com/office/drawing/2014/main" id="{4F0A9661-4E8E-8643-9BE7-42E6DF326C8A}"/>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6F2BBF8-6F6F-734E-9754-B8C69865771A}"/>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179365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22FBE-A957-B444-98A9-A0170712A8F4}"/>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6353709B-59AC-E94E-8AF8-2DE55BC852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C1CB0AB-D7D3-194A-84A4-0BA1C806FA17}"/>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5" name="Espace réservé du pied de page 4">
            <a:extLst>
              <a:ext uri="{FF2B5EF4-FFF2-40B4-BE49-F238E27FC236}">
                <a16:creationId xmlns:a16="http://schemas.microsoft.com/office/drawing/2014/main" id="{04AA8B79-4680-DD40-887F-26D5DA2F073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876F422-1453-EA4F-896A-0EBBB3656BE9}"/>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28822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C8F6B1-CBB7-B744-A05E-3FB9B78230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22A765C5-63CC-8947-BD19-8C5BDB4AACE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B995D6F-9837-DD4F-875B-55786B14C965}"/>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5" name="Espace réservé du pied de page 4">
            <a:extLst>
              <a:ext uri="{FF2B5EF4-FFF2-40B4-BE49-F238E27FC236}">
                <a16:creationId xmlns:a16="http://schemas.microsoft.com/office/drawing/2014/main" id="{589711C4-3C9E-8547-BED1-4C9BEDEC8CD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18CB28F8-EF64-2947-BD5E-BE1DE1745B1D}"/>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181785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algn="l" fontAlgn="base">
              <a:spcBef>
                <a:spcPct val="0"/>
              </a:spcBef>
              <a:spcAft>
                <a:spcPts val="600"/>
              </a:spcAft>
              <a:defRPr/>
            </a:pPr>
            <a:endParaRPr lang="en-US">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9168659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9363A-C2BF-5F46-90E5-43EF9DABA01D}"/>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141A2704-BFC6-D04D-A064-C5825111E3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106F5591-765A-CF48-A8B4-D73A88E8AA25}"/>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5" name="Espace réservé du pied de page 4">
            <a:extLst>
              <a:ext uri="{FF2B5EF4-FFF2-40B4-BE49-F238E27FC236}">
                <a16:creationId xmlns:a16="http://schemas.microsoft.com/office/drawing/2014/main" id="{7631CFF6-2308-FD4A-AAC7-06AE95F169B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33B5DBC-785D-A949-84E0-3C3E889E25A0}"/>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38606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C0ACC-2ECA-7B4F-836E-372720530E8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37E26A6E-7213-F841-B029-52A1FBC3E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D2B6F1B-4FB8-2841-BC21-505581CAF4F9}"/>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5" name="Espace réservé du pied de page 4">
            <a:extLst>
              <a:ext uri="{FF2B5EF4-FFF2-40B4-BE49-F238E27FC236}">
                <a16:creationId xmlns:a16="http://schemas.microsoft.com/office/drawing/2014/main" id="{48FBEE73-5E9D-214F-9A6A-F978B6F2635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2145217-805F-2342-B843-82C04BDA94FE}"/>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14684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8881D-648D-6A49-8DD1-C1679CF0C10B}"/>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70F75B0-9606-FD4B-8DE8-1D0D3F553A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9C9B3786-E22E-4A4E-A7BF-C5983CC36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1271CB4-AAF6-3F46-A9CA-E384EEA18888}"/>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6" name="Espace réservé du pied de page 5">
            <a:extLst>
              <a:ext uri="{FF2B5EF4-FFF2-40B4-BE49-F238E27FC236}">
                <a16:creationId xmlns:a16="http://schemas.microsoft.com/office/drawing/2014/main" id="{1263B3B2-0E94-E54D-8CC1-ACE6C44BE47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CE7AA29-1DAA-6C40-B9D4-86DE30F66B81}"/>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368651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89A29-8767-A143-AF45-ACA9BEEB118D}"/>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001E6F40-303F-D342-B2B0-E482D5C1E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5C0E889-2950-634A-AD5A-011F1D8110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5ACF0E2-727B-9E42-B0A5-43EA85A8F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34BF97-9C24-F146-AEC6-BB1B2EE1979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E720F0F8-0150-8F47-9499-04DC4717CCFC}"/>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8" name="Espace réservé du pied de page 7">
            <a:extLst>
              <a:ext uri="{FF2B5EF4-FFF2-40B4-BE49-F238E27FC236}">
                <a16:creationId xmlns:a16="http://schemas.microsoft.com/office/drawing/2014/main" id="{0D20E50A-1FD9-0D4B-9DDF-E3EBCF529F02}"/>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38F9117C-2944-8441-8006-42E118AF45BC}"/>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11564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31B47-3BA5-EA4C-B4EF-596E62CB5BD0}"/>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0065953D-176C-5943-B9A8-78162F4D2695}"/>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4" name="Espace réservé du pied de page 3">
            <a:extLst>
              <a:ext uri="{FF2B5EF4-FFF2-40B4-BE49-F238E27FC236}">
                <a16:creationId xmlns:a16="http://schemas.microsoft.com/office/drawing/2014/main" id="{E3FABF02-6C7C-2849-94B7-3AD57B6878C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6FD4B5A7-9EF7-7548-8881-D68E9D1E53FE}"/>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40853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226751-0808-A841-8A5A-BB384EFE063C}"/>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3" name="Espace réservé du pied de page 2">
            <a:extLst>
              <a:ext uri="{FF2B5EF4-FFF2-40B4-BE49-F238E27FC236}">
                <a16:creationId xmlns:a16="http://schemas.microsoft.com/office/drawing/2014/main" id="{00D6B969-1D13-A544-ABD4-C2DA13CCD3F1}"/>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F41255CC-0BB9-1B47-AC02-96FF399479B4}"/>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236442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DCFB1-870A-3241-95E6-42D48BD17E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6DC5818D-A94E-1648-A6A6-6E5F26DAD8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CB1CEBDD-7A66-0942-9ECE-9CD8F3466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1F8E1-320C-3A45-BEEB-26F9775FEB48}"/>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6" name="Espace réservé du pied de page 5">
            <a:extLst>
              <a:ext uri="{FF2B5EF4-FFF2-40B4-BE49-F238E27FC236}">
                <a16:creationId xmlns:a16="http://schemas.microsoft.com/office/drawing/2014/main" id="{F69EAC04-0803-A641-B557-93E92C2E9B2E}"/>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505C55CE-228B-7A45-8B89-3C8C4CAD9741}"/>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321018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CF10A-D563-0A4E-90C6-EE4E6D892A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5E3EC932-4FB4-8543-8E99-623B71C1E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1C6BA8C3-09E5-EF49-B2DA-5C9623318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A8A2DE-6C16-3945-B818-E5569941628D}"/>
              </a:ext>
            </a:extLst>
          </p:cNvPr>
          <p:cNvSpPr>
            <a:spLocks noGrp="1"/>
          </p:cNvSpPr>
          <p:nvPr>
            <p:ph type="dt" sz="half" idx="10"/>
          </p:nvPr>
        </p:nvSpPr>
        <p:spPr/>
        <p:txBody>
          <a:bodyPr/>
          <a:lstStyle/>
          <a:p>
            <a:fld id="{77C6A4BE-36BE-EB44-9915-AABB82509D01}" type="datetimeFigureOut">
              <a:rPr lang="en-GB" smtClean="0"/>
              <a:t>30/03/2022</a:t>
            </a:fld>
            <a:endParaRPr lang="en-GB"/>
          </a:p>
        </p:txBody>
      </p:sp>
      <p:sp>
        <p:nvSpPr>
          <p:cNvPr id="6" name="Espace réservé du pied de page 5">
            <a:extLst>
              <a:ext uri="{FF2B5EF4-FFF2-40B4-BE49-F238E27FC236}">
                <a16:creationId xmlns:a16="http://schemas.microsoft.com/office/drawing/2014/main" id="{958B4FD5-2A28-D24F-8451-197AF489257B}"/>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DAD6F7F1-93CA-DE4F-9929-C4CABC6F88CD}"/>
              </a:ext>
            </a:extLst>
          </p:cNvPr>
          <p:cNvSpPr>
            <a:spLocks noGrp="1"/>
          </p:cNvSpPr>
          <p:nvPr>
            <p:ph type="sldNum" sz="quarter" idx="12"/>
          </p:nvPr>
        </p:nvSpPr>
        <p:spPr/>
        <p:txBody>
          <a:bodyPr/>
          <a:lstStyle/>
          <a:p>
            <a:fld id="{CB216484-0B99-004A-93B1-F841F6313920}" type="slidenum">
              <a:rPr lang="en-GB" smtClean="0"/>
              <a:t>‹#›</a:t>
            </a:fld>
            <a:endParaRPr lang="en-GB"/>
          </a:p>
        </p:txBody>
      </p:sp>
    </p:spTree>
    <p:extLst>
      <p:ext uri="{BB962C8B-B14F-4D97-AF65-F5344CB8AC3E}">
        <p14:creationId xmlns:p14="http://schemas.microsoft.com/office/powerpoint/2010/main" val="133051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C6B3BE-58AD-4A47-AB3D-FCDE2E635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DC6F6CD5-95C3-844B-92F7-B74517329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A00F8AD-7D7E-B54F-9C1B-E876B2A77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6A4BE-36BE-EB44-9915-AABB82509D01}" type="datetimeFigureOut">
              <a:rPr lang="en-GB" smtClean="0"/>
              <a:t>30/03/2022</a:t>
            </a:fld>
            <a:endParaRPr lang="en-GB"/>
          </a:p>
        </p:txBody>
      </p:sp>
      <p:sp>
        <p:nvSpPr>
          <p:cNvPr id="5" name="Espace réservé du pied de page 4">
            <a:extLst>
              <a:ext uri="{FF2B5EF4-FFF2-40B4-BE49-F238E27FC236}">
                <a16:creationId xmlns:a16="http://schemas.microsoft.com/office/drawing/2014/main" id="{71B7B538-5E6B-3A4C-A51A-FE6DE6759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E8C804CF-2DB6-9147-8024-1226F89B7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16484-0B99-004A-93B1-F841F6313920}" type="slidenum">
              <a:rPr lang="en-GB" smtClean="0"/>
              <a:t>‹#›</a:t>
            </a:fld>
            <a:endParaRPr lang="en-GB"/>
          </a:p>
        </p:txBody>
      </p:sp>
    </p:spTree>
    <p:extLst>
      <p:ext uri="{BB962C8B-B14F-4D97-AF65-F5344CB8AC3E}">
        <p14:creationId xmlns:p14="http://schemas.microsoft.com/office/powerpoint/2010/main" val="373193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8.jpg"/><Relationship Id="rId5" Type="http://schemas.openxmlformats.org/officeDocument/2006/relationships/image" Target="../media/image23.jpeg"/><Relationship Id="rId10" Type="http://schemas.openxmlformats.org/officeDocument/2006/relationships/image" Target="../media/image27.jpg"/><Relationship Id="rId4" Type="http://schemas.openxmlformats.org/officeDocument/2006/relationships/image" Target="../media/image22.emf"/><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tiff"/><Relationship Id="rId1" Type="http://schemas.openxmlformats.org/officeDocument/2006/relationships/slideLayout" Target="../slideLayouts/slideLayout12.xml"/><Relationship Id="rId5" Type="http://schemas.openxmlformats.org/officeDocument/2006/relationships/image" Target="../media/image13.tif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8162" y="1184885"/>
            <a:ext cx="2007674" cy="15616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7782141" y="2800264"/>
            <a:ext cx="2007674" cy="15616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itle 1"/>
          <p:cNvSpPr>
            <a:spLocks noGrp="1"/>
          </p:cNvSpPr>
          <p:nvPr>
            <p:ph type="title"/>
          </p:nvPr>
        </p:nvSpPr>
        <p:spPr>
          <a:xfrm>
            <a:off x="0" y="3232788"/>
            <a:ext cx="12192000" cy="1325563"/>
          </a:xfrm>
        </p:spPr>
        <p:txBody>
          <a:bodyPr>
            <a:noAutofit/>
          </a:bodyPr>
          <a:lstStyle/>
          <a:p>
            <a:pPr algn="ctr"/>
            <a:r>
              <a:rPr lang="en-GB" sz="4000" dirty="0"/>
              <a:t>Towards understanding natural immunity to </a:t>
            </a:r>
            <a:r>
              <a:rPr lang="en-GB" sz="4000" i="1" dirty="0"/>
              <a:t>Group A Streptococcus</a:t>
            </a:r>
            <a:r>
              <a:rPr lang="en-GB" sz="4000" dirty="0"/>
              <a:t> in The Gambia: Does humoral immunity to candidate-vaccine antigens protect from colonisation and disease?</a:t>
            </a:r>
            <a:br>
              <a:rPr lang="en-GB" sz="4000" dirty="0"/>
            </a:br>
            <a:br>
              <a:rPr lang="en-GB" sz="4000" dirty="0"/>
            </a:br>
            <a:r>
              <a:rPr lang="en-GB" sz="4000" dirty="0"/>
              <a:t>Dr Alex Keeley – </a:t>
            </a:r>
            <a:r>
              <a:rPr lang="en-GB" sz="4000" dirty="0" err="1"/>
              <a:t>Wellcome</a:t>
            </a:r>
            <a:r>
              <a:rPr lang="en-GB" sz="4000" dirty="0"/>
              <a:t> Trust PhD fellow – Year 1</a:t>
            </a:r>
          </a:p>
        </p:txBody>
      </p:sp>
      <p:sp>
        <p:nvSpPr>
          <p:cNvPr id="10" name="TextBox 9"/>
          <p:cNvSpPr txBox="1"/>
          <p:nvPr/>
        </p:nvSpPr>
        <p:spPr>
          <a:xfrm>
            <a:off x="7724144" y="1650091"/>
            <a:ext cx="237566" cy="369332"/>
          </a:xfrm>
          <a:prstGeom prst="rect">
            <a:avLst/>
          </a:prstGeom>
          <a:noFill/>
        </p:spPr>
        <p:txBody>
          <a:bodyPr wrap="none" rtlCol="0">
            <a:spAutoFit/>
          </a:bodyPr>
          <a:lstStyle/>
          <a:p>
            <a:r>
              <a:rPr lang="en-US" dirty="0"/>
              <a:t> </a:t>
            </a:r>
          </a:p>
        </p:txBody>
      </p:sp>
      <p:sp>
        <p:nvSpPr>
          <p:cNvPr id="11" name="TextBox 10"/>
          <p:cNvSpPr txBox="1"/>
          <p:nvPr/>
        </p:nvSpPr>
        <p:spPr>
          <a:xfrm>
            <a:off x="5360961" y="4679368"/>
            <a:ext cx="184731" cy="369332"/>
          </a:xfrm>
          <a:prstGeom prst="rect">
            <a:avLst/>
          </a:prstGeom>
          <a:noFill/>
        </p:spPr>
        <p:txBody>
          <a:bodyPr wrap="none" rtlCol="0">
            <a:spAutoFit/>
          </a:bodyPr>
          <a:lstStyle/>
          <a:p>
            <a:endParaRPr lang="en-US" dirty="0"/>
          </a:p>
        </p:txBody>
      </p:sp>
      <p:pic>
        <p:nvPicPr>
          <p:cNvPr id="17" name="Picture 16" descr="MRC_IEU_Bristol.png"/>
          <p:cNvPicPr/>
          <p:nvPr/>
        </p:nvPicPr>
        <p:blipFill rotWithShape="1">
          <a:blip r:embed="rId3">
            <a:extLst>
              <a:ext uri="{28A0092B-C50C-407E-A947-70E740481C1C}">
                <a14:useLocalDpi xmlns:a14="http://schemas.microsoft.com/office/drawing/2010/main" val="0"/>
              </a:ext>
            </a:extLst>
          </a:blip>
          <a:srcRect l="12402" t="22179" r="13320" b="27200"/>
          <a:stretch/>
        </p:blipFill>
        <p:spPr>
          <a:xfrm>
            <a:off x="7961710" y="-126195"/>
            <a:ext cx="4044756" cy="1852181"/>
          </a:xfrm>
          <a:prstGeom prst="rect">
            <a:avLst/>
          </a:prstGeom>
        </p:spPr>
      </p:pic>
      <p:sp>
        <p:nvSpPr>
          <p:cNvPr id="15" name="TextBox 14">
            <a:extLst>
              <a:ext uri="{FF2B5EF4-FFF2-40B4-BE49-F238E27FC236}">
                <a16:creationId xmlns:a16="http://schemas.microsoft.com/office/drawing/2014/main" id="{06765B08-25A7-BE4E-9464-2777EF74E35C}"/>
              </a:ext>
            </a:extLst>
          </p:cNvPr>
          <p:cNvSpPr txBox="1"/>
          <p:nvPr/>
        </p:nvSpPr>
        <p:spPr>
          <a:xfrm>
            <a:off x="14713527" y="727364"/>
            <a:ext cx="184731" cy="369332"/>
          </a:xfrm>
          <a:prstGeom prst="rect">
            <a:avLst/>
          </a:prstGeom>
          <a:noFill/>
        </p:spPr>
        <p:txBody>
          <a:bodyPr wrap="none" rtlCol="0">
            <a:spAutoFit/>
          </a:bodyPr>
          <a:lstStyle/>
          <a:p>
            <a:endParaRPr lang="en-US"/>
          </a:p>
        </p:txBody>
      </p:sp>
      <p:sp>
        <p:nvSpPr>
          <p:cNvPr id="18" name="TextBox 17">
            <a:extLst>
              <a:ext uri="{FF2B5EF4-FFF2-40B4-BE49-F238E27FC236}">
                <a16:creationId xmlns:a16="http://schemas.microsoft.com/office/drawing/2014/main" id="{3BC1B166-CFCC-1041-A4CA-C7134DC94F57}"/>
              </a:ext>
            </a:extLst>
          </p:cNvPr>
          <p:cNvSpPr txBox="1"/>
          <p:nvPr/>
        </p:nvSpPr>
        <p:spPr>
          <a:xfrm>
            <a:off x="0" y="6150114"/>
            <a:ext cx="3057760" cy="707886"/>
          </a:xfrm>
          <a:prstGeom prst="rect">
            <a:avLst/>
          </a:prstGeom>
          <a:noFill/>
        </p:spPr>
        <p:txBody>
          <a:bodyPr wrap="none" rtlCol="0">
            <a:spAutoFit/>
          </a:bodyPr>
          <a:lstStyle/>
          <a:p>
            <a:r>
              <a:rPr lang="en-US" sz="4000" dirty="0"/>
              <a:t>@</a:t>
            </a:r>
            <a:r>
              <a:rPr lang="en-US" sz="4000" dirty="0" err="1"/>
              <a:t>AlexJKeeley</a:t>
            </a:r>
            <a:endParaRPr lang="en-US" sz="4000" dirty="0"/>
          </a:p>
        </p:txBody>
      </p:sp>
    </p:spTree>
    <p:extLst>
      <p:ext uri="{BB962C8B-B14F-4D97-AF65-F5344CB8AC3E}">
        <p14:creationId xmlns:p14="http://schemas.microsoft.com/office/powerpoint/2010/main" val="109737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63F3DF73-0E4E-E640-BA56-867EAA230ED8}"/>
              </a:ext>
            </a:extLst>
          </p:cNvPr>
          <p:cNvCxnSpPr/>
          <p:nvPr/>
        </p:nvCxnSpPr>
        <p:spPr>
          <a:xfrm flipV="1">
            <a:off x="3631277" y="1099083"/>
            <a:ext cx="8098970" cy="15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n Arrow 6">
            <a:extLst>
              <a:ext uri="{FF2B5EF4-FFF2-40B4-BE49-F238E27FC236}">
                <a16:creationId xmlns:a16="http://schemas.microsoft.com/office/drawing/2014/main" id="{39E48F8B-C20D-1E42-8ACD-5D0F7FC46658}"/>
              </a:ext>
            </a:extLst>
          </p:cNvPr>
          <p:cNvSpPr/>
          <p:nvPr/>
        </p:nvSpPr>
        <p:spPr>
          <a:xfrm>
            <a:off x="3478877" y="744032"/>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BD990D8F-BD8F-F549-A471-98539A9215DC}"/>
              </a:ext>
            </a:extLst>
          </p:cNvPr>
          <p:cNvSpPr/>
          <p:nvPr/>
        </p:nvSpPr>
        <p:spPr>
          <a:xfrm>
            <a:off x="11558993" y="716544"/>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5627091F-CF34-AE43-BBFB-21F69F92ABC4}"/>
              </a:ext>
            </a:extLst>
          </p:cNvPr>
          <p:cNvSpPr/>
          <p:nvPr/>
        </p:nvSpPr>
        <p:spPr>
          <a:xfrm>
            <a:off x="7524038" y="735617"/>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8B392440-8F9D-C648-9EBB-8A3D0315C4BD}"/>
              </a:ext>
            </a:extLst>
          </p:cNvPr>
          <p:cNvSpPr/>
          <p:nvPr/>
        </p:nvSpPr>
        <p:spPr>
          <a:xfrm>
            <a:off x="5520160" y="751355"/>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155197BC-16B6-144A-A0CE-922D785DCEBF}"/>
              </a:ext>
            </a:extLst>
          </p:cNvPr>
          <p:cNvSpPr/>
          <p:nvPr/>
        </p:nvSpPr>
        <p:spPr>
          <a:xfrm>
            <a:off x="9537184" y="745770"/>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1E517C-0FD8-3D4F-A664-AB84D6E53EB5}"/>
              </a:ext>
            </a:extLst>
          </p:cNvPr>
          <p:cNvSpPr txBox="1"/>
          <p:nvPr/>
        </p:nvSpPr>
        <p:spPr>
          <a:xfrm>
            <a:off x="3478876" y="342042"/>
            <a:ext cx="304801"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C1A18F8D-1016-4A43-9E6D-76EBD75EA443}"/>
              </a:ext>
            </a:extLst>
          </p:cNvPr>
          <p:cNvSpPr txBox="1"/>
          <p:nvPr/>
        </p:nvSpPr>
        <p:spPr>
          <a:xfrm>
            <a:off x="5529376" y="369332"/>
            <a:ext cx="304801" cy="369332"/>
          </a:xfrm>
          <a:prstGeom prst="rect">
            <a:avLst/>
          </a:prstGeom>
          <a:noFill/>
        </p:spPr>
        <p:txBody>
          <a:bodyPr wrap="square" rtlCol="0">
            <a:spAutoFit/>
          </a:bodyPr>
          <a:lstStyle/>
          <a:p>
            <a:r>
              <a:rPr lang="en-US" dirty="0"/>
              <a:t>3</a:t>
            </a:r>
          </a:p>
        </p:txBody>
      </p:sp>
      <p:sp>
        <p:nvSpPr>
          <p:cNvPr id="14" name="TextBox 13">
            <a:extLst>
              <a:ext uri="{FF2B5EF4-FFF2-40B4-BE49-F238E27FC236}">
                <a16:creationId xmlns:a16="http://schemas.microsoft.com/office/drawing/2014/main" id="{F3921621-410B-6A41-B44C-4F9D35729925}"/>
              </a:ext>
            </a:extLst>
          </p:cNvPr>
          <p:cNvSpPr txBox="1"/>
          <p:nvPr/>
        </p:nvSpPr>
        <p:spPr>
          <a:xfrm>
            <a:off x="7539241" y="403143"/>
            <a:ext cx="304801" cy="369332"/>
          </a:xfrm>
          <a:prstGeom prst="rect">
            <a:avLst/>
          </a:prstGeom>
          <a:noFill/>
        </p:spPr>
        <p:txBody>
          <a:bodyPr wrap="square" rtlCol="0">
            <a:spAutoFit/>
          </a:bodyPr>
          <a:lstStyle/>
          <a:p>
            <a:r>
              <a:rPr lang="en-US" dirty="0"/>
              <a:t>6</a:t>
            </a:r>
          </a:p>
        </p:txBody>
      </p:sp>
      <p:sp>
        <p:nvSpPr>
          <p:cNvPr id="15" name="TextBox 14">
            <a:extLst>
              <a:ext uri="{FF2B5EF4-FFF2-40B4-BE49-F238E27FC236}">
                <a16:creationId xmlns:a16="http://schemas.microsoft.com/office/drawing/2014/main" id="{71F41CC6-425C-A744-93E8-DAC28EF10F3C}"/>
              </a:ext>
            </a:extLst>
          </p:cNvPr>
          <p:cNvSpPr txBox="1"/>
          <p:nvPr/>
        </p:nvSpPr>
        <p:spPr>
          <a:xfrm>
            <a:off x="9602706" y="379714"/>
            <a:ext cx="304801" cy="369332"/>
          </a:xfrm>
          <a:prstGeom prst="rect">
            <a:avLst/>
          </a:prstGeom>
          <a:noFill/>
        </p:spPr>
        <p:txBody>
          <a:bodyPr wrap="square" rtlCol="0">
            <a:spAutoFit/>
          </a:bodyPr>
          <a:lstStyle/>
          <a:p>
            <a:r>
              <a:rPr lang="en-US" dirty="0"/>
              <a:t>9</a:t>
            </a:r>
          </a:p>
        </p:txBody>
      </p:sp>
      <p:sp>
        <p:nvSpPr>
          <p:cNvPr id="16" name="TextBox 15">
            <a:extLst>
              <a:ext uri="{FF2B5EF4-FFF2-40B4-BE49-F238E27FC236}">
                <a16:creationId xmlns:a16="http://schemas.microsoft.com/office/drawing/2014/main" id="{59213F37-743B-534F-B127-9295FAAB08C3}"/>
              </a:ext>
            </a:extLst>
          </p:cNvPr>
          <p:cNvSpPr txBox="1"/>
          <p:nvPr/>
        </p:nvSpPr>
        <p:spPr>
          <a:xfrm>
            <a:off x="11511172" y="384776"/>
            <a:ext cx="424544" cy="369332"/>
          </a:xfrm>
          <a:prstGeom prst="rect">
            <a:avLst/>
          </a:prstGeom>
          <a:noFill/>
        </p:spPr>
        <p:txBody>
          <a:bodyPr wrap="square" rtlCol="0">
            <a:spAutoFit/>
          </a:bodyPr>
          <a:lstStyle/>
          <a:p>
            <a:r>
              <a:rPr lang="en-US" dirty="0"/>
              <a:t>12</a:t>
            </a:r>
          </a:p>
        </p:txBody>
      </p:sp>
      <p:sp>
        <p:nvSpPr>
          <p:cNvPr id="17" name="TextBox 16">
            <a:extLst>
              <a:ext uri="{FF2B5EF4-FFF2-40B4-BE49-F238E27FC236}">
                <a16:creationId xmlns:a16="http://schemas.microsoft.com/office/drawing/2014/main" id="{F862826C-4C29-FE48-9738-8B9FC6007EA3}"/>
              </a:ext>
            </a:extLst>
          </p:cNvPr>
          <p:cNvSpPr txBox="1"/>
          <p:nvPr/>
        </p:nvSpPr>
        <p:spPr>
          <a:xfrm>
            <a:off x="4171461" y="861533"/>
            <a:ext cx="261257" cy="276999"/>
          </a:xfrm>
          <a:prstGeom prst="rect">
            <a:avLst/>
          </a:prstGeom>
          <a:noFill/>
        </p:spPr>
        <p:txBody>
          <a:bodyPr wrap="square" rtlCol="0">
            <a:spAutoFit/>
          </a:bodyPr>
          <a:lstStyle/>
          <a:p>
            <a:r>
              <a:rPr lang="en-US" sz="1200" dirty="0"/>
              <a:t>1</a:t>
            </a:r>
          </a:p>
        </p:txBody>
      </p:sp>
      <p:sp>
        <p:nvSpPr>
          <p:cNvPr id="18" name="TextBox 17">
            <a:extLst>
              <a:ext uri="{FF2B5EF4-FFF2-40B4-BE49-F238E27FC236}">
                <a16:creationId xmlns:a16="http://schemas.microsoft.com/office/drawing/2014/main" id="{56058B7A-937A-A846-9A78-5EBDBD9B442D}"/>
              </a:ext>
            </a:extLst>
          </p:cNvPr>
          <p:cNvSpPr txBox="1"/>
          <p:nvPr/>
        </p:nvSpPr>
        <p:spPr>
          <a:xfrm>
            <a:off x="4856132" y="874582"/>
            <a:ext cx="261257" cy="276999"/>
          </a:xfrm>
          <a:prstGeom prst="rect">
            <a:avLst/>
          </a:prstGeom>
          <a:noFill/>
        </p:spPr>
        <p:txBody>
          <a:bodyPr wrap="square" rtlCol="0">
            <a:spAutoFit/>
          </a:bodyPr>
          <a:lstStyle/>
          <a:p>
            <a:r>
              <a:rPr lang="en-US" sz="1200" dirty="0"/>
              <a:t>2</a:t>
            </a:r>
          </a:p>
        </p:txBody>
      </p:sp>
      <p:sp>
        <p:nvSpPr>
          <p:cNvPr id="19" name="TextBox 18">
            <a:extLst>
              <a:ext uri="{FF2B5EF4-FFF2-40B4-BE49-F238E27FC236}">
                <a16:creationId xmlns:a16="http://schemas.microsoft.com/office/drawing/2014/main" id="{278D0989-F7B8-F34F-B496-F88E41039D71}"/>
              </a:ext>
            </a:extLst>
          </p:cNvPr>
          <p:cNvSpPr txBox="1"/>
          <p:nvPr/>
        </p:nvSpPr>
        <p:spPr>
          <a:xfrm>
            <a:off x="6274779" y="865567"/>
            <a:ext cx="261257" cy="276999"/>
          </a:xfrm>
          <a:prstGeom prst="rect">
            <a:avLst/>
          </a:prstGeom>
          <a:noFill/>
        </p:spPr>
        <p:txBody>
          <a:bodyPr wrap="square" rtlCol="0">
            <a:spAutoFit/>
          </a:bodyPr>
          <a:lstStyle/>
          <a:p>
            <a:r>
              <a:rPr lang="en-US" sz="1200" dirty="0"/>
              <a:t>4</a:t>
            </a:r>
          </a:p>
        </p:txBody>
      </p:sp>
      <p:sp>
        <p:nvSpPr>
          <p:cNvPr id="20" name="TextBox 19">
            <a:extLst>
              <a:ext uri="{FF2B5EF4-FFF2-40B4-BE49-F238E27FC236}">
                <a16:creationId xmlns:a16="http://schemas.microsoft.com/office/drawing/2014/main" id="{10EEB1A2-6E50-A145-B7D6-F1650D1AAFA2}"/>
              </a:ext>
            </a:extLst>
          </p:cNvPr>
          <p:cNvSpPr txBox="1"/>
          <p:nvPr/>
        </p:nvSpPr>
        <p:spPr>
          <a:xfrm>
            <a:off x="6972860" y="876922"/>
            <a:ext cx="261257" cy="276999"/>
          </a:xfrm>
          <a:prstGeom prst="rect">
            <a:avLst/>
          </a:prstGeom>
          <a:noFill/>
        </p:spPr>
        <p:txBody>
          <a:bodyPr wrap="square" rtlCol="0">
            <a:spAutoFit/>
          </a:bodyPr>
          <a:lstStyle/>
          <a:p>
            <a:r>
              <a:rPr lang="en-US" sz="1200" dirty="0"/>
              <a:t>5</a:t>
            </a:r>
          </a:p>
        </p:txBody>
      </p:sp>
      <p:sp>
        <p:nvSpPr>
          <p:cNvPr id="21" name="TextBox 20">
            <a:extLst>
              <a:ext uri="{FF2B5EF4-FFF2-40B4-BE49-F238E27FC236}">
                <a16:creationId xmlns:a16="http://schemas.microsoft.com/office/drawing/2014/main" id="{75F0B53A-D7EF-3448-9308-9B6E7C3E7EDA}"/>
              </a:ext>
            </a:extLst>
          </p:cNvPr>
          <p:cNvSpPr txBox="1"/>
          <p:nvPr/>
        </p:nvSpPr>
        <p:spPr>
          <a:xfrm>
            <a:off x="3302876" y="128556"/>
            <a:ext cx="859971" cy="307777"/>
          </a:xfrm>
          <a:prstGeom prst="rect">
            <a:avLst/>
          </a:prstGeom>
          <a:noFill/>
        </p:spPr>
        <p:txBody>
          <a:bodyPr wrap="square" rtlCol="0">
            <a:spAutoFit/>
          </a:bodyPr>
          <a:lstStyle/>
          <a:p>
            <a:r>
              <a:rPr lang="en-US" sz="1400" dirty="0"/>
              <a:t>Month</a:t>
            </a:r>
          </a:p>
        </p:txBody>
      </p:sp>
      <p:sp>
        <p:nvSpPr>
          <p:cNvPr id="22" name="Rounded Rectangle 21"/>
          <p:cNvSpPr/>
          <p:nvPr/>
        </p:nvSpPr>
        <p:spPr>
          <a:xfrm>
            <a:off x="1578609" y="1193694"/>
            <a:ext cx="10485802" cy="8999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862826C-4C29-FE48-9738-8B9FC6007EA3}"/>
              </a:ext>
            </a:extLst>
          </p:cNvPr>
          <p:cNvSpPr txBox="1"/>
          <p:nvPr/>
        </p:nvSpPr>
        <p:spPr>
          <a:xfrm>
            <a:off x="8255242" y="861530"/>
            <a:ext cx="261257" cy="276999"/>
          </a:xfrm>
          <a:prstGeom prst="rect">
            <a:avLst/>
          </a:prstGeom>
          <a:noFill/>
        </p:spPr>
        <p:txBody>
          <a:bodyPr wrap="square" rtlCol="0">
            <a:spAutoFit/>
          </a:bodyPr>
          <a:lstStyle/>
          <a:p>
            <a:r>
              <a:rPr lang="en-US" sz="1200" dirty="0"/>
              <a:t>7</a:t>
            </a:r>
          </a:p>
        </p:txBody>
      </p:sp>
      <p:sp>
        <p:nvSpPr>
          <p:cNvPr id="26" name="TextBox 25">
            <a:extLst>
              <a:ext uri="{FF2B5EF4-FFF2-40B4-BE49-F238E27FC236}">
                <a16:creationId xmlns:a16="http://schemas.microsoft.com/office/drawing/2014/main" id="{56058B7A-937A-A846-9A78-5EBDBD9B442D}"/>
              </a:ext>
            </a:extLst>
          </p:cNvPr>
          <p:cNvSpPr txBox="1"/>
          <p:nvPr/>
        </p:nvSpPr>
        <p:spPr>
          <a:xfrm>
            <a:off x="8909567" y="874582"/>
            <a:ext cx="261257" cy="276999"/>
          </a:xfrm>
          <a:prstGeom prst="rect">
            <a:avLst/>
          </a:prstGeom>
          <a:noFill/>
        </p:spPr>
        <p:txBody>
          <a:bodyPr wrap="square" rtlCol="0">
            <a:spAutoFit/>
          </a:bodyPr>
          <a:lstStyle/>
          <a:p>
            <a:r>
              <a:rPr lang="en-US" sz="1200" dirty="0"/>
              <a:t>8</a:t>
            </a:r>
          </a:p>
        </p:txBody>
      </p:sp>
      <p:sp>
        <p:nvSpPr>
          <p:cNvPr id="27" name="TextBox 26">
            <a:extLst>
              <a:ext uri="{FF2B5EF4-FFF2-40B4-BE49-F238E27FC236}">
                <a16:creationId xmlns:a16="http://schemas.microsoft.com/office/drawing/2014/main" id="{F862826C-4C29-FE48-9738-8B9FC6007EA3}"/>
              </a:ext>
            </a:extLst>
          </p:cNvPr>
          <p:cNvSpPr txBox="1"/>
          <p:nvPr/>
        </p:nvSpPr>
        <p:spPr>
          <a:xfrm>
            <a:off x="10167985" y="846848"/>
            <a:ext cx="615429" cy="276999"/>
          </a:xfrm>
          <a:prstGeom prst="rect">
            <a:avLst/>
          </a:prstGeom>
          <a:noFill/>
        </p:spPr>
        <p:txBody>
          <a:bodyPr wrap="square" rtlCol="0">
            <a:spAutoFit/>
          </a:bodyPr>
          <a:lstStyle/>
          <a:p>
            <a:r>
              <a:rPr lang="en-US" sz="1200" dirty="0"/>
              <a:t>10</a:t>
            </a:r>
          </a:p>
        </p:txBody>
      </p:sp>
      <p:sp>
        <p:nvSpPr>
          <p:cNvPr id="28" name="TextBox 27">
            <a:extLst>
              <a:ext uri="{FF2B5EF4-FFF2-40B4-BE49-F238E27FC236}">
                <a16:creationId xmlns:a16="http://schemas.microsoft.com/office/drawing/2014/main" id="{56058B7A-937A-A846-9A78-5EBDBD9B442D}"/>
              </a:ext>
            </a:extLst>
          </p:cNvPr>
          <p:cNvSpPr txBox="1"/>
          <p:nvPr/>
        </p:nvSpPr>
        <p:spPr>
          <a:xfrm>
            <a:off x="10900912" y="833850"/>
            <a:ext cx="462256" cy="276999"/>
          </a:xfrm>
          <a:prstGeom prst="rect">
            <a:avLst/>
          </a:prstGeom>
          <a:noFill/>
        </p:spPr>
        <p:txBody>
          <a:bodyPr wrap="square" rtlCol="0">
            <a:spAutoFit/>
          </a:bodyPr>
          <a:lstStyle/>
          <a:p>
            <a:r>
              <a:rPr lang="en-US" sz="1200" dirty="0"/>
              <a:t>11</a:t>
            </a:r>
          </a:p>
        </p:txBody>
      </p:sp>
      <p:pic>
        <p:nvPicPr>
          <p:cNvPr id="29" name="Picture 28"/>
          <p:cNvPicPr>
            <a:picLocks noChangeAspect="1"/>
          </p:cNvPicPr>
          <p:nvPr/>
        </p:nvPicPr>
        <p:blipFill>
          <a:blip r:embed="rId3"/>
          <a:stretch>
            <a:fillRect/>
          </a:stretch>
        </p:blipFill>
        <p:spPr>
          <a:xfrm flipH="1">
            <a:off x="4214475" y="1317396"/>
            <a:ext cx="185787" cy="709051"/>
          </a:xfrm>
          <a:prstGeom prst="rect">
            <a:avLst/>
          </a:prstGeom>
        </p:spPr>
      </p:pic>
      <p:pic>
        <p:nvPicPr>
          <p:cNvPr id="30" name="Picture 29"/>
          <p:cNvPicPr>
            <a:picLocks noChangeAspect="1"/>
          </p:cNvPicPr>
          <p:nvPr/>
        </p:nvPicPr>
        <p:blipFill>
          <a:blip r:embed="rId3"/>
          <a:stretch>
            <a:fillRect/>
          </a:stretch>
        </p:blipFill>
        <p:spPr>
          <a:xfrm flipH="1">
            <a:off x="4887990" y="1334098"/>
            <a:ext cx="185787" cy="709051"/>
          </a:xfrm>
          <a:prstGeom prst="rect">
            <a:avLst/>
          </a:prstGeom>
        </p:spPr>
      </p:pic>
      <p:pic>
        <p:nvPicPr>
          <p:cNvPr id="31" name="Picture 30"/>
          <p:cNvPicPr>
            <a:picLocks noChangeAspect="1"/>
          </p:cNvPicPr>
          <p:nvPr/>
        </p:nvPicPr>
        <p:blipFill>
          <a:blip r:embed="rId3"/>
          <a:stretch>
            <a:fillRect/>
          </a:stretch>
        </p:blipFill>
        <p:spPr>
          <a:xfrm flipH="1">
            <a:off x="5620108" y="1317261"/>
            <a:ext cx="185787" cy="709051"/>
          </a:xfrm>
          <a:prstGeom prst="rect">
            <a:avLst/>
          </a:prstGeom>
        </p:spPr>
      </p:pic>
      <p:pic>
        <p:nvPicPr>
          <p:cNvPr id="32" name="Picture 31"/>
          <p:cNvPicPr>
            <a:picLocks noChangeAspect="1"/>
          </p:cNvPicPr>
          <p:nvPr/>
        </p:nvPicPr>
        <p:blipFill>
          <a:blip r:embed="rId3"/>
          <a:stretch>
            <a:fillRect/>
          </a:stretch>
        </p:blipFill>
        <p:spPr>
          <a:xfrm flipH="1">
            <a:off x="6284912" y="1319254"/>
            <a:ext cx="185787" cy="709051"/>
          </a:xfrm>
          <a:prstGeom prst="rect">
            <a:avLst/>
          </a:prstGeom>
        </p:spPr>
      </p:pic>
      <p:pic>
        <p:nvPicPr>
          <p:cNvPr id="33" name="Picture 32"/>
          <p:cNvPicPr>
            <a:picLocks noChangeAspect="1"/>
          </p:cNvPicPr>
          <p:nvPr/>
        </p:nvPicPr>
        <p:blipFill>
          <a:blip r:embed="rId3"/>
          <a:stretch>
            <a:fillRect/>
          </a:stretch>
        </p:blipFill>
        <p:spPr>
          <a:xfrm flipH="1">
            <a:off x="6967338" y="1334098"/>
            <a:ext cx="185787" cy="709051"/>
          </a:xfrm>
          <a:prstGeom prst="rect">
            <a:avLst/>
          </a:prstGeom>
        </p:spPr>
      </p:pic>
      <p:pic>
        <p:nvPicPr>
          <p:cNvPr id="34" name="Picture 33"/>
          <p:cNvPicPr>
            <a:picLocks noChangeAspect="1"/>
          </p:cNvPicPr>
          <p:nvPr/>
        </p:nvPicPr>
        <p:blipFill>
          <a:blip r:embed="rId3"/>
          <a:stretch>
            <a:fillRect/>
          </a:stretch>
        </p:blipFill>
        <p:spPr>
          <a:xfrm flipH="1">
            <a:off x="7600407" y="1317261"/>
            <a:ext cx="185787" cy="709051"/>
          </a:xfrm>
          <a:prstGeom prst="rect">
            <a:avLst/>
          </a:prstGeom>
        </p:spPr>
      </p:pic>
      <p:pic>
        <p:nvPicPr>
          <p:cNvPr id="35" name="Picture 34"/>
          <p:cNvPicPr>
            <a:picLocks noChangeAspect="1"/>
          </p:cNvPicPr>
          <p:nvPr/>
        </p:nvPicPr>
        <p:blipFill>
          <a:blip r:embed="rId3"/>
          <a:stretch>
            <a:fillRect/>
          </a:stretch>
        </p:blipFill>
        <p:spPr>
          <a:xfrm flipH="1">
            <a:off x="8265211" y="1317260"/>
            <a:ext cx="185787" cy="709051"/>
          </a:xfrm>
          <a:prstGeom prst="rect">
            <a:avLst/>
          </a:prstGeom>
        </p:spPr>
      </p:pic>
      <p:pic>
        <p:nvPicPr>
          <p:cNvPr id="36" name="Picture 35"/>
          <p:cNvPicPr>
            <a:picLocks noChangeAspect="1"/>
          </p:cNvPicPr>
          <p:nvPr/>
        </p:nvPicPr>
        <p:blipFill>
          <a:blip r:embed="rId3"/>
          <a:stretch>
            <a:fillRect/>
          </a:stretch>
        </p:blipFill>
        <p:spPr>
          <a:xfrm flipH="1">
            <a:off x="8938726" y="1349656"/>
            <a:ext cx="185787" cy="709051"/>
          </a:xfrm>
          <a:prstGeom prst="rect">
            <a:avLst/>
          </a:prstGeom>
        </p:spPr>
      </p:pic>
      <p:pic>
        <p:nvPicPr>
          <p:cNvPr id="37" name="Picture 36"/>
          <p:cNvPicPr>
            <a:picLocks noChangeAspect="1"/>
          </p:cNvPicPr>
          <p:nvPr/>
        </p:nvPicPr>
        <p:blipFill>
          <a:blip r:embed="rId3"/>
          <a:stretch>
            <a:fillRect/>
          </a:stretch>
        </p:blipFill>
        <p:spPr>
          <a:xfrm flipH="1">
            <a:off x="9591376" y="1327682"/>
            <a:ext cx="185787" cy="709051"/>
          </a:xfrm>
          <a:prstGeom prst="rect">
            <a:avLst/>
          </a:prstGeom>
        </p:spPr>
      </p:pic>
      <p:pic>
        <p:nvPicPr>
          <p:cNvPr id="38" name="Picture 37"/>
          <p:cNvPicPr>
            <a:picLocks noChangeAspect="1"/>
          </p:cNvPicPr>
          <p:nvPr/>
        </p:nvPicPr>
        <p:blipFill>
          <a:blip r:embed="rId3"/>
          <a:stretch>
            <a:fillRect/>
          </a:stretch>
        </p:blipFill>
        <p:spPr>
          <a:xfrm flipH="1">
            <a:off x="10264891" y="1351698"/>
            <a:ext cx="185787" cy="709051"/>
          </a:xfrm>
          <a:prstGeom prst="rect">
            <a:avLst/>
          </a:prstGeom>
        </p:spPr>
      </p:pic>
      <p:pic>
        <p:nvPicPr>
          <p:cNvPr id="39" name="Picture 38"/>
          <p:cNvPicPr>
            <a:picLocks noChangeAspect="1"/>
          </p:cNvPicPr>
          <p:nvPr/>
        </p:nvPicPr>
        <p:blipFill>
          <a:blip r:embed="rId3"/>
          <a:stretch>
            <a:fillRect/>
          </a:stretch>
        </p:blipFill>
        <p:spPr>
          <a:xfrm flipH="1">
            <a:off x="10910114" y="1327681"/>
            <a:ext cx="185787" cy="709051"/>
          </a:xfrm>
          <a:prstGeom prst="rect">
            <a:avLst/>
          </a:prstGeom>
        </p:spPr>
      </p:pic>
      <p:pic>
        <p:nvPicPr>
          <p:cNvPr id="40" name="Picture 39"/>
          <p:cNvPicPr>
            <a:picLocks noChangeAspect="1"/>
          </p:cNvPicPr>
          <p:nvPr/>
        </p:nvPicPr>
        <p:blipFill>
          <a:blip r:embed="rId3"/>
          <a:stretch>
            <a:fillRect/>
          </a:stretch>
        </p:blipFill>
        <p:spPr>
          <a:xfrm flipH="1">
            <a:off x="11548511" y="1319233"/>
            <a:ext cx="185787" cy="709051"/>
          </a:xfrm>
          <a:prstGeom prst="rect">
            <a:avLst/>
          </a:prstGeom>
        </p:spPr>
      </p:pic>
      <p:grpSp>
        <p:nvGrpSpPr>
          <p:cNvPr id="62" name="Group 61"/>
          <p:cNvGrpSpPr/>
          <p:nvPr/>
        </p:nvGrpSpPr>
        <p:grpSpPr>
          <a:xfrm>
            <a:off x="3538439" y="2409066"/>
            <a:ext cx="8304130" cy="933637"/>
            <a:chOff x="3194052" y="1927694"/>
            <a:chExt cx="8087766" cy="933637"/>
          </a:xfrm>
        </p:grpSpPr>
        <p:sp>
          <p:nvSpPr>
            <p:cNvPr id="41" name="Multiply 40"/>
            <p:cNvSpPr/>
            <p:nvPr/>
          </p:nvSpPr>
          <p:spPr>
            <a:xfrm flipH="1">
              <a:off x="3194052" y="194537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flipH="1">
              <a:off x="11078817" y="192769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flipH="1">
              <a:off x="3194052"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flipH="1">
              <a:off x="3843019"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flipH="1">
              <a:off x="4491986"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flipH="1">
              <a:off x="5201794"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flipH="1">
              <a:off x="5850761"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47"/>
            <p:cNvSpPr/>
            <p:nvPr/>
          </p:nvSpPr>
          <p:spPr>
            <a:xfrm flipH="1">
              <a:off x="6499728"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48"/>
            <p:cNvSpPr/>
            <p:nvPr/>
          </p:nvSpPr>
          <p:spPr>
            <a:xfrm flipH="1">
              <a:off x="7135174"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flipH="1">
              <a:off x="7784142"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flipH="1">
              <a:off x="8433109"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flipH="1">
              <a:off x="9071075" y="2293185"/>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p:cNvSpPr/>
            <p:nvPr/>
          </p:nvSpPr>
          <p:spPr>
            <a:xfrm flipH="1">
              <a:off x="9720042" y="229318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flipH="1">
              <a:off x="10369010" y="229318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4"/>
            <p:cNvSpPr/>
            <p:nvPr/>
          </p:nvSpPr>
          <p:spPr>
            <a:xfrm flipH="1">
              <a:off x="11078817" y="229318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flipH="1">
              <a:off x="3194052" y="2676358"/>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a:off x="1600940" y="2328405"/>
            <a:ext cx="10485802" cy="1134542"/>
          </a:xfrm>
          <a:prstGeom prst="roundRect">
            <a:avLst/>
          </a:prstGeom>
          <a:noFill/>
          <a:ln w="28575">
            <a:solidFill>
              <a:srgbClr val="517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617269" y="2330176"/>
            <a:ext cx="2592852" cy="369332"/>
          </a:xfrm>
          <a:prstGeom prst="rect">
            <a:avLst/>
          </a:prstGeom>
          <a:noFill/>
        </p:spPr>
        <p:txBody>
          <a:bodyPr wrap="square" rtlCol="0">
            <a:spAutoFit/>
          </a:bodyPr>
          <a:lstStyle/>
          <a:p>
            <a:r>
              <a:rPr lang="en-US" dirty="0"/>
              <a:t>Serum:</a:t>
            </a:r>
          </a:p>
        </p:txBody>
      </p:sp>
      <p:sp>
        <p:nvSpPr>
          <p:cNvPr id="103" name="TextBox 102"/>
          <p:cNvSpPr txBox="1"/>
          <p:nvPr/>
        </p:nvSpPr>
        <p:spPr>
          <a:xfrm>
            <a:off x="1599296" y="2694577"/>
            <a:ext cx="1957521" cy="369332"/>
          </a:xfrm>
          <a:prstGeom prst="rect">
            <a:avLst/>
          </a:prstGeom>
          <a:noFill/>
        </p:spPr>
        <p:txBody>
          <a:bodyPr wrap="square" rtlCol="0">
            <a:spAutoFit/>
          </a:bodyPr>
          <a:lstStyle/>
          <a:p>
            <a:r>
              <a:rPr lang="en-US" dirty="0"/>
              <a:t>Dried blood spot:</a:t>
            </a:r>
          </a:p>
        </p:txBody>
      </p:sp>
      <p:sp>
        <p:nvSpPr>
          <p:cNvPr id="104" name="TextBox 103"/>
          <p:cNvSpPr txBox="1"/>
          <p:nvPr/>
        </p:nvSpPr>
        <p:spPr>
          <a:xfrm>
            <a:off x="1599296" y="3017144"/>
            <a:ext cx="2592852" cy="369332"/>
          </a:xfrm>
          <a:prstGeom prst="rect">
            <a:avLst/>
          </a:prstGeom>
          <a:noFill/>
        </p:spPr>
        <p:txBody>
          <a:bodyPr wrap="square" rtlCol="0">
            <a:spAutoFit/>
          </a:bodyPr>
          <a:lstStyle/>
          <a:p>
            <a:r>
              <a:rPr lang="en-US" dirty="0"/>
              <a:t>Oral fluid:</a:t>
            </a:r>
          </a:p>
        </p:txBody>
      </p:sp>
      <p:sp>
        <p:nvSpPr>
          <p:cNvPr id="105" name="Multiply 104"/>
          <p:cNvSpPr/>
          <p:nvPr/>
        </p:nvSpPr>
        <p:spPr>
          <a:xfrm flipH="1">
            <a:off x="4196406"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flipH="1">
            <a:off x="4862734"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flipH="1">
            <a:off x="5591531"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flipH="1">
            <a:off x="6257859"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flipH="1">
            <a:off x="6924187"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flipH="1">
            <a:off x="7576633"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flipH="1">
            <a:off x="8242962"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flipH="1">
            <a:off x="8909290"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flipH="1">
            <a:off x="9564323" y="3153161"/>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flipH="1">
            <a:off x="10230651" y="3153160"/>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flipH="1">
            <a:off x="10896981" y="3153160"/>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flipH="1">
            <a:off x="11625776" y="3153160"/>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599296" y="1182331"/>
            <a:ext cx="1749403" cy="923330"/>
          </a:xfrm>
          <a:prstGeom prst="rect">
            <a:avLst/>
          </a:prstGeom>
          <a:noFill/>
        </p:spPr>
        <p:txBody>
          <a:bodyPr wrap="square" rtlCol="0">
            <a:spAutoFit/>
          </a:bodyPr>
          <a:lstStyle/>
          <a:p>
            <a:r>
              <a:rPr lang="en-US" dirty="0"/>
              <a:t>Swabs:</a:t>
            </a:r>
          </a:p>
          <a:p>
            <a:r>
              <a:rPr lang="en-US" dirty="0"/>
              <a:t>Throat and skin</a:t>
            </a:r>
          </a:p>
          <a:p>
            <a:r>
              <a:rPr lang="en-US" dirty="0"/>
              <a:t>Environment </a:t>
            </a:r>
          </a:p>
        </p:txBody>
      </p:sp>
      <p:sp>
        <p:nvSpPr>
          <p:cNvPr id="79" name="Title 1"/>
          <p:cNvSpPr>
            <a:spLocks noGrp="1"/>
          </p:cNvSpPr>
          <p:nvPr>
            <p:ph type="title"/>
          </p:nvPr>
        </p:nvSpPr>
        <p:spPr>
          <a:xfrm>
            <a:off x="224999" y="3612818"/>
            <a:ext cx="12290874" cy="633500"/>
          </a:xfrm>
        </p:spPr>
        <p:txBody>
          <a:bodyPr>
            <a:normAutofit fontScale="90000"/>
          </a:bodyPr>
          <a:lstStyle/>
          <a:p>
            <a:r>
              <a:rPr lang="en-US" sz="2200" b="1" dirty="0"/>
              <a:t>Hypothesis 1:</a:t>
            </a:r>
            <a:r>
              <a:rPr lang="en-US" sz="2200" dirty="0"/>
              <a:t> Higher magnitude serum antibody </a:t>
            </a:r>
            <a:r>
              <a:rPr lang="en-US" sz="2200" dirty="0" err="1"/>
              <a:t>titres</a:t>
            </a:r>
            <a:r>
              <a:rPr lang="en-US" sz="2200" dirty="0"/>
              <a:t> to conserved </a:t>
            </a:r>
            <a:r>
              <a:rPr lang="en-US" sz="2200" dirty="0" err="1"/>
              <a:t>StrepA</a:t>
            </a:r>
            <a:r>
              <a:rPr lang="en-US" sz="2200" dirty="0"/>
              <a:t> antigens will lead to protection from </a:t>
            </a:r>
            <a:r>
              <a:rPr lang="en-US" sz="2200" dirty="0" err="1"/>
              <a:t>StrepA</a:t>
            </a:r>
            <a:r>
              <a:rPr lang="en-US" sz="2200" dirty="0"/>
              <a:t> </a:t>
            </a:r>
            <a:r>
              <a:rPr lang="en-US" sz="2200" dirty="0" err="1"/>
              <a:t>colonisation</a:t>
            </a:r>
            <a:r>
              <a:rPr lang="en-US" sz="2200" dirty="0"/>
              <a:t> and disease caused by all strains.</a:t>
            </a:r>
          </a:p>
        </p:txBody>
      </p:sp>
      <p:pic>
        <p:nvPicPr>
          <p:cNvPr id="80" name="Picture 79"/>
          <p:cNvPicPr>
            <a:picLocks noChangeAspect="1"/>
          </p:cNvPicPr>
          <p:nvPr/>
        </p:nvPicPr>
        <p:blipFill>
          <a:blip r:embed="rId3"/>
          <a:stretch>
            <a:fillRect/>
          </a:stretch>
        </p:blipFill>
        <p:spPr>
          <a:xfrm flipH="1">
            <a:off x="3544761" y="1343532"/>
            <a:ext cx="185787" cy="709051"/>
          </a:xfrm>
          <a:prstGeom prst="rect">
            <a:avLst/>
          </a:prstGeom>
        </p:spPr>
      </p:pic>
      <p:sp>
        <p:nvSpPr>
          <p:cNvPr id="98" name="Explosion 1 97"/>
          <p:cNvSpPr/>
          <p:nvPr/>
        </p:nvSpPr>
        <p:spPr>
          <a:xfrm>
            <a:off x="8053422" y="2030186"/>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p:cNvSpPr txBox="1"/>
          <p:nvPr/>
        </p:nvSpPr>
        <p:spPr>
          <a:xfrm>
            <a:off x="8446563" y="2008952"/>
            <a:ext cx="2766142" cy="369332"/>
          </a:xfrm>
          <a:prstGeom prst="rect">
            <a:avLst/>
          </a:prstGeom>
          <a:noFill/>
        </p:spPr>
        <p:txBody>
          <a:bodyPr wrap="none" rtlCol="0">
            <a:spAutoFit/>
          </a:bodyPr>
          <a:lstStyle/>
          <a:p>
            <a:r>
              <a:rPr lang="en-US" dirty="0"/>
              <a:t>Confirmed Strep A disease </a:t>
            </a:r>
          </a:p>
        </p:txBody>
      </p:sp>
      <p:grpSp>
        <p:nvGrpSpPr>
          <p:cNvPr id="23" name="Group 22"/>
          <p:cNvGrpSpPr/>
          <p:nvPr/>
        </p:nvGrpSpPr>
        <p:grpSpPr>
          <a:xfrm>
            <a:off x="2797420" y="4561214"/>
            <a:ext cx="1345699" cy="2041811"/>
            <a:chOff x="2797420" y="4561214"/>
            <a:chExt cx="1345699" cy="2041811"/>
          </a:xfrm>
        </p:grpSpPr>
        <p:pic>
          <p:nvPicPr>
            <p:cNvPr id="82" name="Picture 81"/>
            <p:cNvPicPr>
              <a:picLocks noChangeAspect="1"/>
            </p:cNvPicPr>
            <p:nvPr/>
          </p:nvPicPr>
          <p:blipFill rotWithShape="1">
            <a:blip r:embed="rId4">
              <a:extLst>
                <a:ext uri="{28A0092B-C50C-407E-A947-70E740481C1C}">
                  <a14:useLocalDpi xmlns:a14="http://schemas.microsoft.com/office/drawing/2010/main" val="0"/>
                </a:ext>
              </a:extLst>
            </a:blip>
            <a:srcRect t="17103" r="74520" b="29687"/>
            <a:stretch/>
          </p:blipFill>
          <p:spPr>
            <a:xfrm>
              <a:off x="2797420" y="4561214"/>
              <a:ext cx="1345699" cy="2041811"/>
            </a:xfrm>
            <a:prstGeom prst="rect">
              <a:avLst/>
            </a:prstGeom>
          </p:spPr>
        </p:pic>
        <p:pic>
          <p:nvPicPr>
            <p:cNvPr id="85" name="Picture 84"/>
            <p:cNvPicPr>
              <a:picLocks noChangeAspect="1"/>
            </p:cNvPicPr>
            <p:nvPr/>
          </p:nvPicPr>
          <p:blipFill rotWithShape="1">
            <a:blip r:embed="rId4">
              <a:extLst>
                <a:ext uri="{28A0092B-C50C-407E-A947-70E740481C1C}">
                  <a14:useLocalDpi xmlns:a14="http://schemas.microsoft.com/office/drawing/2010/main" val="0"/>
                </a:ext>
              </a:extLst>
            </a:blip>
            <a:srcRect l="71573" t="16999" r="14436" b="34451"/>
            <a:stretch/>
          </p:blipFill>
          <p:spPr>
            <a:xfrm>
              <a:off x="3413325" y="4857630"/>
              <a:ext cx="644560" cy="1625190"/>
            </a:xfrm>
            <a:prstGeom prst="rect">
              <a:avLst/>
            </a:prstGeom>
            <a:solidFill>
              <a:schemeClr val="bg1"/>
            </a:solidFill>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255" y="4369300"/>
            <a:ext cx="1264354" cy="2379035"/>
          </a:xfrm>
          <a:prstGeom prst="rect">
            <a:avLst/>
          </a:prstGeom>
        </p:spPr>
      </p:pic>
      <p:sp>
        <p:nvSpPr>
          <p:cNvPr id="91" name="TextBox 90"/>
          <p:cNvSpPr txBox="1"/>
          <p:nvPr/>
        </p:nvSpPr>
        <p:spPr>
          <a:xfrm>
            <a:off x="8623084" y="5432740"/>
            <a:ext cx="3423566" cy="461665"/>
          </a:xfrm>
          <a:prstGeom prst="rect">
            <a:avLst/>
          </a:prstGeom>
          <a:noFill/>
        </p:spPr>
        <p:txBody>
          <a:bodyPr wrap="none" rtlCol="0">
            <a:spAutoFit/>
          </a:bodyPr>
          <a:lstStyle/>
          <a:p>
            <a:r>
              <a:rPr lang="en-US" sz="2400" dirty="0">
                <a:latin typeface="+mj-lt"/>
              </a:rPr>
              <a:t>Strep A disease incidence </a:t>
            </a:r>
          </a:p>
        </p:txBody>
      </p:sp>
      <p:sp>
        <p:nvSpPr>
          <p:cNvPr id="100" name="Right Arrow 99"/>
          <p:cNvSpPr/>
          <p:nvPr/>
        </p:nvSpPr>
        <p:spPr>
          <a:xfrm>
            <a:off x="2440389" y="5292179"/>
            <a:ext cx="357031" cy="514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Arrow 100"/>
          <p:cNvSpPr/>
          <p:nvPr/>
        </p:nvSpPr>
        <p:spPr>
          <a:xfrm>
            <a:off x="5730160" y="4645365"/>
            <a:ext cx="357031" cy="514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a:off x="5729433" y="5946270"/>
            <a:ext cx="357031" cy="514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nut 120"/>
          <p:cNvSpPr/>
          <p:nvPr/>
        </p:nvSpPr>
        <p:spPr>
          <a:xfrm>
            <a:off x="3530177" y="4663357"/>
            <a:ext cx="380217" cy="887835"/>
          </a:xfrm>
          <a:prstGeom prst="donut">
            <a:avLst>
              <a:gd name="adj" fmla="val 3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3556817" y="5719382"/>
            <a:ext cx="380217" cy="564579"/>
          </a:xfrm>
          <a:prstGeom prst="donut">
            <a:avLst>
              <a:gd name="adj" fmla="val 3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245539" y="4209678"/>
            <a:ext cx="949491" cy="369332"/>
          </a:xfrm>
          <a:prstGeom prst="rect">
            <a:avLst/>
          </a:prstGeom>
          <a:noFill/>
        </p:spPr>
        <p:txBody>
          <a:bodyPr wrap="none" rtlCol="0">
            <a:spAutoFit/>
          </a:bodyPr>
          <a:lstStyle/>
          <a:p>
            <a:r>
              <a:rPr lang="en-US" dirty="0">
                <a:latin typeface="+mj-lt"/>
              </a:rPr>
              <a:t>IgG </a:t>
            </a:r>
            <a:r>
              <a:rPr lang="en-US" dirty="0" err="1">
                <a:latin typeface="+mj-lt"/>
              </a:rPr>
              <a:t>titre</a:t>
            </a:r>
            <a:endParaRPr lang="en-US" dirty="0">
              <a:latin typeface="+mj-lt"/>
            </a:endParaRPr>
          </a:p>
        </p:txBody>
      </p:sp>
      <p:sp>
        <p:nvSpPr>
          <p:cNvPr id="126" name="TextBox 125"/>
          <p:cNvSpPr txBox="1"/>
          <p:nvPr/>
        </p:nvSpPr>
        <p:spPr>
          <a:xfrm>
            <a:off x="4409342" y="4671057"/>
            <a:ext cx="1064907" cy="369332"/>
          </a:xfrm>
          <a:prstGeom prst="rect">
            <a:avLst/>
          </a:prstGeom>
          <a:noFill/>
        </p:spPr>
        <p:txBody>
          <a:bodyPr wrap="none" rtlCol="0">
            <a:spAutoFit/>
          </a:bodyPr>
          <a:lstStyle/>
          <a:p>
            <a:r>
              <a:rPr lang="en-US" dirty="0">
                <a:latin typeface="+mj-lt"/>
              </a:rPr>
              <a:t>High </a:t>
            </a:r>
            <a:r>
              <a:rPr lang="en-US" dirty="0" err="1">
                <a:latin typeface="+mj-lt"/>
              </a:rPr>
              <a:t>titre</a:t>
            </a:r>
            <a:endParaRPr lang="en-US" dirty="0">
              <a:latin typeface="+mj-lt"/>
            </a:endParaRPr>
          </a:p>
        </p:txBody>
      </p:sp>
      <p:sp>
        <p:nvSpPr>
          <p:cNvPr id="127" name="TextBox 126"/>
          <p:cNvSpPr txBox="1"/>
          <p:nvPr/>
        </p:nvSpPr>
        <p:spPr>
          <a:xfrm>
            <a:off x="4409342" y="5996640"/>
            <a:ext cx="1020921" cy="369332"/>
          </a:xfrm>
          <a:prstGeom prst="rect">
            <a:avLst/>
          </a:prstGeom>
          <a:noFill/>
        </p:spPr>
        <p:txBody>
          <a:bodyPr wrap="none" rtlCol="0">
            <a:spAutoFit/>
          </a:bodyPr>
          <a:lstStyle/>
          <a:p>
            <a:r>
              <a:rPr lang="en-US" dirty="0">
                <a:latin typeface="+mj-lt"/>
              </a:rPr>
              <a:t>Low </a:t>
            </a:r>
            <a:r>
              <a:rPr lang="en-US" dirty="0" err="1">
                <a:latin typeface="+mj-lt"/>
              </a:rPr>
              <a:t>titre</a:t>
            </a:r>
            <a:endParaRPr lang="en-US" dirty="0">
              <a:latin typeface="+mj-lt"/>
            </a:endParaRPr>
          </a:p>
        </p:txBody>
      </p:sp>
      <p:sp>
        <p:nvSpPr>
          <p:cNvPr id="119" name="Explosion 1 118"/>
          <p:cNvSpPr/>
          <p:nvPr/>
        </p:nvSpPr>
        <p:spPr>
          <a:xfrm>
            <a:off x="4119765" y="2079648"/>
            <a:ext cx="371258" cy="283838"/>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p:cNvSpPr txBox="1"/>
          <p:nvPr/>
        </p:nvSpPr>
        <p:spPr>
          <a:xfrm>
            <a:off x="4463906" y="2015180"/>
            <a:ext cx="2541273" cy="369332"/>
          </a:xfrm>
          <a:prstGeom prst="rect">
            <a:avLst/>
          </a:prstGeom>
          <a:noFill/>
        </p:spPr>
        <p:txBody>
          <a:bodyPr wrap="none" rtlCol="0">
            <a:spAutoFit/>
          </a:bodyPr>
          <a:lstStyle/>
          <a:p>
            <a:r>
              <a:rPr lang="en-US" dirty="0"/>
              <a:t>New Strep A </a:t>
            </a:r>
            <a:r>
              <a:rPr lang="en-US" dirty="0" err="1"/>
              <a:t>colonisation</a:t>
            </a:r>
            <a:endParaRPr lang="en-US" dirty="0"/>
          </a:p>
        </p:txBody>
      </p:sp>
      <p:sp>
        <p:nvSpPr>
          <p:cNvPr id="123" name="Donut 122"/>
          <p:cNvSpPr/>
          <p:nvPr/>
        </p:nvSpPr>
        <p:spPr>
          <a:xfrm>
            <a:off x="3418007" y="2195108"/>
            <a:ext cx="446624" cy="616801"/>
          </a:xfrm>
          <a:prstGeom prst="donut">
            <a:avLst>
              <a:gd name="adj" fmla="val 191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8200" y="1443597"/>
            <a:ext cx="1620059" cy="400110"/>
          </a:xfrm>
          <a:prstGeom prst="rect">
            <a:avLst/>
          </a:prstGeom>
          <a:noFill/>
        </p:spPr>
        <p:txBody>
          <a:bodyPr wrap="none" rtlCol="0">
            <a:spAutoFit/>
          </a:bodyPr>
          <a:lstStyle/>
          <a:p>
            <a:r>
              <a:rPr lang="en-US" sz="2000" dirty="0"/>
              <a:t>Microbiology:</a:t>
            </a:r>
          </a:p>
        </p:txBody>
      </p:sp>
      <p:grpSp>
        <p:nvGrpSpPr>
          <p:cNvPr id="60" name="Group 59"/>
          <p:cNvGrpSpPr/>
          <p:nvPr/>
        </p:nvGrpSpPr>
        <p:grpSpPr>
          <a:xfrm>
            <a:off x="6963716" y="4588488"/>
            <a:ext cx="1080708" cy="2060368"/>
            <a:chOff x="6963716" y="4588488"/>
            <a:chExt cx="1080708" cy="2060368"/>
          </a:xfrm>
        </p:grpSpPr>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119" y="4588488"/>
              <a:ext cx="768381" cy="941305"/>
            </a:xfrm>
            <a:prstGeom prst="rect">
              <a:avLst/>
            </a:prstGeom>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287" y="5707551"/>
              <a:ext cx="768381" cy="941305"/>
            </a:xfrm>
            <a:prstGeom prst="rect">
              <a:avLst/>
            </a:prstGeom>
          </p:spPr>
        </p:pic>
        <p:sp>
          <p:nvSpPr>
            <p:cNvPr id="93" name="Explosion 1 92"/>
            <p:cNvSpPr/>
            <p:nvPr/>
          </p:nvSpPr>
          <p:spPr>
            <a:xfrm>
              <a:off x="7281927" y="4966349"/>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Explosion 1 94"/>
            <p:cNvSpPr/>
            <p:nvPr/>
          </p:nvSpPr>
          <p:spPr>
            <a:xfrm>
              <a:off x="7281528" y="6112991"/>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Explosion 1 127"/>
            <p:cNvSpPr/>
            <p:nvPr/>
          </p:nvSpPr>
          <p:spPr>
            <a:xfrm>
              <a:off x="6963716" y="5954854"/>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Explosion 1 128"/>
            <p:cNvSpPr/>
            <p:nvPr/>
          </p:nvSpPr>
          <p:spPr>
            <a:xfrm>
              <a:off x="7600407" y="6255333"/>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 name="Group 129"/>
          <p:cNvGrpSpPr/>
          <p:nvPr/>
        </p:nvGrpSpPr>
        <p:grpSpPr>
          <a:xfrm>
            <a:off x="210923" y="3581302"/>
            <a:ext cx="11835727" cy="3067554"/>
            <a:chOff x="427626" y="3752535"/>
            <a:chExt cx="11835727" cy="3067554"/>
          </a:xfrm>
        </p:grpSpPr>
        <p:sp>
          <p:nvSpPr>
            <p:cNvPr id="131" name="Rectangle 130"/>
            <p:cNvSpPr/>
            <p:nvPr/>
          </p:nvSpPr>
          <p:spPr>
            <a:xfrm>
              <a:off x="427626" y="3752535"/>
              <a:ext cx="11835727" cy="707886"/>
            </a:xfrm>
            <a:prstGeom prst="rect">
              <a:avLst/>
            </a:prstGeom>
          </p:spPr>
          <p:txBody>
            <a:bodyPr wrap="square">
              <a:spAutoFit/>
            </a:bodyPr>
            <a:lstStyle/>
            <a:p>
              <a:r>
                <a:rPr lang="en-US" sz="2000" b="1" dirty="0">
                  <a:latin typeface="+mj-lt"/>
                </a:rPr>
                <a:t>Hypothesis 2: </a:t>
              </a:r>
              <a:r>
                <a:rPr lang="en-GB" sz="2000" dirty="0">
                  <a:latin typeface="+mj-lt"/>
                </a:rPr>
                <a:t>Strep A humoral immune responses following infection will differ between colonisation and disease, between pharyngeal and skin infection, according to age, infecting strain and infection history.</a:t>
              </a:r>
              <a:r>
                <a:rPr lang="en-GB" dirty="0">
                  <a:latin typeface="+mj-lt"/>
                </a:rPr>
                <a:t> </a:t>
              </a:r>
              <a:endParaRPr lang="en-US" dirty="0">
                <a:latin typeface="+mj-lt"/>
              </a:endParaRPr>
            </a:p>
          </p:txBody>
        </p:sp>
        <p:grpSp>
          <p:nvGrpSpPr>
            <p:cNvPr id="132" name="Group 131"/>
            <p:cNvGrpSpPr/>
            <p:nvPr/>
          </p:nvGrpSpPr>
          <p:grpSpPr>
            <a:xfrm>
              <a:off x="679559" y="5098382"/>
              <a:ext cx="443049" cy="1721707"/>
              <a:chOff x="939574" y="4026743"/>
              <a:chExt cx="401782" cy="1704108"/>
            </a:xfrm>
          </p:grpSpPr>
          <p:sp>
            <p:nvSpPr>
              <p:cNvPr id="138" name="Rounded Rectangle 137"/>
              <p:cNvSpPr/>
              <p:nvPr/>
            </p:nvSpPr>
            <p:spPr>
              <a:xfrm>
                <a:off x="939574" y="4497797"/>
                <a:ext cx="401782" cy="1233054"/>
              </a:xfrm>
              <a:prstGeom prst="roundRect">
                <a:avLst>
                  <a:gd name="adj" fmla="val 50000"/>
                </a:avLst>
              </a:prstGeom>
              <a:scene3d>
                <a:camera prst="orthographicFront"/>
                <a:lightRig rig="threePt" dir="t"/>
              </a:scene3d>
              <a:sp3d extrusionH="107950">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9" name="Rounded Rectangle 138"/>
              <p:cNvSpPr/>
              <p:nvPr/>
            </p:nvSpPr>
            <p:spPr>
              <a:xfrm>
                <a:off x="939574" y="4026743"/>
                <a:ext cx="401782" cy="471054"/>
              </a:xfrm>
              <a:prstGeom prst="roundRect">
                <a:avLst>
                  <a:gd name="adj" fmla="val 50000"/>
                </a:avLst>
              </a:prstGeom>
              <a:scene3d>
                <a:camera prst="orthographicFront"/>
                <a:lightRig rig="threePt" dir="t"/>
              </a:scene3d>
              <a:sp3d extrusionH="107950">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33" name="Explosion 1 132"/>
            <p:cNvSpPr/>
            <p:nvPr/>
          </p:nvSpPr>
          <p:spPr>
            <a:xfrm>
              <a:off x="920572" y="6050220"/>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5" name="Right Arrow 134"/>
            <p:cNvSpPr/>
            <p:nvPr/>
          </p:nvSpPr>
          <p:spPr>
            <a:xfrm>
              <a:off x="2430233" y="5412051"/>
              <a:ext cx="357031" cy="514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6" name="Right Arrow 135"/>
            <p:cNvSpPr/>
            <p:nvPr/>
          </p:nvSpPr>
          <p:spPr>
            <a:xfrm>
              <a:off x="5088821" y="5457110"/>
              <a:ext cx="357031" cy="514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7" name="TextBox 136"/>
            <p:cNvSpPr txBox="1"/>
            <p:nvPr/>
          </p:nvSpPr>
          <p:spPr>
            <a:xfrm>
              <a:off x="706041" y="4565246"/>
              <a:ext cx="1659621" cy="369332"/>
            </a:xfrm>
            <a:prstGeom prst="rect">
              <a:avLst/>
            </a:prstGeom>
            <a:noFill/>
          </p:spPr>
          <p:txBody>
            <a:bodyPr wrap="none" rtlCol="0">
              <a:spAutoFit/>
            </a:bodyPr>
            <a:lstStyle/>
            <a:p>
              <a:r>
                <a:rPr lang="en-US" dirty="0">
                  <a:latin typeface="+mj-lt"/>
                </a:rPr>
                <a:t>Strep A episode</a:t>
              </a:r>
            </a:p>
          </p:txBody>
        </p:sp>
      </p:grpSp>
      <p:pic>
        <p:nvPicPr>
          <p:cNvPr id="140" name="Picture 1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0607" y="4373050"/>
            <a:ext cx="1807515" cy="2356394"/>
          </a:xfrm>
          <a:prstGeom prst="rect">
            <a:avLst/>
          </a:prstGeom>
        </p:spPr>
      </p:pic>
      <p:sp>
        <p:nvSpPr>
          <p:cNvPr id="141" name="Donut 140"/>
          <p:cNvSpPr/>
          <p:nvPr/>
        </p:nvSpPr>
        <p:spPr>
          <a:xfrm>
            <a:off x="7441106" y="2682797"/>
            <a:ext cx="504637" cy="827054"/>
          </a:xfrm>
          <a:prstGeom prst="donut">
            <a:avLst>
              <a:gd name="adj" fmla="val 191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8779064" y="2680857"/>
            <a:ext cx="485606" cy="828994"/>
          </a:xfrm>
          <a:prstGeom prst="donut">
            <a:avLst>
              <a:gd name="adj" fmla="val 1839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3" name="Picture 142" descr="MRC_IEU_Bristol.png"/>
          <p:cNvPicPr/>
          <p:nvPr/>
        </p:nvPicPr>
        <p:blipFill rotWithShape="1">
          <a:blip r:embed="rId7">
            <a:extLst>
              <a:ext uri="{28A0092B-C50C-407E-A947-70E740481C1C}">
                <a14:useLocalDpi xmlns:a14="http://schemas.microsoft.com/office/drawing/2010/main" val="0"/>
              </a:ext>
            </a:extLst>
          </a:blip>
          <a:srcRect l="12402" t="22179" r="13320" b="27200"/>
          <a:stretch/>
        </p:blipFill>
        <p:spPr>
          <a:xfrm>
            <a:off x="75753" y="-37043"/>
            <a:ext cx="2812178" cy="1008782"/>
          </a:xfrm>
          <a:prstGeom prst="rect">
            <a:avLst/>
          </a:prstGeom>
        </p:spPr>
      </p:pic>
      <p:sp>
        <p:nvSpPr>
          <p:cNvPr id="2" name="TextBox 1"/>
          <p:cNvSpPr txBox="1"/>
          <p:nvPr/>
        </p:nvSpPr>
        <p:spPr>
          <a:xfrm>
            <a:off x="422031" y="2813538"/>
            <a:ext cx="184731" cy="369332"/>
          </a:xfrm>
          <a:prstGeom prst="rect">
            <a:avLst/>
          </a:prstGeom>
          <a:noFill/>
        </p:spPr>
        <p:txBody>
          <a:bodyPr wrap="none" rtlCol="0">
            <a:spAutoFit/>
          </a:bodyPr>
          <a:lstStyle/>
          <a:p>
            <a:endParaRPr lang="en-US" dirty="0"/>
          </a:p>
        </p:txBody>
      </p:sp>
      <p:sp>
        <p:nvSpPr>
          <p:cNvPr id="144" name="TextBox 143"/>
          <p:cNvSpPr txBox="1"/>
          <p:nvPr/>
        </p:nvSpPr>
        <p:spPr>
          <a:xfrm>
            <a:off x="-14848" y="2663799"/>
            <a:ext cx="1561646" cy="400110"/>
          </a:xfrm>
          <a:prstGeom prst="rect">
            <a:avLst/>
          </a:prstGeom>
          <a:noFill/>
        </p:spPr>
        <p:txBody>
          <a:bodyPr wrap="none" rtlCol="0">
            <a:spAutoFit/>
          </a:bodyPr>
          <a:lstStyle/>
          <a:p>
            <a:r>
              <a:rPr lang="en-US" sz="2000" dirty="0"/>
              <a:t>Immunology:</a:t>
            </a:r>
          </a:p>
        </p:txBody>
      </p:sp>
      <p:sp>
        <p:nvSpPr>
          <p:cNvPr id="145" name="Right Arrow 144"/>
          <p:cNvSpPr/>
          <p:nvPr/>
        </p:nvSpPr>
        <p:spPr>
          <a:xfrm>
            <a:off x="7182210" y="5285877"/>
            <a:ext cx="357031" cy="514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5384645" y="5078472"/>
            <a:ext cx="1707519" cy="830997"/>
          </a:xfrm>
          <a:prstGeom prst="rect">
            <a:avLst/>
          </a:prstGeom>
          <a:noFill/>
        </p:spPr>
        <p:txBody>
          <a:bodyPr wrap="none" rtlCol="0">
            <a:spAutoFit/>
          </a:bodyPr>
          <a:lstStyle/>
          <a:p>
            <a:pPr algn="ctr"/>
            <a:r>
              <a:rPr lang="en-US" sz="2400" dirty="0">
                <a:latin typeface="+mj-lt"/>
              </a:rPr>
              <a:t>Antibody </a:t>
            </a:r>
          </a:p>
          <a:p>
            <a:pPr algn="ctr"/>
            <a:r>
              <a:rPr lang="en-US" sz="2400" dirty="0">
                <a:latin typeface="+mj-lt"/>
              </a:rPr>
              <a:t>Fold-change</a:t>
            </a:r>
          </a:p>
        </p:txBody>
      </p:sp>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1672" y="4674535"/>
            <a:ext cx="4510311" cy="1818508"/>
          </a:xfrm>
          <a:prstGeom prst="rect">
            <a:avLst/>
          </a:prstGeom>
        </p:spPr>
      </p:pic>
    </p:spTree>
    <p:extLst>
      <p:ext uri="{BB962C8B-B14F-4D97-AF65-F5344CB8AC3E}">
        <p14:creationId xmlns:p14="http://schemas.microsoft.com/office/powerpoint/2010/main" val="1236701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2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0"/>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91" grpId="0"/>
      <p:bldP spid="91" grpId="1"/>
      <p:bldP spid="100" grpId="0" animBg="1"/>
      <p:bldP spid="100" grpId="1" animBg="1"/>
      <p:bldP spid="101" grpId="0" animBg="1"/>
      <p:bldP spid="101" grpId="1" animBg="1"/>
      <p:bldP spid="120" grpId="0" animBg="1"/>
      <p:bldP spid="120" grpId="1" animBg="1"/>
      <p:bldP spid="121" grpId="0" animBg="1"/>
      <p:bldP spid="121" grpId="1" animBg="1"/>
      <p:bldP spid="125" grpId="0" animBg="1"/>
      <p:bldP spid="125" grpId="1" animBg="1"/>
      <p:bldP spid="5" grpId="0"/>
      <p:bldP spid="5" grpId="1"/>
      <p:bldP spid="126" grpId="0"/>
      <p:bldP spid="126" grpId="1"/>
      <p:bldP spid="127" grpId="0"/>
      <p:bldP spid="127" grpId="1"/>
      <p:bldP spid="123" grpId="0" animBg="1"/>
      <p:bldP spid="123" grpId="1" animBg="1"/>
      <p:bldP spid="141" grpId="0" animBg="1"/>
      <p:bldP spid="142" grpId="0" animBg="1"/>
      <p:bldP spid="145" grpId="0" animBg="1"/>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63F3DF73-0E4E-E640-BA56-867EAA230ED8}"/>
              </a:ext>
            </a:extLst>
          </p:cNvPr>
          <p:cNvCxnSpPr/>
          <p:nvPr/>
        </p:nvCxnSpPr>
        <p:spPr>
          <a:xfrm flipV="1">
            <a:off x="3631277" y="1099083"/>
            <a:ext cx="8098970" cy="15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n Arrow 6">
            <a:extLst>
              <a:ext uri="{FF2B5EF4-FFF2-40B4-BE49-F238E27FC236}">
                <a16:creationId xmlns:a16="http://schemas.microsoft.com/office/drawing/2014/main" id="{39E48F8B-C20D-1E42-8ACD-5D0F7FC46658}"/>
              </a:ext>
            </a:extLst>
          </p:cNvPr>
          <p:cNvSpPr/>
          <p:nvPr/>
        </p:nvSpPr>
        <p:spPr>
          <a:xfrm>
            <a:off x="3478877" y="744032"/>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BD990D8F-BD8F-F549-A471-98539A9215DC}"/>
              </a:ext>
            </a:extLst>
          </p:cNvPr>
          <p:cNvSpPr/>
          <p:nvPr/>
        </p:nvSpPr>
        <p:spPr>
          <a:xfrm>
            <a:off x="11558993" y="716544"/>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5627091F-CF34-AE43-BBFB-21F69F92ABC4}"/>
              </a:ext>
            </a:extLst>
          </p:cNvPr>
          <p:cNvSpPr/>
          <p:nvPr/>
        </p:nvSpPr>
        <p:spPr>
          <a:xfrm>
            <a:off x="7524038" y="735617"/>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8B392440-8F9D-C648-9EBB-8A3D0315C4BD}"/>
              </a:ext>
            </a:extLst>
          </p:cNvPr>
          <p:cNvSpPr/>
          <p:nvPr/>
        </p:nvSpPr>
        <p:spPr>
          <a:xfrm>
            <a:off x="5520160" y="751355"/>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155197BC-16B6-144A-A0CE-922D785DCEBF}"/>
              </a:ext>
            </a:extLst>
          </p:cNvPr>
          <p:cNvSpPr/>
          <p:nvPr/>
        </p:nvSpPr>
        <p:spPr>
          <a:xfrm>
            <a:off x="9537184" y="745770"/>
            <a:ext cx="304800" cy="337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1E517C-0FD8-3D4F-A664-AB84D6E53EB5}"/>
              </a:ext>
            </a:extLst>
          </p:cNvPr>
          <p:cNvSpPr txBox="1"/>
          <p:nvPr/>
        </p:nvSpPr>
        <p:spPr>
          <a:xfrm>
            <a:off x="3478876" y="342042"/>
            <a:ext cx="304801"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C1A18F8D-1016-4A43-9E6D-76EBD75EA443}"/>
              </a:ext>
            </a:extLst>
          </p:cNvPr>
          <p:cNvSpPr txBox="1"/>
          <p:nvPr/>
        </p:nvSpPr>
        <p:spPr>
          <a:xfrm>
            <a:off x="5529376" y="369332"/>
            <a:ext cx="304801" cy="369332"/>
          </a:xfrm>
          <a:prstGeom prst="rect">
            <a:avLst/>
          </a:prstGeom>
          <a:noFill/>
        </p:spPr>
        <p:txBody>
          <a:bodyPr wrap="square" rtlCol="0">
            <a:spAutoFit/>
          </a:bodyPr>
          <a:lstStyle/>
          <a:p>
            <a:r>
              <a:rPr lang="en-US" dirty="0"/>
              <a:t>3</a:t>
            </a:r>
          </a:p>
        </p:txBody>
      </p:sp>
      <p:sp>
        <p:nvSpPr>
          <p:cNvPr id="14" name="TextBox 13">
            <a:extLst>
              <a:ext uri="{FF2B5EF4-FFF2-40B4-BE49-F238E27FC236}">
                <a16:creationId xmlns:a16="http://schemas.microsoft.com/office/drawing/2014/main" id="{F3921621-410B-6A41-B44C-4F9D35729925}"/>
              </a:ext>
            </a:extLst>
          </p:cNvPr>
          <p:cNvSpPr txBox="1"/>
          <p:nvPr/>
        </p:nvSpPr>
        <p:spPr>
          <a:xfrm>
            <a:off x="7539241" y="403143"/>
            <a:ext cx="304801" cy="369332"/>
          </a:xfrm>
          <a:prstGeom prst="rect">
            <a:avLst/>
          </a:prstGeom>
          <a:noFill/>
        </p:spPr>
        <p:txBody>
          <a:bodyPr wrap="square" rtlCol="0">
            <a:spAutoFit/>
          </a:bodyPr>
          <a:lstStyle/>
          <a:p>
            <a:r>
              <a:rPr lang="en-US" dirty="0"/>
              <a:t>6</a:t>
            </a:r>
          </a:p>
        </p:txBody>
      </p:sp>
      <p:sp>
        <p:nvSpPr>
          <p:cNvPr id="15" name="TextBox 14">
            <a:extLst>
              <a:ext uri="{FF2B5EF4-FFF2-40B4-BE49-F238E27FC236}">
                <a16:creationId xmlns:a16="http://schemas.microsoft.com/office/drawing/2014/main" id="{71F41CC6-425C-A744-93E8-DAC28EF10F3C}"/>
              </a:ext>
            </a:extLst>
          </p:cNvPr>
          <p:cNvSpPr txBox="1"/>
          <p:nvPr/>
        </p:nvSpPr>
        <p:spPr>
          <a:xfrm>
            <a:off x="9602706" y="379714"/>
            <a:ext cx="304801" cy="369332"/>
          </a:xfrm>
          <a:prstGeom prst="rect">
            <a:avLst/>
          </a:prstGeom>
          <a:noFill/>
        </p:spPr>
        <p:txBody>
          <a:bodyPr wrap="square" rtlCol="0">
            <a:spAutoFit/>
          </a:bodyPr>
          <a:lstStyle/>
          <a:p>
            <a:r>
              <a:rPr lang="en-US" dirty="0"/>
              <a:t>9</a:t>
            </a:r>
          </a:p>
        </p:txBody>
      </p:sp>
      <p:sp>
        <p:nvSpPr>
          <p:cNvPr id="16" name="TextBox 15">
            <a:extLst>
              <a:ext uri="{FF2B5EF4-FFF2-40B4-BE49-F238E27FC236}">
                <a16:creationId xmlns:a16="http://schemas.microsoft.com/office/drawing/2014/main" id="{59213F37-743B-534F-B127-9295FAAB08C3}"/>
              </a:ext>
            </a:extLst>
          </p:cNvPr>
          <p:cNvSpPr txBox="1"/>
          <p:nvPr/>
        </p:nvSpPr>
        <p:spPr>
          <a:xfrm>
            <a:off x="11511172" y="384776"/>
            <a:ext cx="424544" cy="369332"/>
          </a:xfrm>
          <a:prstGeom prst="rect">
            <a:avLst/>
          </a:prstGeom>
          <a:noFill/>
        </p:spPr>
        <p:txBody>
          <a:bodyPr wrap="square" rtlCol="0">
            <a:spAutoFit/>
          </a:bodyPr>
          <a:lstStyle/>
          <a:p>
            <a:r>
              <a:rPr lang="en-US" dirty="0"/>
              <a:t>12</a:t>
            </a:r>
          </a:p>
        </p:txBody>
      </p:sp>
      <p:sp>
        <p:nvSpPr>
          <p:cNvPr id="17" name="TextBox 16">
            <a:extLst>
              <a:ext uri="{FF2B5EF4-FFF2-40B4-BE49-F238E27FC236}">
                <a16:creationId xmlns:a16="http://schemas.microsoft.com/office/drawing/2014/main" id="{F862826C-4C29-FE48-9738-8B9FC6007EA3}"/>
              </a:ext>
            </a:extLst>
          </p:cNvPr>
          <p:cNvSpPr txBox="1"/>
          <p:nvPr/>
        </p:nvSpPr>
        <p:spPr>
          <a:xfrm>
            <a:off x="4171461" y="861533"/>
            <a:ext cx="261257" cy="276999"/>
          </a:xfrm>
          <a:prstGeom prst="rect">
            <a:avLst/>
          </a:prstGeom>
          <a:noFill/>
        </p:spPr>
        <p:txBody>
          <a:bodyPr wrap="square" rtlCol="0">
            <a:spAutoFit/>
          </a:bodyPr>
          <a:lstStyle/>
          <a:p>
            <a:r>
              <a:rPr lang="en-US" sz="1200" dirty="0"/>
              <a:t>1</a:t>
            </a:r>
          </a:p>
        </p:txBody>
      </p:sp>
      <p:sp>
        <p:nvSpPr>
          <p:cNvPr id="18" name="TextBox 17">
            <a:extLst>
              <a:ext uri="{FF2B5EF4-FFF2-40B4-BE49-F238E27FC236}">
                <a16:creationId xmlns:a16="http://schemas.microsoft.com/office/drawing/2014/main" id="{56058B7A-937A-A846-9A78-5EBDBD9B442D}"/>
              </a:ext>
            </a:extLst>
          </p:cNvPr>
          <p:cNvSpPr txBox="1"/>
          <p:nvPr/>
        </p:nvSpPr>
        <p:spPr>
          <a:xfrm>
            <a:off x="4856132" y="874582"/>
            <a:ext cx="261257" cy="276999"/>
          </a:xfrm>
          <a:prstGeom prst="rect">
            <a:avLst/>
          </a:prstGeom>
          <a:noFill/>
        </p:spPr>
        <p:txBody>
          <a:bodyPr wrap="square" rtlCol="0">
            <a:spAutoFit/>
          </a:bodyPr>
          <a:lstStyle/>
          <a:p>
            <a:r>
              <a:rPr lang="en-US" sz="1200" dirty="0"/>
              <a:t>2</a:t>
            </a:r>
          </a:p>
        </p:txBody>
      </p:sp>
      <p:sp>
        <p:nvSpPr>
          <p:cNvPr id="19" name="TextBox 18">
            <a:extLst>
              <a:ext uri="{FF2B5EF4-FFF2-40B4-BE49-F238E27FC236}">
                <a16:creationId xmlns:a16="http://schemas.microsoft.com/office/drawing/2014/main" id="{278D0989-F7B8-F34F-B496-F88E41039D71}"/>
              </a:ext>
            </a:extLst>
          </p:cNvPr>
          <p:cNvSpPr txBox="1"/>
          <p:nvPr/>
        </p:nvSpPr>
        <p:spPr>
          <a:xfrm>
            <a:off x="6274779" y="865567"/>
            <a:ext cx="261257" cy="276999"/>
          </a:xfrm>
          <a:prstGeom prst="rect">
            <a:avLst/>
          </a:prstGeom>
          <a:noFill/>
        </p:spPr>
        <p:txBody>
          <a:bodyPr wrap="square" rtlCol="0">
            <a:spAutoFit/>
          </a:bodyPr>
          <a:lstStyle/>
          <a:p>
            <a:r>
              <a:rPr lang="en-US" sz="1200" dirty="0"/>
              <a:t>4</a:t>
            </a:r>
          </a:p>
        </p:txBody>
      </p:sp>
      <p:sp>
        <p:nvSpPr>
          <p:cNvPr id="20" name="TextBox 19">
            <a:extLst>
              <a:ext uri="{FF2B5EF4-FFF2-40B4-BE49-F238E27FC236}">
                <a16:creationId xmlns:a16="http://schemas.microsoft.com/office/drawing/2014/main" id="{10EEB1A2-6E50-A145-B7D6-F1650D1AAFA2}"/>
              </a:ext>
            </a:extLst>
          </p:cNvPr>
          <p:cNvSpPr txBox="1"/>
          <p:nvPr/>
        </p:nvSpPr>
        <p:spPr>
          <a:xfrm>
            <a:off x="6972860" y="876922"/>
            <a:ext cx="261257" cy="276999"/>
          </a:xfrm>
          <a:prstGeom prst="rect">
            <a:avLst/>
          </a:prstGeom>
          <a:noFill/>
        </p:spPr>
        <p:txBody>
          <a:bodyPr wrap="square" rtlCol="0">
            <a:spAutoFit/>
          </a:bodyPr>
          <a:lstStyle/>
          <a:p>
            <a:r>
              <a:rPr lang="en-US" sz="1200" dirty="0"/>
              <a:t>5</a:t>
            </a:r>
          </a:p>
        </p:txBody>
      </p:sp>
      <p:sp>
        <p:nvSpPr>
          <p:cNvPr id="21" name="TextBox 20">
            <a:extLst>
              <a:ext uri="{FF2B5EF4-FFF2-40B4-BE49-F238E27FC236}">
                <a16:creationId xmlns:a16="http://schemas.microsoft.com/office/drawing/2014/main" id="{75F0B53A-D7EF-3448-9308-9B6E7C3E7EDA}"/>
              </a:ext>
            </a:extLst>
          </p:cNvPr>
          <p:cNvSpPr txBox="1"/>
          <p:nvPr/>
        </p:nvSpPr>
        <p:spPr>
          <a:xfrm>
            <a:off x="3302876" y="128556"/>
            <a:ext cx="859971" cy="307777"/>
          </a:xfrm>
          <a:prstGeom prst="rect">
            <a:avLst/>
          </a:prstGeom>
          <a:noFill/>
        </p:spPr>
        <p:txBody>
          <a:bodyPr wrap="square" rtlCol="0">
            <a:spAutoFit/>
          </a:bodyPr>
          <a:lstStyle/>
          <a:p>
            <a:r>
              <a:rPr lang="en-US" sz="1400" dirty="0"/>
              <a:t>Month</a:t>
            </a:r>
          </a:p>
        </p:txBody>
      </p:sp>
      <p:sp>
        <p:nvSpPr>
          <p:cNvPr id="22" name="Rounded Rectangle 21"/>
          <p:cNvSpPr/>
          <p:nvPr/>
        </p:nvSpPr>
        <p:spPr>
          <a:xfrm>
            <a:off x="1578609" y="1193694"/>
            <a:ext cx="10485802" cy="8999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862826C-4C29-FE48-9738-8B9FC6007EA3}"/>
              </a:ext>
            </a:extLst>
          </p:cNvPr>
          <p:cNvSpPr txBox="1"/>
          <p:nvPr/>
        </p:nvSpPr>
        <p:spPr>
          <a:xfrm>
            <a:off x="8255242" y="861530"/>
            <a:ext cx="261257" cy="276999"/>
          </a:xfrm>
          <a:prstGeom prst="rect">
            <a:avLst/>
          </a:prstGeom>
          <a:noFill/>
        </p:spPr>
        <p:txBody>
          <a:bodyPr wrap="square" rtlCol="0">
            <a:spAutoFit/>
          </a:bodyPr>
          <a:lstStyle/>
          <a:p>
            <a:r>
              <a:rPr lang="en-US" sz="1200" dirty="0"/>
              <a:t>7</a:t>
            </a:r>
          </a:p>
        </p:txBody>
      </p:sp>
      <p:sp>
        <p:nvSpPr>
          <p:cNvPr id="26" name="TextBox 25">
            <a:extLst>
              <a:ext uri="{FF2B5EF4-FFF2-40B4-BE49-F238E27FC236}">
                <a16:creationId xmlns:a16="http://schemas.microsoft.com/office/drawing/2014/main" id="{56058B7A-937A-A846-9A78-5EBDBD9B442D}"/>
              </a:ext>
            </a:extLst>
          </p:cNvPr>
          <p:cNvSpPr txBox="1"/>
          <p:nvPr/>
        </p:nvSpPr>
        <p:spPr>
          <a:xfrm>
            <a:off x="8909567" y="874582"/>
            <a:ext cx="261257" cy="276999"/>
          </a:xfrm>
          <a:prstGeom prst="rect">
            <a:avLst/>
          </a:prstGeom>
          <a:noFill/>
        </p:spPr>
        <p:txBody>
          <a:bodyPr wrap="square" rtlCol="0">
            <a:spAutoFit/>
          </a:bodyPr>
          <a:lstStyle/>
          <a:p>
            <a:r>
              <a:rPr lang="en-US" sz="1200" dirty="0"/>
              <a:t>8</a:t>
            </a:r>
          </a:p>
        </p:txBody>
      </p:sp>
      <p:sp>
        <p:nvSpPr>
          <p:cNvPr id="27" name="TextBox 26">
            <a:extLst>
              <a:ext uri="{FF2B5EF4-FFF2-40B4-BE49-F238E27FC236}">
                <a16:creationId xmlns:a16="http://schemas.microsoft.com/office/drawing/2014/main" id="{F862826C-4C29-FE48-9738-8B9FC6007EA3}"/>
              </a:ext>
            </a:extLst>
          </p:cNvPr>
          <p:cNvSpPr txBox="1"/>
          <p:nvPr/>
        </p:nvSpPr>
        <p:spPr>
          <a:xfrm>
            <a:off x="10167985" y="846848"/>
            <a:ext cx="615429" cy="276999"/>
          </a:xfrm>
          <a:prstGeom prst="rect">
            <a:avLst/>
          </a:prstGeom>
          <a:noFill/>
        </p:spPr>
        <p:txBody>
          <a:bodyPr wrap="square" rtlCol="0">
            <a:spAutoFit/>
          </a:bodyPr>
          <a:lstStyle/>
          <a:p>
            <a:r>
              <a:rPr lang="en-US" sz="1200" dirty="0"/>
              <a:t>10</a:t>
            </a:r>
          </a:p>
        </p:txBody>
      </p:sp>
      <p:sp>
        <p:nvSpPr>
          <p:cNvPr id="28" name="TextBox 27">
            <a:extLst>
              <a:ext uri="{FF2B5EF4-FFF2-40B4-BE49-F238E27FC236}">
                <a16:creationId xmlns:a16="http://schemas.microsoft.com/office/drawing/2014/main" id="{56058B7A-937A-A846-9A78-5EBDBD9B442D}"/>
              </a:ext>
            </a:extLst>
          </p:cNvPr>
          <p:cNvSpPr txBox="1"/>
          <p:nvPr/>
        </p:nvSpPr>
        <p:spPr>
          <a:xfrm>
            <a:off x="10900912" y="833850"/>
            <a:ext cx="462256" cy="276999"/>
          </a:xfrm>
          <a:prstGeom prst="rect">
            <a:avLst/>
          </a:prstGeom>
          <a:noFill/>
        </p:spPr>
        <p:txBody>
          <a:bodyPr wrap="square" rtlCol="0">
            <a:spAutoFit/>
          </a:bodyPr>
          <a:lstStyle/>
          <a:p>
            <a:r>
              <a:rPr lang="en-US" sz="1200" dirty="0"/>
              <a:t>11</a:t>
            </a:r>
          </a:p>
        </p:txBody>
      </p:sp>
      <p:pic>
        <p:nvPicPr>
          <p:cNvPr id="29" name="Picture 28"/>
          <p:cNvPicPr>
            <a:picLocks noChangeAspect="1"/>
          </p:cNvPicPr>
          <p:nvPr/>
        </p:nvPicPr>
        <p:blipFill>
          <a:blip r:embed="rId3"/>
          <a:stretch>
            <a:fillRect/>
          </a:stretch>
        </p:blipFill>
        <p:spPr>
          <a:xfrm flipH="1">
            <a:off x="4214475" y="1317396"/>
            <a:ext cx="185787" cy="709051"/>
          </a:xfrm>
          <a:prstGeom prst="rect">
            <a:avLst/>
          </a:prstGeom>
        </p:spPr>
      </p:pic>
      <p:pic>
        <p:nvPicPr>
          <p:cNvPr id="30" name="Picture 29"/>
          <p:cNvPicPr>
            <a:picLocks noChangeAspect="1"/>
          </p:cNvPicPr>
          <p:nvPr/>
        </p:nvPicPr>
        <p:blipFill>
          <a:blip r:embed="rId3"/>
          <a:stretch>
            <a:fillRect/>
          </a:stretch>
        </p:blipFill>
        <p:spPr>
          <a:xfrm flipH="1">
            <a:off x="4887990" y="1334098"/>
            <a:ext cx="185787" cy="709051"/>
          </a:xfrm>
          <a:prstGeom prst="rect">
            <a:avLst/>
          </a:prstGeom>
        </p:spPr>
      </p:pic>
      <p:pic>
        <p:nvPicPr>
          <p:cNvPr id="31" name="Picture 30"/>
          <p:cNvPicPr>
            <a:picLocks noChangeAspect="1"/>
          </p:cNvPicPr>
          <p:nvPr/>
        </p:nvPicPr>
        <p:blipFill>
          <a:blip r:embed="rId3"/>
          <a:stretch>
            <a:fillRect/>
          </a:stretch>
        </p:blipFill>
        <p:spPr>
          <a:xfrm flipH="1">
            <a:off x="5620108" y="1317261"/>
            <a:ext cx="185787" cy="709051"/>
          </a:xfrm>
          <a:prstGeom prst="rect">
            <a:avLst/>
          </a:prstGeom>
        </p:spPr>
      </p:pic>
      <p:pic>
        <p:nvPicPr>
          <p:cNvPr id="32" name="Picture 31"/>
          <p:cNvPicPr>
            <a:picLocks noChangeAspect="1"/>
          </p:cNvPicPr>
          <p:nvPr/>
        </p:nvPicPr>
        <p:blipFill>
          <a:blip r:embed="rId3"/>
          <a:stretch>
            <a:fillRect/>
          </a:stretch>
        </p:blipFill>
        <p:spPr>
          <a:xfrm flipH="1">
            <a:off x="6284912" y="1319254"/>
            <a:ext cx="185787" cy="709051"/>
          </a:xfrm>
          <a:prstGeom prst="rect">
            <a:avLst/>
          </a:prstGeom>
        </p:spPr>
      </p:pic>
      <p:pic>
        <p:nvPicPr>
          <p:cNvPr id="33" name="Picture 32"/>
          <p:cNvPicPr>
            <a:picLocks noChangeAspect="1"/>
          </p:cNvPicPr>
          <p:nvPr/>
        </p:nvPicPr>
        <p:blipFill>
          <a:blip r:embed="rId3"/>
          <a:stretch>
            <a:fillRect/>
          </a:stretch>
        </p:blipFill>
        <p:spPr>
          <a:xfrm flipH="1">
            <a:off x="6967338" y="1334098"/>
            <a:ext cx="185787" cy="709051"/>
          </a:xfrm>
          <a:prstGeom prst="rect">
            <a:avLst/>
          </a:prstGeom>
        </p:spPr>
      </p:pic>
      <p:pic>
        <p:nvPicPr>
          <p:cNvPr id="34" name="Picture 33"/>
          <p:cNvPicPr>
            <a:picLocks noChangeAspect="1"/>
          </p:cNvPicPr>
          <p:nvPr/>
        </p:nvPicPr>
        <p:blipFill>
          <a:blip r:embed="rId3"/>
          <a:stretch>
            <a:fillRect/>
          </a:stretch>
        </p:blipFill>
        <p:spPr>
          <a:xfrm flipH="1">
            <a:off x="7600407" y="1317261"/>
            <a:ext cx="185787" cy="709051"/>
          </a:xfrm>
          <a:prstGeom prst="rect">
            <a:avLst/>
          </a:prstGeom>
        </p:spPr>
      </p:pic>
      <p:pic>
        <p:nvPicPr>
          <p:cNvPr id="35" name="Picture 34"/>
          <p:cNvPicPr>
            <a:picLocks noChangeAspect="1"/>
          </p:cNvPicPr>
          <p:nvPr/>
        </p:nvPicPr>
        <p:blipFill>
          <a:blip r:embed="rId3"/>
          <a:stretch>
            <a:fillRect/>
          </a:stretch>
        </p:blipFill>
        <p:spPr>
          <a:xfrm flipH="1">
            <a:off x="8265211" y="1317260"/>
            <a:ext cx="185787" cy="709051"/>
          </a:xfrm>
          <a:prstGeom prst="rect">
            <a:avLst/>
          </a:prstGeom>
        </p:spPr>
      </p:pic>
      <p:pic>
        <p:nvPicPr>
          <p:cNvPr id="36" name="Picture 35"/>
          <p:cNvPicPr>
            <a:picLocks noChangeAspect="1"/>
          </p:cNvPicPr>
          <p:nvPr/>
        </p:nvPicPr>
        <p:blipFill>
          <a:blip r:embed="rId3"/>
          <a:stretch>
            <a:fillRect/>
          </a:stretch>
        </p:blipFill>
        <p:spPr>
          <a:xfrm flipH="1">
            <a:off x="8938726" y="1349656"/>
            <a:ext cx="185787" cy="709051"/>
          </a:xfrm>
          <a:prstGeom prst="rect">
            <a:avLst/>
          </a:prstGeom>
        </p:spPr>
      </p:pic>
      <p:pic>
        <p:nvPicPr>
          <p:cNvPr id="37" name="Picture 36"/>
          <p:cNvPicPr>
            <a:picLocks noChangeAspect="1"/>
          </p:cNvPicPr>
          <p:nvPr/>
        </p:nvPicPr>
        <p:blipFill>
          <a:blip r:embed="rId3"/>
          <a:stretch>
            <a:fillRect/>
          </a:stretch>
        </p:blipFill>
        <p:spPr>
          <a:xfrm flipH="1">
            <a:off x="9591376" y="1327682"/>
            <a:ext cx="185787" cy="709051"/>
          </a:xfrm>
          <a:prstGeom prst="rect">
            <a:avLst/>
          </a:prstGeom>
        </p:spPr>
      </p:pic>
      <p:pic>
        <p:nvPicPr>
          <p:cNvPr id="38" name="Picture 37"/>
          <p:cNvPicPr>
            <a:picLocks noChangeAspect="1"/>
          </p:cNvPicPr>
          <p:nvPr/>
        </p:nvPicPr>
        <p:blipFill>
          <a:blip r:embed="rId3"/>
          <a:stretch>
            <a:fillRect/>
          </a:stretch>
        </p:blipFill>
        <p:spPr>
          <a:xfrm flipH="1">
            <a:off x="10264891" y="1351698"/>
            <a:ext cx="185787" cy="709051"/>
          </a:xfrm>
          <a:prstGeom prst="rect">
            <a:avLst/>
          </a:prstGeom>
        </p:spPr>
      </p:pic>
      <p:pic>
        <p:nvPicPr>
          <p:cNvPr id="39" name="Picture 38"/>
          <p:cNvPicPr>
            <a:picLocks noChangeAspect="1"/>
          </p:cNvPicPr>
          <p:nvPr/>
        </p:nvPicPr>
        <p:blipFill>
          <a:blip r:embed="rId3"/>
          <a:stretch>
            <a:fillRect/>
          </a:stretch>
        </p:blipFill>
        <p:spPr>
          <a:xfrm flipH="1">
            <a:off x="10910114" y="1327681"/>
            <a:ext cx="185787" cy="709051"/>
          </a:xfrm>
          <a:prstGeom prst="rect">
            <a:avLst/>
          </a:prstGeom>
        </p:spPr>
      </p:pic>
      <p:pic>
        <p:nvPicPr>
          <p:cNvPr id="40" name="Picture 39"/>
          <p:cNvPicPr>
            <a:picLocks noChangeAspect="1"/>
          </p:cNvPicPr>
          <p:nvPr/>
        </p:nvPicPr>
        <p:blipFill>
          <a:blip r:embed="rId3"/>
          <a:stretch>
            <a:fillRect/>
          </a:stretch>
        </p:blipFill>
        <p:spPr>
          <a:xfrm flipH="1">
            <a:off x="11548511" y="1319233"/>
            <a:ext cx="185787" cy="709051"/>
          </a:xfrm>
          <a:prstGeom prst="rect">
            <a:avLst/>
          </a:prstGeom>
        </p:spPr>
      </p:pic>
      <p:grpSp>
        <p:nvGrpSpPr>
          <p:cNvPr id="62" name="Group 61"/>
          <p:cNvGrpSpPr/>
          <p:nvPr/>
        </p:nvGrpSpPr>
        <p:grpSpPr>
          <a:xfrm>
            <a:off x="3538439" y="2409066"/>
            <a:ext cx="8304130" cy="933637"/>
            <a:chOff x="3194052" y="1927694"/>
            <a:chExt cx="8087766" cy="933637"/>
          </a:xfrm>
        </p:grpSpPr>
        <p:sp>
          <p:nvSpPr>
            <p:cNvPr id="41" name="Multiply 40"/>
            <p:cNvSpPr/>
            <p:nvPr/>
          </p:nvSpPr>
          <p:spPr>
            <a:xfrm flipH="1">
              <a:off x="3194052" y="194537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flipH="1">
              <a:off x="11078817" y="192769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flipH="1">
              <a:off x="3194052"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flipH="1">
              <a:off x="3843019"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flipH="1">
              <a:off x="4491986"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flipH="1">
              <a:off x="5201794"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flipH="1">
              <a:off x="5850761"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47"/>
            <p:cNvSpPr/>
            <p:nvPr/>
          </p:nvSpPr>
          <p:spPr>
            <a:xfrm flipH="1">
              <a:off x="6499728"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48"/>
            <p:cNvSpPr/>
            <p:nvPr/>
          </p:nvSpPr>
          <p:spPr>
            <a:xfrm flipH="1">
              <a:off x="7135174"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flipH="1">
              <a:off x="7784142"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flipH="1">
              <a:off x="8433109" y="2310867"/>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flipH="1">
              <a:off x="9071075" y="2293185"/>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p:cNvSpPr/>
            <p:nvPr/>
          </p:nvSpPr>
          <p:spPr>
            <a:xfrm flipH="1">
              <a:off x="9720042" y="229318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flipH="1">
              <a:off x="10369010" y="229318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4"/>
            <p:cNvSpPr/>
            <p:nvPr/>
          </p:nvSpPr>
          <p:spPr>
            <a:xfrm flipH="1">
              <a:off x="11078817" y="2293184"/>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flipH="1">
              <a:off x="3194052" y="2676358"/>
              <a:ext cx="203001"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a:off x="1600940" y="2328405"/>
            <a:ext cx="10485802" cy="1134542"/>
          </a:xfrm>
          <a:prstGeom prst="roundRect">
            <a:avLst/>
          </a:prstGeom>
          <a:noFill/>
          <a:ln w="28575">
            <a:solidFill>
              <a:srgbClr val="517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617269" y="2330176"/>
            <a:ext cx="2592852" cy="369332"/>
          </a:xfrm>
          <a:prstGeom prst="rect">
            <a:avLst/>
          </a:prstGeom>
          <a:noFill/>
        </p:spPr>
        <p:txBody>
          <a:bodyPr wrap="square" rtlCol="0">
            <a:spAutoFit/>
          </a:bodyPr>
          <a:lstStyle/>
          <a:p>
            <a:r>
              <a:rPr lang="en-US" dirty="0"/>
              <a:t>Serum:</a:t>
            </a:r>
          </a:p>
        </p:txBody>
      </p:sp>
      <p:sp>
        <p:nvSpPr>
          <p:cNvPr id="103" name="TextBox 102"/>
          <p:cNvSpPr txBox="1"/>
          <p:nvPr/>
        </p:nvSpPr>
        <p:spPr>
          <a:xfrm>
            <a:off x="1599296" y="2694577"/>
            <a:ext cx="1957521" cy="369332"/>
          </a:xfrm>
          <a:prstGeom prst="rect">
            <a:avLst/>
          </a:prstGeom>
          <a:noFill/>
        </p:spPr>
        <p:txBody>
          <a:bodyPr wrap="square" rtlCol="0">
            <a:spAutoFit/>
          </a:bodyPr>
          <a:lstStyle/>
          <a:p>
            <a:r>
              <a:rPr lang="en-US" dirty="0"/>
              <a:t>Dried blood spot:</a:t>
            </a:r>
          </a:p>
        </p:txBody>
      </p:sp>
      <p:sp>
        <p:nvSpPr>
          <p:cNvPr id="104" name="TextBox 103"/>
          <p:cNvSpPr txBox="1"/>
          <p:nvPr/>
        </p:nvSpPr>
        <p:spPr>
          <a:xfrm>
            <a:off x="1599296" y="3017144"/>
            <a:ext cx="2592852" cy="369332"/>
          </a:xfrm>
          <a:prstGeom prst="rect">
            <a:avLst/>
          </a:prstGeom>
          <a:noFill/>
        </p:spPr>
        <p:txBody>
          <a:bodyPr wrap="square" rtlCol="0">
            <a:spAutoFit/>
          </a:bodyPr>
          <a:lstStyle/>
          <a:p>
            <a:r>
              <a:rPr lang="en-US" dirty="0"/>
              <a:t>Oral fluid:</a:t>
            </a:r>
          </a:p>
        </p:txBody>
      </p:sp>
      <p:sp>
        <p:nvSpPr>
          <p:cNvPr id="105" name="Multiply 104"/>
          <p:cNvSpPr/>
          <p:nvPr/>
        </p:nvSpPr>
        <p:spPr>
          <a:xfrm flipH="1">
            <a:off x="4196406"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flipH="1">
            <a:off x="4862734"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flipH="1">
            <a:off x="5591531"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flipH="1">
            <a:off x="6257859"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flipH="1">
            <a:off x="6924187"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flipH="1">
            <a:off x="7576633"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flipH="1">
            <a:off x="8242962"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flipH="1">
            <a:off x="8909290" y="3170843"/>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flipH="1">
            <a:off x="9564323" y="3153161"/>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flipH="1">
            <a:off x="10230651" y="3153160"/>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flipH="1">
            <a:off x="10896981" y="3153160"/>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flipH="1">
            <a:off x="11625776" y="3153160"/>
            <a:ext cx="208432" cy="1849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599296" y="1182331"/>
            <a:ext cx="1749403" cy="923330"/>
          </a:xfrm>
          <a:prstGeom prst="rect">
            <a:avLst/>
          </a:prstGeom>
          <a:noFill/>
        </p:spPr>
        <p:txBody>
          <a:bodyPr wrap="square" rtlCol="0">
            <a:spAutoFit/>
          </a:bodyPr>
          <a:lstStyle/>
          <a:p>
            <a:r>
              <a:rPr lang="en-US" dirty="0"/>
              <a:t>Swabs:</a:t>
            </a:r>
          </a:p>
          <a:p>
            <a:r>
              <a:rPr lang="en-US" dirty="0"/>
              <a:t>Throat and skin</a:t>
            </a:r>
          </a:p>
          <a:p>
            <a:r>
              <a:rPr lang="en-US" dirty="0"/>
              <a:t>Environment </a:t>
            </a:r>
          </a:p>
        </p:txBody>
      </p:sp>
      <p:pic>
        <p:nvPicPr>
          <p:cNvPr id="80" name="Picture 79"/>
          <p:cNvPicPr>
            <a:picLocks noChangeAspect="1"/>
          </p:cNvPicPr>
          <p:nvPr/>
        </p:nvPicPr>
        <p:blipFill>
          <a:blip r:embed="rId3"/>
          <a:stretch>
            <a:fillRect/>
          </a:stretch>
        </p:blipFill>
        <p:spPr>
          <a:xfrm flipH="1">
            <a:off x="3544761" y="1343532"/>
            <a:ext cx="185787" cy="709051"/>
          </a:xfrm>
          <a:prstGeom prst="rect">
            <a:avLst/>
          </a:prstGeom>
        </p:spPr>
      </p:pic>
      <p:sp>
        <p:nvSpPr>
          <p:cNvPr id="98" name="Explosion 1 97"/>
          <p:cNvSpPr/>
          <p:nvPr/>
        </p:nvSpPr>
        <p:spPr>
          <a:xfrm>
            <a:off x="8053422" y="2030186"/>
            <a:ext cx="444017" cy="369808"/>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p:cNvSpPr txBox="1"/>
          <p:nvPr/>
        </p:nvSpPr>
        <p:spPr>
          <a:xfrm>
            <a:off x="8446563" y="2008952"/>
            <a:ext cx="2766142" cy="369332"/>
          </a:xfrm>
          <a:prstGeom prst="rect">
            <a:avLst/>
          </a:prstGeom>
          <a:noFill/>
        </p:spPr>
        <p:txBody>
          <a:bodyPr wrap="none" rtlCol="0">
            <a:spAutoFit/>
          </a:bodyPr>
          <a:lstStyle/>
          <a:p>
            <a:r>
              <a:rPr lang="en-US" dirty="0"/>
              <a:t>Confirmed Strep A disease </a:t>
            </a:r>
          </a:p>
        </p:txBody>
      </p:sp>
      <p:sp>
        <p:nvSpPr>
          <p:cNvPr id="119" name="Explosion 1 118"/>
          <p:cNvSpPr/>
          <p:nvPr/>
        </p:nvSpPr>
        <p:spPr>
          <a:xfrm>
            <a:off x="4119765" y="2079648"/>
            <a:ext cx="371258" cy="283838"/>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p:cNvSpPr txBox="1"/>
          <p:nvPr/>
        </p:nvSpPr>
        <p:spPr>
          <a:xfrm>
            <a:off x="4463906" y="2015180"/>
            <a:ext cx="2541273" cy="369332"/>
          </a:xfrm>
          <a:prstGeom prst="rect">
            <a:avLst/>
          </a:prstGeom>
          <a:noFill/>
        </p:spPr>
        <p:txBody>
          <a:bodyPr wrap="none" rtlCol="0">
            <a:spAutoFit/>
          </a:bodyPr>
          <a:lstStyle/>
          <a:p>
            <a:r>
              <a:rPr lang="en-US" dirty="0"/>
              <a:t>New Strep A </a:t>
            </a:r>
            <a:r>
              <a:rPr lang="en-US" dirty="0" err="1"/>
              <a:t>colonisation</a:t>
            </a:r>
            <a:endParaRPr lang="en-US" dirty="0"/>
          </a:p>
        </p:txBody>
      </p:sp>
      <p:sp>
        <p:nvSpPr>
          <p:cNvPr id="58" name="TextBox 57"/>
          <p:cNvSpPr txBox="1"/>
          <p:nvPr/>
        </p:nvSpPr>
        <p:spPr>
          <a:xfrm>
            <a:off x="18200" y="1443597"/>
            <a:ext cx="1620059" cy="400110"/>
          </a:xfrm>
          <a:prstGeom prst="rect">
            <a:avLst/>
          </a:prstGeom>
          <a:noFill/>
        </p:spPr>
        <p:txBody>
          <a:bodyPr wrap="none" rtlCol="0">
            <a:spAutoFit/>
          </a:bodyPr>
          <a:lstStyle/>
          <a:p>
            <a:r>
              <a:rPr lang="en-US" sz="2000" dirty="0"/>
              <a:t>Microbiology:</a:t>
            </a:r>
          </a:p>
        </p:txBody>
      </p:sp>
      <p:sp>
        <p:nvSpPr>
          <p:cNvPr id="141" name="Donut 140"/>
          <p:cNvSpPr/>
          <p:nvPr/>
        </p:nvSpPr>
        <p:spPr>
          <a:xfrm>
            <a:off x="7441106" y="2682797"/>
            <a:ext cx="504637" cy="827054"/>
          </a:xfrm>
          <a:prstGeom prst="donut">
            <a:avLst>
              <a:gd name="adj" fmla="val 191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8779064" y="2680857"/>
            <a:ext cx="485606" cy="828994"/>
          </a:xfrm>
          <a:prstGeom prst="donut">
            <a:avLst>
              <a:gd name="adj" fmla="val 1839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3" name="Picture 142" descr="MRC_IEU_Bristol.png"/>
          <p:cNvPicPr/>
          <p:nvPr/>
        </p:nvPicPr>
        <p:blipFill rotWithShape="1">
          <a:blip r:embed="rId4">
            <a:extLst>
              <a:ext uri="{28A0092B-C50C-407E-A947-70E740481C1C}">
                <a14:useLocalDpi xmlns:a14="http://schemas.microsoft.com/office/drawing/2010/main" val="0"/>
              </a:ext>
            </a:extLst>
          </a:blip>
          <a:srcRect l="12402" t="22179" r="13320" b="27200"/>
          <a:stretch/>
        </p:blipFill>
        <p:spPr>
          <a:xfrm>
            <a:off x="75753" y="-37043"/>
            <a:ext cx="2812178" cy="1008782"/>
          </a:xfrm>
          <a:prstGeom prst="rect">
            <a:avLst/>
          </a:prstGeom>
        </p:spPr>
      </p:pic>
      <p:sp>
        <p:nvSpPr>
          <p:cNvPr id="2" name="TextBox 1"/>
          <p:cNvSpPr txBox="1"/>
          <p:nvPr/>
        </p:nvSpPr>
        <p:spPr>
          <a:xfrm>
            <a:off x="422031" y="2813538"/>
            <a:ext cx="184731" cy="369332"/>
          </a:xfrm>
          <a:prstGeom prst="rect">
            <a:avLst/>
          </a:prstGeom>
          <a:noFill/>
        </p:spPr>
        <p:txBody>
          <a:bodyPr wrap="none" rtlCol="0">
            <a:spAutoFit/>
          </a:bodyPr>
          <a:lstStyle/>
          <a:p>
            <a:endParaRPr lang="en-US" dirty="0"/>
          </a:p>
        </p:txBody>
      </p:sp>
      <p:sp>
        <p:nvSpPr>
          <p:cNvPr id="144" name="TextBox 143"/>
          <p:cNvSpPr txBox="1"/>
          <p:nvPr/>
        </p:nvSpPr>
        <p:spPr>
          <a:xfrm>
            <a:off x="-14848" y="2663799"/>
            <a:ext cx="1561646" cy="400110"/>
          </a:xfrm>
          <a:prstGeom prst="rect">
            <a:avLst/>
          </a:prstGeom>
          <a:noFill/>
        </p:spPr>
        <p:txBody>
          <a:bodyPr wrap="none" rtlCol="0">
            <a:spAutoFit/>
          </a:bodyPr>
          <a:lstStyle/>
          <a:p>
            <a:r>
              <a:rPr lang="en-US" sz="2000" dirty="0"/>
              <a:t>Immunology:</a:t>
            </a:r>
          </a:p>
        </p:txBody>
      </p:sp>
      <p:sp>
        <p:nvSpPr>
          <p:cNvPr id="24" name="Title 23">
            <a:extLst>
              <a:ext uri="{FF2B5EF4-FFF2-40B4-BE49-F238E27FC236}">
                <a16:creationId xmlns:a16="http://schemas.microsoft.com/office/drawing/2014/main" id="{DD91A895-B2A7-C54E-9B75-3A1742073F99}"/>
              </a:ext>
            </a:extLst>
          </p:cNvPr>
          <p:cNvSpPr>
            <a:spLocks noGrp="1"/>
          </p:cNvSpPr>
          <p:nvPr>
            <p:ph type="title"/>
          </p:nvPr>
        </p:nvSpPr>
        <p:spPr/>
        <p:txBody>
          <a:bodyPr>
            <a:normAutofit fontScale="90000"/>
          </a:bodyPr>
          <a:lstStyle/>
          <a:p>
            <a:endParaRPr lang="en-US"/>
          </a:p>
        </p:txBody>
      </p:sp>
      <p:pic>
        <p:nvPicPr>
          <p:cNvPr id="118" name="image6.png">
            <a:extLst>
              <a:ext uri="{FF2B5EF4-FFF2-40B4-BE49-F238E27FC236}">
                <a16:creationId xmlns:a16="http://schemas.microsoft.com/office/drawing/2014/main" id="{7B5D0121-C211-9D40-A19A-E1CD84DBBE2F}"/>
              </a:ext>
            </a:extLst>
          </p:cNvPr>
          <p:cNvPicPr/>
          <p:nvPr/>
        </p:nvPicPr>
        <p:blipFill>
          <a:blip r:embed="rId5"/>
          <a:srcRect/>
          <a:stretch>
            <a:fillRect/>
          </a:stretch>
        </p:blipFill>
        <p:spPr>
          <a:xfrm>
            <a:off x="2116734" y="3502879"/>
            <a:ext cx="8051251" cy="3347301"/>
          </a:xfrm>
          <a:prstGeom prst="rect">
            <a:avLst/>
          </a:prstGeom>
          <a:ln/>
        </p:spPr>
      </p:pic>
    </p:spTree>
    <p:extLst>
      <p:ext uri="{BB962C8B-B14F-4D97-AF65-F5344CB8AC3E}">
        <p14:creationId xmlns:p14="http://schemas.microsoft.com/office/powerpoint/2010/main" val="24304555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7435-B4C5-3C45-B30B-2B947F0CC82C}"/>
              </a:ext>
            </a:extLst>
          </p:cNvPr>
          <p:cNvSpPr>
            <a:spLocks noGrp="1"/>
          </p:cNvSpPr>
          <p:nvPr>
            <p:ph type="title"/>
          </p:nvPr>
        </p:nvSpPr>
        <p:spPr>
          <a:xfrm>
            <a:off x="224590" y="293161"/>
            <a:ext cx="9095873" cy="904066"/>
          </a:xfrm>
        </p:spPr>
        <p:txBody>
          <a:bodyPr>
            <a:normAutofit fontScale="90000"/>
          </a:bodyPr>
          <a:lstStyle/>
          <a:p>
            <a:r>
              <a:rPr lang="en-US" dirty="0"/>
              <a:t>Aim 1: Measure IgG to conserved vaccine antigens via Luminex multiplex assay </a:t>
            </a:r>
          </a:p>
        </p:txBody>
      </p:sp>
      <p:pic>
        <p:nvPicPr>
          <p:cNvPr id="9" name="Picture 8">
            <a:extLst>
              <a:ext uri="{FF2B5EF4-FFF2-40B4-BE49-F238E27FC236}">
                <a16:creationId xmlns:a16="http://schemas.microsoft.com/office/drawing/2014/main" id="{38E0439B-9E89-F04A-8685-3B608F27D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7" y="1909039"/>
            <a:ext cx="1920342" cy="1642858"/>
          </a:xfrm>
          <a:prstGeom prst="rect">
            <a:avLst/>
          </a:prstGeom>
        </p:spPr>
      </p:pic>
      <p:sp>
        <p:nvSpPr>
          <p:cNvPr id="10" name="TextBox 9">
            <a:extLst>
              <a:ext uri="{FF2B5EF4-FFF2-40B4-BE49-F238E27FC236}">
                <a16:creationId xmlns:a16="http://schemas.microsoft.com/office/drawing/2014/main" id="{4D30F5AD-1C0B-9C4B-9C33-5684A3F757AE}"/>
              </a:ext>
            </a:extLst>
          </p:cNvPr>
          <p:cNvSpPr txBox="1"/>
          <p:nvPr/>
        </p:nvSpPr>
        <p:spPr>
          <a:xfrm>
            <a:off x="2419787" y="2253414"/>
            <a:ext cx="1044130" cy="954107"/>
          </a:xfrm>
          <a:prstGeom prst="rect">
            <a:avLst/>
          </a:prstGeom>
          <a:noFill/>
        </p:spPr>
        <p:txBody>
          <a:bodyPr wrap="square" rtlCol="0">
            <a:spAutoFit/>
          </a:bodyPr>
          <a:lstStyle/>
          <a:p>
            <a:r>
              <a:rPr lang="en-US" sz="1400" dirty="0"/>
              <a:t>Vaccines Institute for Global Health</a:t>
            </a:r>
          </a:p>
        </p:txBody>
      </p:sp>
      <p:sp>
        <p:nvSpPr>
          <p:cNvPr id="5" name="TextBox 4">
            <a:extLst>
              <a:ext uri="{FF2B5EF4-FFF2-40B4-BE49-F238E27FC236}">
                <a16:creationId xmlns:a16="http://schemas.microsoft.com/office/drawing/2014/main" id="{D4957CF9-7D1B-7B46-96B4-A5B430804BB6}"/>
              </a:ext>
            </a:extLst>
          </p:cNvPr>
          <p:cNvSpPr txBox="1"/>
          <p:nvPr/>
        </p:nvSpPr>
        <p:spPr>
          <a:xfrm>
            <a:off x="14935200" y="1017069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7B6D8E9-7C02-9741-B3BF-1E81CB2B6AC2}"/>
              </a:ext>
            </a:extLst>
          </p:cNvPr>
          <p:cNvSpPr txBox="1"/>
          <p:nvPr/>
        </p:nvSpPr>
        <p:spPr>
          <a:xfrm>
            <a:off x="929049" y="4296699"/>
            <a:ext cx="10669393" cy="1938992"/>
          </a:xfrm>
          <a:prstGeom prst="rect">
            <a:avLst/>
          </a:prstGeom>
          <a:noFill/>
        </p:spPr>
        <p:txBody>
          <a:bodyPr wrap="square" rtlCol="0">
            <a:spAutoFit/>
          </a:bodyPr>
          <a:lstStyle/>
          <a:p>
            <a:pPr algn="ctr"/>
            <a:r>
              <a:rPr lang="en-GB" sz="2400" dirty="0"/>
              <a:t>“We describe the in depth characterisation of a 4-plex assay to quantify IgG in human sera to four vaccine antigens using the Luminex platform. We have demonstrated that the assay is highly specific, precise, repeatable and performs linearly across a large concentration range with low limits of quantification for each antigen. “</a:t>
            </a:r>
            <a:endParaRPr lang="en-US" sz="2400" dirty="0"/>
          </a:p>
        </p:txBody>
      </p:sp>
      <p:sp>
        <p:nvSpPr>
          <p:cNvPr id="6" name="TextBox 5">
            <a:extLst>
              <a:ext uri="{FF2B5EF4-FFF2-40B4-BE49-F238E27FC236}">
                <a16:creationId xmlns:a16="http://schemas.microsoft.com/office/drawing/2014/main" id="{AD3F8C5A-E21A-7749-A231-B462B0EE4E1E}"/>
              </a:ext>
            </a:extLst>
          </p:cNvPr>
          <p:cNvSpPr txBox="1"/>
          <p:nvPr/>
        </p:nvSpPr>
        <p:spPr>
          <a:xfrm>
            <a:off x="6384758" y="2561301"/>
            <a:ext cx="2616678" cy="369332"/>
          </a:xfrm>
          <a:prstGeom prst="rect">
            <a:avLst/>
          </a:prstGeom>
          <a:noFill/>
        </p:spPr>
        <p:txBody>
          <a:bodyPr wrap="none" rtlCol="0">
            <a:spAutoFit/>
          </a:bodyPr>
          <a:lstStyle/>
          <a:p>
            <a:r>
              <a:rPr lang="en-US" dirty="0"/>
              <a:t>Manuscript coming soon: </a:t>
            </a:r>
          </a:p>
        </p:txBody>
      </p:sp>
    </p:spTree>
    <p:extLst>
      <p:ext uri="{BB962C8B-B14F-4D97-AF65-F5344CB8AC3E}">
        <p14:creationId xmlns:p14="http://schemas.microsoft.com/office/powerpoint/2010/main" val="31286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EF827-AEA3-0D4A-BEF2-3CFBD4CCBAF1}"/>
              </a:ext>
            </a:extLst>
          </p:cNvPr>
          <p:cNvSpPr>
            <a:spLocks noGrp="1"/>
          </p:cNvSpPr>
          <p:nvPr>
            <p:ph idx="1"/>
          </p:nvPr>
        </p:nvSpPr>
        <p:spPr>
          <a:xfrm>
            <a:off x="577517" y="1706730"/>
            <a:ext cx="11726778" cy="4351338"/>
          </a:xfrm>
        </p:spPr>
        <p:txBody>
          <a:bodyPr>
            <a:normAutofit/>
          </a:bodyPr>
          <a:lstStyle/>
          <a:p>
            <a:r>
              <a:rPr lang="en-US" dirty="0"/>
              <a:t>Incorporate M-proteins into Luminex assay</a:t>
            </a:r>
          </a:p>
          <a:p>
            <a:r>
              <a:rPr lang="en-US" dirty="0"/>
              <a:t>Develop ELISA / Luminex to measure IgA from oral fluid</a:t>
            </a:r>
          </a:p>
          <a:p>
            <a:r>
              <a:rPr lang="en-US" dirty="0"/>
              <a:t>Move to MRCG</a:t>
            </a:r>
          </a:p>
          <a:p>
            <a:r>
              <a:rPr lang="en-US" dirty="0"/>
              <a:t>Measure antibodies to vaccine antigens from </a:t>
            </a:r>
            <a:r>
              <a:rPr lang="en-US" dirty="0" err="1"/>
              <a:t>SpyCATS</a:t>
            </a:r>
            <a:r>
              <a:rPr lang="en-US" dirty="0"/>
              <a:t> cohort</a:t>
            </a:r>
          </a:p>
          <a:p>
            <a:r>
              <a:rPr lang="en-US" dirty="0"/>
              <a:t>Analysis to interrogate hypotheses and identify correlate of protection</a:t>
            </a:r>
          </a:p>
          <a:p>
            <a:r>
              <a:rPr lang="en-US" dirty="0"/>
              <a:t>Whole genome sequencing to genotype isolates to investigate strain specific antibody dynamics   </a:t>
            </a:r>
          </a:p>
          <a:p>
            <a:r>
              <a:rPr lang="en-US" dirty="0"/>
              <a:t>Functional immune assays to explore serological correlate of protection</a:t>
            </a:r>
          </a:p>
        </p:txBody>
      </p:sp>
      <p:sp>
        <p:nvSpPr>
          <p:cNvPr id="13" name="Title 12">
            <a:extLst>
              <a:ext uri="{FF2B5EF4-FFF2-40B4-BE49-F238E27FC236}">
                <a16:creationId xmlns:a16="http://schemas.microsoft.com/office/drawing/2014/main" id="{B4EEB6DD-A755-9B47-8461-B77DF78D4EDB}"/>
              </a:ext>
            </a:extLst>
          </p:cNvPr>
          <p:cNvSpPr>
            <a:spLocks noGrp="1"/>
          </p:cNvSpPr>
          <p:nvPr>
            <p:ph type="title"/>
          </p:nvPr>
        </p:nvSpPr>
        <p:spPr>
          <a:xfrm>
            <a:off x="232611" y="140536"/>
            <a:ext cx="10515600" cy="1325563"/>
          </a:xfrm>
        </p:spPr>
        <p:txBody>
          <a:bodyPr/>
          <a:lstStyle/>
          <a:p>
            <a:r>
              <a:rPr lang="en-US" dirty="0"/>
              <a:t>Next steps:</a:t>
            </a:r>
          </a:p>
        </p:txBody>
      </p:sp>
    </p:spTree>
    <p:extLst>
      <p:ext uri="{BB962C8B-B14F-4D97-AF65-F5344CB8AC3E}">
        <p14:creationId xmlns:p14="http://schemas.microsoft.com/office/powerpoint/2010/main" val="115831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MRC_IEU_Bristol.png"/>
          <p:cNvPicPr/>
          <p:nvPr/>
        </p:nvPicPr>
        <p:blipFill rotWithShape="1">
          <a:blip r:embed="rId3">
            <a:extLst>
              <a:ext uri="{28A0092B-C50C-407E-A947-70E740481C1C}">
                <a14:useLocalDpi xmlns:a14="http://schemas.microsoft.com/office/drawing/2010/main" val="0"/>
              </a:ext>
            </a:extLst>
          </a:blip>
          <a:srcRect l="12402" t="22179" r="13320" b="27200"/>
          <a:stretch/>
        </p:blipFill>
        <p:spPr>
          <a:xfrm>
            <a:off x="6471251" y="-172764"/>
            <a:ext cx="5535126" cy="2362497"/>
          </a:xfrm>
          <a:prstGeom prst="rect">
            <a:avLst/>
          </a:prstGeom>
        </p:spPr>
      </p:pic>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10569119" y="6069956"/>
            <a:ext cx="1437258" cy="507541"/>
          </a:xfrm>
          <a:prstGeom prst="rect">
            <a:avLst/>
          </a:prstGeom>
          <a:noFill/>
          <a:ln>
            <a:noFill/>
          </a:ln>
        </p:spPr>
      </p:pic>
      <p:pic>
        <p:nvPicPr>
          <p:cNvPr id="31" name="Picture 30" descr="Image">
            <a:extLst>
              <a:ext uri="{FF2B5EF4-FFF2-40B4-BE49-F238E27FC236}">
                <a16:creationId xmlns:a16="http://schemas.microsoft.com/office/drawing/2014/main" id="{6882E669-687F-0A48-BEDA-E8432C72A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484" y="4578790"/>
            <a:ext cx="2701847" cy="12373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p:nvPr/>
        </p:nvPicPr>
        <p:blipFill>
          <a:blip r:embed="rId6">
            <a:extLst>
              <a:ext uri="{28A0092B-C50C-407E-A947-70E740481C1C}">
                <a14:useLocalDpi xmlns:a14="http://schemas.microsoft.com/office/drawing/2010/main" val="0"/>
              </a:ext>
            </a:extLst>
          </a:blip>
          <a:srcRect/>
          <a:stretch>
            <a:fillRect/>
          </a:stretch>
        </p:blipFill>
        <p:spPr bwMode="auto">
          <a:xfrm>
            <a:off x="8615879" y="5975446"/>
            <a:ext cx="1727756" cy="802818"/>
          </a:xfrm>
          <a:prstGeom prst="rect">
            <a:avLst/>
          </a:prstGeom>
          <a:noFill/>
          <a:effectLst/>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5332" y="4314646"/>
            <a:ext cx="1831830" cy="1567136"/>
          </a:xfrm>
          <a:prstGeom prst="rect">
            <a:avLst/>
          </a:prstGeom>
        </p:spPr>
      </p:pic>
      <p:pic>
        <p:nvPicPr>
          <p:cNvPr id="34" name="Picture 33">
            <a:extLst>
              <a:ext uri="{FF2B5EF4-FFF2-40B4-BE49-F238E27FC236}">
                <a16:creationId xmlns:a16="http://schemas.microsoft.com/office/drawing/2014/main" id="{91C3FE22-F459-E04B-ABDC-08DDFDD8BCB2}"/>
              </a:ext>
            </a:extLst>
          </p:cNvPr>
          <p:cNvPicPr>
            <a:picLocks noChangeAspect="1"/>
          </p:cNvPicPr>
          <p:nvPr/>
        </p:nvPicPr>
        <p:blipFill rotWithShape="1">
          <a:blip r:embed="rId8"/>
          <a:srcRect r="15523"/>
          <a:stretch/>
        </p:blipFill>
        <p:spPr>
          <a:xfrm>
            <a:off x="6801987" y="6029178"/>
            <a:ext cx="1798306" cy="678130"/>
          </a:xfrm>
          <a:prstGeom prst="rect">
            <a:avLst/>
          </a:prstGeom>
        </p:spPr>
      </p:pic>
      <p:sp>
        <p:nvSpPr>
          <p:cNvPr id="35" name="TextBox 34"/>
          <p:cNvSpPr txBox="1"/>
          <p:nvPr/>
        </p:nvSpPr>
        <p:spPr>
          <a:xfrm>
            <a:off x="11010373" y="4736142"/>
            <a:ext cx="996004" cy="954107"/>
          </a:xfrm>
          <a:prstGeom prst="rect">
            <a:avLst/>
          </a:prstGeom>
          <a:noFill/>
        </p:spPr>
        <p:txBody>
          <a:bodyPr wrap="square" rtlCol="0">
            <a:spAutoFit/>
          </a:bodyPr>
          <a:lstStyle/>
          <a:p>
            <a:r>
              <a:rPr lang="en-US" sz="1400" dirty="0"/>
              <a:t>Vaccines Institute for Global Health</a:t>
            </a:r>
          </a:p>
        </p:txBody>
      </p:sp>
      <p:sp>
        <p:nvSpPr>
          <p:cNvPr id="39" name="Title 1"/>
          <p:cNvSpPr>
            <a:spLocks noGrp="1"/>
          </p:cNvSpPr>
          <p:nvPr>
            <p:ph type="title"/>
          </p:nvPr>
        </p:nvSpPr>
        <p:spPr>
          <a:xfrm>
            <a:off x="2643249" y="1323635"/>
            <a:ext cx="3203458" cy="4147110"/>
          </a:xfrm>
        </p:spPr>
        <p:txBody>
          <a:bodyPr>
            <a:normAutofit fontScale="90000"/>
          </a:bodyPr>
          <a:lstStyle/>
          <a:p>
            <a:r>
              <a:rPr lang="en-GB" sz="2200" b="1" dirty="0"/>
              <a:t>Supervisors</a:t>
            </a:r>
            <a:r>
              <a:rPr lang="en-GB" sz="2200" dirty="0"/>
              <a:t>:</a:t>
            </a:r>
            <a:br>
              <a:rPr lang="en-GB" sz="2200" dirty="0"/>
            </a:br>
            <a:r>
              <a:rPr lang="en-GB" sz="2200" dirty="0" err="1"/>
              <a:t>Beate</a:t>
            </a:r>
            <a:r>
              <a:rPr lang="en-GB" sz="2200" dirty="0"/>
              <a:t> </a:t>
            </a:r>
            <a:r>
              <a:rPr lang="en-GB" sz="2200" dirty="0" err="1"/>
              <a:t>Kampmann</a:t>
            </a:r>
            <a:br>
              <a:rPr lang="en-GB" sz="2200" dirty="0"/>
            </a:br>
            <a:r>
              <a:rPr lang="en-GB" sz="2200" dirty="0" err="1"/>
              <a:t>Thushan</a:t>
            </a:r>
            <a:r>
              <a:rPr lang="en-GB" sz="2200" dirty="0"/>
              <a:t> de Silva </a:t>
            </a:r>
            <a:br>
              <a:rPr lang="en-GB" sz="2200" dirty="0"/>
            </a:br>
            <a:r>
              <a:rPr lang="en-GB" sz="2200" dirty="0"/>
              <a:t>Claire Turner</a:t>
            </a:r>
            <a:br>
              <a:rPr lang="en-GB" sz="2200" dirty="0"/>
            </a:br>
            <a:br>
              <a:rPr lang="en-GB" sz="2200" dirty="0"/>
            </a:br>
            <a:r>
              <a:rPr lang="en-GB" sz="2200" b="1" dirty="0"/>
              <a:t>MSSG study group / key collaborators:</a:t>
            </a:r>
            <a:br>
              <a:rPr lang="en-GB" sz="2200" dirty="0"/>
            </a:br>
            <a:r>
              <a:rPr lang="en-GB" sz="2200" dirty="0" err="1"/>
              <a:t>Saikou</a:t>
            </a:r>
            <a:r>
              <a:rPr lang="en-GB" sz="2200" dirty="0"/>
              <a:t> Bah</a:t>
            </a:r>
            <a:br>
              <a:rPr lang="en-GB" sz="2200" dirty="0"/>
            </a:br>
            <a:r>
              <a:rPr lang="en-GB" sz="2200" dirty="0" err="1"/>
              <a:t>Annete</a:t>
            </a:r>
            <a:r>
              <a:rPr lang="en-GB" sz="2200" dirty="0"/>
              <a:t> </a:t>
            </a:r>
            <a:r>
              <a:rPr lang="en-GB" sz="2200" dirty="0" err="1"/>
              <a:t>Erhart</a:t>
            </a:r>
            <a:br>
              <a:rPr lang="en-GB" sz="2200" dirty="0"/>
            </a:br>
            <a:r>
              <a:rPr lang="en-GB" sz="2200" dirty="0"/>
              <a:t>Abdul Sesay</a:t>
            </a:r>
            <a:br>
              <a:rPr lang="en-GB" sz="2200" dirty="0"/>
            </a:br>
            <a:r>
              <a:rPr lang="en-GB" sz="2200" dirty="0"/>
              <a:t>Sona </a:t>
            </a:r>
            <a:r>
              <a:rPr lang="en-GB" sz="2200" dirty="0" err="1"/>
              <a:t>Jabang</a:t>
            </a:r>
            <a:br>
              <a:rPr lang="en-GB" sz="2200" dirty="0"/>
            </a:br>
            <a:r>
              <a:rPr lang="en-GB" sz="2200" dirty="0"/>
              <a:t>Edwin Armitage</a:t>
            </a:r>
            <a:br>
              <a:rPr lang="en-GB" sz="2200" dirty="0"/>
            </a:br>
            <a:r>
              <a:rPr lang="en-GB" sz="2200" dirty="0" err="1"/>
              <a:t>Gabreille</a:t>
            </a:r>
            <a:r>
              <a:rPr lang="en-GB" sz="2200" dirty="0"/>
              <a:t> de </a:t>
            </a:r>
            <a:r>
              <a:rPr lang="en-GB" sz="2200" dirty="0" err="1"/>
              <a:t>Crombrugghe</a:t>
            </a:r>
            <a:br>
              <a:rPr lang="en-GB" sz="2200" dirty="0"/>
            </a:br>
            <a:r>
              <a:rPr lang="en-GB" sz="2200" dirty="0" err="1"/>
              <a:t>Ya</a:t>
            </a:r>
            <a:r>
              <a:rPr lang="en-GB" sz="2200" dirty="0"/>
              <a:t> </a:t>
            </a:r>
            <a:r>
              <a:rPr lang="en-GB" sz="2200" dirty="0" err="1"/>
              <a:t>Jankey</a:t>
            </a:r>
            <a:r>
              <a:rPr lang="en-GB" sz="2200" dirty="0"/>
              <a:t> </a:t>
            </a:r>
            <a:r>
              <a:rPr lang="en-GB" sz="2200" dirty="0" err="1"/>
              <a:t>Jagne</a:t>
            </a:r>
            <a:br>
              <a:rPr lang="en-GB" sz="2200" dirty="0"/>
            </a:br>
            <a:r>
              <a:rPr lang="en-GB" sz="2200" dirty="0"/>
              <a:t>Elina </a:t>
            </a:r>
            <a:r>
              <a:rPr lang="en-GB" sz="2200" dirty="0" err="1"/>
              <a:t>Senghore</a:t>
            </a:r>
            <a:r>
              <a:rPr lang="en-GB" sz="2200" dirty="0"/>
              <a:t> </a:t>
            </a:r>
            <a:br>
              <a:rPr lang="en-GB" sz="2200" dirty="0"/>
            </a:br>
            <a:r>
              <a:rPr lang="en-GB" sz="2200" dirty="0"/>
              <a:t>Michael Marks </a:t>
            </a:r>
            <a:br>
              <a:rPr lang="en-GB" sz="2200" dirty="0"/>
            </a:br>
            <a:r>
              <a:rPr lang="en-GB" sz="2200" dirty="0"/>
              <a:t>Martina Carducci</a:t>
            </a:r>
            <a:br>
              <a:rPr lang="en-GB" sz="2200" dirty="0"/>
            </a:br>
            <a:r>
              <a:rPr lang="en-GB" sz="2200" dirty="0"/>
              <a:t>Luisa </a:t>
            </a:r>
            <a:r>
              <a:rPr lang="en-GB" sz="2200" dirty="0" err="1"/>
              <a:t>Massai</a:t>
            </a:r>
            <a:br>
              <a:rPr lang="en-GB" sz="2200" dirty="0"/>
            </a:br>
            <a:r>
              <a:rPr lang="en-GB" sz="2200" dirty="0"/>
              <a:t>Omar Rossi</a:t>
            </a:r>
            <a:br>
              <a:rPr lang="en-GB" sz="2200" dirty="0"/>
            </a:br>
            <a:r>
              <a:rPr lang="en-GB" sz="2200" dirty="0" err="1"/>
              <a:t>Danillo</a:t>
            </a:r>
            <a:r>
              <a:rPr lang="en-GB" sz="2200" dirty="0"/>
              <a:t> Gomes</a:t>
            </a:r>
            <a:br>
              <a:rPr lang="en-GB" sz="2200" dirty="0"/>
            </a:br>
            <a:r>
              <a:rPr lang="en-GB" sz="2200" dirty="0"/>
              <a:t>Pierre </a:t>
            </a:r>
            <a:r>
              <a:rPr lang="en-GB" sz="2200" dirty="0" err="1"/>
              <a:t>Smeesters</a:t>
            </a:r>
            <a:br>
              <a:rPr lang="en-GB" sz="2200" dirty="0"/>
            </a:br>
            <a:r>
              <a:rPr lang="en-GB" sz="2200" dirty="0"/>
              <a:t>Allie Shaw </a:t>
            </a:r>
            <a:br>
              <a:rPr lang="en-GB" sz="2200" dirty="0"/>
            </a:br>
            <a:r>
              <a:rPr lang="en-GB" sz="2200" dirty="0"/>
              <a:t>Lilith Whittles </a:t>
            </a:r>
            <a:endParaRPr lang="en-US" sz="3600" dirty="0"/>
          </a:p>
        </p:txBody>
      </p:sp>
      <p:sp>
        <p:nvSpPr>
          <p:cNvPr id="4" name="TextBox 3"/>
          <p:cNvSpPr txBox="1"/>
          <p:nvPr/>
        </p:nvSpPr>
        <p:spPr>
          <a:xfrm>
            <a:off x="6605922" y="2573009"/>
            <a:ext cx="5618817" cy="1107996"/>
          </a:xfrm>
          <a:prstGeom prst="rect">
            <a:avLst/>
          </a:prstGeom>
          <a:noFill/>
        </p:spPr>
        <p:txBody>
          <a:bodyPr wrap="square" rtlCol="0">
            <a:spAutoFit/>
          </a:bodyPr>
          <a:lstStyle/>
          <a:p>
            <a:r>
              <a:rPr lang="en-US" sz="6600" dirty="0"/>
              <a:t>Any questions? </a:t>
            </a:r>
          </a:p>
        </p:txBody>
      </p:sp>
      <p:pic>
        <p:nvPicPr>
          <p:cNvPr id="11" name="Picture 10">
            <a:extLst>
              <a:ext uri="{FF2B5EF4-FFF2-40B4-BE49-F238E27FC236}">
                <a16:creationId xmlns:a16="http://schemas.microsoft.com/office/drawing/2014/main" id="{27718C3A-45A2-5446-88DD-7B0C966E4BA4}"/>
              </a:ext>
            </a:extLst>
          </p:cNvPr>
          <p:cNvPicPr>
            <a:picLocks noChangeAspect="1"/>
          </p:cNvPicPr>
          <p:nvPr/>
        </p:nvPicPr>
        <p:blipFill rotWithShape="1">
          <a:blip r:embed="rId9">
            <a:extLst>
              <a:ext uri="{28A0092B-C50C-407E-A947-70E740481C1C}">
                <a14:useLocalDpi xmlns:a14="http://schemas.microsoft.com/office/drawing/2010/main" val="0"/>
              </a:ext>
            </a:extLst>
          </a:blip>
          <a:srcRect l="11840" r="9588"/>
          <a:stretch/>
        </p:blipFill>
        <p:spPr>
          <a:xfrm flipH="1">
            <a:off x="381404" y="4522478"/>
            <a:ext cx="1684867" cy="1896534"/>
          </a:xfrm>
          <a:prstGeom prst="rect">
            <a:avLst/>
          </a:prstGeom>
        </p:spPr>
      </p:pic>
      <p:pic>
        <p:nvPicPr>
          <p:cNvPr id="14" name="Picture 13">
            <a:extLst>
              <a:ext uri="{FF2B5EF4-FFF2-40B4-BE49-F238E27FC236}">
                <a16:creationId xmlns:a16="http://schemas.microsoft.com/office/drawing/2014/main" id="{3340B35C-AD65-E94F-A678-33078CFE4D45}"/>
              </a:ext>
            </a:extLst>
          </p:cNvPr>
          <p:cNvPicPr>
            <a:picLocks noChangeAspect="1"/>
          </p:cNvPicPr>
          <p:nvPr/>
        </p:nvPicPr>
        <p:blipFill rotWithShape="1">
          <a:blip r:embed="rId10">
            <a:extLst>
              <a:ext uri="{28A0092B-C50C-407E-A947-70E740481C1C}">
                <a14:useLocalDpi xmlns:a14="http://schemas.microsoft.com/office/drawing/2010/main" val="0"/>
              </a:ext>
            </a:extLst>
          </a:blip>
          <a:srcRect b="3955"/>
          <a:stretch/>
        </p:blipFill>
        <p:spPr>
          <a:xfrm>
            <a:off x="381405" y="2444398"/>
            <a:ext cx="1684866" cy="2034585"/>
          </a:xfrm>
          <a:prstGeom prst="rect">
            <a:avLst/>
          </a:prstGeom>
        </p:spPr>
      </p:pic>
      <p:pic>
        <p:nvPicPr>
          <p:cNvPr id="15" name="Picture 14">
            <a:extLst>
              <a:ext uri="{FF2B5EF4-FFF2-40B4-BE49-F238E27FC236}">
                <a16:creationId xmlns:a16="http://schemas.microsoft.com/office/drawing/2014/main" id="{10E75A2F-9F69-BA4D-8F9F-71790FFAD7E5}"/>
              </a:ext>
            </a:extLst>
          </p:cNvPr>
          <p:cNvPicPr>
            <a:picLocks noChangeAspect="1"/>
          </p:cNvPicPr>
          <p:nvPr/>
        </p:nvPicPr>
        <p:blipFill rotWithShape="1">
          <a:blip r:embed="rId11">
            <a:extLst>
              <a:ext uri="{28A0092B-C50C-407E-A947-70E740481C1C}">
                <a14:useLocalDpi xmlns:a14="http://schemas.microsoft.com/office/drawing/2010/main" val="0"/>
              </a:ext>
            </a:extLst>
          </a:blip>
          <a:srcRect l="10489" r="17267" b="9168"/>
          <a:stretch/>
        </p:blipFill>
        <p:spPr>
          <a:xfrm>
            <a:off x="365821" y="282534"/>
            <a:ext cx="1684867" cy="2118369"/>
          </a:xfrm>
          <a:prstGeom prst="rect">
            <a:avLst/>
          </a:prstGeom>
        </p:spPr>
      </p:pic>
    </p:spTree>
    <p:extLst>
      <p:ext uri="{BB962C8B-B14F-4D97-AF65-F5344CB8AC3E}">
        <p14:creationId xmlns:p14="http://schemas.microsoft.com/office/powerpoint/2010/main" val="14358722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D07B-904C-BD4D-B7B2-23CD328C8E79}"/>
              </a:ext>
            </a:extLst>
          </p:cNvPr>
          <p:cNvSpPr>
            <a:spLocks noGrp="1"/>
          </p:cNvSpPr>
          <p:nvPr>
            <p:ph type="title"/>
          </p:nvPr>
        </p:nvSpPr>
        <p:spPr>
          <a:xfrm>
            <a:off x="668927" y="1537649"/>
            <a:ext cx="10515600" cy="1325563"/>
          </a:xfrm>
        </p:spPr>
        <p:txBody>
          <a:bodyPr>
            <a:normAutofit fontScale="90000"/>
          </a:bodyPr>
          <a:lstStyle/>
          <a:p>
            <a:br>
              <a:rPr lang="en-US" dirty="0"/>
            </a:br>
            <a:br>
              <a:rPr lang="en-US" dirty="0"/>
            </a:br>
            <a:r>
              <a:rPr lang="en-US" dirty="0"/>
              <a:t>Outline:</a:t>
            </a:r>
            <a:br>
              <a:rPr lang="en-US" dirty="0"/>
            </a:br>
            <a:endParaRPr lang="en-US" dirty="0"/>
          </a:p>
        </p:txBody>
      </p:sp>
      <p:sp>
        <p:nvSpPr>
          <p:cNvPr id="3" name="Content Placeholder 2">
            <a:extLst>
              <a:ext uri="{FF2B5EF4-FFF2-40B4-BE49-F238E27FC236}">
                <a16:creationId xmlns:a16="http://schemas.microsoft.com/office/drawing/2014/main" id="{98124246-C66F-8643-8817-E921DCF7D32F}"/>
              </a:ext>
            </a:extLst>
          </p:cNvPr>
          <p:cNvSpPr>
            <a:spLocks noGrp="1"/>
          </p:cNvSpPr>
          <p:nvPr>
            <p:ph idx="1"/>
          </p:nvPr>
        </p:nvSpPr>
        <p:spPr>
          <a:xfrm>
            <a:off x="668927" y="3081102"/>
            <a:ext cx="10515600" cy="4351338"/>
          </a:xfrm>
        </p:spPr>
        <p:txBody>
          <a:bodyPr/>
          <a:lstStyle/>
          <a:p>
            <a:pPr marL="514350" indent="-514350">
              <a:buAutoNum type="arabicPeriod"/>
            </a:pPr>
            <a:r>
              <a:rPr lang="en-US" dirty="0"/>
              <a:t>Background information – setting the (vac) scene </a:t>
            </a:r>
          </a:p>
          <a:p>
            <a:pPr marL="514350" indent="-514350">
              <a:buAutoNum type="arabicPeriod"/>
            </a:pPr>
            <a:r>
              <a:rPr lang="en-US" dirty="0"/>
              <a:t>Serological responses to Strep A </a:t>
            </a:r>
            <a:r>
              <a:rPr lang="en-US" dirty="0" err="1"/>
              <a:t>colonisation</a:t>
            </a:r>
            <a:endParaRPr lang="en-US" dirty="0"/>
          </a:p>
          <a:p>
            <a:pPr marL="514350" indent="-514350">
              <a:buAutoNum type="arabicPeriod"/>
            </a:pPr>
            <a:r>
              <a:rPr lang="en-US" dirty="0"/>
              <a:t>Opportunities provided by </a:t>
            </a:r>
            <a:r>
              <a:rPr lang="en-US" dirty="0" err="1"/>
              <a:t>SpyCATS</a:t>
            </a:r>
            <a:r>
              <a:rPr lang="en-US" dirty="0"/>
              <a:t> longitudinal household study</a:t>
            </a:r>
          </a:p>
          <a:p>
            <a:pPr marL="514350" indent="-514350">
              <a:buAutoNum type="arabicPeriod"/>
            </a:pPr>
            <a:r>
              <a:rPr lang="en-US" dirty="0"/>
              <a:t>Luminex 4-plex assay development </a:t>
            </a:r>
          </a:p>
          <a:p>
            <a:pPr marL="514350" indent="-514350">
              <a:buAutoNum type="arabicPeriod"/>
            </a:pPr>
            <a:r>
              <a:rPr lang="en-US" dirty="0"/>
              <a:t>Next steps </a:t>
            </a:r>
          </a:p>
        </p:txBody>
      </p:sp>
      <p:pic>
        <p:nvPicPr>
          <p:cNvPr id="4" name="Picture 3" descr="MRC_IEU_Bristol.png">
            <a:extLst>
              <a:ext uri="{FF2B5EF4-FFF2-40B4-BE49-F238E27FC236}">
                <a16:creationId xmlns:a16="http://schemas.microsoft.com/office/drawing/2014/main" id="{96C1916C-FB26-5543-A7D5-A9F816B85201}"/>
              </a:ext>
            </a:extLst>
          </p:cNvPr>
          <p:cNvPicPr/>
          <p:nvPr/>
        </p:nvPicPr>
        <p:blipFill rotWithShape="1">
          <a:blip r:embed="rId2">
            <a:extLst>
              <a:ext uri="{28A0092B-C50C-407E-A947-70E740481C1C}">
                <a14:useLocalDpi xmlns:a14="http://schemas.microsoft.com/office/drawing/2010/main" val="0"/>
              </a:ext>
            </a:extLst>
          </a:blip>
          <a:srcRect l="12402" t="22179" r="13320" b="27200"/>
          <a:stretch/>
        </p:blipFill>
        <p:spPr>
          <a:xfrm>
            <a:off x="7630484" y="-243275"/>
            <a:ext cx="4356289" cy="1910030"/>
          </a:xfrm>
          <a:prstGeom prst="rect">
            <a:avLst/>
          </a:prstGeom>
        </p:spPr>
      </p:pic>
    </p:spTree>
    <p:extLst>
      <p:ext uri="{BB962C8B-B14F-4D97-AF65-F5344CB8AC3E}">
        <p14:creationId xmlns:p14="http://schemas.microsoft.com/office/powerpoint/2010/main" val="5753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4549E6-8FA5-ED44-AF02-3F1AE2C86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 t="1291" r="1133" b="37358"/>
          <a:stretch/>
        </p:blipFill>
        <p:spPr bwMode="auto">
          <a:xfrm>
            <a:off x="230600" y="1117626"/>
            <a:ext cx="6007592" cy="35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RC_IEU_Bristol.png">
            <a:extLst>
              <a:ext uri="{FF2B5EF4-FFF2-40B4-BE49-F238E27FC236}">
                <a16:creationId xmlns:a16="http://schemas.microsoft.com/office/drawing/2014/main" id="{83C8DD62-D47A-B34D-A68C-36F8C2166E77}"/>
              </a:ext>
            </a:extLst>
          </p:cNvPr>
          <p:cNvPicPr/>
          <p:nvPr/>
        </p:nvPicPr>
        <p:blipFill rotWithShape="1">
          <a:blip r:embed="rId4"/>
          <a:srcRect l="10350" t="30625" r="49743" b="27875"/>
          <a:stretch/>
        </p:blipFill>
        <p:spPr>
          <a:xfrm>
            <a:off x="8171267" y="-6604"/>
            <a:ext cx="2212127" cy="1292676"/>
          </a:xfrm>
          <a:prstGeom prst="rect">
            <a:avLst/>
          </a:prstGeom>
        </p:spPr>
      </p:pic>
      <p:pic>
        <p:nvPicPr>
          <p:cNvPr id="8" name="Picture 7" descr="MRC_IEU_Bristol.png">
            <a:extLst>
              <a:ext uri="{FF2B5EF4-FFF2-40B4-BE49-F238E27FC236}">
                <a16:creationId xmlns:a16="http://schemas.microsoft.com/office/drawing/2014/main" id="{83C8DD62-D47A-B34D-A68C-36F8C2166E77}"/>
              </a:ext>
            </a:extLst>
          </p:cNvPr>
          <p:cNvPicPr/>
          <p:nvPr/>
        </p:nvPicPr>
        <p:blipFill rotWithShape="1">
          <a:blip r:embed="rId4"/>
          <a:srcRect l="52603" t="26102" r="10655" b="24417"/>
          <a:stretch/>
        </p:blipFill>
        <p:spPr>
          <a:xfrm>
            <a:off x="10244781" y="-538"/>
            <a:ext cx="2071688" cy="1280544"/>
          </a:xfrm>
          <a:prstGeom prst="rect">
            <a:avLst/>
          </a:prstGeom>
        </p:spPr>
      </p:pic>
      <p:sp>
        <p:nvSpPr>
          <p:cNvPr id="41" name="Rounded Rectangle 40"/>
          <p:cNvSpPr/>
          <p:nvPr/>
        </p:nvSpPr>
        <p:spPr>
          <a:xfrm>
            <a:off x="807890" y="222823"/>
            <a:ext cx="2381634" cy="8953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VACCINE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062" y="96960"/>
            <a:ext cx="3224216" cy="1183046"/>
          </a:xfrm>
          <a:prstGeom prst="rect">
            <a:avLst/>
          </a:prstGeom>
        </p:spPr>
      </p:pic>
      <p:sp>
        <p:nvSpPr>
          <p:cNvPr id="6" name="TextBox 5">
            <a:extLst>
              <a:ext uri="{FF2B5EF4-FFF2-40B4-BE49-F238E27FC236}">
                <a16:creationId xmlns:a16="http://schemas.microsoft.com/office/drawing/2014/main" id="{310DD529-FD94-AF40-B92D-71E0D5A62CDF}"/>
              </a:ext>
            </a:extLst>
          </p:cNvPr>
          <p:cNvSpPr txBox="1"/>
          <p:nvPr/>
        </p:nvSpPr>
        <p:spPr>
          <a:xfrm>
            <a:off x="1858900" y="4549676"/>
            <a:ext cx="8524494" cy="2308324"/>
          </a:xfrm>
          <a:prstGeom prst="rect">
            <a:avLst/>
          </a:prstGeom>
          <a:noFill/>
        </p:spPr>
        <p:txBody>
          <a:bodyPr wrap="square" rtlCol="0">
            <a:spAutoFit/>
          </a:bodyPr>
          <a:lstStyle/>
          <a:p>
            <a:pPr algn="ctr"/>
            <a:r>
              <a:rPr lang="en-US" sz="4800" dirty="0"/>
              <a:t>A safe and effective vaccine against Strep A is major global health priority </a:t>
            </a:r>
          </a:p>
        </p:txBody>
      </p:sp>
      <p:pic>
        <p:nvPicPr>
          <p:cNvPr id="10" name="New picture">
            <a:extLst>
              <a:ext uri="{FF2B5EF4-FFF2-40B4-BE49-F238E27FC236}">
                <a16:creationId xmlns:a16="http://schemas.microsoft.com/office/drawing/2014/main" id="{BDF2C5CE-BEB6-3A40-BF6F-60F665FF003E}"/>
              </a:ext>
            </a:extLst>
          </p:cNvPr>
          <p:cNvPicPr/>
          <p:nvPr/>
        </p:nvPicPr>
        <p:blipFill>
          <a:blip r:embed="rId6"/>
          <a:stretch>
            <a:fillRect/>
          </a:stretch>
        </p:blipFill>
        <p:spPr>
          <a:xfrm>
            <a:off x="6766614" y="1292138"/>
            <a:ext cx="4783701" cy="3438116"/>
          </a:xfrm>
          <a:prstGeom prst="rect">
            <a:avLst/>
          </a:prstGeom>
        </p:spPr>
      </p:pic>
    </p:spTree>
    <p:extLst>
      <p:ext uri="{BB962C8B-B14F-4D97-AF65-F5344CB8AC3E}">
        <p14:creationId xmlns:p14="http://schemas.microsoft.com/office/powerpoint/2010/main" val="423939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599" y="2126669"/>
            <a:ext cx="10231794" cy="5016758"/>
          </a:xfrm>
          <a:prstGeom prst="rect">
            <a:avLst/>
          </a:prstGeom>
          <a:noFill/>
          <a:ln>
            <a:noFill/>
          </a:ln>
        </p:spPr>
        <p:txBody>
          <a:bodyPr wrap="square" rtlCol="0">
            <a:spAutoFit/>
          </a:bodyPr>
          <a:lstStyle/>
          <a:p>
            <a:pPr algn="ctr"/>
            <a:r>
              <a:rPr lang="en-US" sz="3600" b="1" dirty="0"/>
              <a:t>Knowledge gaps:</a:t>
            </a:r>
          </a:p>
          <a:p>
            <a:pPr algn="ctr"/>
            <a:endParaRPr lang="en-US" sz="3600" b="1" dirty="0"/>
          </a:p>
          <a:p>
            <a:pPr marL="457200" indent="-457200">
              <a:buFont typeface="Arial" charset="0"/>
              <a:buChar char="•"/>
            </a:pPr>
            <a:r>
              <a:rPr lang="en-US" sz="3600" dirty="0"/>
              <a:t>Natural immunity to non-invasive infection</a:t>
            </a:r>
          </a:p>
          <a:p>
            <a:pPr marL="457200" indent="-457200">
              <a:buFont typeface="Arial" charset="0"/>
              <a:buChar char="•"/>
            </a:pPr>
            <a:r>
              <a:rPr lang="en-US" sz="3600" dirty="0"/>
              <a:t>Role of mucosa in protective immunity</a:t>
            </a:r>
          </a:p>
          <a:p>
            <a:pPr marL="457200" indent="-457200">
              <a:buFont typeface="Arial" charset="0"/>
              <a:buChar char="•"/>
            </a:pPr>
            <a:r>
              <a:rPr lang="en-US" sz="3600" dirty="0"/>
              <a:t>Correlates of protection</a:t>
            </a:r>
          </a:p>
          <a:p>
            <a:pPr marL="457200" indent="-457200">
              <a:buFont typeface="Arial" charset="0"/>
              <a:buChar char="•"/>
            </a:pPr>
            <a:endParaRPr lang="en-US" sz="2800" dirty="0"/>
          </a:p>
          <a:p>
            <a:pPr algn="ctr"/>
            <a:r>
              <a:rPr lang="en-US" sz="2800" dirty="0"/>
              <a:t> </a:t>
            </a:r>
          </a:p>
          <a:p>
            <a:pPr algn="ctr"/>
            <a:endParaRPr lang="en-US" sz="2800" dirty="0"/>
          </a:p>
          <a:p>
            <a:pPr algn="ctr"/>
            <a:endParaRPr lang="en-US" sz="2800" dirty="0"/>
          </a:p>
          <a:p>
            <a:pPr algn="ctr"/>
            <a:endParaRPr lang="en-US" sz="2800" dirty="0"/>
          </a:p>
        </p:txBody>
      </p:sp>
      <p:pic>
        <p:nvPicPr>
          <p:cNvPr id="7" name="Picture 6" descr="MRC_IEU_Bristol.png">
            <a:extLst>
              <a:ext uri="{FF2B5EF4-FFF2-40B4-BE49-F238E27FC236}">
                <a16:creationId xmlns:a16="http://schemas.microsoft.com/office/drawing/2014/main" id="{83C8DD62-D47A-B34D-A68C-36F8C2166E77}"/>
              </a:ext>
            </a:extLst>
          </p:cNvPr>
          <p:cNvPicPr/>
          <p:nvPr/>
        </p:nvPicPr>
        <p:blipFill rotWithShape="1">
          <a:blip r:embed="rId3"/>
          <a:srcRect l="10350" t="30625" r="49743" b="27875"/>
          <a:stretch/>
        </p:blipFill>
        <p:spPr>
          <a:xfrm>
            <a:off x="8171267" y="-6604"/>
            <a:ext cx="2212127" cy="1292676"/>
          </a:xfrm>
          <a:prstGeom prst="rect">
            <a:avLst/>
          </a:prstGeom>
        </p:spPr>
      </p:pic>
      <p:pic>
        <p:nvPicPr>
          <p:cNvPr id="8" name="Picture 7" descr="MRC_IEU_Bristol.png">
            <a:extLst>
              <a:ext uri="{FF2B5EF4-FFF2-40B4-BE49-F238E27FC236}">
                <a16:creationId xmlns:a16="http://schemas.microsoft.com/office/drawing/2014/main" id="{83C8DD62-D47A-B34D-A68C-36F8C2166E77}"/>
              </a:ext>
            </a:extLst>
          </p:cNvPr>
          <p:cNvPicPr/>
          <p:nvPr/>
        </p:nvPicPr>
        <p:blipFill rotWithShape="1">
          <a:blip r:embed="rId3"/>
          <a:srcRect l="52603" t="26102" r="10655" b="24417"/>
          <a:stretch/>
        </p:blipFill>
        <p:spPr>
          <a:xfrm>
            <a:off x="10244781" y="-538"/>
            <a:ext cx="2071688" cy="1280544"/>
          </a:xfrm>
          <a:prstGeom prst="rect">
            <a:avLst/>
          </a:prstGeom>
        </p:spPr>
      </p:pic>
      <p:sp>
        <p:nvSpPr>
          <p:cNvPr id="41" name="Rounded Rectangle 40"/>
          <p:cNvSpPr/>
          <p:nvPr/>
        </p:nvSpPr>
        <p:spPr>
          <a:xfrm>
            <a:off x="835599" y="237211"/>
            <a:ext cx="2381634" cy="8953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VACCINE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771" y="111348"/>
            <a:ext cx="3224216" cy="1183046"/>
          </a:xfrm>
          <a:prstGeom prst="rect">
            <a:avLst/>
          </a:prstGeom>
        </p:spPr>
      </p:pic>
      <p:pic>
        <p:nvPicPr>
          <p:cNvPr id="46" name="Content Placeholder 4">
            <a:extLst>
              <a:ext uri="{FF2B5EF4-FFF2-40B4-BE49-F238E27FC236}">
                <a16:creationId xmlns:a16="http://schemas.microsoft.com/office/drawing/2014/main" id="{92135B47-1C9B-2742-BAFA-C0B29CD89ADD}"/>
              </a:ext>
            </a:extLst>
          </p:cNvPr>
          <p:cNvPicPr>
            <a:picLocks noGrp="1" noChangeAspect="1"/>
          </p:cNvPicPr>
          <p:nvPr>
            <p:ph idx="1"/>
          </p:nvPr>
        </p:nvPicPr>
        <p:blipFill rotWithShape="1">
          <a:blip r:embed="rId5"/>
          <a:srcRect l="3841" t="13281" r="1183"/>
          <a:stretch/>
        </p:blipFill>
        <p:spPr>
          <a:xfrm>
            <a:off x="707142" y="1645812"/>
            <a:ext cx="10777716" cy="4705868"/>
          </a:xfrm>
        </p:spPr>
      </p:pic>
      <p:sp>
        <p:nvSpPr>
          <p:cNvPr id="47" name="Doughnut 46">
            <a:extLst>
              <a:ext uri="{FF2B5EF4-FFF2-40B4-BE49-F238E27FC236}">
                <a16:creationId xmlns:a16="http://schemas.microsoft.com/office/drawing/2014/main" id="{9134E56E-38FE-D341-871E-4139EFC667C3}"/>
              </a:ext>
            </a:extLst>
          </p:cNvPr>
          <p:cNvSpPr/>
          <p:nvPr/>
        </p:nvSpPr>
        <p:spPr>
          <a:xfrm>
            <a:off x="279049" y="2497941"/>
            <a:ext cx="11077352" cy="1139492"/>
          </a:xfrm>
          <a:prstGeom prst="donut">
            <a:avLst>
              <a:gd name="adj" fmla="val 63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ughnut 47">
            <a:extLst>
              <a:ext uri="{FF2B5EF4-FFF2-40B4-BE49-F238E27FC236}">
                <a16:creationId xmlns:a16="http://schemas.microsoft.com/office/drawing/2014/main" id="{E7C3F3F3-EA65-4145-8F85-F2CB9CE1C8EA}"/>
              </a:ext>
            </a:extLst>
          </p:cNvPr>
          <p:cNvSpPr/>
          <p:nvPr/>
        </p:nvSpPr>
        <p:spPr>
          <a:xfrm>
            <a:off x="203273" y="4024493"/>
            <a:ext cx="11077352" cy="1139492"/>
          </a:xfrm>
          <a:prstGeom prst="donut">
            <a:avLst>
              <a:gd name="adj" fmla="val 63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806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27186-9BC4-C445-BC86-FF98C45E0711}"/>
              </a:ext>
            </a:extLst>
          </p:cNvPr>
          <p:cNvSpPr txBox="1"/>
          <p:nvPr/>
        </p:nvSpPr>
        <p:spPr>
          <a:xfrm>
            <a:off x="5639912" y="3742265"/>
            <a:ext cx="420564" cy="369332"/>
          </a:xfrm>
          <a:prstGeom prst="rect">
            <a:avLst/>
          </a:prstGeom>
          <a:noFill/>
        </p:spPr>
        <p:txBody>
          <a:bodyPr wrap="none" rtlCol="0">
            <a:spAutoFit/>
          </a:bodyPr>
          <a:lstStyle/>
          <a:p>
            <a:r>
              <a:rPr lang="en-US" dirty="0"/>
              <a:t>VS</a:t>
            </a:r>
          </a:p>
        </p:txBody>
      </p:sp>
      <p:pic>
        <p:nvPicPr>
          <p:cNvPr id="7" name="Picture 6" descr="MRC_IEU_Bristol.png">
            <a:extLst>
              <a:ext uri="{FF2B5EF4-FFF2-40B4-BE49-F238E27FC236}">
                <a16:creationId xmlns:a16="http://schemas.microsoft.com/office/drawing/2014/main" id="{83C8DD62-D47A-B34D-A68C-36F8C2166E77}"/>
              </a:ext>
            </a:extLst>
          </p:cNvPr>
          <p:cNvPicPr/>
          <p:nvPr/>
        </p:nvPicPr>
        <p:blipFill rotWithShape="1">
          <a:blip r:embed="rId3"/>
          <a:srcRect l="10350" t="30625" r="49743" b="27875"/>
          <a:stretch/>
        </p:blipFill>
        <p:spPr>
          <a:xfrm>
            <a:off x="8171267" y="-6604"/>
            <a:ext cx="2212127" cy="1292676"/>
          </a:xfrm>
          <a:prstGeom prst="rect">
            <a:avLst/>
          </a:prstGeom>
        </p:spPr>
      </p:pic>
      <p:pic>
        <p:nvPicPr>
          <p:cNvPr id="8" name="Picture 7" descr="MRC_IEU_Bristol.png">
            <a:extLst>
              <a:ext uri="{FF2B5EF4-FFF2-40B4-BE49-F238E27FC236}">
                <a16:creationId xmlns:a16="http://schemas.microsoft.com/office/drawing/2014/main" id="{83C8DD62-D47A-B34D-A68C-36F8C2166E77}"/>
              </a:ext>
            </a:extLst>
          </p:cNvPr>
          <p:cNvPicPr/>
          <p:nvPr/>
        </p:nvPicPr>
        <p:blipFill rotWithShape="1">
          <a:blip r:embed="rId3"/>
          <a:srcRect l="52603" t="26102" r="10655" b="24417"/>
          <a:stretch/>
        </p:blipFill>
        <p:spPr>
          <a:xfrm>
            <a:off x="10244781" y="-538"/>
            <a:ext cx="2071688" cy="1280544"/>
          </a:xfrm>
          <a:prstGeom prst="rect">
            <a:avLst/>
          </a:prstGeom>
        </p:spPr>
      </p:pic>
      <p:sp>
        <p:nvSpPr>
          <p:cNvPr id="41" name="Rounded Rectangle 40"/>
          <p:cNvSpPr/>
          <p:nvPr/>
        </p:nvSpPr>
        <p:spPr>
          <a:xfrm>
            <a:off x="807890" y="222823"/>
            <a:ext cx="2381634" cy="8953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VACCINE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062" y="96960"/>
            <a:ext cx="3224216" cy="1183046"/>
          </a:xfrm>
          <a:prstGeom prst="rect">
            <a:avLst/>
          </a:prstGeom>
        </p:spPr>
      </p:pic>
      <p:sp>
        <p:nvSpPr>
          <p:cNvPr id="6" name="TextBox 5">
            <a:extLst>
              <a:ext uri="{FF2B5EF4-FFF2-40B4-BE49-F238E27FC236}">
                <a16:creationId xmlns:a16="http://schemas.microsoft.com/office/drawing/2014/main" id="{310DD529-FD94-AF40-B92D-71E0D5A62CDF}"/>
              </a:ext>
            </a:extLst>
          </p:cNvPr>
          <p:cNvSpPr txBox="1"/>
          <p:nvPr/>
        </p:nvSpPr>
        <p:spPr>
          <a:xfrm>
            <a:off x="519680" y="1349407"/>
            <a:ext cx="11672320" cy="523220"/>
          </a:xfrm>
          <a:prstGeom prst="rect">
            <a:avLst/>
          </a:prstGeom>
          <a:noFill/>
        </p:spPr>
        <p:txBody>
          <a:bodyPr wrap="square" rtlCol="0">
            <a:spAutoFit/>
          </a:bodyPr>
          <a:lstStyle/>
          <a:p>
            <a:pPr algn="ctr"/>
            <a:r>
              <a:rPr lang="en-US" sz="2800" dirty="0"/>
              <a:t>A safe and effective vaccine against Strep A is major global health priority </a:t>
            </a:r>
          </a:p>
        </p:txBody>
      </p:sp>
      <p:sp>
        <p:nvSpPr>
          <p:cNvPr id="9" name="Rounded Rectangle 8">
            <a:extLst>
              <a:ext uri="{FF2B5EF4-FFF2-40B4-BE49-F238E27FC236}">
                <a16:creationId xmlns:a16="http://schemas.microsoft.com/office/drawing/2014/main" id="{FD572E14-D9C0-A04D-B628-8FB85F383B83}"/>
              </a:ext>
            </a:extLst>
          </p:cNvPr>
          <p:cNvSpPr/>
          <p:nvPr/>
        </p:nvSpPr>
        <p:spPr>
          <a:xfrm>
            <a:off x="1497031" y="2988468"/>
            <a:ext cx="3700612" cy="1876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a:t>M protein </a:t>
            </a:r>
          </a:p>
          <a:p>
            <a:pPr algn="r"/>
            <a:r>
              <a:rPr lang="en-US" sz="3200" dirty="0"/>
              <a:t>vaccine</a:t>
            </a:r>
          </a:p>
        </p:txBody>
      </p:sp>
      <p:pic>
        <p:nvPicPr>
          <p:cNvPr id="13" name="Image 65" descr="blood sample.jpg">
            <a:extLst>
              <a:ext uri="{FF2B5EF4-FFF2-40B4-BE49-F238E27FC236}">
                <a16:creationId xmlns:a16="http://schemas.microsoft.com/office/drawing/2014/main" id="{58B8F8C7-50A8-AC45-A7F7-B8B782A3FB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23507" y="3364295"/>
            <a:ext cx="1164073" cy="1125272"/>
          </a:xfrm>
          <a:prstGeom prst="rect">
            <a:avLst/>
          </a:prstGeom>
        </p:spPr>
      </p:pic>
      <p:sp>
        <p:nvSpPr>
          <p:cNvPr id="16" name="Rounded Rectangle 15">
            <a:extLst>
              <a:ext uri="{FF2B5EF4-FFF2-40B4-BE49-F238E27FC236}">
                <a16:creationId xmlns:a16="http://schemas.microsoft.com/office/drawing/2014/main" id="{5C68CC29-D7B1-1E49-ACD8-79DC15C82968}"/>
              </a:ext>
            </a:extLst>
          </p:cNvPr>
          <p:cNvSpPr/>
          <p:nvPr/>
        </p:nvSpPr>
        <p:spPr>
          <a:xfrm>
            <a:off x="6860909" y="2988468"/>
            <a:ext cx="3700612" cy="1876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a:t>Conserved</a:t>
            </a:r>
          </a:p>
          <a:p>
            <a:pPr algn="r"/>
            <a:r>
              <a:rPr lang="en-US" sz="3200" dirty="0"/>
              <a:t> antigen</a:t>
            </a:r>
          </a:p>
          <a:p>
            <a:pPr algn="r"/>
            <a:r>
              <a:rPr lang="en-US" sz="3200" dirty="0"/>
              <a:t> vaccine</a:t>
            </a:r>
          </a:p>
        </p:txBody>
      </p:sp>
      <p:pic>
        <p:nvPicPr>
          <p:cNvPr id="17" name="Image 65" descr="blood sample.jpg">
            <a:extLst>
              <a:ext uri="{FF2B5EF4-FFF2-40B4-BE49-F238E27FC236}">
                <a16:creationId xmlns:a16="http://schemas.microsoft.com/office/drawing/2014/main" id="{DA924D0A-1203-254C-B9C0-6A05875AD72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87385" y="3364295"/>
            <a:ext cx="1164073" cy="1125272"/>
          </a:xfrm>
          <a:prstGeom prst="rect">
            <a:avLst/>
          </a:prstGeom>
        </p:spPr>
      </p:pic>
      <p:pic>
        <p:nvPicPr>
          <p:cNvPr id="14" name="Picture 13">
            <a:extLst>
              <a:ext uri="{FF2B5EF4-FFF2-40B4-BE49-F238E27FC236}">
                <a16:creationId xmlns:a16="http://schemas.microsoft.com/office/drawing/2014/main" id="{6B35A574-8CA6-F84E-A2E0-4BC512676A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139" y="2041976"/>
            <a:ext cx="8144274" cy="4737466"/>
          </a:xfrm>
          <a:prstGeom prst="rect">
            <a:avLst/>
          </a:prstGeom>
          <a:solidFill>
            <a:schemeClr val="bg1"/>
          </a:solidFill>
          <a:ln w="47625">
            <a:solidFill>
              <a:srgbClr val="002060"/>
            </a:solidFill>
          </a:ln>
        </p:spPr>
      </p:pic>
      <p:pic>
        <p:nvPicPr>
          <p:cNvPr id="15" name="Picture 14">
            <a:extLst>
              <a:ext uri="{FF2B5EF4-FFF2-40B4-BE49-F238E27FC236}">
                <a16:creationId xmlns:a16="http://schemas.microsoft.com/office/drawing/2014/main" id="{704A0FA9-9B33-7F44-AE25-96CC1681D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3223" y="5086535"/>
            <a:ext cx="1920342" cy="1642858"/>
          </a:xfrm>
          <a:prstGeom prst="rect">
            <a:avLst/>
          </a:prstGeom>
        </p:spPr>
      </p:pic>
      <p:sp>
        <p:nvSpPr>
          <p:cNvPr id="18" name="TextBox 17">
            <a:extLst>
              <a:ext uri="{FF2B5EF4-FFF2-40B4-BE49-F238E27FC236}">
                <a16:creationId xmlns:a16="http://schemas.microsoft.com/office/drawing/2014/main" id="{6A291E09-588E-4E43-89A8-817A72D0FAA1}"/>
              </a:ext>
            </a:extLst>
          </p:cNvPr>
          <p:cNvSpPr txBox="1"/>
          <p:nvPr/>
        </p:nvSpPr>
        <p:spPr>
          <a:xfrm>
            <a:off x="11018264" y="5508032"/>
            <a:ext cx="1044130" cy="954107"/>
          </a:xfrm>
          <a:prstGeom prst="rect">
            <a:avLst/>
          </a:prstGeom>
          <a:noFill/>
        </p:spPr>
        <p:txBody>
          <a:bodyPr wrap="square" rtlCol="0">
            <a:spAutoFit/>
          </a:bodyPr>
          <a:lstStyle/>
          <a:p>
            <a:r>
              <a:rPr lang="en-US" sz="1400" dirty="0"/>
              <a:t>Vaccines Institute for Global Health</a:t>
            </a:r>
          </a:p>
        </p:txBody>
      </p:sp>
    </p:spTree>
    <p:extLst>
      <p:ext uri="{BB962C8B-B14F-4D97-AF65-F5344CB8AC3E}">
        <p14:creationId xmlns:p14="http://schemas.microsoft.com/office/powerpoint/2010/main" val="3555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71D7154-10C8-844A-A478-38DDFE19324D}"/>
              </a:ext>
            </a:extLst>
          </p:cNvPr>
          <p:cNvSpPr/>
          <p:nvPr/>
        </p:nvSpPr>
        <p:spPr>
          <a:xfrm>
            <a:off x="7285125" y="406733"/>
            <a:ext cx="4648188" cy="178888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Serological response to </a:t>
            </a:r>
            <a:r>
              <a:rPr lang="en-US" sz="4000" dirty="0" err="1">
                <a:solidFill>
                  <a:schemeClr val="bg1"/>
                </a:solidFill>
              </a:rPr>
              <a:t>colonisation</a:t>
            </a:r>
            <a:endParaRPr lang="en-US" sz="4000" dirty="0">
              <a:solidFill>
                <a:schemeClr val="bg1"/>
              </a:solidFill>
            </a:endParaRPr>
          </a:p>
        </p:txBody>
      </p:sp>
      <p:pic>
        <p:nvPicPr>
          <p:cNvPr id="8" name="Content Placeholder 7">
            <a:extLst>
              <a:ext uri="{FF2B5EF4-FFF2-40B4-BE49-F238E27FC236}">
                <a16:creationId xmlns:a16="http://schemas.microsoft.com/office/drawing/2014/main" id="{9CC4697D-5A28-FA44-82E8-F3202C3E2C8C}"/>
              </a:ext>
            </a:extLst>
          </p:cNvPr>
          <p:cNvPicPr>
            <a:picLocks noGrp="1" noChangeAspect="1"/>
          </p:cNvPicPr>
          <p:nvPr>
            <p:ph idx="1"/>
          </p:nvPr>
        </p:nvPicPr>
        <p:blipFill rotWithShape="1">
          <a:blip r:embed="rId2"/>
          <a:srcRect r="22844" b="42007"/>
          <a:stretch/>
        </p:blipFill>
        <p:spPr>
          <a:xfrm>
            <a:off x="146233" y="561474"/>
            <a:ext cx="6473233" cy="6296526"/>
          </a:xfrm>
        </p:spPr>
      </p:pic>
      <p:sp>
        <p:nvSpPr>
          <p:cNvPr id="3" name="TextBox 2">
            <a:extLst>
              <a:ext uri="{FF2B5EF4-FFF2-40B4-BE49-F238E27FC236}">
                <a16:creationId xmlns:a16="http://schemas.microsoft.com/office/drawing/2014/main" id="{4AB72C65-4A08-1340-B7DE-0B5A46E7591E}"/>
              </a:ext>
            </a:extLst>
          </p:cNvPr>
          <p:cNvSpPr txBox="1"/>
          <p:nvPr/>
        </p:nvSpPr>
        <p:spPr>
          <a:xfrm>
            <a:off x="7732292" y="2545674"/>
            <a:ext cx="3753853" cy="4708981"/>
          </a:xfrm>
          <a:prstGeom prst="rect">
            <a:avLst/>
          </a:prstGeom>
          <a:noFill/>
        </p:spPr>
        <p:txBody>
          <a:bodyPr wrap="square" rtlCol="0">
            <a:spAutoFit/>
          </a:bodyPr>
          <a:lstStyle/>
          <a:p>
            <a:r>
              <a:rPr lang="en-US" sz="2400" dirty="0"/>
              <a:t>Children aged 2-4 in </a:t>
            </a:r>
            <a:r>
              <a:rPr lang="en-US" sz="2400" dirty="0" err="1"/>
              <a:t>Sukuta</a:t>
            </a:r>
            <a:r>
              <a:rPr lang="en-US" sz="2400" dirty="0"/>
              <a:t>, The Gambia</a:t>
            </a:r>
          </a:p>
          <a:p>
            <a:endParaRPr lang="en-US" sz="2400" dirty="0"/>
          </a:p>
          <a:p>
            <a:r>
              <a:rPr lang="en-US" sz="2400" dirty="0" err="1"/>
              <a:t>Randomised</a:t>
            </a:r>
            <a:r>
              <a:rPr lang="en-US" sz="2400" dirty="0"/>
              <a:t> 2:1 to receive LAIV or control (no LAIV)</a:t>
            </a:r>
          </a:p>
          <a:p>
            <a:endParaRPr lang="en-US" sz="2400" dirty="0"/>
          </a:p>
          <a:p>
            <a:r>
              <a:rPr lang="en-US" sz="2400" dirty="0"/>
              <a:t>Post hoc: qPCR to </a:t>
            </a:r>
            <a:r>
              <a:rPr lang="en-US" sz="2400" dirty="0" err="1"/>
              <a:t>SpeB</a:t>
            </a:r>
            <a:r>
              <a:rPr lang="en-US" sz="2400" dirty="0"/>
              <a:t> from NP swab </a:t>
            </a:r>
          </a:p>
          <a:p>
            <a:endParaRPr lang="en-US" sz="2400" dirty="0"/>
          </a:p>
          <a:p>
            <a:r>
              <a:rPr lang="en-US" sz="2400" dirty="0"/>
              <a:t>Serum collected baseline and day 21 (LAIV group only)</a:t>
            </a:r>
          </a:p>
          <a:p>
            <a:endParaRPr lang="en-US" dirty="0"/>
          </a:p>
          <a:p>
            <a:endParaRPr lang="en-US" dirty="0"/>
          </a:p>
        </p:txBody>
      </p:sp>
    </p:spTree>
    <p:extLst>
      <p:ext uri="{BB962C8B-B14F-4D97-AF65-F5344CB8AC3E}">
        <p14:creationId xmlns:p14="http://schemas.microsoft.com/office/powerpoint/2010/main" val="16126694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DA3292E2-F179-B249-B90C-ABF2D4AB1769}"/>
              </a:ext>
            </a:extLst>
          </p:cNvPr>
          <p:cNvPicPr>
            <a:picLocks noChangeAspect="1"/>
          </p:cNvPicPr>
          <p:nvPr/>
        </p:nvPicPr>
        <p:blipFill>
          <a:blip r:embed="rId2"/>
          <a:stretch>
            <a:fillRect/>
          </a:stretch>
        </p:blipFill>
        <p:spPr>
          <a:xfrm>
            <a:off x="5618871" y="1722040"/>
            <a:ext cx="6893279" cy="5093368"/>
          </a:xfrm>
          <a:prstGeom prst="rect">
            <a:avLst/>
          </a:prstGeom>
        </p:spPr>
      </p:pic>
      <p:sp>
        <p:nvSpPr>
          <p:cNvPr id="2" name="Title 1">
            <a:extLst>
              <a:ext uri="{FF2B5EF4-FFF2-40B4-BE49-F238E27FC236}">
                <a16:creationId xmlns:a16="http://schemas.microsoft.com/office/drawing/2014/main" id="{1330300B-0F40-6B42-ACBD-99C90F68FAB8}"/>
              </a:ext>
            </a:extLst>
          </p:cNvPr>
          <p:cNvSpPr>
            <a:spLocks noGrp="1"/>
          </p:cNvSpPr>
          <p:nvPr>
            <p:ph type="title"/>
          </p:nvPr>
        </p:nvSpPr>
        <p:spPr>
          <a:xfrm>
            <a:off x="583010" y="368841"/>
            <a:ext cx="5914043" cy="612775"/>
          </a:xfrm>
        </p:spPr>
        <p:txBody>
          <a:bodyPr>
            <a:normAutofit fontScale="90000"/>
          </a:bodyPr>
          <a:lstStyle/>
          <a:p>
            <a:r>
              <a:rPr lang="en-US" dirty="0"/>
              <a:t>Positive at any time point</a:t>
            </a:r>
          </a:p>
        </p:txBody>
      </p:sp>
      <p:pic>
        <p:nvPicPr>
          <p:cNvPr id="5" name="Content Placeholder 4">
            <a:extLst>
              <a:ext uri="{FF2B5EF4-FFF2-40B4-BE49-F238E27FC236}">
                <a16:creationId xmlns:a16="http://schemas.microsoft.com/office/drawing/2014/main" id="{BDD7F6B8-E21E-6A40-9984-BD9949EAF610}"/>
              </a:ext>
            </a:extLst>
          </p:cNvPr>
          <p:cNvPicPr>
            <a:picLocks noGrp="1" noChangeAspect="1"/>
          </p:cNvPicPr>
          <p:nvPr>
            <p:ph idx="1"/>
          </p:nvPr>
        </p:nvPicPr>
        <p:blipFill rotWithShape="1">
          <a:blip r:embed="rId3"/>
          <a:srcRect l="23921" t="7227" r="16912" b="29790"/>
          <a:stretch/>
        </p:blipFill>
        <p:spPr>
          <a:xfrm>
            <a:off x="1217077" y="981616"/>
            <a:ext cx="4878923" cy="5876384"/>
          </a:xfrm>
        </p:spPr>
      </p:pic>
      <p:pic>
        <p:nvPicPr>
          <p:cNvPr id="6" name="Picture 5">
            <a:extLst>
              <a:ext uri="{FF2B5EF4-FFF2-40B4-BE49-F238E27FC236}">
                <a16:creationId xmlns:a16="http://schemas.microsoft.com/office/drawing/2014/main" id="{F558CE44-7E2C-B04C-BB02-0DD68F92C464}"/>
              </a:ext>
            </a:extLst>
          </p:cNvPr>
          <p:cNvPicPr>
            <a:picLocks noChangeAspect="1"/>
          </p:cNvPicPr>
          <p:nvPr/>
        </p:nvPicPr>
        <p:blipFill rotWithShape="1">
          <a:blip r:embed="rId4"/>
          <a:srcRect l="22446" t="8682" r="21777" b="26821"/>
          <a:stretch/>
        </p:blipFill>
        <p:spPr>
          <a:xfrm>
            <a:off x="7043804" y="1038226"/>
            <a:ext cx="4043414" cy="6050573"/>
          </a:xfrm>
          <a:prstGeom prst="rect">
            <a:avLst/>
          </a:prstGeom>
        </p:spPr>
      </p:pic>
      <p:sp>
        <p:nvSpPr>
          <p:cNvPr id="7" name="Title 1">
            <a:extLst>
              <a:ext uri="{FF2B5EF4-FFF2-40B4-BE49-F238E27FC236}">
                <a16:creationId xmlns:a16="http://schemas.microsoft.com/office/drawing/2014/main" id="{6FD27007-43EC-644E-A7BC-CBC9BA329A4E}"/>
              </a:ext>
            </a:extLst>
          </p:cNvPr>
          <p:cNvSpPr txBox="1">
            <a:spLocks/>
          </p:cNvSpPr>
          <p:nvPr/>
        </p:nvSpPr>
        <p:spPr bwMode="auto">
          <a:xfrm>
            <a:off x="7389111" y="364330"/>
            <a:ext cx="5588952" cy="612775"/>
          </a:xfrm>
          <a:prstGeom prst="rect">
            <a:avLst/>
          </a:prstGeom>
          <a:noFill/>
          <a:ln>
            <a:no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Incident acquisition </a:t>
            </a:r>
          </a:p>
        </p:txBody>
      </p:sp>
      <p:pic>
        <p:nvPicPr>
          <p:cNvPr id="9" name="Picture 8" descr="Table&#10;&#10;Description automatically generated">
            <a:extLst>
              <a:ext uri="{FF2B5EF4-FFF2-40B4-BE49-F238E27FC236}">
                <a16:creationId xmlns:a16="http://schemas.microsoft.com/office/drawing/2014/main" id="{76059611-64AC-294E-B7B5-BA51EDF937AD}"/>
              </a:ext>
            </a:extLst>
          </p:cNvPr>
          <p:cNvPicPr>
            <a:picLocks noChangeAspect="1"/>
          </p:cNvPicPr>
          <p:nvPr/>
        </p:nvPicPr>
        <p:blipFill>
          <a:blip r:embed="rId5"/>
          <a:stretch>
            <a:fillRect/>
          </a:stretch>
        </p:blipFill>
        <p:spPr>
          <a:xfrm>
            <a:off x="101129" y="2816225"/>
            <a:ext cx="5842313" cy="1697308"/>
          </a:xfrm>
          <a:prstGeom prst="rect">
            <a:avLst/>
          </a:prstGeom>
        </p:spPr>
      </p:pic>
    </p:spTree>
    <p:extLst>
      <p:ext uri="{BB962C8B-B14F-4D97-AF65-F5344CB8AC3E}">
        <p14:creationId xmlns:p14="http://schemas.microsoft.com/office/powerpoint/2010/main" val="341360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BDD604-B433-9449-B776-268D04356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10" y="425451"/>
            <a:ext cx="9359385" cy="6492875"/>
          </a:xfrm>
          <a:prstGeom prst="rect">
            <a:avLst/>
          </a:prstGeom>
        </p:spPr>
      </p:pic>
    </p:spTree>
    <p:extLst>
      <p:ext uri="{BB962C8B-B14F-4D97-AF65-F5344CB8AC3E}">
        <p14:creationId xmlns:p14="http://schemas.microsoft.com/office/powerpoint/2010/main" val="38037984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3FD1A-CD80-0345-8EBB-C232F149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25" y="0"/>
            <a:ext cx="8989355" cy="6776520"/>
          </a:xfrm>
          <a:prstGeom prst="rect">
            <a:avLst/>
          </a:prstGeom>
        </p:spPr>
      </p:pic>
    </p:spTree>
    <p:extLst>
      <p:ext uri="{BB962C8B-B14F-4D97-AF65-F5344CB8AC3E}">
        <p14:creationId xmlns:p14="http://schemas.microsoft.com/office/powerpoint/2010/main" val="2596247333"/>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564</Words>
  <Application>Microsoft Macintosh PowerPoint</Application>
  <PresentationFormat>Widescreen</PresentationFormat>
  <Paragraphs>118</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Thème Office</vt:lpstr>
      <vt:lpstr>Towards understanding natural immunity to Group A Streptococcus in The Gambia: Does humoral immunity to candidate-vaccine antigens protect from colonisation and disease?  Dr Alex Keeley – Wellcome Trust PhD fellow – Year 1</vt:lpstr>
      <vt:lpstr>  Outline: </vt:lpstr>
      <vt:lpstr>PowerPoint Presentation</vt:lpstr>
      <vt:lpstr>PowerPoint Presentation</vt:lpstr>
      <vt:lpstr>PowerPoint Presentation</vt:lpstr>
      <vt:lpstr>PowerPoint Presentation</vt:lpstr>
      <vt:lpstr>Positive at any time point</vt:lpstr>
      <vt:lpstr>PowerPoint Presentation</vt:lpstr>
      <vt:lpstr>PowerPoint Presentation</vt:lpstr>
      <vt:lpstr>Hypothesis 1: Higher magnitude serum antibody titres to conserved StrepA antigens will lead to protection from StrepA colonisation and disease caused by all strains.</vt:lpstr>
      <vt:lpstr>PowerPoint Presentation</vt:lpstr>
      <vt:lpstr>Aim 1: Measure IgG to conserved vaccine antigens via Luminex multiplex assay </vt:lpstr>
      <vt:lpstr>Next steps:</vt:lpstr>
      <vt:lpstr>Supervisors: Beate Kampmann Thushan de Silva  Claire Turner  MSSG study group / key collaborators: Saikou Bah Annete Erhart Abdul Sesay Sona Jabang Edwin Armitage Gabreille de Crombrugghe Ya Jankey Jagne Elina Senghore  Michael Marks  Martina Carducci Luisa Massai Omar Rossi Danillo Gomes Pierre Smeesters Allie Shaw  Lilith Whittles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BOTTEAUX  Anne</dc:creator>
  <cp:lastModifiedBy>Alex  Keeley</cp:lastModifiedBy>
  <cp:revision>39</cp:revision>
  <dcterms:created xsi:type="dcterms:W3CDTF">2021-02-15T16:06:30Z</dcterms:created>
  <dcterms:modified xsi:type="dcterms:W3CDTF">2022-03-30T11:34:04Z</dcterms:modified>
</cp:coreProperties>
</file>