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  <p:sldMasterId id="2147483652" r:id="rId6"/>
    <p:sldMasterId id="2147483654" r:id="rId7"/>
  </p:sldMasterIdLst>
  <p:notesMasterIdLst>
    <p:notesMasterId r:id="rId19"/>
  </p:notesMasterIdLst>
  <p:handoutMasterIdLst>
    <p:handoutMasterId r:id="rId20"/>
  </p:handoutMasterIdLst>
  <p:sldIdLst>
    <p:sldId id="317" r:id="rId8"/>
    <p:sldId id="516" r:id="rId9"/>
    <p:sldId id="676" r:id="rId10"/>
    <p:sldId id="464" r:id="rId11"/>
    <p:sldId id="418" r:id="rId12"/>
    <p:sldId id="437" r:id="rId13"/>
    <p:sldId id="478" r:id="rId14"/>
    <p:sldId id="268" r:id="rId15"/>
    <p:sldId id="679" r:id="rId16"/>
    <p:sldId id="678" r:id="rId17"/>
    <p:sldId id="467" r:id="rId18"/>
  </p:sldIdLst>
  <p:sldSz cx="9144000" cy="6858000" type="screen4x3"/>
  <p:notesSz cx="6794500" cy="9931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Nelson2" initials="" lastIdx="3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66"/>
    <a:srgbClr val="822F5A"/>
    <a:srgbClr val="21677E"/>
    <a:srgbClr val="EFEFEF"/>
    <a:srgbClr val="8A7967"/>
    <a:srgbClr val="766A62"/>
    <a:srgbClr val="607869"/>
    <a:srgbClr val="706E00"/>
    <a:srgbClr val="871E69"/>
    <a:srgbClr val="DC8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0" autoAdjust="0"/>
    <p:restoredTop sz="93070" autoAdjust="0"/>
  </p:normalViewPr>
  <p:slideViewPr>
    <p:cSldViewPr>
      <p:cViewPr varScale="1">
        <p:scale>
          <a:sx n="108" d="100"/>
          <a:sy n="108" d="100"/>
        </p:scale>
        <p:origin x="16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84AB43-C005-8849-B262-3BB8115678AE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09A06C-DCAC-9B44-A11B-4E088B2B7944}">
      <dgm:prSet phldrT="[Text]"/>
      <dgm:spPr/>
      <dgm:t>
        <a:bodyPr/>
        <a:lstStyle/>
        <a:p>
          <a:r>
            <a:rPr lang="en-GB" b="1" dirty="0">
              <a:solidFill>
                <a:srgbClr val="0432FF"/>
              </a:solidFill>
            </a:rPr>
            <a:t>Genomics Platform</a:t>
          </a:r>
        </a:p>
      </dgm:t>
    </dgm:pt>
    <dgm:pt modelId="{998EEB64-ADD7-9B4A-BE03-BE1CAAF8D120}" type="parTrans" cxnId="{454ADE32-6E9D-5441-B00D-8FCC119819FA}">
      <dgm:prSet/>
      <dgm:spPr/>
      <dgm:t>
        <a:bodyPr/>
        <a:lstStyle/>
        <a:p>
          <a:endParaRPr lang="en-GB"/>
        </a:p>
      </dgm:t>
    </dgm:pt>
    <dgm:pt modelId="{0B8D271F-7E5C-FD49-96F8-8FF79E405360}" type="sibTrans" cxnId="{454ADE32-6E9D-5441-B00D-8FCC119819FA}">
      <dgm:prSet/>
      <dgm:spPr/>
      <dgm:t>
        <a:bodyPr/>
        <a:lstStyle/>
        <a:p>
          <a:endParaRPr lang="en-GB"/>
        </a:p>
      </dgm:t>
    </dgm:pt>
    <dgm:pt modelId="{422F03F9-3FC8-7140-9C27-A061525439DE}">
      <dgm:prSet phldrT="[Text]"/>
      <dgm:spPr/>
      <dgm:t>
        <a:bodyPr/>
        <a:lstStyle/>
        <a:p>
          <a:pPr algn="l">
            <a:buNone/>
          </a:pPr>
          <a:r>
            <a:rPr lang="en-GB" sz="1600" b="1" dirty="0">
              <a:solidFill>
                <a:srgbClr val="0432FF"/>
              </a:solidFill>
            </a:rPr>
            <a:t>Biobank</a:t>
          </a:r>
        </a:p>
      </dgm:t>
    </dgm:pt>
    <dgm:pt modelId="{3F8F1A6D-DE3B-4F4C-93AF-3394C770999E}" type="parTrans" cxnId="{1A8FBD17-97EC-5144-A790-41AB1A014DD7}">
      <dgm:prSet/>
      <dgm:spPr/>
      <dgm:t>
        <a:bodyPr/>
        <a:lstStyle/>
        <a:p>
          <a:endParaRPr lang="en-GB"/>
        </a:p>
      </dgm:t>
    </dgm:pt>
    <dgm:pt modelId="{F86F8FCB-F761-2042-9A81-B085BB1BE82D}" type="sibTrans" cxnId="{1A8FBD17-97EC-5144-A790-41AB1A014DD7}">
      <dgm:prSet/>
      <dgm:spPr/>
      <dgm:t>
        <a:bodyPr/>
        <a:lstStyle/>
        <a:p>
          <a:endParaRPr lang="en-GB"/>
        </a:p>
      </dgm:t>
    </dgm:pt>
    <dgm:pt modelId="{1D0AC2F8-538A-AC42-9CAF-4C0B139FE508}">
      <dgm:prSet phldrT="[Text]"/>
      <dgm:spPr/>
      <dgm:t>
        <a:bodyPr/>
        <a:lstStyle/>
        <a:p>
          <a:r>
            <a:rPr lang="en-GB" sz="1600" b="1" dirty="0">
              <a:solidFill>
                <a:srgbClr val="0432FF"/>
              </a:solidFill>
            </a:rPr>
            <a:t>MB and genomics</a:t>
          </a:r>
        </a:p>
      </dgm:t>
    </dgm:pt>
    <dgm:pt modelId="{1B0F5F44-5DD8-A74C-96C2-5EF095A66351}" type="parTrans" cxnId="{8AE2F92B-7C14-2347-B2FC-06231FBBBBF5}">
      <dgm:prSet/>
      <dgm:spPr/>
      <dgm:t>
        <a:bodyPr/>
        <a:lstStyle/>
        <a:p>
          <a:endParaRPr lang="en-GB"/>
        </a:p>
      </dgm:t>
    </dgm:pt>
    <dgm:pt modelId="{CAB2B073-7920-8C4C-A0FA-784B5029BB20}" type="sibTrans" cxnId="{8AE2F92B-7C14-2347-B2FC-06231FBBBBF5}">
      <dgm:prSet/>
      <dgm:spPr/>
      <dgm:t>
        <a:bodyPr/>
        <a:lstStyle/>
        <a:p>
          <a:endParaRPr lang="en-GB"/>
        </a:p>
      </dgm:t>
    </dgm:pt>
    <dgm:pt modelId="{90C111E0-2483-5E43-BDAD-FFCE7652F6B9}">
      <dgm:prSet/>
      <dgm:spPr/>
      <dgm:t>
        <a:bodyPr/>
        <a:lstStyle/>
        <a:p>
          <a:pPr algn="l">
            <a:buNone/>
          </a:pPr>
          <a:r>
            <a:rPr lang="en-GB" sz="1600" b="1" dirty="0">
              <a:solidFill>
                <a:srgbClr val="0432FF"/>
              </a:solidFill>
            </a:rPr>
            <a:t>Data management and Computation</a:t>
          </a:r>
        </a:p>
      </dgm:t>
    </dgm:pt>
    <dgm:pt modelId="{2821BE1E-C615-7C4F-ADC2-7340B555471D}" type="parTrans" cxnId="{FDF0D471-2F56-BF4B-BD15-6DB602726183}">
      <dgm:prSet/>
      <dgm:spPr/>
      <dgm:t>
        <a:bodyPr/>
        <a:lstStyle/>
        <a:p>
          <a:endParaRPr lang="en-GB"/>
        </a:p>
      </dgm:t>
    </dgm:pt>
    <dgm:pt modelId="{DAD9472A-9E00-4843-8A1C-A5020603E4CB}" type="sibTrans" cxnId="{FDF0D471-2F56-BF4B-BD15-6DB602726183}">
      <dgm:prSet/>
      <dgm:spPr/>
      <dgm:t>
        <a:bodyPr/>
        <a:lstStyle/>
        <a:p>
          <a:endParaRPr lang="en-GB"/>
        </a:p>
      </dgm:t>
    </dgm:pt>
    <dgm:pt modelId="{74322A0F-6313-8445-878F-3400D02BA38B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400" dirty="0"/>
            <a:t>Archived samples </a:t>
          </a:r>
          <a:endParaRPr lang="en-GB" sz="1100" dirty="0"/>
        </a:p>
      </dgm:t>
    </dgm:pt>
    <dgm:pt modelId="{1E6D58DF-6FBB-2A4C-BE8C-EA3334A87E6D}" type="parTrans" cxnId="{AFD98E19-B130-874A-879A-814CDD9E81C8}">
      <dgm:prSet/>
      <dgm:spPr/>
      <dgm:t>
        <a:bodyPr/>
        <a:lstStyle/>
        <a:p>
          <a:endParaRPr lang="en-GB"/>
        </a:p>
      </dgm:t>
    </dgm:pt>
    <dgm:pt modelId="{3397EE47-0FC4-BD42-B28F-04E06A8BC2F1}" type="sibTrans" cxnId="{AFD98E19-B130-874A-879A-814CDD9E81C8}">
      <dgm:prSet/>
      <dgm:spPr/>
      <dgm:t>
        <a:bodyPr/>
        <a:lstStyle/>
        <a:p>
          <a:endParaRPr lang="en-GB"/>
        </a:p>
      </dgm:t>
    </dgm:pt>
    <dgm:pt modelId="{40DC2C4D-94FF-0548-9ECD-2A0B1383E07E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400" dirty="0"/>
            <a:t>Current projects</a:t>
          </a:r>
        </a:p>
      </dgm:t>
    </dgm:pt>
    <dgm:pt modelId="{F430ECFE-59CD-6D42-A41F-84F4B0743433}" type="parTrans" cxnId="{8457AB2B-1E20-014A-AF37-C35D7BFF4912}">
      <dgm:prSet/>
      <dgm:spPr/>
      <dgm:t>
        <a:bodyPr/>
        <a:lstStyle/>
        <a:p>
          <a:endParaRPr lang="en-GB"/>
        </a:p>
      </dgm:t>
    </dgm:pt>
    <dgm:pt modelId="{1140EE9F-4268-2442-98F6-44DBB0752BDF}" type="sibTrans" cxnId="{8457AB2B-1E20-014A-AF37-C35D7BFF4912}">
      <dgm:prSet/>
      <dgm:spPr/>
      <dgm:t>
        <a:bodyPr/>
        <a:lstStyle/>
        <a:p>
          <a:endParaRPr lang="en-GB"/>
        </a:p>
      </dgm:t>
    </dgm:pt>
    <dgm:pt modelId="{DD696AF9-0442-584D-81D3-1C7C2F67AECA}">
      <dgm:prSet phldrT="[Text]" custT="1"/>
      <dgm:spPr/>
      <dgm:t>
        <a:bodyPr/>
        <a:lstStyle/>
        <a:p>
          <a:r>
            <a:rPr lang="en-GB" sz="1400" dirty="0"/>
            <a:t>Sequencing core</a:t>
          </a:r>
        </a:p>
      </dgm:t>
    </dgm:pt>
    <dgm:pt modelId="{0C78E307-4DE5-144A-8776-263B75F7B6E1}" type="parTrans" cxnId="{BB9598F9-63C9-FC4C-8F91-0CCBDADC6735}">
      <dgm:prSet/>
      <dgm:spPr/>
      <dgm:t>
        <a:bodyPr/>
        <a:lstStyle/>
        <a:p>
          <a:endParaRPr lang="en-GB"/>
        </a:p>
      </dgm:t>
    </dgm:pt>
    <dgm:pt modelId="{2015A978-38A5-A84A-83F2-85088EE765D3}" type="sibTrans" cxnId="{BB9598F9-63C9-FC4C-8F91-0CCBDADC6735}">
      <dgm:prSet/>
      <dgm:spPr/>
      <dgm:t>
        <a:bodyPr/>
        <a:lstStyle/>
        <a:p>
          <a:endParaRPr lang="en-GB"/>
        </a:p>
      </dgm:t>
    </dgm:pt>
    <dgm:pt modelId="{8B9D2A82-29A6-4646-B3BE-CB8B4867AA1E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300" dirty="0"/>
            <a:t>Data management</a:t>
          </a:r>
        </a:p>
      </dgm:t>
    </dgm:pt>
    <dgm:pt modelId="{1D921889-480B-F24A-A5B4-9AD354EE8C0D}" type="parTrans" cxnId="{56CE3891-0DB2-044B-B0DC-5B53328DE4C6}">
      <dgm:prSet/>
      <dgm:spPr/>
      <dgm:t>
        <a:bodyPr/>
        <a:lstStyle/>
        <a:p>
          <a:endParaRPr lang="en-GB"/>
        </a:p>
      </dgm:t>
    </dgm:pt>
    <dgm:pt modelId="{09DA21AC-8A64-AF48-AE87-B1FD17D68E86}" type="sibTrans" cxnId="{56CE3891-0DB2-044B-B0DC-5B53328DE4C6}">
      <dgm:prSet/>
      <dgm:spPr/>
      <dgm:t>
        <a:bodyPr/>
        <a:lstStyle/>
        <a:p>
          <a:endParaRPr lang="en-GB"/>
        </a:p>
      </dgm:t>
    </dgm:pt>
    <dgm:pt modelId="{2C74CA94-DA2F-E741-8F6B-A6B98B4EC72A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300" dirty="0"/>
            <a:t>High performance</a:t>
          </a:r>
        </a:p>
      </dgm:t>
    </dgm:pt>
    <dgm:pt modelId="{B3BDE6B7-BEE2-584B-BA44-9EEBFE87123A}" type="parTrans" cxnId="{4374A434-B814-7B44-A6C5-68B50AC5E01F}">
      <dgm:prSet/>
      <dgm:spPr/>
      <dgm:t>
        <a:bodyPr/>
        <a:lstStyle/>
        <a:p>
          <a:endParaRPr lang="en-GB"/>
        </a:p>
      </dgm:t>
    </dgm:pt>
    <dgm:pt modelId="{148A6927-D212-C74E-B58B-CDCDF780BB4D}" type="sibTrans" cxnId="{4374A434-B814-7B44-A6C5-68B50AC5E01F}">
      <dgm:prSet/>
      <dgm:spPr/>
      <dgm:t>
        <a:bodyPr/>
        <a:lstStyle/>
        <a:p>
          <a:endParaRPr lang="en-GB"/>
        </a:p>
      </dgm:t>
    </dgm:pt>
    <dgm:pt modelId="{991D7797-4852-5441-867A-B7FF93D65F84}">
      <dgm:prSet phldrT="[Text]"/>
      <dgm:spPr/>
      <dgm:t>
        <a:bodyPr/>
        <a:lstStyle/>
        <a:p>
          <a:r>
            <a:rPr lang="en-GB" dirty="0"/>
            <a:t>Molecular equipment</a:t>
          </a:r>
        </a:p>
      </dgm:t>
    </dgm:pt>
    <dgm:pt modelId="{D457E0B6-5FB0-764F-B0D0-BD16EA56EF13}" type="parTrans" cxnId="{A76338C0-5C1C-0045-B8B6-D104D6B44F59}">
      <dgm:prSet/>
      <dgm:spPr/>
      <dgm:t>
        <a:bodyPr/>
        <a:lstStyle/>
        <a:p>
          <a:endParaRPr lang="en-GB"/>
        </a:p>
      </dgm:t>
    </dgm:pt>
    <dgm:pt modelId="{0E4A76A5-B160-D448-943B-209C7FEA3A13}" type="sibTrans" cxnId="{A76338C0-5C1C-0045-B8B6-D104D6B44F59}">
      <dgm:prSet/>
      <dgm:spPr/>
      <dgm:t>
        <a:bodyPr/>
        <a:lstStyle/>
        <a:p>
          <a:endParaRPr lang="en-GB"/>
        </a:p>
      </dgm:t>
    </dgm:pt>
    <dgm:pt modelId="{C5A624FB-3998-7F42-9D04-61F5D8BCADED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400" dirty="0"/>
            <a:t>Quality control</a:t>
          </a:r>
        </a:p>
      </dgm:t>
    </dgm:pt>
    <dgm:pt modelId="{16D92AE7-E017-D049-863D-90F793F8AFA0}" type="parTrans" cxnId="{E0B48F97-7AAC-7546-A55F-E7EF2ACBB96C}">
      <dgm:prSet/>
      <dgm:spPr/>
      <dgm:t>
        <a:bodyPr/>
        <a:lstStyle/>
        <a:p>
          <a:endParaRPr lang="en-GB"/>
        </a:p>
      </dgm:t>
    </dgm:pt>
    <dgm:pt modelId="{022180EA-24E9-8146-AFA2-6107A72AEA6E}" type="sibTrans" cxnId="{E0B48F97-7AAC-7546-A55F-E7EF2ACBB96C}">
      <dgm:prSet/>
      <dgm:spPr/>
      <dgm:t>
        <a:bodyPr/>
        <a:lstStyle/>
        <a:p>
          <a:endParaRPr lang="en-GB"/>
        </a:p>
      </dgm:t>
    </dgm:pt>
    <dgm:pt modelId="{8247735A-03EB-CD49-B9D2-206492A68AB8}">
      <dgm:prSet phldrT="[Text]"/>
      <dgm:spPr/>
      <dgm:t>
        <a:bodyPr/>
        <a:lstStyle/>
        <a:p>
          <a:pPr algn="l"/>
          <a:endParaRPr lang="en-GB" sz="1200" dirty="0"/>
        </a:p>
      </dgm:t>
    </dgm:pt>
    <dgm:pt modelId="{20DD96FF-6F63-E54E-827D-A3898D6D2437}" type="parTrans" cxnId="{AC89B1C7-8EC1-2F47-9E07-374D6AEAD347}">
      <dgm:prSet/>
      <dgm:spPr/>
      <dgm:t>
        <a:bodyPr/>
        <a:lstStyle/>
        <a:p>
          <a:endParaRPr lang="en-GB"/>
        </a:p>
      </dgm:t>
    </dgm:pt>
    <dgm:pt modelId="{7F6774D5-96CB-0546-84E9-97CFCDD0522A}" type="sibTrans" cxnId="{AC89B1C7-8EC1-2F47-9E07-374D6AEAD347}">
      <dgm:prSet/>
      <dgm:spPr/>
      <dgm:t>
        <a:bodyPr/>
        <a:lstStyle/>
        <a:p>
          <a:endParaRPr lang="en-GB"/>
        </a:p>
      </dgm:t>
    </dgm:pt>
    <dgm:pt modelId="{17807767-1E7B-474E-AE33-12D76F346167}">
      <dgm:prSet phldrT="[Text]"/>
      <dgm:spPr/>
      <dgm:t>
        <a:bodyPr/>
        <a:lstStyle/>
        <a:p>
          <a:r>
            <a:rPr lang="en-GB" dirty="0"/>
            <a:t>1</a:t>
          </a:r>
          <a:r>
            <a:rPr lang="en-GB" baseline="30000" dirty="0"/>
            <a:t>st, 2nd and 3rd </a:t>
          </a:r>
          <a:r>
            <a:rPr lang="en-GB" dirty="0"/>
            <a:t> Generation sequencers</a:t>
          </a:r>
        </a:p>
      </dgm:t>
    </dgm:pt>
    <dgm:pt modelId="{4A22A421-6AA7-8541-ADC8-18ABDF2AC9D2}" type="parTrans" cxnId="{9999A3C3-19D4-B04F-B322-35BDB7295FC5}">
      <dgm:prSet/>
      <dgm:spPr/>
      <dgm:t>
        <a:bodyPr/>
        <a:lstStyle/>
        <a:p>
          <a:endParaRPr lang="en-GB"/>
        </a:p>
      </dgm:t>
    </dgm:pt>
    <dgm:pt modelId="{92D3538F-B183-F445-B75B-B298429FFD47}" type="sibTrans" cxnId="{9999A3C3-19D4-B04F-B322-35BDB7295FC5}">
      <dgm:prSet/>
      <dgm:spPr/>
      <dgm:t>
        <a:bodyPr/>
        <a:lstStyle/>
        <a:p>
          <a:endParaRPr lang="en-GB"/>
        </a:p>
      </dgm:t>
    </dgm:pt>
    <dgm:pt modelId="{2DA8A840-D30B-8F49-A732-92279DC70D1C}">
      <dgm:prSet phldrT="[Text]" custT="1"/>
      <dgm:spPr/>
      <dgm:t>
        <a:bodyPr/>
        <a:lstStyle/>
        <a:p>
          <a:r>
            <a:rPr lang="en-GB" sz="1400" dirty="0"/>
            <a:t>Infrastructure</a:t>
          </a:r>
        </a:p>
      </dgm:t>
    </dgm:pt>
    <dgm:pt modelId="{BDE82BE6-0A9A-D84C-A78B-F94500C81805}" type="parTrans" cxnId="{C68C7467-A445-C041-A1D7-CA8A0FCE4FF5}">
      <dgm:prSet/>
      <dgm:spPr/>
      <dgm:t>
        <a:bodyPr/>
        <a:lstStyle/>
        <a:p>
          <a:endParaRPr lang="en-GB"/>
        </a:p>
      </dgm:t>
    </dgm:pt>
    <dgm:pt modelId="{B1943F42-9824-4147-AEBA-6E3E3CC25857}" type="sibTrans" cxnId="{C68C7467-A445-C041-A1D7-CA8A0FCE4FF5}">
      <dgm:prSet/>
      <dgm:spPr/>
      <dgm:t>
        <a:bodyPr/>
        <a:lstStyle/>
        <a:p>
          <a:endParaRPr lang="en-GB"/>
        </a:p>
      </dgm:t>
    </dgm:pt>
    <dgm:pt modelId="{2C7E9D0D-8EC0-9E47-9065-6CE13348120E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300" dirty="0"/>
            <a:t>Computing</a:t>
          </a:r>
        </a:p>
      </dgm:t>
    </dgm:pt>
    <dgm:pt modelId="{8781B5A5-34BA-604A-9268-D8C7AA46E71B}" type="parTrans" cxnId="{F1BF6080-A84D-384F-97DD-D44666EF9B4F}">
      <dgm:prSet/>
      <dgm:spPr/>
      <dgm:t>
        <a:bodyPr/>
        <a:lstStyle/>
        <a:p>
          <a:endParaRPr lang="en-GB"/>
        </a:p>
      </dgm:t>
    </dgm:pt>
    <dgm:pt modelId="{4ED195F8-AAC7-584B-92AB-83A6D5910A62}" type="sibTrans" cxnId="{F1BF6080-A84D-384F-97DD-D44666EF9B4F}">
      <dgm:prSet/>
      <dgm:spPr/>
      <dgm:t>
        <a:bodyPr/>
        <a:lstStyle/>
        <a:p>
          <a:endParaRPr lang="en-GB"/>
        </a:p>
      </dgm:t>
    </dgm:pt>
    <dgm:pt modelId="{BD3C8275-C4EB-5E4C-A7B0-64A3D1B18AA3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GB" sz="1300" dirty="0"/>
        </a:p>
      </dgm:t>
    </dgm:pt>
    <dgm:pt modelId="{E34DBF90-82BC-C040-8A44-C751058D4B87}" type="parTrans" cxnId="{E657D73E-669C-A44C-B2F0-8CC1B3A0218C}">
      <dgm:prSet/>
      <dgm:spPr/>
      <dgm:t>
        <a:bodyPr/>
        <a:lstStyle/>
        <a:p>
          <a:endParaRPr lang="en-GB"/>
        </a:p>
      </dgm:t>
    </dgm:pt>
    <dgm:pt modelId="{A5B9808F-5F70-2A48-84A2-DA20B8DE901F}" type="sibTrans" cxnId="{E657D73E-669C-A44C-B2F0-8CC1B3A0218C}">
      <dgm:prSet/>
      <dgm:spPr/>
      <dgm:t>
        <a:bodyPr/>
        <a:lstStyle/>
        <a:p>
          <a:endParaRPr lang="en-GB"/>
        </a:p>
      </dgm:t>
    </dgm:pt>
    <dgm:pt modelId="{A9D86A8F-834B-C54F-B6AC-7C431A65CD0E}">
      <dgm:prSet phldrT="[Text]" custT="1"/>
      <dgm:spPr/>
      <dgm:t>
        <a:bodyPr/>
        <a:lstStyle/>
        <a:p>
          <a:r>
            <a:rPr lang="en-GB" sz="1400" dirty="0"/>
            <a:t>Access</a:t>
          </a:r>
        </a:p>
      </dgm:t>
    </dgm:pt>
    <dgm:pt modelId="{5EE51DAA-8B61-C64F-B1C9-6B2017072AD0}" type="parTrans" cxnId="{4E251754-0646-8C4B-B466-F40389A57DA8}">
      <dgm:prSet/>
      <dgm:spPr/>
      <dgm:t>
        <a:bodyPr/>
        <a:lstStyle/>
        <a:p>
          <a:endParaRPr lang="en-GB"/>
        </a:p>
      </dgm:t>
    </dgm:pt>
    <dgm:pt modelId="{2ED390AB-478F-E542-B1AA-21F455E432CB}" type="sibTrans" cxnId="{4E251754-0646-8C4B-B466-F40389A57DA8}">
      <dgm:prSet/>
      <dgm:spPr/>
      <dgm:t>
        <a:bodyPr/>
        <a:lstStyle/>
        <a:p>
          <a:endParaRPr lang="en-GB"/>
        </a:p>
      </dgm:t>
    </dgm:pt>
    <dgm:pt modelId="{5F8F8A21-F3BE-F142-941C-47DAA8D30FE4}">
      <dgm:prSet phldrT="[Text]" custT="1"/>
      <dgm:spPr/>
      <dgm:t>
        <a:bodyPr/>
        <a:lstStyle/>
        <a:p>
          <a:endParaRPr lang="en-GB" sz="1400" dirty="0"/>
        </a:p>
      </dgm:t>
    </dgm:pt>
    <dgm:pt modelId="{53635F50-26E3-BF44-BE8E-AB3989A43EA7}" type="parTrans" cxnId="{E34A15EC-B632-744E-80DA-D1DE0DDC7F21}">
      <dgm:prSet/>
      <dgm:spPr/>
      <dgm:t>
        <a:bodyPr/>
        <a:lstStyle/>
        <a:p>
          <a:endParaRPr lang="en-GB"/>
        </a:p>
      </dgm:t>
    </dgm:pt>
    <dgm:pt modelId="{35616AF6-D840-FE4D-B603-BA4D0DA5BDFD}" type="sibTrans" cxnId="{E34A15EC-B632-744E-80DA-D1DE0DDC7F21}">
      <dgm:prSet/>
      <dgm:spPr/>
      <dgm:t>
        <a:bodyPr/>
        <a:lstStyle/>
        <a:p>
          <a:endParaRPr lang="en-GB"/>
        </a:p>
      </dgm:t>
    </dgm:pt>
    <dgm:pt modelId="{E5319437-7F9B-7944-9A85-FF3C6412AC72}">
      <dgm:prSet phldrT="[Text]"/>
      <dgm:spPr/>
      <dgm:t>
        <a:bodyPr/>
        <a:lstStyle/>
        <a:p>
          <a:r>
            <a:rPr lang="en-GB" dirty="0"/>
            <a:t>Platform Staffs</a:t>
          </a:r>
        </a:p>
      </dgm:t>
    </dgm:pt>
    <dgm:pt modelId="{C7B0866D-AD70-A646-8B40-294F97208B54}" type="parTrans" cxnId="{61BB83ED-8AF1-4349-BD8F-05FC32D8D0BB}">
      <dgm:prSet/>
      <dgm:spPr/>
      <dgm:t>
        <a:bodyPr/>
        <a:lstStyle/>
        <a:p>
          <a:endParaRPr lang="en-GB"/>
        </a:p>
      </dgm:t>
    </dgm:pt>
    <dgm:pt modelId="{E049E82B-89DC-FF4C-ADCE-8467325F0134}" type="sibTrans" cxnId="{61BB83ED-8AF1-4349-BD8F-05FC32D8D0BB}">
      <dgm:prSet/>
      <dgm:spPr/>
      <dgm:t>
        <a:bodyPr/>
        <a:lstStyle/>
        <a:p>
          <a:endParaRPr lang="en-GB"/>
        </a:p>
      </dgm:t>
    </dgm:pt>
    <dgm:pt modelId="{39FEE31C-0C3E-7744-9A40-4BFBDA3452EA}">
      <dgm:prSet phldrT="[Text]"/>
      <dgm:spPr/>
      <dgm:t>
        <a:bodyPr/>
        <a:lstStyle/>
        <a:p>
          <a:r>
            <a:rPr lang="en-GB" dirty="0"/>
            <a:t>Project Staffs</a:t>
          </a:r>
        </a:p>
      </dgm:t>
    </dgm:pt>
    <dgm:pt modelId="{038928D7-1982-E647-97E0-DA4065DD087D}" type="parTrans" cxnId="{F2438A2E-34EB-9742-BD85-8F2B9DD5CE40}">
      <dgm:prSet/>
      <dgm:spPr/>
      <dgm:t>
        <a:bodyPr/>
        <a:lstStyle/>
        <a:p>
          <a:endParaRPr lang="en-GB"/>
        </a:p>
      </dgm:t>
    </dgm:pt>
    <dgm:pt modelId="{085A6D9F-A912-CD41-A73D-DDA4FFA327D5}" type="sibTrans" cxnId="{F2438A2E-34EB-9742-BD85-8F2B9DD5CE40}">
      <dgm:prSet/>
      <dgm:spPr/>
      <dgm:t>
        <a:bodyPr/>
        <a:lstStyle/>
        <a:p>
          <a:endParaRPr lang="en-GB"/>
        </a:p>
      </dgm:t>
    </dgm:pt>
    <dgm:pt modelId="{24653ADC-CB7A-4149-A3D3-4B7E9BC3F72F}">
      <dgm:prSet phldrT="[Text]"/>
      <dgm:spPr/>
      <dgm:t>
        <a:bodyPr/>
        <a:lstStyle/>
        <a:p>
          <a:r>
            <a:rPr lang="en-GB" dirty="0"/>
            <a:t>MPhil and PhD Students</a:t>
          </a:r>
        </a:p>
      </dgm:t>
    </dgm:pt>
    <dgm:pt modelId="{AB1534D3-A183-2F4D-81D7-7DDBC8BC274F}" type="parTrans" cxnId="{39843CCD-8A01-4443-86EF-F1D44920E700}">
      <dgm:prSet/>
      <dgm:spPr/>
      <dgm:t>
        <a:bodyPr/>
        <a:lstStyle/>
        <a:p>
          <a:endParaRPr lang="en-GB"/>
        </a:p>
      </dgm:t>
    </dgm:pt>
    <dgm:pt modelId="{B33A7550-DBAE-DE4E-A938-4C73B2FBE9F1}" type="sibTrans" cxnId="{39843CCD-8A01-4443-86EF-F1D44920E700}">
      <dgm:prSet/>
      <dgm:spPr/>
      <dgm:t>
        <a:bodyPr/>
        <a:lstStyle/>
        <a:p>
          <a:endParaRPr lang="en-GB"/>
        </a:p>
      </dgm:t>
    </dgm:pt>
    <dgm:pt modelId="{1BC708EE-879B-4C47-826A-F35068F7EAE3}">
      <dgm:prSet phldrT="[Text]"/>
      <dgm:spPr/>
      <dgm:t>
        <a:bodyPr/>
        <a:lstStyle/>
        <a:p>
          <a:r>
            <a:rPr lang="en-GB" dirty="0"/>
            <a:t>Interns</a:t>
          </a:r>
        </a:p>
      </dgm:t>
    </dgm:pt>
    <dgm:pt modelId="{360351BC-765A-CA40-9F20-45715662ACCA}" type="parTrans" cxnId="{AEE3A757-D3CD-3946-AD7F-022857176D39}">
      <dgm:prSet/>
      <dgm:spPr/>
      <dgm:t>
        <a:bodyPr/>
        <a:lstStyle/>
        <a:p>
          <a:endParaRPr lang="en-GB"/>
        </a:p>
      </dgm:t>
    </dgm:pt>
    <dgm:pt modelId="{56CD4605-4233-394D-B822-3059800209BC}" type="sibTrans" cxnId="{AEE3A757-D3CD-3946-AD7F-022857176D39}">
      <dgm:prSet/>
      <dgm:spPr/>
      <dgm:t>
        <a:bodyPr/>
        <a:lstStyle/>
        <a:p>
          <a:endParaRPr lang="en-GB"/>
        </a:p>
      </dgm:t>
    </dgm:pt>
    <dgm:pt modelId="{73FCF55C-40EA-E348-8FCD-CFCD19A868EE}">
      <dgm:prSet phldrT="[Text]"/>
      <dgm:spPr/>
      <dgm:t>
        <a:bodyPr/>
        <a:lstStyle/>
        <a:p>
          <a:r>
            <a:rPr lang="en-GB" dirty="0"/>
            <a:t>Fellows</a:t>
          </a:r>
        </a:p>
      </dgm:t>
    </dgm:pt>
    <dgm:pt modelId="{686442A6-77D7-2740-A121-1E6FB93772AD}" type="parTrans" cxnId="{E0588A90-B794-8048-84C5-A2DC3D83273B}">
      <dgm:prSet/>
      <dgm:spPr/>
      <dgm:t>
        <a:bodyPr/>
        <a:lstStyle/>
        <a:p>
          <a:endParaRPr lang="en-GB"/>
        </a:p>
      </dgm:t>
    </dgm:pt>
    <dgm:pt modelId="{3267E716-C8AC-7040-BEC4-E2C544D260F8}" type="sibTrans" cxnId="{E0588A90-B794-8048-84C5-A2DC3D83273B}">
      <dgm:prSet/>
      <dgm:spPr/>
      <dgm:t>
        <a:bodyPr/>
        <a:lstStyle/>
        <a:p>
          <a:endParaRPr lang="en-GB"/>
        </a:p>
      </dgm:t>
    </dgm:pt>
    <dgm:pt modelId="{2E5E3C43-026D-5B4E-B715-3F4B28B44A41}">
      <dgm:prSet phldrT="[Text]"/>
      <dgm:spPr/>
      <dgm:t>
        <a:bodyPr/>
        <a:lstStyle/>
        <a:p>
          <a:endParaRPr lang="en-GB" dirty="0"/>
        </a:p>
      </dgm:t>
    </dgm:pt>
    <dgm:pt modelId="{3CB73334-56AF-FA4C-8A22-D0F1D7A34682}" type="parTrans" cxnId="{3143D7B8-ADA4-0F40-A1C0-5DED3DB68207}">
      <dgm:prSet/>
      <dgm:spPr/>
      <dgm:t>
        <a:bodyPr/>
        <a:lstStyle/>
        <a:p>
          <a:endParaRPr lang="en-GB"/>
        </a:p>
      </dgm:t>
    </dgm:pt>
    <dgm:pt modelId="{7D8D778F-5AEF-0C4D-A0FF-C3341ABFEA5F}" type="sibTrans" cxnId="{3143D7B8-ADA4-0F40-A1C0-5DED3DB68207}">
      <dgm:prSet/>
      <dgm:spPr/>
      <dgm:t>
        <a:bodyPr/>
        <a:lstStyle/>
        <a:p>
          <a:endParaRPr lang="en-GB"/>
        </a:p>
      </dgm:t>
    </dgm:pt>
    <dgm:pt modelId="{107B91B3-3D99-C247-B7F6-44CCC97E6984}" type="pres">
      <dgm:prSet presAssocID="{DD84AB43-C005-8849-B262-3BB8115678AE}" presName="rootnode" presStyleCnt="0">
        <dgm:presLayoutVars>
          <dgm:chMax/>
          <dgm:chPref/>
          <dgm:dir/>
          <dgm:animLvl val="lvl"/>
        </dgm:presLayoutVars>
      </dgm:prSet>
      <dgm:spPr/>
    </dgm:pt>
    <dgm:pt modelId="{D1B71EBB-EAF5-F643-B2CC-59221B84F96C}" type="pres">
      <dgm:prSet presAssocID="{D709A06C-DCAC-9B44-A11B-4E088B2B7944}" presName="composite" presStyleCnt="0"/>
      <dgm:spPr/>
    </dgm:pt>
    <dgm:pt modelId="{EBEAC13B-73AB-1049-A989-366236168D76}" type="pres">
      <dgm:prSet presAssocID="{D709A06C-DCAC-9B44-A11B-4E088B2B7944}" presName="LShape" presStyleLbl="alignNode1" presStyleIdx="0" presStyleCnt="7" custLinFactNeighborX="-5280" custLinFactNeighborY="2867"/>
      <dgm:spPr/>
    </dgm:pt>
    <dgm:pt modelId="{AAD7CB2E-E9B7-5040-BD99-BE49DB666B3E}" type="pres">
      <dgm:prSet presAssocID="{D709A06C-DCAC-9B44-A11B-4E088B2B7944}" presName="ParentText" presStyleLbl="revTx" presStyleIdx="0" presStyleCnt="4" custScaleX="100300" custLinFactNeighborX="-5418" custLinFactNeighborY="4830">
        <dgm:presLayoutVars>
          <dgm:chMax val="0"/>
          <dgm:chPref val="0"/>
          <dgm:bulletEnabled val="1"/>
        </dgm:presLayoutVars>
      </dgm:prSet>
      <dgm:spPr/>
    </dgm:pt>
    <dgm:pt modelId="{BACC1633-9AB1-0C40-97AE-72E2F8EB0019}" type="pres">
      <dgm:prSet presAssocID="{D709A06C-DCAC-9B44-A11B-4E088B2B7944}" presName="Triangle" presStyleLbl="alignNode1" presStyleIdx="1" presStyleCnt="7"/>
      <dgm:spPr/>
    </dgm:pt>
    <dgm:pt modelId="{8ABE4C69-F29A-9547-8C15-80810AC62060}" type="pres">
      <dgm:prSet presAssocID="{0B8D271F-7E5C-FD49-96F8-8FF79E405360}" presName="sibTrans" presStyleCnt="0"/>
      <dgm:spPr/>
    </dgm:pt>
    <dgm:pt modelId="{B4A00BA0-AEC3-C54A-A7F4-56480E089C94}" type="pres">
      <dgm:prSet presAssocID="{0B8D271F-7E5C-FD49-96F8-8FF79E405360}" presName="space" presStyleCnt="0"/>
      <dgm:spPr/>
    </dgm:pt>
    <dgm:pt modelId="{73F9809C-E1EC-1646-AAE8-5C6268AAABC4}" type="pres">
      <dgm:prSet presAssocID="{422F03F9-3FC8-7140-9C27-A061525439DE}" presName="composite" presStyleCnt="0"/>
      <dgm:spPr/>
    </dgm:pt>
    <dgm:pt modelId="{319EF07C-A85E-5F40-80B4-B57A45457A99}" type="pres">
      <dgm:prSet presAssocID="{422F03F9-3FC8-7140-9C27-A061525439DE}" presName="LShape" presStyleLbl="alignNode1" presStyleIdx="2" presStyleCnt="7" custLinFactNeighborX="-108" custLinFactNeighborY="18215"/>
      <dgm:spPr/>
    </dgm:pt>
    <dgm:pt modelId="{613449B1-4233-5A47-9F60-057E6FEB9E21}" type="pres">
      <dgm:prSet presAssocID="{422F03F9-3FC8-7140-9C27-A061525439DE}" presName="ParentText" presStyleLbl="revTx" presStyleIdx="1" presStyleCnt="4" custScaleX="100617" custLinFactNeighborX="-1621" custLinFactNeighborY="19060">
        <dgm:presLayoutVars>
          <dgm:chMax val="0"/>
          <dgm:chPref val="0"/>
          <dgm:bulletEnabled val="1"/>
        </dgm:presLayoutVars>
      </dgm:prSet>
      <dgm:spPr/>
    </dgm:pt>
    <dgm:pt modelId="{96319766-3D31-044D-8693-D9F5AFADCC77}" type="pres">
      <dgm:prSet presAssocID="{422F03F9-3FC8-7140-9C27-A061525439DE}" presName="Triangle" presStyleLbl="alignNode1" presStyleIdx="3" presStyleCnt="7"/>
      <dgm:spPr/>
    </dgm:pt>
    <dgm:pt modelId="{B2940DCB-5D54-C04C-9DDD-2B4E8B4C2EAF}" type="pres">
      <dgm:prSet presAssocID="{F86F8FCB-F761-2042-9A81-B085BB1BE82D}" presName="sibTrans" presStyleCnt="0"/>
      <dgm:spPr/>
    </dgm:pt>
    <dgm:pt modelId="{8D7EFAFE-292D-1E4A-A007-592D3117E2DC}" type="pres">
      <dgm:prSet presAssocID="{F86F8FCB-F761-2042-9A81-B085BB1BE82D}" presName="space" presStyleCnt="0"/>
      <dgm:spPr/>
    </dgm:pt>
    <dgm:pt modelId="{35BE6C5B-34E3-1340-A7F5-97E648FBD4C6}" type="pres">
      <dgm:prSet presAssocID="{1D0AC2F8-538A-AC42-9CAF-4C0B139FE508}" presName="composite" presStyleCnt="0"/>
      <dgm:spPr/>
    </dgm:pt>
    <dgm:pt modelId="{E25E99D2-B749-9149-B989-6710FD78E264}" type="pres">
      <dgm:prSet presAssocID="{1D0AC2F8-538A-AC42-9CAF-4C0B139FE508}" presName="LShape" presStyleLbl="alignNode1" presStyleIdx="4" presStyleCnt="7" custScaleY="145124" custLinFactNeighborX="-1514" custLinFactNeighborY="9871"/>
      <dgm:spPr/>
    </dgm:pt>
    <dgm:pt modelId="{D29F57F6-598A-9C44-BBA6-77A1CAD6847A}" type="pres">
      <dgm:prSet presAssocID="{1D0AC2F8-538A-AC42-9CAF-4C0B139FE508}" presName="ParentText" presStyleLbl="revTx" presStyleIdx="2" presStyleCnt="4" custScaleX="103262" custScaleY="88623" custLinFactNeighborX="4977" custLinFactNeighborY="-4764">
        <dgm:presLayoutVars>
          <dgm:chMax val="0"/>
          <dgm:chPref val="0"/>
          <dgm:bulletEnabled val="1"/>
        </dgm:presLayoutVars>
      </dgm:prSet>
      <dgm:spPr/>
    </dgm:pt>
    <dgm:pt modelId="{7C4DC7CB-CDF7-8E4C-A3CD-7B9DC0BE1F83}" type="pres">
      <dgm:prSet presAssocID="{1D0AC2F8-538A-AC42-9CAF-4C0B139FE508}" presName="Triangle" presStyleLbl="alignNode1" presStyleIdx="5" presStyleCnt="7" custLinFactNeighborX="-5030" custLinFactNeighborY="-10061"/>
      <dgm:spPr/>
    </dgm:pt>
    <dgm:pt modelId="{8F3F6314-A1D1-FF41-86FC-6776389E3517}" type="pres">
      <dgm:prSet presAssocID="{CAB2B073-7920-8C4C-A0FA-784B5029BB20}" presName="sibTrans" presStyleCnt="0"/>
      <dgm:spPr/>
    </dgm:pt>
    <dgm:pt modelId="{54E406C1-4589-A74B-ACFE-7EDA39539B6F}" type="pres">
      <dgm:prSet presAssocID="{CAB2B073-7920-8C4C-A0FA-784B5029BB20}" presName="space" presStyleCnt="0"/>
      <dgm:spPr/>
    </dgm:pt>
    <dgm:pt modelId="{5AB08BDB-B48A-DB48-BF46-7655D253143E}" type="pres">
      <dgm:prSet presAssocID="{90C111E0-2483-5E43-BDAD-FFCE7652F6B9}" presName="composite" presStyleCnt="0"/>
      <dgm:spPr/>
    </dgm:pt>
    <dgm:pt modelId="{E5DF8D6D-4ABC-724C-8ACF-AA2A73B2B054}" type="pres">
      <dgm:prSet presAssocID="{90C111E0-2483-5E43-BDAD-FFCE7652F6B9}" presName="LShape" presStyleLbl="alignNode1" presStyleIdx="6" presStyleCnt="7" custLinFactNeighborX="-1945" custLinFactNeighborY="-21813"/>
      <dgm:spPr/>
    </dgm:pt>
    <dgm:pt modelId="{66965A42-C79E-5249-971E-EF42C9D5825F}" type="pres">
      <dgm:prSet presAssocID="{90C111E0-2483-5E43-BDAD-FFCE7652F6B9}" presName="ParentText" presStyleLbl="revTx" presStyleIdx="3" presStyleCnt="4" custScaleX="109319" custScaleY="95980" custLinFactNeighborX="892" custLinFactNeighborY="-16257">
        <dgm:presLayoutVars>
          <dgm:chMax val="0"/>
          <dgm:chPref val="0"/>
          <dgm:bulletEnabled val="1"/>
        </dgm:presLayoutVars>
      </dgm:prSet>
      <dgm:spPr/>
    </dgm:pt>
  </dgm:ptLst>
  <dgm:cxnLst>
    <dgm:cxn modelId="{CE4DFC09-0DA6-2F46-AFBB-CA44809AA070}" type="presOf" srcId="{BD3C8275-C4EB-5E4C-A7B0-64A3D1B18AA3}" destId="{66965A42-C79E-5249-971E-EF42C9D5825F}" srcOrd="0" destOrd="4" presId="urn:microsoft.com/office/officeart/2009/3/layout/StepUpProcess"/>
    <dgm:cxn modelId="{3F0C7815-D357-014A-AC3B-8D46DBF0B4C7}" type="presOf" srcId="{2C74CA94-DA2F-E741-8F6B-A6B98B4EC72A}" destId="{66965A42-C79E-5249-971E-EF42C9D5825F}" srcOrd="0" destOrd="2" presId="urn:microsoft.com/office/officeart/2009/3/layout/StepUpProcess"/>
    <dgm:cxn modelId="{1A8FBD17-97EC-5144-A790-41AB1A014DD7}" srcId="{DD84AB43-C005-8849-B262-3BB8115678AE}" destId="{422F03F9-3FC8-7140-9C27-A061525439DE}" srcOrd="1" destOrd="0" parTransId="{3F8F1A6D-DE3B-4F4C-93AF-3394C770999E}" sibTransId="{F86F8FCB-F761-2042-9A81-B085BB1BE82D}"/>
    <dgm:cxn modelId="{AFD98E19-B130-874A-879A-814CDD9E81C8}" srcId="{422F03F9-3FC8-7140-9C27-A061525439DE}" destId="{74322A0F-6313-8445-878F-3400D02BA38B}" srcOrd="0" destOrd="0" parTransId="{1E6D58DF-6FBB-2A4C-BE8C-EA3334A87E6D}" sibTransId="{3397EE47-0FC4-BD42-B28F-04E06A8BC2F1}"/>
    <dgm:cxn modelId="{8457AB2B-1E20-014A-AF37-C35D7BFF4912}" srcId="{422F03F9-3FC8-7140-9C27-A061525439DE}" destId="{40DC2C4D-94FF-0548-9ECD-2A0B1383E07E}" srcOrd="1" destOrd="0" parTransId="{F430ECFE-59CD-6D42-A41F-84F4B0743433}" sibTransId="{1140EE9F-4268-2442-98F6-44DBB0752BDF}"/>
    <dgm:cxn modelId="{8AE2F92B-7C14-2347-B2FC-06231FBBBBF5}" srcId="{DD84AB43-C005-8849-B262-3BB8115678AE}" destId="{1D0AC2F8-538A-AC42-9CAF-4C0B139FE508}" srcOrd="2" destOrd="0" parTransId="{1B0F5F44-5DD8-A74C-96C2-5EF095A66351}" sibTransId="{CAB2B073-7920-8C4C-A0FA-784B5029BB20}"/>
    <dgm:cxn modelId="{F2438A2E-34EB-9742-BD85-8F2B9DD5CE40}" srcId="{D709A06C-DCAC-9B44-A11B-4E088B2B7944}" destId="{39FEE31C-0C3E-7744-9A40-4BFBDA3452EA}" srcOrd="4" destOrd="0" parTransId="{038928D7-1982-E647-97E0-DA4065DD087D}" sibTransId="{085A6D9F-A912-CD41-A73D-DDA4FFA327D5}"/>
    <dgm:cxn modelId="{82384231-8C4B-6546-817E-3BCBC100E155}" type="presOf" srcId="{17807767-1E7B-474E-AE33-12D76F346167}" destId="{AAD7CB2E-E9B7-5040-BD99-BE49DB666B3E}" srcOrd="0" destOrd="1" presId="urn:microsoft.com/office/officeart/2009/3/layout/StepUpProcess"/>
    <dgm:cxn modelId="{454ADE32-6E9D-5441-B00D-8FCC119819FA}" srcId="{DD84AB43-C005-8849-B262-3BB8115678AE}" destId="{D709A06C-DCAC-9B44-A11B-4E088B2B7944}" srcOrd="0" destOrd="0" parTransId="{998EEB64-ADD7-9B4A-BE03-BE1CAAF8D120}" sibTransId="{0B8D271F-7E5C-FD49-96F8-8FF79E405360}"/>
    <dgm:cxn modelId="{4374A434-B814-7B44-A6C5-68B50AC5E01F}" srcId="{90C111E0-2483-5E43-BDAD-FFCE7652F6B9}" destId="{2C74CA94-DA2F-E741-8F6B-A6B98B4EC72A}" srcOrd="1" destOrd="0" parTransId="{B3BDE6B7-BEE2-584B-BA44-9EEBFE87123A}" sibTransId="{148A6927-D212-C74E-B58B-CDCDF780BB4D}"/>
    <dgm:cxn modelId="{52BBCE37-A94F-A142-9C33-D70D0478581F}" type="presOf" srcId="{8247735A-03EB-CD49-B9D2-206492A68AB8}" destId="{613449B1-4233-5A47-9F60-057E6FEB9E21}" srcOrd="0" destOrd="4" presId="urn:microsoft.com/office/officeart/2009/3/layout/StepUpProcess"/>
    <dgm:cxn modelId="{16260E3C-DA7F-E64B-B10D-2D22E7F7C353}" type="presOf" srcId="{2DA8A840-D30B-8F49-A732-92279DC70D1C}" destId="{D29F57F6-598A-9C44-BBA6-77A1CAD6847A}" srcOrd="0" destOrd="2" presId="urn:microsoft.com/office/officeart/2009/3/layout/StepUpProcess"/>
    <dgm:cxn modelId="{E657D73E-669C-A44C-B2F0-8CC1B3A0218C}" srcId="{90C111E0-2483-5E43-BDAD-FFCE7652F6B9}" destId="{BD3C8275-C4EB-5E4C-A7B0-64A3D1B18AA3}" srcOrd="3" destOrd="0" parTransId="{E34DBF90-82BC-C040-8A44-C751058D4B87}" sibTransId="{A5B9808F-5F70-2A48-84A2-DA20B8DE901F}"/>
    <dgm:cxn modelId="{52421B45-CA8B-A542-A4EC-4ED28E339F46}" type="presOf" srcId="{74322A0F-6313-8445-878F-3400D02BA38B}" destId="{613449B1-4233-5A47-9F60-057E6FEB9E21}" srcOrd="0" destOrd="1" presId="urn:microsoft.com/office/officeart/2009/3/layout/StepUpProcess"/>
    <dgm:cxn modelId="{4FCDBE50-26A0-1842-891E-C9E940B683E7}" type="presOf" srcId="{DD696AF9-0442-584D-81D3-1C7C2F67AECA}" destId="{D29F57F6-598A-9C44-BBA6-77A1CAD6847A}" srcOrd="0" destOrd="1" presId="urn:microsoft.com/office/officeart/2009/3/layout/StepUpProcess"/>
    <dgm:cxn modelId="{774C8551-614E-764C-80AE-10FDF2D2FBD2}" type="presOf" srcId="{39FEE31C-0C3E-7744-9A40-4BFBDA3452EA}" destId="{AAD7CB2E-E9B7-5040-BD99-BE49DB666B3E}" srcOrd="0" destOrd="5" presId="urn:microsoft.com/office/officeart/2009/3/layout/StepUpProcess"/>
    <dgm:cxn modelId="{4E251754-0646-8C4B-B466-F40389A57DA8}" srcId="{1D0AC2F8-538A-AC42-9CAF-4C0B139FE508}" destId="{A9D86A8F-834B-C54F-B6AC-7C431A65CD0E}" srcOrd="2" destOrd="0" parTransId="{5EE51DAA-8B61-C64F-B1C9-6B2017072AD0}" sibTransId="{2ED390AB-478F-E542-B1AA-21F455E432CB}"/>
    <dgm:cxn modelId="{AEE3A757-D3CD-3946-AD7F-022857176D39}" srcId="{D709A06C-DCAC-9B44-A11B-4E088B2B7944}" destId="{1BC708EE-879B-4C47-826A-F35068F7EAE3}" srcOrd="6" destOrd="0" parTransId="{360351BC-765A-CA40-9F20-45715662ACCA}" sibTransId="{56CD4605-4233-394D-B822-3059800209BC}"/>
    <dgm:cxn modelId="{E0DA055E-9751-D943-B4BE-F683DC68F6F8}" type="presOf" srcId="{E5319437-7F9B-7944-9A85-FF3C6412AC72}" destId="{AAD7CB2E-E9B7-5040-BD99-BE49DB666B3E}" srcOrd="0" destOrd="4" presId="urn:microsoft.com/office/officeart/2009/3/layout/StepUpProcess"/>
    <dgm:cxn modelId="{C68C7467-A445-C041-A1D7-CA8A0FCE4FF5}" srcId="{1D0AC2F8-538A-AC42-9CAF-4C0B139FE508}" destId="{2DA8A840-D30B-8F49-A732-92279DC70D1C}" srcOrd="1" destOrd="0" parTransId="{BDE82BE6-0A9A-D84C-A78B-F94500C81805}" sibTransId="{B1943F42-9824-4147-AEBA-6E3E3CC25857}"/>
    <dgm:cxn modelId="{C6848368-D564-F444-8187-7480A2CB36E0}" type="presOf" srcId="{A9D86A8F-834B-C54F-B6AC-7C431A65CD0E}" destId="{D29F57F6-598A-9C44-BBA6-77A1CAD6847A}" srcOrd="0" destOrd="3" presId="urn:microsoft.com/office/officeart/2009/3/layout/StepUpProcess"/>
    <dgm:cxn modelId="{FDF0D471-2F56-BF4B-BD15-6DB602726183}" srcId="{DD84AB43-C005-8849-B262-3BB8115678AE}" destId="{90C111E0-2483-5E43-BDAD-FFCE7652F6B9}" srcOrd="3" destOrd="0" parTransId="{2821BE1E-C615-7C4F-ADC2-7340B555471D}" sibTransId="{DAD9472A-9E00-4843-8A1C-A5020603E4CB}"/>
    <dgm:cxn modelId="{EB61DA79-1DCA-BB4F-A5FD-6FFB6AF4B106}" type="presOf" srcId="{991D7797-4852-5441-867A-B7FF93D65F84}" destId="{AAD7CB2E-E9B7-5040-BD99-BE49DB666B3E}" srcOrd="0" destOrd="2" presId="urn:microsoft.com/office/officeart/2009/3/layout/StepUpProcess"/>
    <dgm:cxn modelId="{A8E7337F-D366-6640-BCC8-AF7E491B9F95}" type="presOf" srcId="{422F03F9-3FC8-7140-9C27-A061525439DE}" destId="{613449B1-4233-5A47-9F60-057E6FEB9E21}" srcOrd="0" destOrd="0" presId="urn:microsoft.com/office/officeart/2009/3/layout/StepUpProcess"/>
    <dgm:cxn modelId="{F1BF6080-A84D-384F-97DD-D44666EF9B4F}" srcId="{90C111E0-2483-5E43-BDAD-FFCE7652F6B9}" destId="{2C7E9D0D-8EC0-9E47-9065-6CE13348120E}" srcOrd="2" destOrd="0" parTransId="{8781B5A5-34BA-604A-9268-D8C7AA46E71B}" sibTransId="{4ED195F8-AAC7-584B-92AB-83A6D5910A62}"/>
    <dgm:cxn modelId="{52710384-D687-D946-9ABD-7087883F4D1E}" type="presOf" srcId="{8B9D2A82-29A6-4646-B3BE-CB8B4867AA1E}" destId="{66965A42-C79E-5249-971E-EF42C9D5825F}" srcOrd="0" destOrd="1" presId="urn:microsoft.com/office/officeart/2009/3/layout/StepUpProcess"/>
    <dgm:cxn modelId="{C3D2BF84-432D-1242-ADC7-0C8AD3E99576}" type="presOf" srcId="{40DC2C4D-94FF-0548-9ECD-2A0B1383E07E}" destId="{613449B1-4233-5A47-9F60-057E6FEB9E21}" srcOrd="0" destOrd="2" presId="urn:microsoft.com/office/officeart/2009/3/layout/StepUpProcess"/>
    <dgm:cxn modelId="{E0588A90-B794-8048-84C5-A2DC3D83273B}" srcId="{D709A06C-DCAC-9B44-A11B-4E088B2B7944}" destId="{73FCF55C-40EA-E348-8FCD-CFCD19A868EE}" srcOrd="7" destOrd="0" parTransId="{686442A6-77D7-2740-A121-1E6FB93772AD}" sibTransId="{3267E716-C8AC-7040-BEC4-E2C544D260F8}"/>
    <dgm:cxn modelId="{56CE3891-0DB2-044B-B0DC-5B53328DE4C6}" srcId="{90C111E0-2483-5E43-BDAD-FFCE7652F6B9}" destId="{8B9D2A82-29A6-4646-B3BE-CB8B4867AA1E}" srcOrd="0" destOrd="0" parTransId="{1D921889-480B-F24A-A5B4-9AD354EE8C0D}" sibTransId="{09DA21AC-8A64-AF48-AE87-B1FD17D68E86}"/>
    <dgm:cxn modelId="{E0B48F97-7AAC-7546-A55F-E7EF2ACBB96C}" srcId="{422F03F9-3FC8-7140-9C27-A061525439DE}" destId="{C5A624FB-3998-7F42-9D04-61F5D8BCADED}" srcOrd="2" destOrd="0" parTransId="{16D92AE7-E017-D049-863D-90F793F8AFA0}" sibTransId="{022180EA-24E9-8146-AFA2-6107A72AEA6E}"/>
    <dgm:cxn modelId="{E731DB9D-E807-5C44-95C3-192241F4D3DB}" type="presOf" srcId="{90C111E0-2483-5E43-BDAD-FFCE7652F6B9}" destId="{66965A42-C79E-5249-971E-EF42C9D5825F}" srcOrd="0" destOrd="0" presId="urn:microsoft.com/office/officeart/2009/3/layout/StepUpProcess"/>
    <dgm:cxn modelId="{0477CFB4-CF3B-8B46-8020-768D562F0C19}" type="presOf" srcId="{C5A624FB-3998-7F42-9D04-61F5D8BCADED}" destId="{613449B1-4233-5A47-9F60-057E6FEB9E21}" srcOrd="0" destOrd="3" presId="urn:microsoft.com/office/officeart/2009/3/layout/StepUpProcess"/>
    <dgm:cxn modelId="{3143D7B8-ADA4-0F40-A1C0-5DED3DB68207}" srcId="{D709A06C-DCAC-9B44-A11B-4E088B2B7944}" destId="{2E5E3C43-026D-5B4E-B715-3F4B28B44A41}" srcOrd="2" destOrd="0" parTransId="{3CB73334-56AF-FA4C-8A22-D0F1D7A34682}" sibTransId="{7D8D778F-5AEF-0C4D-A0FF-C3341ABFEA5F}"/>
    <dgm:cxn modelId="{83F530BD-5CC5-7141-8BAF-68FE056A771B}" type="presOf" srcId="{2C7E9D0D-8EC0-9E47-9065-6CE13348120E}" destId="{66965A42-C79E-5249-971E-EF42C9D5825F}" srcOrd="0" destOrd="3" presId="urn:microsoft.com/office/officeart/2009/3/layout/StepUpProcess"/>
    <dgm:cxn modelId="{A76338C0-5C1C-0045-B8B6-D104D6B44F59}" srcId="{D709A06C-DCAC-9B44-A11B-4E088B2B7944}" destId="{991D7797-4852-5441-867A-B7FF93D65F84}" srcOrd="1" destOrd="0" parTransId="{D457E0B6-5FB0-764F-B0D0-BD16EA56EF13}" sibTransId="{0E4A76A5-B160-D448-943B-209C7FEA3A13}"/>
    <dgm:cxn modelId="{ADD60CC1-627F-8940-98DB-D00A5582F0F8}" type="presOf" srcId="{DD84AB43-C005-8849-B262-3BB8115678AE}" destId="{107B91B3-3D99-C247-B7F6-44CCC97E6984}" srcOrd="0" destOrd="0" presId="urn:microsoft.com/office/officeart/2009/3/layout/StepUpProcess"/>
    <dgm:cxn modelId="{9999A3C3-19D4-B04F-B322-35BDB7295FC5}" srcId="{D709A06C-DCAC-9B44-A11B-4E088B2B7944}" destId="{17807767-1E7B-474E-AE33-12D76F346167}" srcOrd="0" destOrd="0" parTransId="{4A22A421-6AA7-8541-ADC8-18ABDF2AC9D2}" sibTransId="{92D3538F-B183-F445-B75B-B298429FFD47}"/>
    <dgm:cxn modelId="{AC89B1C7-8EC1-2F47-9E07-374D6AEAD347}" srcId="{C5A624FB-3998-7F42-9D04-61F5D8BCADED}" destId="{8247735A-03EB-CD49-B9D2-206492A68AB8}" srcOrd="0" destOrd="0" parTransId="{20DD96FF-6F63-E54E-827D-A3898D6D2437}" sibTransId="{7F6774D5-96CB-0546-84E9-97CFCDD0522A}"/>
    <dgm:cxn modelId="{39843CCD-8A01-4443-86EF-F1D44920E700}" srcId="{D709A06C-DCAC-9B44-A11B-4E088B2B7944}" destId="{24653ADC-CB7A-4149-A3D3-4B7E9BC3F72F}" srcOrd="5" destOrd="0" parTransId="{AB1534D3-A183-2F4D-81D7-7DDBC8BC274F}" sibTransId="{B33A7550-DBAE-DE4E-A938-4C73B2FBE9F1}"/>
    <dgm:cxn modelId="{477A16D1-671A-594F-A9A0-DEE671A527CF}" type="presOf" srcId="{1BC708EE-879B-4C47-826A-F35068F7EAE3}" destId="{AAD7CB2E-E9B7-5040-BD99-BE49DB666B3E}" srcOrd="0" destOrd="7" presId="urn:microsoft.com/office/officeart/2009/3/layout/StepUpProcess"/>
    <dgm:cxn modelId="{3FDA95DF-E39C-D44A-AE6A-0324C142682D}" type="presOf" srcId="{5F8F8A21-F3BE-F142-941C-47DAA8D30FE4}" destId="{D29F57F6-598A-9C44-BBA6-77A1CAD6847A}" srcOrd="0" destOrd="4" presId="urn:microsoft.com/office/officeart/2009/3/layout/StepUpProcess"/>
    <dgm:cxn modelId="{F1DBBBE0-FB82-7D47-9E79-96A2657EED2C}" type="presOf" srcId="{2E5E3C43-026D-5B4E-B715-3F4B28B44A41}" destId="{AAD7CB2E-E9B7-5040-BD99-BE49DB666B3E}" srcOrd="0" destOrd="3" presId="urn:microsoft.com/office/officeart/2009/3/layout/StepUpProcess"/>
    <dgm:cxn modelId="{E34A15EC-B632-744E-80DA-D1DE0DDC7F21}" srcId="{1D0AC2F8-538A-AC42-9CAF-4C0B139FE508}" destId="{5F8F8A21-F3BE-F142-941C-47DAA8D30FE4}" srcOrd="3" destOrd="0" parTransId="{53635F50-26E3-BF44-BE8E-AB3989A43EA7}" sibTransId="{35616AF6-D840-FE4D-B603-BA4D0DA5BDFD}"/>
    <dgm:cxn modelId="{61BB83ED-8AF1-4349-BD8F-05FC32D8D0BB}" srcId="{D709A06C-DCAC-9B44-A11B-4E088B2B7944}" destId="{E5319437-7F9B-7944-9A85-FF3C6412AC72}" srcOrd="3" destOrd="0" parTransId="{C7B0866D-AD70-A646-8B40-294F97208B54}" sibTransId="{E049E82B-89DC-FF4C-ADCE-8467325F0134}"/>
    <dgm:cxn modelId="{F387DEF1-DC35-A843-9BDF-C47860BAE415}" type="presOf" srcId="{24653ADC-CB7A-4149-A3D3-4B7E9BC3F72F}" destId="{AAD7CB2E-E9B7-5040-BD99-BE49DB666B3E}" srcOrd="0" destOrd="6" presId="urn:microsoft.com/office/officeart/2009/3/layout/StepUpProcess"/>
    <dgm:cxn modelId="{9870CCF2-2176-9B48-91AC-C3CCAD44058F}" type="presOf" srcId="{73FCF55C-40EA-E348-8FCD-CFCD19A868EE}" destId="{AAD7CB2E-E9B7-5040-BD99-BE49DB666B3E}" srcOrd="0" destOrd="8" presId="urn:microsoft.com/office/officeart/2009/3/layout/StepUpProcess"/>
    <dgm:cxn modelId="{15CB29F6-7240-3C45-90BF-32C9BC043CE8}" type="presOf" srcId="{D709A06C-DCAC-9B44-A11B-4E088B2B7944}" destId="{AAD7CB2E-E9B7-5040-BD99-BE49DB666B3E}" srcOrd="0" destOrd="0" presId="urn:microsoft.com/office/officeart/2009/3/layout/StepUpProcess"/>
    <dgm:cxn modelId="{BB9598F9-63C9-FC4C-8F91-0CCBDADC6735}" srcId="{1D0AC2F8-538A-AC42-9CAF-4C0B139FE508}" destId="{DD696AF9-0442-584D-81D3-1C7C2F67AECA}" srcOrd="0" destOrd="0" parTransId="{0C78E307-4DE5-144A-8776-263B75F7B6E1}" sibTransId="{2015A978-38A5-A84A-83F2-85088EE765D3}"/>
    <dgm:cxn modelId="{F66DB3FC-8EB4-8549-9661-A9ABD5C92EB6}" type="presOf" srcId="{1D0AC2F8-538A-AC42-9CAF-4C0B139FE508}" destId="{D29F57F6-598A-9C44-BBA6-77A1CAD6847A}" srcOrd="0" destOrd="0" presId="urn:microsoft.com/office/officeart/2009/3/layout/StepUpProcess"/>
    <dgm:cxn modelId="{1081CCDB-0B62-A341-8823-35B85486FB64}" type="presParOf" srcId="{107B91B3-3D99-C247-B7F6-44CCC97E6984}" destId="{D1B71EBB-EAF5-F643-B2CC-59221B84F96C}" srcOrd="0" destOrd="0" presId="urn:microsoft.com/office/officeart/2009/3/layout/StepUpProcess"/>
    <dgm:cxn modelId="{12A6269F-454F-3840-9D83-E97420C793A1}" type="presParOf" srcId="{D1B71EBB-EAF5-F643-B2CC-59221B84F96C}" destId="{EBEAC13B-73AB-1049-A989-366236168D76}" srcOrd="0" destOrd="0" presId="urn:microsoft.com/office/officeart/2009/3/layout/StepUpProcess"/>
    <dgm:cxn modelId="{561F4F6E-F650-3149-988A-119ECCDFE06A}" type="presParOf" srcId="{D1B71EBB-EAF5-F643-B2CC-59221B84F96C}" destId="{AAD7CB2E-E9B7-5040-BD99-BE49DB666B3E}" srcOrd="1" destOrd="0" presId="urn:microsoft.com/office/officeart/2009/3/layout/StepUpProcess"/>
    <dgm:cxn modelId="{6E7D7A2A-F12B-6B42-A1E8-97CF1238F2AA}" type="presParOf" srcId="{D1B71EBB-EAF5-F643-B2CC-59221B84F96C}" destId="{BACC1633-9AB1-0C40-97AE-72E2F8EB0019}" srcOrd="2" destOrd="0" presId="urn:microsoft.com/office/officeart/2009/3/layout/StepUpProcess"/>
    <dgm:cxn modelId="{7279E80B-2251-A44A-91AF-BAAD99D5406F}" type="presParOf" srcId="{107B91B3-3D99-C247-B7F6-44CCC97E6984}" destId="{8ABE4C69-F29A-9547-8C15-80810AC62060}" srcOrd="1" destOrd="0" presId="urn:microsoft.com/office/officeart/2009/3/layout/StepUpProcess"/>
    <dgm:cxn modelId="{DA69E9CB-869A-C64F-9F06-B1D424D8D01D}" type="presParOf" srcId="{8ABE4C69-F29A-9547-8C15-80810AC62060}" destId="{B4A00BA0-AEC3-C54A-A7F4-56480E089C94}" srcOrd="0" destOrd="0" presId="urn:microsoft.com/office/officeart/2009/3/layout/StepUpProcess"/>
    <dgm:cxn modelId="{E17CE653-4EBB-BC47-9EE0-D72EA377FF3A}" type="presParOf" srcId="{107B91B3-3D99-C247-B7F6-44CCC97E6984}" destId="{73F9809C-E1EC-1646-AAE8-5C6268AAABC4}" srcOrd="2" destOrd="0" presId="urn:microsoft.com/office/officeart/2009/3/layout/StepUpProcess"/>
    <dgm:cxn modelId="{272D0DC5-163A-1540-86C2-E5B3D3026952}" type="presParOf" srcId="{73F9809C-E1EC-1646-AAE8-5C6268AAABC4}" destId="{319EF07C-A85E-5F40-80B4-B57A45457A99}" srcOrd="0" destOrd="0" presId="urn:microsoft.com/office/officeart/2009/3/layout/StepUpProcess"/>
    <dgm:cxn modelId="{EA656AA9-7C51-7E47-A3F4-C64E69AFA39D}" type="presParOf" srcId="{73F9809C-E1EC-1646-AAE8-5C6268AAABC4}" destId="{613449B1-4233-5A47-9F60-057E6FEB9E21}" srcOrd="1" destOrd="0" presId="urn:microsoft.com/office/officeart/2009/3/layout/StepUpProcess"/>
    <dgm:cxn modelId="{3896BCE1-B815-B149-A8BD-C549CA48A8E6}" type="presParOf" srcId="{73F9809C-E1EC-1646-AAE8-5C6268AAABC4}" destId="{96319766-3D31-044D-8693-D9F5AFADCC77}" srcOrd="2" destOrd="0" presId="urn:microsoft.com/office/officeart/2009/3/layout/StepUpProcess"/>
    <dgm:cxn modelId="{522E661F-867F-8A4D-B522-B2297F20946F}" type="presParOf" srcId="{107B91B3-3D99-C247-B7F6-44CCC97E6984}" destId="{B2940DCB-5D54-C04C-9DDD-2B4E8B4C2EAF}" srcOrd="3" destOrd="0" presId="urn:microsoft.com/office/officeart/2009/3/layout/StepUpProcess"/>
    <dgm:cxn modelId="{7F9DB497-5420-0E40-B9DB-CDE4BF168412}" type="presParOf" srcId="{B2940DCB-5D54-C04C-9DDD-2B4E8B4C2EAF}" destId="{8D7EFAFE-292D-1E4A-A007-592D3117E2DC}" srcOrd="0" destOrd="0" presId="urn:microsoft.com/office/officeart/2009/3/layout/StepUpProcess"/>
    <dgm:cxn modelId="{DBF78D22-75C8-9B46-A212-DDE9705E87C1}" type="presParOf" srcId="{107B91B3-3D99-C247-B7F6-44CCC97E6984}" destId="{35BE6C5B-34E3-1340-A7F5-97E648FBD4C6}" srcOrd="4" destOrd="0" presId="urn:microsoft.com/office/officeart/2009/3/layout/StepUpProcess"/>
    <dgm:cxn modelId="{44ABCBFE-20D6-464D-A612-F7218E5C80BF}" type="presParOf" srcId="{35BE6C5B-34E3-1340-A7F5-97E648FBD4C6}" destId="{E25E99D2-B749-9149-B989-6710FD78E264}" srcOrd="0" destOrd="0" presId="urn:microsoft.com/office/officeart/2009/3/layout/StepUpProcess"/>
    <dgm:cxn modelId="{E80F4324-CA10-5941-B3D2-07F340B80D47}" type="presParOf" srcId="{35BE6C5B-34E3-1340-A7F5-97E648FBD4C6}" destId="{D29F57F6-598A-9C44-BBA6-77A1CAD6847A}" srcOrd="1" destOrd="0" presId="urn:microsoft.com/office/officeart/2009/3/layout/StepUpProcess"/>
    <dgm:cxn modelId="{E0992F2C-948A-3745-A36C-95358189B297}" type="presParOf" srcId="{35BE6C5B-34E3-1340-A7F5-97E648FBD4C6}" destId="{7C4DC7CB-CDF7-8E4C-A3CD-7B9DC0BE1F83}" srcOrd="2" destOrd="0" presId="urn:microsoft.com/office/officeart/2009/3/layout/StepUpProcess"/>
    <dgm:cxn modelId="{E79FDD7D-7FB7-3946-B394-F1562BCCA5F9}" type="presParOf" srcId="{107B91B3-3D99-C247-B7F6-44CCC97E6984}" destId="{8F3F6314-A1D1-FF41-86FC-6776389E3517}" srcOrd="5" destOrd="0" presId="urn:microsoft.com/office/officeart/2009/3/layout/StepUpProcess"/>
    <dgm:cxn modelId="{2732EAE8-2643-2449-94E1-5CA17DC16B72}" type="presParOf" srcId="{8F3F6314-A1D1-FF41-86FC-6776389E3517}" destId="{54E406C1-4589-A74B-ACFE-7EDA39539B6F}" srcOrd="0" destOrd="0" presId="urn:microsoft.com/office/officeart/2009/3/layout/StepUpProcess"/>
    <dgm:cxn modelId="{1BC33B06-4397-7443-977B-6C0B74BD72B2}" type="presParOf" srcId="{107B91B3-3D99-C247-B7F6-44CCC97E6984}" destId="{5AB08BDB-B48A-DB48-BF46-7655D253143E}" srcOrd="6" destOrd="0" presId="urn:microsoft.com/office/officeart/2009/3/layout/StepUpProcess"/>
    <dgm:cxn modelId="{1FCF40CA-173B-E141-95C3-A656816092A1}" type="presParOf" srcId="{5AB08BDB-B48A-DB48-BF46-7655D253143E}" destId="{E5DF8D6D-4ABC-724C-8ACF-AA2A73B2B054}" srcOrd="0" destOrd="0" presId="urn:microsoft.com/office/officeart/2009/3/layout/StepUpProcess"/>
    <dgm:cxn modelId="{07881FDD-1823-9C41-B9E3-8C5E254ACA17}" type="presParOf" srcId="{5AB08BDB-B48A-DB48-BF46-7655D253143E}" destId="{66965A42-C79E-5249-971E-EF42C9D5825F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195328-F992-4BE5-842D-A0EFFF879488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36555FF-8DB5-40C6-95E4-367BDBFE393F}">
      <dgm:prSet/>
      <dgm:spPr/>
      <dgm:t>
        <a:bodyPr/>
        <a:lstStyle/>
        <a:p>
          <a:r>
            <a:rPr lang="en-US"/>
            <a:t>CLIMB WANETAM Workshop, The Gambia</a:t>
          </a:r>
        </a:p>
      </dgm:t>
    </dgm:pt>
    <dgm:pt modelId="{4E6BB80B-FD82-43B1-B1E9-1ACE7EF219E5}" type="parTrans" cxnId="{6A4EFFFE-C7B3-4B75-84AA-E82DB1986E82}">
      <dgm:prSet/>
      <dgm:spPr/>
      <dgm:t>
        <a:bodyPr/>
        <a:lstStyle/>
        <a:p>
          <a:endParaRPr lang="en-US"/>
        </a:p>
      </dgm:t>
    </dgm:pt>
    <dgm:pt modelId="{688B52E1-F4AA-48E4-AD74-26488714D66A}" type="sibTrans" cxnId="{6A4EFFFE-C7B3-4B75-84AA-E82DB1986E82}">
      <dgm:prSet/>
      <dgm:spPr/>
      <dgm:t>
        <a:bodyPr/>
        <a:lstStyle/>
        <a:p>
          <a:endParaRPr lang="en-US"/>
        </a:p>
      </dgm:t>
    </dgm:pt>
    <dgm:pt modelId="{3E81EAD7-AC76-45C1-A70A-F34049A96F3E}">
      <dgm:prSet/>
      <dgm:spPr/>
      <dgm:t>
        <a:bodyPr/>
        <a:lstStyle/>
        <a:p>
          <a:r>
            <a:rPr lang="en-US"/>
            <a:t>Crick African Network Workshop, The Gambia</a:t>
          </a:r>
        </a:p>
      </dgm:t>
    </dgm:pt>
    <dgm:pt modelId="{D203F4A6-A9AF-488D-B0FA-34DEF254758B}" type="parTrans" cxnId="{536ACA49-83AC-4454-9E17-7818DCCB1991}">
      <dgm:prSet/>
      <dgm:spPr/>
      <dgm:t>
        <a:bodyPr/>
        <a:lstStyle/>
        <a:p>
          <a:endParaRPr lang="en-US"/>
        </a:p>
      </dgm:t>
    </dgm:pt>
    <dgm:pt modelId="{A2C9187C-06F6-4504-A576-36B51B513AC5}" type="sibTrans" cxnId="{536ACA49-83AC-4454-9E17-7818DCCB1991}">
      <dgm:prSet/>
      <dgm:spPr/>
      <dgm:t>
        <a:bodyPr/>
        <a:lstStyle/>
        <a:p>
          <a:endParaRPr lang="en-US"/>
        </a:p>
      </dgm:t>
    </dgm:pt>
    <dgm:pt modelId="{1E0B6490-1884-43C6-8B41-64865E9A9B7E}">
      <dgm:prSet/>
      <dgm:spPr/>
      <dgm:t>
        <a:bodyPr/>
        <a:lstStyle/>
        <a:p>
          <a:r>
            <a:rPr lang="en-US"/>
            <a:t>PAMGEN Malaria Genomics Workshop,  The Gambia </a:t>
          </a:r>
        </a:p>
      </dgm:t>
    </dgm:pt>
    <dgm:pt modelId="{1EBA9E56-0DF2-4A0B-8024-A15D17B24A2D}" type="parTrans" cxnId="{4F07C759-CED5-43F0-965D-06017A4F18D3}">
      <dgm:prSet/>
      <dgm:spPr/>
      <dgm:t>
        <a:bodyPr/>
        <a:lstStyle/>
        <a:p>
          <a:endParaRPr lang="en-US"/>
        </a:p>
      </dgm:t>
    </dgm:pt>
    <dgm:pt modelId="{925A5F59-514D-4260-BC38-BE982D782574}" type="sibTrans" cxnId="{4F07C759-CED5-43F0-965D-06017A4F18D3}">
      <dgm:prSet/>
      <dgm:spPr/>
      <dgm:t>
        <a:bodyPr/>
        <a:lstStyle/>
        <a:p>
          <a:endParaRPr lang="en-US"/>
        </a:p>
      </dgm:t>
    </dgm:pt>
    <dgm:pt modelId="{F0DD0A67-9A15-4DBB-AC37-E2DB45E03F23}">
      <dgm:prSet/>
      <dgm:spPr/>
      <dgm:t>
        <a:bodyPr/>
        <a:lstStyle/>
        <a:p>
          <a:r>
            <a:rPr lang="en-US"/>
            <a:t>WAGHA meeting, Senegal</a:t>
          </a:r>
        </a:p>
      </dgm:t>
    </dgm:pt>
    <dgm:pt modelId="{3A0E3830-FE64-4339-8994-C432444EF9BB}" type="parTrans" cxnId="{D4125BEF-3A7A-49F9-B1FF-9F7F7631FFC0}">
      <dgm:prSet/>
      <dgm:spPr/>
      <dgm:t>
        <a:bodyPr/>
        <a:lstStyle/>
        <a:p>
          <a:endParaRPr lang="en-US"/>
        </a:p>
      </dgm:t>
    </dgm:pt>
    <dgm:pt modelId="{A7136FC0-3A39-48C2-8F7F-C90BF8B3C6BC}" type="sibTrans" cxnId="{D4125BEF-3A7A-49F9-B1FF-9F7F7631FFC0}">
      <dgm:prSet/>
      <dgm:spPr/>
      <dgm:t>
        <a:bodyPr/>
        <a:lstStyle/>
        <a:p>
          <a:endParaRPr lang="en-US"/>
        </a:p>
      </dgm:t>
    </dgm:pt>
    <dgm:pt modelId="{51B9C5E3-1CFD-42C8-8AA4-AF770307117D}">
      <dgm:prSet/>
      <dgm:spPr/>
      <dgm:t>
        <a:bodyPr/>
        <a:lstStyle/>
        <a:p>
          <a:r>
            <a:rPr lang="en-US"/>
            <a:t>WANETAM Research Design and Strategy, The Gambia</a:t>
          </a:r>
        </a:p>
      </dgm:t>
    </dgm:pt>
    <dgm:pt modelId="{30CEC26A-C74C-4EC3-94AC-0A4772CB0372}" type="parTrans" cxnId="{2F6371F1-A243-4993-9770-201685ECE647}">
      <dgm:prSet/>
      <dgm:spPr/>
      <dgm:t>
        <a:bodyPr/>
        <a:lstStyle/>
        <a:p>
          <a:endParaRPr lang="en-US"/>
        </a:p>
      </dgm:t>
    </dgm:pt>
    <dgm:pt modelId="{023B01C7-DD87-42A7-B229-9921AB3494CB}" type="sibTrans" cxnId="{2F6371F1-A243-4993-9770-201685ECE647}">
      <dgm:prSet/>
      <dgm:spPr/>
      <dgm:t>
        <a:bodyPr/>
        <a:lstStyle/>
        <a:p>
          <a:endParaRPr lang="en-US"/>
        </a:p>
      </dgm:t>
    </dgm:pt>
    <dgm:pt modelId="{113409BD-965F-4C41-8658-5C586D2AEF7A}">
      <dgm:prSet/>
      <dgm:spPr/>
      <dgm:t>
        <a:bodyPr/>
        <a:lstStyle/>
        <a:p>
          <a:r>
            <a:rPr lang="en-US"/>
            <a:t>WANETAM and CLIMB TB Genomics Workshop, The Gambia</a:t>
          </a:r>
        </a:p>
      </dgm:t>
    </dgm:pt>
    <dgm:pt modelId="{8535AB1D-184D-4E8B-A093-9599E2F31004}" type="parTrans" cxnId="{E38A6D89-8612-4E49-A588-F0A1900C0A27}">
      <dgm:prSet/>
      <dgm:spPr/>
      <dgm:t>
        <a:bodyPr/>
        <a:lstStyle/>
        <a:p>
          <a:endParaRPr lang="en-US"/>
        </a:p>
      </dgm:t>
    </dgm:pt>
    <dgm:pt modelId="{6AA40874-AB47-4B2C-AF49-17E5D540B9B6}" type="sibTrans" cxnId="{E38A6D89-8612-4E49-A588-F0A1900C0A27}">
      <dgm:prSet/>
      <dgm:spPr/>
      <dgm:t>
        <a:bodyPr/>
        <a:lstStyle/>
        <a:p>
          <a:endParaRPr lang="en-US"/>
        </a:p>
      </dgm:t>
    </dgm:pt>
    <dgm:pt modelId="{E36343D5-779C-804F-8FBD-D01D62C6E290}" type="pres">
      <dgm:prSet presAssocID="{70195328-F992-4BE5-842D-A0EFFF879488}" presName="linear" presStyleCnt="0">
        <dgm:presLayoutVars>
          <dgm:animLvl val="lvl"/>
          <dgm:resizeHandles val="exact"/>
        </dgm:presLayoutVars>
      </dgm:prSet>
      <dgm:spPr/>
    </dgm:pt>
    <dgm:pt modelId="{4CCE1CF7-3067-CD4E-B056-3DA08520883D}" type="pres">
      <dgm:prSet presAssocID="{736555FF-8DB5-40C6-95E4-367BDBFE393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383939F-0B73-6A48-B855-BE4BF0CEA772}" type="pres">
      <dgm:prSet presAssocID="{688B52E1-F4AA-48E4-AD74-26488714D66A}" presName="spacer" presStyleCnt="0"/>
      <dgm:spPr/>
    </dgm:pt>
    <dgm:pt modelId="{E457D679-D571-B54D-A9FB-6689FD0BAAA1}" type="pres">
      <dgm:prSet presAssocID="{3E81EAD7-AC76-45C1-A70A-F34049A96F3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EDDE699-6985-B54C-A11C-C023CEA7A74F}" type="pres">
      <dgm:prSet presAssocID="{A2C9187C-06F6-4504-A576-36B51B513AC5}" presName="spacer" presStyleCnt="0"/>
      <dgm:spPr/>
    </dgm:pt>
    <dgm:pt modelId="{11B7C726-160A-404D-BA96-AA9DCDB3BCE9}" type="pres">
      <dgm:prSet presAssocID="{1E0B6490-1884-43C6-8B41-64865E9A9B7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EAF1BA5-0536-A645-8DF5-2606B033F77E}" type="pres">
      <dgm:prSet presAssocID="{925A5F59-514D-4260-BC38-BE982D782574}" presName="spacer" presStyleCnt="0"/>
      <dgm:spPr/>
    </dgm:pt>
    <dgm:pt modelId="{17F105C8-7798-9946-8685-3DF4B91E7090}" type="pres">
      <dgm:prSet presAssocID="{F0DD0A67-9A15-4DBB-AC37-E2DB45E03F2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F89FF5C-C132-A045-840C-D39BB05C41E9}" type="pres">
      <dgm:prSet presAssocID="{A7136FC0-3A39-48C2-8F7F-C90BF8B3C6BC}" presName="spacer" presStyleCnt="0"/>
      <dgm:spPr/>
    </dgm:pt>
    <dgm:pt modelId="{70CB2558-2114-4E45-BC9D-D90E8A76BBE8}" type="pres">
      <dgm:prSet presAssocID="{51B9C5E3-1CFD-42C8-8AA4-AF770307117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BE7EC73-D60A-A84C-9658-E4DC6B17E43F}" type="pres">
      <dgm:prSet presAssocID="{023B01C7-DD87-42A7-B229-9921AB3494CB}" presName="spacer" presStyleCnt="0"/>
      <dgm:spPr/>
    </dgm:pt>
    <dgm:pt modelId="{4B863C8D-CC1F-B348-B7C7-3D18A9D3A85C}" type="pres">
      <dgm:prSet presAssocID="{113409BD-965F-4C41-8658-5C586D2AEF7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C06091E-933B-C241-985E-AFE6515E096B}" type="presOf" srcId="{1E0B6490-1884-43C6-8B41-64865E9A9B7E}" destId="{11B7C726-160A-404D-BA96-AA9DCDB3BCE9}" srcOrd="0" destOrd="0" presId="urn:microsoft.com/office/officeart/2005/8/layout/vList2"/>
    <dgm:cxn modelId="{E895FC23-62E1-D945-9324-22B7CD4BBBF8}" type="presOf" srcId="{113409BD-965F-4C41-8658-5C586D2AEF7A}" destId="{4B863C8D-CC1F-B348-B7C7-3D18A9D3A85C}" srcOrd="0" destOrd="0" presId="urn:microsoft.com/office/officeart/2005/8/layout/vList2"/>
    <dgm:cxn modelId="{712E0239-C9E4-124D-A280-DBB84DD4BD4B}" type="presOf" srcId="{51B9C5E3-1CFD-42C8-8AA4-AF770307117D}" destId="{70CB2558-2114-4E45-BC9D-D90E8A76BBE8}" srcOrd="0" destOrd="0" presId="urn:microsoft.com/office/officeart/2005/8/layout/vList2"/>
    <dgm:cxn modelId="{263DAC3C-B67C-3749-BD94-308C7CC49E75}" type="presOf" srcId="{F0DD0A67-9A15-4DBB-AC37-E2DB45E03F23}" destId="{17F105C8-7798-9946-8685-3DF4B91E7090}" srcOrd="0" destOrd="0" presId="urn:microsoft.com/office/officeart/2005/8/layout/vList2"/>
    <dgm:cxn modelId="{536ACA49-83AC-4454-9E17-7818DCCB1991}" srcId="{70195328-F992-4BE5-842D-A0EFFF879488}" destId="{3E81EAD7-AC76-45C1-A70A-F34049A96F3E}" srcOrd="1" destOrd="0" parTransId="{D203F4A6-A9AF-488D-B0FA-34DEF254758B}" sibTransId="{A2C9187C-06F6-4504-A576-36B51B513AC5}"/>
    <dgm:cxn modelId="{4F07C759-CED5-43F0-965D-06017A4F18D3}" srcId="{70195328-F992-4BE5-842D-A0EFFF879488}" destId="{1E0B6490-1884-43C6-8B41-64865E9A9B7E}" srcOrd="2" destOrd="0" parTransId="{1EBA9E56-0DF2-4A0B-8024-A15D17B24A2D}" sibTransId="{925A5F59-514D-4260-BC38-BE982D782574}"/>
    <dgm:cxn modelId="{85F16A7F-4701-8C46-B9DA-3A74B2244B99}" type="presOf" srcId="{3E81EAD7-AC76-45C1-A70A-F34049A96F3E}" destId="{E457D679-D571-B54D-A9FB-6689FD0BAAA1}" srcOrd="0" destOrd="0" presId="urn:microsoft.com/office/officeart/2005/8/layout/vList2"/>
    <dgm:cxn modelId="{E38A6D89-8612-4E49-A588-F0A1900C0A27}" srcId="{70195328-F992-4BE5-842D-A0EFFF879488}" destId="{113409BD-965F-4C41-8658-5C586D2AEF7A}" srcOrd="5" destOrd="0" parTransId="{8535AB1D-184D-4E8B-A093-9599E2F31004}" sibTransId="{6AA40874-AB47-4B2C-AF49-17E5D540B9B6}"/>
    <dgm:cxn modelId="{7841239C-5191-FB49-9B6C-9F22D4C72DD4}" type="presOf" srcId="{736555FF-8DB5-40C6-95E4-367BDBFE393F}" destId="{4CCE1CF7-3067-CD4E-B056-3DA08520883D}" srcOrd="0" destOrd="0" presId="urn:microsoft.com/office/officeart/2005/8/layout/vList2"/>
    <dgm:cxn modelId="{FFA4F8D2-3CB5-6048-8C87-146BAB8A07D5}" type="presOf" srcId="{70195328-F992-4BE5-842D-A0EFFF879488}" destId="{E36343D5-779C-804F-8FBD-D01D62C6E290}" srcOrd="0" destOrd="0" presId="urn:microsoft.com/office/officeart/2005/8/layout/vList2"/>
    <dgm:cxn modelId="{D4125BEF-3A7A-49F9-B1FF-9F7F7631FFC0}" srcId="{70195328-F992-4BE5-842D-A0EFFF879488}" destId="{F0DD0A67-9A15-4DBB-AC37-E2DB45E03F23}" srcOrd="3" destOrd="0" parTransId="{3A0E3830-FE64-4339-8994-C432444EF9BB}" sibTransId="{A7136FC0-3A39-48C2-8F7F-C90BF8B3C6BC}"/>
    <dgm:cxn modelId="{2F6371F1-A243-4993-9770-201685ECE647}" srcId="{70195328-F992-4BE5-842D-A0EFFF879488}" destId="{51B9C5E3-1CFD-42C8-8AA4-AF770307117D}" srcOrd="4" destOrd="0" parTransId="{30CEC26A-C74C-4EC3-94AC-0A4772CB0372}" sibTransId="{023B01C7-DD87-42A7-B229-9921AB3494CB}"/>
    <dgm:cxn modelId="{6A4EFFFE-C7B3-4B75-84AA-E82DB1986E82}" srcId="{70195328-F992-4BE5-842D-A0EFFF879488}" destId="{736555FF-8DB5-40C6-95E4-367BDBFE393F}" srcOrd="0" destOrd="0" parTransId="{4E6BB80B-FD82-43B1-B1E9-1ACE7EF219E5}" sibTransId="{688B52E1-F4AA-48E4-AD74-26488714D66A}"/>
    <dgm:cxn modelId="{5DE89BCE-7F3E-6543-82DB-C206EFD384AD}" type="presParOf" srcId="{E36343D5-779C-804F-8FBD-D01D62C6E290}" destId="{4CCE1CF7-3067-CD4E-B056-3DA08520883D}" srcOrd="0" destOrd="0" presId="urn:microsoft.com/office/officeart/2005/8/layout/vList2"/>
    <dgm:cxn modelId="{4D2EB5C2-2C32-E142-801E-17360F559A9A}" type="presParOf" srcId="{E36343D5-779C-804F-8FBD-D01D62C6E290}" destId="{2383939F-0B73-6A48-B855-BE4BF0CEA772}" srcOrd="1" destOrd="0" presId="urn:microsoft.com/office/officeart/2005/8/layout/vList2"/>
    <dgm:cxn modelId="{401E1213-6470-A245-BA22-C4638CCB37DE}" type="presParOf" srcId="{E36343D5-779C-804F-8FBD-D01D62C6E290}" destId="{E457D679-D571-B54D-A9FB-6689FD0BAAA1}" srcOrd="2" destOrd="0" presId="urn:microsoft.com/office/officeart/2005/8/layout/vList2"/>
    <dgm:cxn modelId="{E2F71C35-531E-C14E-96B4-F783B1BDAF40}" type="presParOf" srcId="{E36343D5-779C-804F-8FBD-D01D62C6E290}" destId="{BEDDE699-6985-B54C-A11C-C023CEA7A74F}" srcOrd="3" destOrd="0" presId="urn:microsoft.com/office/officeart/2005/8/layout/vList2"/>
    <dgm:cxn modelId="{1B794E8D-0A26-4B45-AC02-672295B7FC4D}" type="presParOf" srcId="{E36343D5-779C-804F-8FBD-D01D62C6E290}" destId="{11B7C726-160A-404D-BA96-AA9DCDB3BCE9}" srcOrd="4" destOrd="0" presId="urn:microsoft.com/office/officeart/2005/8/layout/vList2"/>
    <dgm:cxn modelId="{AEAC3233-DE3C-6C48-9474-5633460E9586}" type="presParOf" srcId="{E36343D5-779C-804F-8FBD-D01D62C6E290}" destId="{0EAF1BA5-0536-A645-8DF5-2606B033F77E}" srcOrd="5" destOrd="0" presId="urn:microsoft.com/office/officeart/2005/8/layout/vList2"/>
    <dgm:cxn modelId="{4723A067-65E3-844F-8C99-93EF88AF34DB}" type="presParOf" srcId="{E36343D5-779C-804F-8FBD-D01D62C6E290}" destId="{17F105C8-7798-9946-8685-3DF4B91E7090}" srcOrd="6" destOrd="0" presId="urn:microsoft.com/office/officeart/2005/8/layout/vList2"/>
    <dgm:cxn modelId="{C38CA23C-FA66-4B49-A38D-9E72850243D7}" type="presParOf" srcId="{E36343D5-779C-804F-8FBD-D01D62C6E290}" destId="{DF89FF5C-C132-A045-840C-D39BB05C41E9}" srcOrd="7" destOrd="0" presId="urn:microsoft.com/office/officeart/2005/8/layout/vList2"/>
    <dgm:cxn modelId="{3AE95088-B43B-FD4C-9564-040482E1F94C}" type="presParOf" srcId="{E36343D5-779C-804F-8FBD-D01D62C6E290}" destId="{70CB2558-2114-4E45-BC9D-D90E8A76BBE8}" srcOrd="8" destOrd="0" presId="urn:microsoft.com/office/officeart/2005/8/layout/vList2"/>
    <dgm:cxn modelId="{648AABD9-B22A-6B47-9AE3-80868C1B9F51}" type="presParOf" srcId="{E36343D5-779C-804F-8FBD-D01D62C6E290}" destId="{4BE7EC73-D60A-A84C-9658-E4DC6B17E43F}" srcOrd="9" destOrd="0" presId="urn:microsoft.com/office/officeart/2005/8/layout/vList2"/>
    <dgm:cxn modelId="{D30F04C4-0F85-F44D-B0B3-980A2D2C24D3}" type="presParOf" srcId="{E36343D5-779C-804F-8FBD-D01D62C6E290}" destId="{4B863C8D-CC1F-B348-B7C7-3D18A9D3A85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AC13B-73AB-1049-A989-366236168D76}">
      <dsp:nvSpPr>
        <dsp:cNvPr id="0" name=""/>
        <dsp:cNvSpPr/>
      </dsp:nvSpPr>
      <dsp:spPr>
        <a:xfrm rot="5400000">
          <a:off x="300960" y="1483039"/>
          <a:ext cx="1217627" cy="20261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7CB2E-E9B7-5040-BD99-BE49DB666B3E}">
      <dsp:nvSpPr>
        <dsp:cNvPr id="0" name=""/>
        <dsp:cNvSpPr/>
      </dsp:nvSpPr>
      <dsp:spPr>
        <a:xfrm>
          <a:off x="102838" y="2130942"/>
          <a:ext cx="1834666" cy="160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0432FF"/>
              </a:solidFill>
            </a:rPr>
            <a:t>Genomics Platform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1</a:t>
          </a:r>
          <a:r>
            <a:rPr lang="en-GB" sz="900" kern="1200" baseline="30000" dirty="0"/>
            <a:t>st, 2nd and 3rd </a:t>
          </a:r>
          <a:r>
            <a:rPr lang="en-GB" sz="900" kern="1200" dirty="0"/>
            <a:t> Generation sequencers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Molecular equipment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Platform Staffs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Project Staffs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MPhil and PhD Students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Interns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Fellows</a:t>
          </a:r>
        </a:p>
      </dsp:txBody>
      <dsp:txXfrm>
        <a:off x="102838" y="2130942"/>
        <a:ext cx="1834666" cy="1603382"/>
      </dsp:txXfrm>
    </dsp:sp>
    <dsp:sp modelId="{BACC1633-9AB1-0C40-97AE-72E2F8EB0019}">
      <dsp:nvSpPr>
        <dsp:cNvPr id="0" name=""/>
        <dsp:cNvSpPr/>
      </dsp:nvSpPr>
      <dsp:spPr>
        <a:xfrm>
          <a:off x="1688737" y="1298965"/>
          <a:ext cx="345128" cy="34512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EF07C-A85E-5F40-80B4-B57A45457A99}">
      <dsp:nvSpPr>
        <dsp:cNvPr id="0" name=""/>
        <dsp:cNvSpPr/>
      </dsp:nvSpPr>
      <dsp:spPr>
        <a:xfrm rot="5400000">
          <a:off x="2647767" y="1115810"/>
          <a:ext cx="1217627" cy="20261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449B1-4233-5A47-9F60-057E6FEB9E21}">
      <dsp:nvSpPr>
        <dsp:cNvPr id="0" name=""/>
        <dsp:cNvSpPr/>
      </dsp:nvSpPr>
      <dsp:spPr>
        <a:xfrm>
          <a:off x="2411409" y="1804993"/>
          <a:ext cx="1840465" cy="160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0432FF"/>
              </a:solidFill>
            </a:rPr>
            <a:t>Biobank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/>
            <a:t>Archived samples </a:t>
          </a:r>
          <a:endParaRPr lang="en-GB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/>
            <a:t>Current projects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/>
            <a:t>Quality control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dirty="0"/>
        </a:p>
      </dsp:txBody>
      <dsp:txXfrm>
        <a:off x="2411409" y="1804993"/>
        <a:ext cx="1840465" cy="1603382"/>
      </dsp:txXfrm>
    </dsp:sp>
    <dsp:sp modelId="{96319766-3D31-044D-8693-D9F5AFADCC77}">
      <dsp:nvSpPr>
        <dsp:cNvPr id="0" name=""/>
        <dsp:cNvSpPr/>
      </dsp:nvSpPr>
      <dsp:spPr>
        <a:xfrm>
          <a:off x="3930754" y="744855"/>
          <a:ext cx="345128" cy="34512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E99D2-B749-9149-B989-6710FD78E264}">
      <dsp:nvSpPr>
        <dsp:cNvPr id="0" name=""/>
        <dsp:cNvSpPr/>
      </dsp:nvSpPr>
      <dsp:spPr>
        <a:xfrm rot="5400000">
          <a:off x="4586575" y="551309"/>
          <a:ext cx="1767070" cy="20261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F57F6-598A-9C44-BBA6-77A1CAD6847A}">
      <dsp:nvSpPr>
        <dsp:cNvPr id="0" name=""/>
        <dsp:cNvSpPr/>
      </dsp:nvSpPr>
      <dsp:spPr>
        <a:xfrm>
          <a:off x="4749923" y="1051309"/>
          <a:ext cx="1888847" cy="1420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0432FF"/>
              </a:solidFill>
            </a:rPr>
            <a:t>MB and genomics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Sequencing core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Infrastructure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Access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/>
        </a:p>
      </dsp:txBody>
      <dsp:txXfrm>
        <a:off x="4749923" y="1051309"/>
        <a:ext cx="1888847" cy="1420965"/>
      </dsp:txXfrm>
    </dsp:sp>
    <dsp:sp modelId="{7C4DC7CB-CDF7-8E4C-A3CD-7B9DC0BE1F83}">
      <dsp:nvSpPr>
        <dsp:cNvPr id="0" name=""/>
        <dsp:cNvSpPr/>
      </dsp:nvSpPr>
      <dsp:spPr>
        <a:xfrm>
          <a:off x="6155410" y="247230"/>
          <a:ext cx="345128" cy="34512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F8D6D-4ABC-724C-8ACF-AA2A73B2B054}">
      <dsp:nvSpPr>
        <dsp:cNvPr id="0" name=""/>
        <dsp:cNvSpPr/>
      </dsp:nvSpPr>
      <dsp:spPr>
        <a:xfrm rot="5400000">
          <a:off x="7094580" y="-356365"/>
          <a:ext cx="1217627" cy="20261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65A42-C79E-5249-971E-EF42C9D5825F}">
      <dsp:nvSpPr>
        <dsp:cNvPr id="0" name=""/>
        <dsp:cNvSpPr/>
      </dsp:nvSpPr>
      <dsp:spPr>
        <a:xfrm>
          <a:off x="6849205" y="286170"/>
          <a:ext cx="1999640" cy="153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0432FF"/>
              </a:solidFill>
            </a:rPr>
            <a:t>Data management and Computation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300" kern="1200" dirty="0"/>
            <a:t>Data management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300" kern="1200" dirty="0"/>
            <a:t>High performance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300" kern="1200" dirty="0"/>
            <a:t>Computing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GB" sz="1300" kern="1200" dirty="0"/>
        </a:p>
      </dsp:txBody>
      <dsp:txXfrm>
        <a:off x="6849205" y="286170"/>
        <a:ext cx="1999640" cy="1538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E1CF7-3067-CD4E-B056-3DA08520883D}">
      <dsp:nvSpPr>
        <dsp:cNvPr id="0" name=""/>
        <dsp:cNvSpPr/>
      </dsp:nvSpPr>
      <dsp:spPr>
        <a:xfrm>
          <a:off x="0" y="71459"/>
          <a:ext cx="3810000" cy="694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CLIMB WANETAM Workshop, The Gambia</a:t>
          </a:r>
        </a:p>
      </dsp:txBody>
      <dsp:txXfrm>
        <a:off x="33926" y="105385"/>
        <a:ext cx="3742148" cy="627128"/>
      </dsp:txXfrm>
    </dsp:sp>
    <dsp:sp modelId="{E457D679-D571-B54D-A9FB-6689FD0BAAA1}">
      <dsp:nvSpPr>
        <dsp:cNvPr id="0" name=""/>
        <dsp:cNvSpPr/>
      </dsp:nvSpPr>
      <dsp:spPr>
        <a:xfrm>
          <a:off x="0" y="818280"/>
          <a:ext cx="3810000" cy="694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Crick African Network Workshop, The Gambia</a:t>
          </a:r>
        </a:p>
      </dsp:txBody>
      <dsp:txXfrm>
        <a:off x="33926" y="852206"/>
        <a:ext cx="3742148" cy="627128"/>
      </dsp:txXfrm>
    </dsp:sp>
    <dsp:sp modelId="{11B7C726-160A-404D-BA96-AA9DCDB3BCE9}">
      <dsp:nvSpPr>
        <dsp:cNvPr id="0" name=""/>
        <dsp:cNvSpPr/>
      </dsp:nvSpPr>
      <dsp:spPr>
        <a:xfrm>
          <a:off x="0" y="1565099"/>
          <a:ext cx="3810000" cy="694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PAMGEN Malaria Genomics Workshop,  The Gambia </a:t>
          </a:r>
        </a:p>
      </dsp:txBody>
      <dsp:txXfrm>
        <a:off x="33926" y="1599025"/>
        <a:ext cx="3742148" cy="627128"/>
      </dsp:txXfrm>
    </dsp:sp>
    <dsp:sp modelId="{17F105C8-7798-9946-8685-3DF4B91E7090}">
      <dsp:nvSpPr>
        <dsp:cNvPr id="0" name=""/>
        <dsp:cNvSpPr/>
      </dsp:nvSpPr>
      <dsp:spPr>
        <a:xfrm>
          <a:off x="0" y="2311920"/>
          <a:ext cx="3810000" cy="694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WAGHA meeting, Senegal</a:t>
          </a:r>
        </a:p>
      </dsp:txBody>
      <dsp:txXfrm>
        <a:off x="33926" y="2345846"/>
        <a:ext cx="3742148" cy="627128"/>
      </dsp:txXfrm>
    </dsp:sp>
    <dsp:sp modelId="{70CB2558-2114-4E45-BC9D-D90E8A76BBE8}">
      <dsp:nvSpPr>
        <dsp:cNvPr id="0" name=""/>
        <dsp:cNvSpPr/>
      </dsp:nvSpPr>
      <dsp:spPr>
        <a:xfrm>
          <a:off x="0" y="3058739"/>
          <a:ext cx="3810000" cy="694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WANETAM Research Design and Strategy, The Gambia</a:t>
          </a:r>
        </a:p>
      </dsp:txBody>
      <dsp:txXfrm>
        <a:off x="33926" y="3092665"/>
        <a:ext cx="3742148" cy="627128"/>
      </dsp:txXfrm>
    </dsp:sp>
    <dsp:sp modelId="{4B863C8D-CC1F-B348-B7C7-3D18A9D3A85C}">
      <dsp:nvSpPr>
        <dsp:cNvPr id="0" name=""/>
        <dsp:cNvSpPr/>
      </dsp:nvSpPr>
      <dsp:spPr>
        <a:xfrm>
          <a:off x="0" y="3805560"/>
          <a:ext cx="3810000" cy="694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WANETAM and CLIMB TB Genomics Workshop, The Gambia</a:t>
          </a:r>
        </a:p>
      </dsp:txBody>
      <dsp:txXfrm>
        <a:off x="33926" y="3839486"/>
        <a:ext cx="3742148" cy="62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E2476FF0-F6F9-2D43-9F89-D54FAA129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8050"/>
            <a:ext cx="49784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91BF0018-C91C-C54F-8FA5-51685180A2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60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206c3cb3_27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206c3cb3_27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000" y="3582000"/>
            <a:ext cx="7772400" cy="6846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8000" y="45720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CC9D-7E87-0443-8F04-6A35F285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679F67-AC2D-D849-B096-26FBBF1F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24F8E91-EAB9-E64A-95EE-DFCB9C3D0E21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5591D-AA3C-0B4C-91F0-4B0CA150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FDD55-3A93-3740-A22A-8419B29B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2EE997C-1ABC-574D-94BF-4D46A674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6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000" y="3582000"/>
            <a:ext cx="7772400" cy="68460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8000" y="45720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000" y="3429000"/>
            <a:ext cx="7772400" cy="6846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000" y="44190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200"/>
            <a:ext cx="8153400" cy="4572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00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0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8935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75" name="Line 11"/>
          <p:cNvSpPr>
            <a:spLocks noChangeShapeType="1"/>
          </p:cNvSpPr>
          <p:nvPr userDrawn="1"/>
        </p:nvSpPr>
        <p:spPr bwMode="auto">
          <a:xfrm>
            <a:off x="468000" y="1447800"/>
            <a:ext cx="8136000" cy="0"/>
          </a:xfrm>
          <a:prstGeom prst="line">
            <a:avLst/>
          </a:prstGeom>
          <a:noFill/>
          <a:ln w="19050" cap="flat" cmpd="sng" algn="ctr">
            <a:solidFill>
              <a:srgbClr val="8A79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MRC_IEU_Bristol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00" y="-1"/>
            <a:ext cx="3896689" cy="154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68000" y="6474768"/>
            <a:ext cx="49422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>
                <a:solidFill>
                  <a:srgbClr val="8A7967"/>
                </a:solidFill>
                <a:latin typeface="+mn-lt"/>
              </a:rPr>
              <a:t>MRC Unit The Gambia at the London School of Hygiene &amp; Tropical Medicine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Gambia PPT slide - image ba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00" y="1456767"/>
            <a:ext cx="8982000" cy="151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468000" y="6474768"/>
            <a:ext cx="53232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>
                <a:solidFill>
                  <a:srgbClr val="8A7967"/>
                </a:solidFill>
                <a:latin typeface="Arial"/>
                <a:cs typeface="Arial"/>
              </a:rPr>
              <a:t>MRC Unit The Gambia at the London School of Hygiene &amp; Tropical Medicine</a:t>
            </a:r>
          </a:p>
        </p:txBody>
      </p:sp>
      <p:pic>
        <p:nvPicPr>
          <p:cNvPr id="13" name="Picture 12" descr="MRC_IEU_Bristol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00" y="-1"/>
            <a:ext cx="3896689" cy="154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972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8788"/>
            <a:ext cx="8153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468000" y="1447800"/>
            <a:ext cx="8136000" cy="0"/>
          </a:xfrm>
          <a:prstGeom prst="line">
            <a:avLst/>
          </a:prstGeom>
          <a:noFill/>
          <a:ln w="19050" cap="flat" cmpd="sng" algn="ctr">
            <a:solidFill>
              <a:srgbClr val="8A79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68000" y="6474768"/>
            <a:ext cx="49422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>
                <a:solidFill>
                  <a:srgbClr val="8A7967"/>
                </a:solidFill>
                <a:latin typeface="+mn-lt"/>
              </a:rPr>
              <a:t>MRC Unit The Gambia at the London School of Hygiene &amp; Tropical Medicine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60" r:id="rId5"/>
    <p:sldLayoutId id="2147483661" r:id="rId6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tiff"/><Relationship Id="rId12" Type="http://schemas.openxmlformats.org/officeDocument/2006/relationships/image" Target="../media/image10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9.tiff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tif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tiff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tiff"/><Relationship Id="rId16" Type="http://schemas.openxmlformats.org/officeDocument/2006/relationships/image" Target="../media/image26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5.tiff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31.tiff"/><Relationship Id="rId5" Type="http://schemas.openxmlformats.org/officeDocument/2006/relationships/diagramColors" Target="../diagrams/colors2.xml"/><Relationship Id="rId10" Type="http://schemas.openxmlformats.org/officeDocument/2006/relationships/image" Target="../media/image30.tif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tiff"/><Relationship Id="rId3" Type="http://schemas.openxmlformats.org/officeDocument/2006/relationships/image" Target="../media/image39.png"/><Relationship Id="rId7" Type="http://schemas.openxmlformats.org/officeDocument/2006/relationships/image" Target="../media/image43.tiff"/><Relationship Id="rId12" Type="http://schemas.openxmlformats.org/officeDocument/2006/relationships/image" Target="../media/image48.tif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tiff"/><Relationship Id="rId11" Type="http://schemas.openxmlformats.org/officeDocument/2006/relationships/image" Target="../media/image47.tiff"/><Relationship Id="rId5" Type="http://schemas.openxmlformats.org/officeDocument/2006/relationships/image" Target="../media/image41.tiff"/><Relationship Id="rId10" Type="http://schemas.openxmlformats.org/officeDocument/2006/relationships/image" Target="../media/image46.tiff"/><Relationship Id="rId4" Type="http://schemas.openxmlformats.org/officeDocument/2006/relationships/image" Target="../media/image40.tiff"/><Relationship Id="rId9" Type="http://schemas.openxmlformats.org/officeDocument/2006/relationships/image" Target="../media/image4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8160" y="2996952"/>
            <a:ext cx="8587680" cy="352019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 lIns="0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Arial"/>
                <a:cs typeface="Arial"/>
              </a:rPr>
              <a:t>Supporting governments through genomic surveillance in West Africa</a:t>
            </a:r>
            <a:endParaRPr lang="en-US" sz="2000" dirty="0">
              <a:latin typeface="Arial"/>
              <a:cs typeface="Arial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Abdul Karim Sesay 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Genomics Strategic Core Platform, MRC Unit The Gambia @ LSHTM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2000" dirty="0">
              <a:latin typeface="Arial"/>
              <a:cs typeface="Arial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Wellcome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Trust - Bloomsbury Centre for Global Health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Research Scientific Meeting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17th March 2022</a:t>
            </a:r>
            <a:endParaRPr lang="en-US" sz="1900" dirty="0">
              <a:latin typeface="Arial"/>
              <a:cs typeface="Arial"/>
            </a:endParaRPr>
          </a:p>
        </p:txBody>
      </p:sp>
    </p:spTree>
  </p:cSld>
  <p:clrMapOvr>
    <a:masterClrMapping/>
  </p:clrMapOvr>
  <p:transition advTm="760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0F44E-8BA8-6344-A44E-5C1C0677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61" y="559478"/>
            <a:ext cx="8153400" cy="80962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Impact and Future Direction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68E30-2A3D-644E-8686-832AFEAAC1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72" y="1651532"/>
            <a:ext cx="5142570" cy="21495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FAD4A4-F413-C24B-A339-9D90FEA5FF76}"/>
              </a:ext>
            </a:extLst>
          </p:cNvPr>
          <p:cNvSpPr txBox="1"/>
          <p:nvPr/>
        </p:nvSpPr>
        <p:spPr>
          <a:xfrm>
            <a:off x="144016" y="4181715"/>
            <a:ext cx="52950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Future Directions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Site visits and in-country training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WANETAM 3 work package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Increase collaboration: Regional, LSHTM,  Networks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Human Genome Sequencing Network in the region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Emerging disease, zoonosis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Joint grants, publications and knowledge transfer</a:t>
            </a:r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F29F90-2FEC-B341-9E42-D6C2529FBC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90" y="4005064"/>
            <a:ext cx="2924573" cy="990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676A49-EB94-8A45-BD61-1479FF2AF3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90" y="5214823"/>
            <a:ext cx="2924573" cy="14757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D77368-B6CF-0A4A-B23F-96CA5AC3D50F}"/>
              </a:ext>
            </a:extLst>
          </p:cNvPr>
          <p:cNvSpPr/>
          <p:nvPr/>
        </p:nvSpPr>
        <p:spPr bwMode="auto">
          <a:xfrm>
            <a:off x="144017" y="1506734"/>
            <a:ext cx="5217325" cy="229435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B47AC0-6052-AF4F-BDDD-1F82D96C6122}"/>
              </a:ext>
            </a:extLst>
          </p:cNvPr>
          <p:cNvSpPr/>
          <p:nvPr/>
        </p:nvSpPr>
        <p:spPr bwMode="auto">
          <a:xfrm>
            <a:off x="144017" y="4171030"/>
            <a:ext cx="5292080" cy="213829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E17A0D-856E-1249-887C-D8309D72C914}"/>
              </a:ext>
            </a:extLst>
          </p:cNvPr>
          <p:cNvSpPr txBox="1"/>
          <p:nvPr/>
        </p:nvSpPr>
        <p:spPr>
          <a:xfrm>
            <a:off x="5364053" y="1749727"/>
            <a:ext cx="38827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</a:rPr>
              <a:t>Recognition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</a:rPr>
              <a:t>Public Health policies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</a:rPr>
              <a:t>Knowledge transfer: training, mentoring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</a:rPr>
              <a:t>Publications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EF2E9D-FE14-D643-BD2E-B5F3C03B663D}"/>
              </a:ext>
            </a:extLst>
          </p:cNvPr>
          <p:cNvSpPr/>
          <p:nvPr/>
        </p:nvSpPr>
        <p:spPr bwMode="auto">
          <a:xfrm>
            <a:off x="5404126" y="1511378"/>
            <a:ext cx="3739873" cy="155758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88C647-30ED-804C-83D6-BEC9DDAF9FC1}"/>
              </a:ext>
            </a:extLst>
          </p:cNvPr>
          <p:cNvSpPr/>
          <p:nvPr/>
        </p:nvSpPr>
        <p:spPr bwMode="auto">
          <a:xfrm>
            <a:off x="5724127" y="4005065"/>
            <a:ext cx="3275856" cy="268551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67233"/>
      </p:ext>
    </p:extLst>
  </p:cSld>
  <p:clrMapOvr>
    <a:masterClrMapping/>
  </p:clrMapOvr>
  <p:transition spd="med" advTm="175335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1448140"/>
            <a:ext cx="8544392" cy="4968552"/>
            <a:chOff x="-108520" y="1367283"/>
            <a:chExt cx="9506158" cy="53732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437E08E-6737-0D4D-A9C9-F3DDB8246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5" y="1367283"/>
              <a:ext cx="9144000" cy="5373216"/>
            </a:xfrm>
            <a:prstGeom prst="rect">
              <a:avLst/>
            </a:prstGeom>
          </p:spPr>
        </p:pic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D851557F-5D39-1742-978D-1DB9AC62B477}"/>
                </a:ext>
              </a:extLst>
            </p:cNvPr>
            <p:cNvSpPr txBox="1">
              <a:spLocks/>
            </p:cNvSpPr>
            <p:nvPr/>
          </p:nvSpPr>
          <p:spPr>
            <a:xfrm>
              <a:off x="-108520" y="1497607"/>
              <a:ext cx="8464685" cy="511256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•"/>
                <a:defRPr>
                  <a:solidFill>
                    <a:schemeClr val="tx1"/>
                  </a:solidFill>
                  <a:latin typeface="+mn-lt"/>
                  <a:ea typeface="ＭＳ Ｐゴシック" pitchFamily="-1" charset="-128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  <a:ea typeface="ＭＳ Ｐゴシック" pitchFamily="-1" charset="-128"/>
                </a:defRPr>
              </a:lvl3pPr>
              <a:lvl4pPr marL="1562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–"/>
                <a:defRPr sz="1400">
                  <a:solidFill>
                    <a:schemeClr val="tx1"/>
                  </a:solidFill>
                  <a:latin typeface="+mn-lt"/>
                  <a:ea typeface="ＭＳ Ｐゴシック" pitchFamily="-1" charset="-128"/>
                </a:defRPr>
              </a:lvl4pPr>
              <a:lvl5pPr marL="1981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»"/>
                <a:defRPr sz="1200" i="1">
                  <a:solidFill>
                    <a:schemeClr val="tx1"/>
                  </a:solidFill>
                  <a:latin typeface="+mn-lt"/>
                  <a:ea typeface="ＭＳ Ｐゴシック" pitchFamily="-1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»"/>
                <a:defRPr sz="1200" i="1">
                  <a:solidFill>
                    <a:schemeClr val="tx1"/>
                  </a:solidFill>
                  <a:latin typeface="+mn-lt"/>
                  <a:ea typeface="ＭＳ Ｐゴシック" pitchFamily="-1" charset="-128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»"/>
                <a:defRPr sz="1200" i="1">
                  <a:solidFill>
                    <a:schemeClr val="tx1"/>
                  </a:solidFill>
                  <a:latin typeface="+mn-lt"/>
                  <a:ea typeface="ＭＳ Ｐゴシック" pitchFamily="-1" charset="-128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»"/>
                <a:defRPr sz="1200" i="1">
                  <a:solidFill>
                    <a:schemeClr val="tx1"/>
                  </a:solidFill>
                  <a:latin typeface="+mn-lt"/>
                  <a:ea typeface="ＭＳ Ｐゴシック" pitchFamily="-1" charset="-128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20049"/>
                </a:buClr>
                <a:buChar char="»"/>
                <a:defRPr sz="1200" i="1">
                  <a:solidFill>
                    <a:schemeClr val="tx1"/>
                  </a:solidFill>
                  <a:latin typeface="+mn-lt"/>
                  <a:ea typeface="ＭＳ Ｐゴシック" pitchFamily="-1" charset="-128"/>
                </a:defRPr>
              </a:lvl9pPr>
            </a:lstStyle>
            <a:p>
              <a:r>
                <a:rPr lang="en-US" sz="2000" b="1" kern="0" dirty="0" err="1">
                  <a:solidFill>
                    <a:schemeClr val="tx2">
                      <a:lumMod val="50000"/>
                    </a:schemeClr>
                  </a:solidFill>
                </a:rPr>
                <a:t>Abdoulie</a:t>
              </a:r>
              <a:r>
                <a:rPr lang="en-US" sz="2000" b="1" kern="0" dirty="0">
                  <a:solidFill>
                    <a:schemeClr val="tx2">
                      <a:lumMod val="50000"/>
                    </a:schemeClr>
                  </a:solidFill>
                </a:rPr>
                <a:t> Kanteh</a:t>
              </a:r>
            </a:p>
            <a:p>
              <a:r>
                <a:rPr lang="en-US" sz="2000" b="1" kern="0" dirty="0" err="1">
                  <a:solidFill>
                    <a:schemeClr val="tx2">
                      <a:lumMod val="50000"/>
                    </a:schemeClr>
                  </a:solidFill>
                </a:rPr>
                <a:t>Jarra</a:t>
              </a:r>
              <a:r>
                <a:rPr lang="en-US" sz="2000" b="1" kern="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kern="0" dirty="0" err="1">
                  <a:solidFill>
                    <a:schemeClr val="tx2">
                      <a:lumMod val="50000"/>
                    </a:schemeClr>
                  </a:solidFill>
                </a:rPr>
                <a:t>Manneh</a:t>
              </a:r>
              <a:endParaRPr lang="en-US" sz="2000" b="1" kern="0" dirty="0">
                <a:solidFill>
                  <a:schemeClr val="tx2">
                    <a:lumMod val="50000"/>
                  </a:schemeClr>
                </a:solidFill>
              </a:endParaRPr>
            </a:p>
            <a:p>
              <a:r>
                <a:rPr lang="en-US" sz="2000" b="1" kern="0" dirty="0" err="1">
                  <a:solidFill>
                    <a:schemeClr val="tx2">
                      <a:lumMod val="50000"/>
                    </a:schemeClr>
                  </a:solidFill>
                </a:rPr>
                <a:t>Bakary</a:t>
              </a:r>
              <a:r>
                <a:rPr lang="en-US" sz="2000" b="1" kern="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kern="0" dirty="0" err="1">
                  <a:solidFill>
                    <a:schemeClr val="tx2">
                      <a:lumMod val="50000"/>
                    </a:schemeClr>
                  </a:solidFill>
                </a:rPr>
                <a:t>Sayang</a:t>
              </a:r>
              <a:r>
                <a:rPr lang="en-US" sz="2000" kern="0" dirty="0">
                  <a:solidFill>
                    <a:schemeClr val="tx2">
                      <a:lumMod val="50000"/>
                    </a:schemeClr>
                  </a:solidFill>
                </a:rPr>
                <a:t>		</a:t>
              </a:r>
            </a:p>
            <a:p>
              <a:r>
                <a:rPr lang="en-US" sz="2000" b="1" kern="0" dirty="0" err="1">
                  <a:solidFill>
                    <a:schemeClr val="tx2">
                      <a:lumMod val="50000"/>
                    </a:schemeClr>
                  </a:solidFill>
                </a:rPr>
                <a:t>Mariama</a:t>
              </a:r>
              <a:r>
                <a:rPr lang="en-US" sz="2000" b="1" kern="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kern="0" dirty="0" err="1">
                  <a:solidFill>
                    <a:schemeClr val="tx2">
                      <a:lumMod val="50000"/>
                    </a:schemeClr>
                  </a:solidFill>
                </a:rPr>
                <a:t>Kujabi</a:t>
              </a:r>
              <a:endParaRPr lang="en-US" sz="2000" b="1" kern="0" dirty="0">
                <a:solidFill>
                  <a:schemeClr val="tx2">
                    <a:lumMod val="50000"/>
                  </a:schemeClr>
                </a:solidFill>
              </a:endParaRPr>
            </a:p>
            <a:p>
              <a:r>
                <a:rPr lang="en-US" sz="2000" b="1" kern="0" dirty="0" err="1">
                  <a:solidFill>
                    <a:schemeClr val="tx2">
                      <a:lumMod val="50000"/>
                    </a:schemeClr>
                  </a:solidFill>
                </a:rPr>
                <a:t>Dabiri</a:t>
              </a:r>
              <a:r>
                <a:rPr lang="en-US" sz="2000" b="1" kern="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kern="0" dirty="0" err="1">
                  <a:solidFill>
                    <a:schemeClr val="tx2">
                      <a:lumMod val="50000"/>
                    </a:schemeClr>
                  </a:solidFill>
                </a:rPr>
                <a:t>Damilare</a:t>
              </a:r>
              <a:endParaRPr lang="en-US" sz="2000" b="1" kern="0" dirty="0">
                <a:solidFill>
                  <a:schemeClr val="tx2">
                    <a:lumMod val="50000"/>
                  </a:schemeClr>
                </a:solidFill>
              </a:endParaRPr>
            </a:p>
            <a:p>
              <a:r>
                <a:rPr lang="en-US" sz="2000" b="1" kern="0" dirty="0" err="1">
                  <a:solidFill>
                    <a:schemeClr val="tx2">
                      <a:lumMod val="50000"/>
                    </a:schemeClr>
                  </a:solidFill>
                </a:rPr>
                <a:t>Sainabou</a:t>
              </a:r>
              <a:r>
                <a:rPr lang="en-US" sz="2000" b="1" kern="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kern="0" dirty="0" err="1">
                  <a:solidFill>
                    <a:schemeClr val="tx2">
                      <a:lumMod val="50000"/>
                    </a:schemeClr>
                  </a:solidFill>
                </a:rPr>
                <a:t>Ndure</a:t>
              </a:r>
              <a:endParaRPr lang="en-US" sz="2000" b="1" kern="0" dirty="0">
                <a:solidFill>
                  <a:schemeClr val="tx2">
                    <a:lumMod val="50000"/>
                  </a:schemeClr>
                </a:solidFill>
              </a:endParaRPr>
            </a:p>
            <a:p>
              <a:r>
                <a:rPr lang="en-US" sz="2000" b="1" kern="0" dirty="0" err="1">
                  <a:solidFill>
                    <a:schemeClr val="tx2">
                      <a:lumMod val="50000"/>
                    </a:schemeClr>
                  </a:solidFill>
                </a:rPr>
                <a:t>Sambou</a:t>
              </a:r>
              <a:r>
                <a:rPr lang="en-US" sz="2000" b="1" kern="0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kern="0" dirty="0" err="1">
                  <a:solidFill>
                    <a:schemeClr val="tx2">
                      <a:lumMod val="50000"/>
                    </a:schemeClr>
                  </a:solidFill>
                </a:rPr>
                <a:t>Suso</a:t>
              </a:r>
              <a:endParaRPr lang="en-US" sz="2000" b="1" kern="0" dirty="0">
                <a:solidFill>
                  <a:schemeClr val="tx2">
                    <a:lumMod val="50000"/>
                  </a:schemeClr>
                </a:solidFill>
              </a:endParaRPr>
            </a:p>
            <a:p>
              <a:endParaRPr lang="en-US" sz="2000" b="1" kern="0" dirty="0">
                <a:solidFill>
                  <a:schemeClr val="tx2">
                    <a:lumMod val="50000"/>
                  </a:schemeClr>
                </a:solidFill>
              </a:endParaRPr>
            </a:p>
            <a:p>
              <a:r>
                <a:rPr lang="en-GB" sz="2000" b="1" dirty="0"/>
                <a:t>Michelle </a:t>
              </a:r>
              <a:r>
                <a:rPr lang="en-GB" sz="2000" b="1" dirty="0" err="1"/>
                <a:t>Katsvanga</a:t>
              </a:r>
              <a:endParaRPr lang="en-GB" sz="2000" b="1" dirty="0"/>
            </a:p>
            <a:p>
              <a:endParaRPr lang="en-US" sz="2000" b="1" kern="0" dirty="0"/>
            </a:p>
            <a:p>
              <a:pPr marL="0" indent="0">
                <a:buNone/>
              </a:pPr>
              <a:r>
                <a:rPr lang="en-US" sz="2400" kern="0" dirty="0"/>
                <a:t>	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C84F15-8093-B84F-BDA2-FE3EC21FA6A7}"/>
                </a:ext>
              </a:extLst>
            </p:cNvPr>
            <p:cNvSpPr txBox="1"/>
            <p:nvPr/>
          </p:nvSpPr>
          <p:spPr>
            <a:xfrm>
              <a:off x="3416465" y="5004600"/>
              <a:ext cx="5981173" cy="432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000" dirty="0">
                <a:solidFill>
                  <a:srgbClr val="C00000"/>
                </a:solidFill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4308" y="865966"/>
            <a:ext cx="796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chemeClr val="accent2"/>
                </a:solidFill>
                <a:latin typeface="+mj-lt"/>
              </a:rPr>
              <a:t>Genomics Core Facility Team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E1B879-3461-144F-82EF-59FE7F6C15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797" y="3128440"/>
            <a:ext cx="4838205" cy="32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2059"/>
      </p:ext>
    </p:extLst>
  </p:cSld>
  <p:clrMapOvr>
    <a:masterClrMapping/>
  </p:clrMapOvr>
  <p:transition spd="med" advTm="2073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Genomics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7599"/>
            <a:ext cx="8153400" cy="4572000"/>
          </a:xfrm>
        </p:spPr>
        <p:txBody>
          <a:bodyPr/>
          <a:lstStyle/>
          <a:p>
            <a:r>
              <a:rPr lang="en-US" dirty="0"/>
              <a:t>DNA sequencing and the capacity to investigate the genome of host and pathogen populations have become an essential part of biomedical research, unlocking unique information about why some </a:t>
            </a:r>
            <a:r>
              <a:rPr lang="en-US" dirty="0">
                <a:solidFill>
                  <a:schemeClr val="tx2"/>
                </a:solidFill>
              </a:rPr>
              <a:t>individuals or populations develop disease </a:t>
            </a:r>
            <a:r>
              <a:rPr lang="en-US" dirty="0"/>
              <a:t>while others do not and how </a:t>
            </a:r>
            <a:r>
              <a:rPr lang="en-US" dirty="0">
                <a:solidFill>
                  <a:schemeClr val="tx2"/>
                </a:solidFill>
              </a:rPr>
              <a:t>pathogens evolve</a:t>
            </a:r>
            <a:r>
              <a:rPr lang="en-US" dirty="0"/>
              <a:t> to cause disease and counteract medical interventions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FF0000"/>
                </a:solidFill>
              </a:rPr>
              <a:t>There is exponential growth in the interest and implementation of genomics research in Africa. However, most of the sequencing of samples collected in Africa is done outside of the continent.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MiSeq_left_view_closed.jpg">
            <a:extLst>
              <a:ext uri="{FF2B5EF4-FFF2-40B4-BE49-F238E27FC236}">
                <a16:creationId xmlns:a16="http://schemas.microsoft.com/office/drawing/2014/main" id="{3DB60390-200F-B744-8B2D-4C72B15A71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7744" y="4581128"/>
            <a:ext cx="2626609" cy="1941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AB0445-B825-2045-9FE3-91A392BA74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126" y="4893159"/>
            <a:ext cx="2573128" cy="131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4064"/>
      </p:ext>
    </p:extLst>
  </p:cSld>
  <p:clrMapOvr>
    <a:masterClrMapping/>
  </p:clrMapOvr>
  <p:transition spd="med" advTm="44885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3FE32-BC62-3A4E-929A-0DF668A97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72965"/>
            <a:ext cx="8906677" cy="6491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Establishing a Genomics Hub in the Unit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492E11-18F0-ED4B-AE73-EA3A13139D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672040"/>
              </p:ext>
            </p:extLst>
          </p:nvPr>
        </p:nvGraphicFramePr>
        <p:xfrm>
          <a:off x="295154" y="2226469"/>
          <a:ext cx="8848846" cy="393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55D0CF4-D767-6748-ACD9-FC9DC1C267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019" y="4074051"/>
            <a:ext cx="1633683" cy="2091253"/>
          </a:xfrm>
          <a:prstGeom prst="rect">
            <a:avLst/>
          </a:prstGeom>
        </p:spPr>
      </p:pic>
      <p:pic>
        <p:nvPicPr>
          <p:cNvPr id="1026" name="Picture 2" descr="interview-moving-biobank-biorepository-Dudelange-challenge">
            <a:extLst>
              <a:ext uri="{FF2B5EF4-FFF2-40B4-BE49-F238E27FC236}">
                <a16:creationId xmlns:a16="http://schemas.microsoft.com/office/drawing/2014/main" id="{0CBCC87F-B819-574E-893F-2E1007903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4924" y="2080758"/>
            <a:ext cx="2082205" cy="165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ED6B26-0F90-174D-9A87-984BE5445F08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30" y="1481023"/>
            <a:ext cx="2160796" cy="11445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175385-7575-C54A-B122-ED63513BF3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32" y="2625525"/>
            <a:ext cx="2082205" cy="14743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2DE2AA-3278-F94A-8933-568F6494952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026" y="5300105"/>
            <a:ext cx="3384376" cy="11789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C28BF5-C4F0-504D-BD2A-3EBE3683F69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73" y="1702077"/>
            <a:ext cx="2327052" cy="1048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82241F-E477-1348-A68D-368B78E2DA1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934" y="5642875"/>
            <a:ext cx="2681475" cy="83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84916"/>
      </p:ext>
    </p:extLst>
  </p:cSld>
  <p:clrMapOvr>
    <a:masterClrMapping/>
  </p:clrMapOvr>
  <p:transition spd="med" advTm="4214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06915"/>
            <a:ext cx="8129359" cy="911839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Platform investments at MRC Unit The Gambia at LSHTM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082" y="1628081"/>
            <a:ext cx="6480720" cy="431096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71600" y="5484997"/>
            <a:ext cx="8309363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+mn-lt"/>
              </a:rPr>
              <a:t>Iscan</a:t>
            </a:r>
            <a:r>
              <a:rPr lang="en-US" sz="1800" dirty="0">
                <a:latin typeface="+mn-lt"/>
              </a:rPr>
              <a:t>      </a:t>
            </a:r>
            <a:r>
              <a:rPr lang="en-US" sz="1800" dirty="0" err="1">
                <a:latin typeface="+mn-lt"/>
              </a:rPr>
              <a:t>PromethION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err="1">
                <a:latin typeface="+mn-lt"/>
              </a:rPr>
              <a:t>Nanostring</a:t>
            </a:r>
            <a:r>
              <a:rPr lang="en-US" sz="1800" dirty="0">
                <a:latin typeface="+mn-lt"/>
              </a:rPr>
              <a:t> system     </a:t>
            </a:r>
            <a:r>
              <a:rPr lang="en-US" sz="1800" dirty="0" err="1">
                <a:latin typeface="+mn-lt"/>
              </a:rPr>
              <a:t>Opentron</a:t>
            </a:r>
            <a:r>
              <a:rPr lang="en-US" sz="1800" dirty="0">
                <a:latin typeface="+mn-lt"/>
              </a:rPr>
              <a:t> robots     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 err="1">
                <a:latin typeface="+mn-lt"/>
              </a:rPr>
              <a:t>Glomax</a:t>
            </a:r>
            <a:r>
              <a:rPr lang="en-US" sz="1800" dirty="0">
                <a:latin typeface="+mn-lt"/>
              </a:rPr>
              <a:t>    MK1C (x3)     </a:t>
            </a:r>
            <a:r>
              <a:rPr lang="en-US" sz="1800" dirty="0" err="1">
                <a:latin typeface="+mn-lt"/>
              </a:rPr>
              <a:t>Voltrax</a:t>
            </a:r>
            <a:r>
              <a:rPr lang="en-US" sz="1800" dirty="0">
                <a:latin typeface="+mn-lt"/>
              </a:rPr>
              <a:t>      </a:t>
            </a:r>
            <a:r>
              <a:rPr lang="en-US" sz="1800" dirty="0" err="1">
                <a:latin typeface="+mn-lt"/>
              </a:rPr>
              <a:t>Megaruptor</a:t>
            </a:r>
            <a:r>
              <a:rPr lang="en-US" sz="1800" dirty="0">
                <a:latin typeface="+mn-lt"/>
              </a:rPr>
              <a:t>        </a:t>
            </a:r>
            <a:r>
              <a:rPr lang="en-US" sz="1800" dirty="0" err="1">
                <a:latin typeface="+mn-lt"/>
              </a:rPr>
              <a:t>Bluepippin</a:t>
            </a:r>
            <a:r>
              <a:rPr lang="en-US" sz="1800" dirty="0">
                <a:latin typeface="+mn-lt"/>
              </a:rPr>
              <a:t> HT     </a:t>
            </a:r>
            <a:endParaRPr lang="en-US" sz="1600" dirty="0">
              <a:latin typeface="+mn-lt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561" y="3344808"/>
            <a:ext cx="813915" cy="70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6544" y="2693493"/>
            <a:ext cx="718280" cy="46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47889" y="27709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1825" y="37457063"/>
            <a:ext cx="48196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4225" y="37609463"/>
            <a:ext cx="48196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6625" y="37761863"/>
            <a:ext cx="48196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22563" y="30365700"/>
            <a:ext cx="3998912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74963" y="30518100"/>
            <a:ext cx="3998912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048" y="3553559"/>
            <a:ext cx="927617" cy="5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27363" y="30670500"/>
            <a:ext cx="3998912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6224">
            <a:off x="8078513" y="3552685"/>
            <a:ext cx="806055" cy="6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533" y="3783563"/>
            <a:ext cx="543294" cy="49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5551" y="2604397"/>
            <a:ext cx="565671" cy="65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8986" y="3235297"/>
            <a:ext cx="736848" cy="32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481017"/>
            <a:ext cx="828604" cy="36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36" y="1713566"/>
            <a:ext cx="1042976" cy="669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824" y="2225008"/>
            <a:ext cx="1564863" cy="9988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088" y="4172441"/>
            <a:ext cx="2133602" cy="14190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596115"/>
            <a:ext cx="2349836" cy="89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87337"/>
      </p:ext>
    </p:extLst>
  </p:cSld>
  <p:clrMapOvr>
    <a:masterClrMapping/>
  </p:clrMapOvr>
  <p:transition spd="med" advTm="2863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8435280" cy="809972"/>
          </a:xfrm>
        </p:spPr>
        <p:txBody>
          <a:bodyPr wrap="square" anchor="ctr">
            <a:no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West African Platform </a:t>
            </a:r>
            <a:r>
              <a:rPr lang="en-US" sz="2400" dirty="0">
                <a:solidFill>
                  <a:schemeClr val="accent2"/>
                </a:solidFill>
              </a:rPr>
              <a:t>Networking and Training Opportunities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9CC5AB2-9F47-493D-B6F9-1C625B44C1E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85800" y="1800000"/>
          <a:ext cx="3810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6C15A2E-7B2E-0546-89BB-159E150C5F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004" y="1831911"/>
            <a:ext cx="3528392" cy="1764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215F94-9528-1F41-9252-C95D7742D93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004" y="3631078"/>
            <a:ext cx="2077737" cy="13851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989698-59C9-0349-9508-6C5D7FA5F5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545" y="3631078"/>
            <a:ext cx="1842797" cy="13820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5D13D2-9AAA-B44E-937F-B081D94536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172" y="5048147"/>
            <a:ext cx="2102570" cy="1134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DC64F3-B61F-9F4B-BA8E-A9F6920FA20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545" y="5048147"/>
            <a:ext cx="1548655" cy="116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02249"/>
      </p:ext>
    </p:extLst>
  </p:cSld>
  <p:clrMapOvr>
    <a:masterClrMapping/>
  </p:clrMapOvr>
  <p:transition spd="med" advTm="50365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8321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+mn-lt"/>
              </a:rPr>
              <a:t>Providing confirmation of the presence of the virus. Monitor viral genome mutations that might affect the performance of medical countermeasures, including the current diagnostic tests and vaccines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211" y="764704"/>
            <a:ext cx="900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Covid-19 pandemic </a:t>
            </a:r>
            <a:r>
              <a:rPr lang="mr-IN" sz="2800" dirty="0">
                <a:solidFill>
                  <a:schemeClr val="tx2"/>
                </a:solidFill>
                <a:latin typeface="+mj-lt"/>
              </a:rPr>
              <a:t>–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a pathogen genomics opportunity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3F579-48F6-A34B-8CE8-24C4B4B3F4A7}"/>
              </a:ext>
            </a:extLst>
          </p:cNvPr>
          <p:cNvSpPr txBox="1"/>
          <p:nvPr/>
        </p:nvSpPr>
        <p:spPr>
          <a:xfrm>
            <a:off x="261895" y="3237612"/>
            <a:ext cx="7550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Africa Covid -19 Sequencing in Numbers (GSAID, January 2020)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C37744-7592-6A4C-8528-DC62E7B2D7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94" y="3637722"/>
            <a:ext cx="3585964" cy="2814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CD4AF4-889A-FB44-B73A-A901B0E4E4C8}"/>
              </a:ext>
            </a:extLst>
          </p:cNvPr>
          <p:cNvSpPr txBox="1"/>
          <p:nvPr/>
        </p:nvSpPr>
        <p:spPr>
          <a:xfrm>
            <a:off x="3922658" y="3637722"/>
            <a:ext cx="40827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 urgent need for the rapid scale-up of genomic surveillance efforts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 need for urgent funding of genomic surveillance in Africa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8AF99-7FAA-8543-938F-28EB47F860E7}"/>
              </a:ext>
            </a:extLst>
          </p:cNvPr>
          <p:cNvSpPr txBox="1"/>
          <p:nvPr/>
        </p:nvSpPr>
        <p:spPr>
          <a:xfrm>
            <a:off x="4211960" y="5137205"/>
            <a:ext cx="493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      Additional role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Establishing Covid-19 detection at NPHL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Secondment to The Gambia MOH &amp; NPHL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Covid-19 Response and Surveillance team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4D2BA4-8ADC-9341-8DFA-EE5EC88DD8DB}"/>
              </a:ext>
            </a:extLst>
          </p:cNvPr>
          <p:cNvSpPr/>
          <p:nvPr/>
        </p:nvSpPr>
        <p:spPr bwMode="auto">
          <a:xfrm>
            <a:off x="4211960" y="5102562"/>
            <a:ext cx="4824536" cy="1349461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46547"/>
      </p:ext>
    </p:extLst>
  </p:cSld>
  <p:clrMapOvr>
    <a:masterClrMapping/>
  </p:clrMapOvr>
  <p:transition spd="med" advTm="84369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57241"/>
            <a:ext cx="6300192" cy="2087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062" y="1677154"/>
            <a:ext cx="2968770" cy="1679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56992"/>
            <a:ext cx="1498600" cy="78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25" y="4160695"/>
            <a:ext cx="3539509" cy="1972568"/>
          </a:xfrm>
          <a:prstGeom prst="rect">
            <a:avLst/>
          </a:prstGeom>
          <a:effectLst>
            <a:reflection blurRad="1270000" stA="45000" endPos="65000" dist="508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120" y="3356992"/>
            <a:ext cx="5148064" cy="1269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1334" y="4200878"/>
            <a:ext cx="47425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One example of a success story is Gambia. Dr. Abdul Karim Sesay, </a:t>
            </a:r>
            <a:r>
              <a:rPr lang="mr-IN" sz="1000" dirty="0">
                <a:latin typeface="+mn-lt"/>
              </a:rPr>
              <a:t>…</a:t>
            </a:r>
            <a:r>
              <a:rPr lang="en-US" sz="1000" dirty="0">
                <a:latin typeface="+mn-lt"/>
              </a:rPr>
              <a:t>largely supported by the United Kingdom. Gambia has uploaded 430 sequenced genomes to the global database but plans to upload another 470 this week, which amounts to about 19% of its positive samples.</a:t>
            </a:r>
          </a:p>
          <a:p>
            <a:endParaRPr lang="en-US" sz="1000" dirty="0">
              <a:latin typeface="+mn-lt"/>
            </a:endParaRPr>
          </a:p>
          <a:p>
            <a:r>
              <a:rPr lang="en-US" sz="1000" dirty="0">
                <a:latin typeface="+mn-lt"/>
              </a:rPr>
              <a:t>In a Washington Post article published in December, the country ranked 6th globally for the percentage of positive COVID-19 samples sequenced. But as a small country with a relatively low number of cases, it has a numbers advantage. </a:t>
            </a:r>
          </a:p>
          <a:p>
            <a:endParaRPr lang="en-US" sz="1000" dirty="0">
              <a:latin typeface="+mn-lt"/>
            </a:endParaRPr>
          </a:p>
          <a:p>
            <a:r>
              <a:rPr lang="en-US" sz="1000" dirty="0">
                <a:latin typeface="+mn-lt"/>
              </a:rPr>
              <a:t>Sesay is an advocate for decentralizing genome sequencing . He is working to strengthen labs in Mali, Guinea Bissau, Senegal, and Burkina Faso.</a:t>
            </a:r>
          </a:p>
          <a:p>
            <a:r>
              <a:rPr lang="en-US" sz="1000" dirty="0">
                <a:latin typeface="+mn-lt"/>
              </a:rPr>
              <a:t> This is important, he says, because even if Gambia sequences a high portion of its positive samples, these efforts could mean little if neighboring countries aren’t doing the same due to the region’s porous borders.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738" y="847923"/>
            <a:ext cx="7665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Sequencing capacity building in our sub-region</a:t>
            </a:r>
          </a:p>
        </p:txBody>
      </p:sp>
    </p:spTree>
    <p:extLst>
      <p:ext uri="{BB962C8B-B14F-4D97-AF65-F5344CB8AC3E}">
        <p14:creationId xmlns:p14="http://schemas.microsoft.com/office/powerpoint/2010/main" val="1557528758"/>
      </p:ext>
    </p:extLst>
  </p:cSld>
  <p:clrMapOvr>
    <a:masterClrMapping/>
  </p:clrMapOvr>
  <p:transition spd="med" advTm="28606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4EAC552-E42A-2A4E-931C-8788AFBD5390}"/>
              </a:ext>
            </a:extLst>
          </p:cNvPr>
          <p:cNvGrpSpPr/>
          <p:nvPr/>
        </p:nvGrpSpPr>
        <p:grpSpPr>
          <a:xfrm>
            <a:off x="143892" y="1772817"/>
            <a:ext cx="8172524" cy="3312368"/>
            <a:chOff x="137203" y="2265643"/>
            <a:chExt cx="8856216" cy="3569169"/>
          </a:xfrm>
        </p:grpSpPr>
        <p:sp>
          <p:nvSpPr>
            <p:cNvPr id="238" name="Google Shape;238;p24"/>
            <p:cNvSpPr/>
            <p:nvPr/>
          </p:nvSpPr>
          <p:spPr>
            <a:xfrm rot="1800047">
              <a:off x="3219843" y="2324684"/>
              <a:ext cx="2690936" cy="2690936"/>
            </a:xfrm>
            <a:prstGeom prst="blockArc">
              <a:avLst>
                <a:gd name="adj1" fmla="val 14414370"/>
                <a:gd name="adj2" fmla="val 694"/>
                <a:gd name="adj3" fmla="val 9562"/>
              </a:avLst>
            </a:prstGeom>
            <a:solidFill>
              <a:schemeClr val="accent2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9" name="Google Shape;239;p24"/>
            <p:cNvSpPr/>
            <p:nvPr/>
          </p:nvSpPr>
          <p:spPr>
            <a:xfrm rot="-1800047" flipH="1">
              <a:off x="3221956" y="2324684"/>
              <a:ext cx="2690936" cy="2690936"/>
            </a:xfrm>
            <a:prstGeom prst="blockArc">
              <a:avLst>
                <a:gd name="adj1" fmla="val 14348563"/>
                <a:gd name="adj2" fmla="val 21472873"/>
                <a:gd name="adj3" fmla="val 9381"/>
              </a:avLst>
            </a:prstGeom>
            <a:solidFill>
              <a:schemeClr val="accent1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0" name="Google Shape;240;p24"/>
            <p:cNvSpPr/>
            <p:nvPr/>
          </p:nvSpPr>
          <p:spPr>
            <a:xfrm rot="-8100000">
              <a:off x="4382715" y="2265643"/>
              <a:ext cx="363170" cy="36317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1" name="Google Shape;241;p24"/>
            <p:cNvSpPr/>
            <p:nvPr/>
          </p:nvSpPr>
          <p:spPr>
            <a:xfrm rot="-9000757" flipH="1">
              <a:off x="3220953" y="2323058"/>
              <a:ext cx="2690226" cy="2690226"/>
            </a:xfrm>
            <a:prstGeom prst="blockArc">
              <a:avLst>
                <a:gd name="adj1" fmla="val 14316164"/>
                <a:gd name="adj2" fmla="val 21502663"/>
                <a:gd name="adj3" fmla="val 9415"/>
              </a:avLst>
            </a:prstGeom>
            <a:solidFill>
              <a:schemeClr val="accent3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0FA715D-D952-8147-8CBE-7C325F0B5D18}"/>
                </a:ext>
              </a:extLst>
            </p:cNvPr>
            <p:cNvGrpSpPr/>
            <p:nvPr/>
          </p:nvGrpSpPr>
          <p:grpSpPr>
            <a:xfrm>
              <a:off x="137203" y="2403992"/>
              <a:ext cx="8856216" cy="3430820"/>
              <a:chOff x="137202" y="1546742"/>
              <a:chExt cx="8856216" cy="3430820"/>
            </a:xfrm>
          </p:grpSpPr>
          <p:sp>
            <p:nvSpPr>
              <p:cNvPr id="227" name="Google Shape;227;p24"/>
              <p:cNvSpPr/>
              <p:nvPr/>
            </p:nvSpPr>
            <p:spPr>
              <a:xfrm>
                <a:off x="3297500" y="1546742"/>
                <a:ext cx="2540100" cy="2540100"/>
              </a:xfrm>
              <a:prstGeom prst="donut">
                <a:avLst>
                  <a:gd name="adj" fmla="val 16067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grpSp>
            <p:nvGrpSpPr>
              <p:cNvPr id="228" name="Google Shape;228;p24"/>
              <p:cNvGrpSpPr/>
              <p:nvPr/>
            </p:nvGrpSpPr>
            <p:grpSpPr>
              <a:xfrm>
                <a:off x="137202" y="1830370"/>
                <a:ext cx="3475268" cy="875625"/>
                <a:chOff x="1388248" y="1436379"/>
                <a:chExt cx="2224221" cy="790894"/>
              </a:xfrm>
            </p:grpSpPr>
            <p:cxnSp>
              <p:nvCxnSpPr>
                <p:cNvPr id="229" name="Google Shape;229;p24"/>
                <p:cNvCxnSpPr/>
                <p:nvPr/>
              </p:nvCxnSpPr>
              <p:spPr>
                <a:xfrm>
                  <a:off x="3178969" y="1638300"/>
                  <a:ext cx="433500" cy="252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oval" w="med" len="med"/>
                  <a:tailEnd type="none" w="sm" len="sm"/>
                </a:ln>
              </p:spPr>
            </p:cxnSp>
            <p:sp>
              <p:nvSpPr>
                <p:cNvPr id="230" name="Google Shape;230;p24"/>
                <p:cNvSpPr txBox="1"/>
                <p:nvPr/>
              </p:nvSpPr>
              <p:spPr>
                <a:xfrm>
                  <a:off x="1388248" y="1436379"/>
                  <a:ext cx="1745039" cy="79089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algn="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chemeClr val="dk1"/>
                      </a:solidFill>
                      <a:latin typeface="+mn-lt"/>
                      <a:ea typeface="Quattrocento Sans"/>
                      <a:cs typeface="Quattrocento Sans"/>
                      <a:sym typeface="Quattrocento Sans"/>
                    </a:rPr>
                    <a:t>Phase 1</a:t>
                  </a:r>
                  <a:endParaRPr sz="1200" dirty="0">
                    <a:solidFill>
                      <a:schemeClr val="dk1"/>
                    </a:solidFill>
                    <a:latin typeface="+mn-lt"/>
                    <a:ea typeface="Quattrocento Sans"/>
                    <a:cs typeface="Quattrocento Sans"/>
                    <a:sym typeface="Quattrocento Sans"/>
                  </a:endParaRPr>
                </a:p>
                <a:p>
                  <a:pPr algn="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sz="6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  <a:p>
                  <a:pPr algn="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" sz="2000" dirty="0">
                      <a:solidFill>
                        <a:srgbClr val="8A7967"/>
                      </a:solidFill>
                      <a:latin typeface="+mn-lt"/>
                      <a:ea typeface="Quattrocento Sans"/>
                      <a:cs typeface="Quattrocento Sans"/>
                      <a:sym typeface="Quattrocento Sans"/>
                    </a:rPr>
                    <a:t>Training and Support</a:t>
                  </a:r>
                  <a:endParaRPr sz="2000" dirty="0">
                    <a:solidFill>
                      <a:srgbClr val="8A7967"/>
                    </a:solidFill>
                    <a:latin typeface="+mn-lt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231" name="Google Shape;231;p24"/>
              <p:cNvGrpSpPr/>
              <p:nvPr/>
            </p:nvGrpSpPr>
            <p:grpSpPr>
              <a:xfrm>
                <a:off x="5517317" y="1765771"/>
                <a:ext cx="3304379" cy="748241"/>
                <a:chOff x="5517319" y="1377451"/>
                <a:chExt cx="1949461" cy="669600"/>
              </a:xfrm>
            </p:grpSpPr>
            <p:cxnSp>
              <p:nvCxnSpPr>
                <p:cNvPr id="232" name="Google Shape;232;p24"/>
                <p:cNvCxnSpPr/>
                <p:nvPr/>
              </p:nvCxnSpPr>
              <p:spPr>
                <a:xfrm flipH="1">
                  <a:off x="5517319" y="1638300"/>
                  <a:ext cx="433500" cy="252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none" w="sm" len="sm"/>
                </a:ln>
              </p:spPr>
            </p:cxnSp>
            <p:sp>
              <p:nvSpPr>
                <p:cNvPr id="233" name="Google Shape;233;p24"/>
                <p:cNvSpPr txBox="1"/>
                <p:nvPr/>
              </p:nvSpPr>
              <p:spPr>
                <a:xfrm>
                  <a:off x="5971580" y="1377451"/>
                  <a:ext cx="1495200" cy="66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chemeClr val="dk1"/>
                      </a:solidFill>
                      <a:latin typeface="+mn-lt"/>
                      <a:ea typeface="Quattrocento Sans"/>
                      <a:cs typeface="Quattrocento Sans"/>
                      <a:sym typeface="Quattrocento Sans"/>
                    </a:rPr>
                    <a:t>Phase 2</a:t>
                  </a:r>
                  <a:endParaRPr sz="1200" dirty="0">
                    <a:solidFill>
                      <a:schemeClr val="dk1"/>
                    </a:solidFill>
                    <a:latin typeface="+mn-lt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234" name="Google Shape;234;p24"/>
              <p:cNvGrpSpPr/>
              <p:nvPr/>
            </p:nvGrpSpPr>
            <p:grpSpPr>
              <a:xfrm>
                <a:off x="3808224" y="3984162"/>
                <a:ext cx="3140030" cy="993400"/>
                <a:chOff x="3808225" y="3535140"/>
                <a:chExt cx="1792114" cy="1110447"/>
              </a:xfrm>
            </p:grpSpPr>
            <p:cxnSp>
              <p:nvCxnSpPr>
                <p:cNvPr id="235" name="Google Shape;235;p24"/>
                <p:cNvCxnSpPr/>
                <p:nvPr/>
              </p:nvCxnSpPr>
              <p:spPr>
                <a:xfrm rot="10800000">
                  <a:off x="4556399" y="3535140"/>
                  <a:ext cx="0" cy="460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3"/>
                  </a:solidFill>
                  <a:prstDash val="solid"/>
                  <a:round/>
                  <a:headEnd type="oval" w="med" len="med"/>
                  <a:tailEnd type="none" w="sm" len="sm"/>
                </a:ln>
              </p:spPr>
            </p:cxnSp>
            <p:sp>
              <p:nvSpPr>
                <p:cNvPr id="236" name="Google Shape;236;p24"/>
                <p:cNvSpPr txBox="1"/>
                <p:nvPr/>
              </p:nvSpPr>
              <p:spPr>
                <a:xfrm>
                  <a:off x="3808225" y="4009337"/>
                  <a:ext cx="1792114" cy="636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chemeClr val="dk1"/>
                      </a:solidFill>
                      <a:latin typeface="+mn-lt"/>
                      <a:ea typeface="Quattrocento Sans"/>
                      <a:cs typeface="Quattrocento Sans"/>
                      <a:sym typeface="Quattrocento Sans"/>
                    </a:rPr>
                    <a:t>Phase 3</a:t>
                  </a:r>
                  <a:endParaRPr sz="1200" dirty="0">
                    <a:solidFill>
                      <a:schemeClr val="dk1"/>
                    </a:solidFill>
                    <a:latin typeface="+mn-lt"/>
                    <a:ea typeface="Quattrocento Sans"/>
                    <a:cs typeface="Quattrocento Sans"/>
                    <a:sym typeface="Quattrocento Sans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sz="600" dirty="0">
                    <a:solidFill>
                      <a:schemeClr val="dk1"/>
                    </a:solidFill>
                    <a:latin typeface="+mn-lt"/>
                    <a:ea typeface="Quattrocento Sans"/>
                    <a:cs typeface="Quattrocento Sans"/>
                    <a:sym typeface="Quattrocento Sans"/>
                  </a:endParaRPr>
                </a:p>
                <a:p>
                  <a:pPr lvl="0">
                    <a:lnSpc>
                      <a:spcPct val="115000"/>
                    </a:lnSpc>
                  </a:pPr>
                  <a:r>
                    <a:rPr lang="en-GB" sz="2000" dirty="0">
                      <a:solidFill>
                        <a:srgbClr val="7030A0"/>
                      </a:solidFill>
                      <a:latin typeface="+mn-lt"/>
                      <a:ea typeface="Quattrocento Sans"/>
                      <a:cs typeface="Quattrocento Sans"/>
                      <a:sym typeface="Quattrocento Sans"/>
                    </a:rPr>
                    <a:t>Monitoring and Evaluation</a:t>
                  </a:r>
                </a:p>
              </p:txBody>
            </p:sp>
          </p:grpSp>
          <p:sp>
            <p:nvSpPr>
              <p:cNvPr id="237" name="Google Shape;237;p24"/>
              <p:cNvSpPr txBox="1"/>
              <p:nvPr/>
            </p:nvSpPr>
            <p:spPr>
              <a:xfrm>
                <a:off x="3747201" y="2437461"/>
                <a:ext cx="1697433" cy="740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1200" b="1" dirty="0">
                    <a:solidFill>
                      <a:schemeClr val="dk2"/>
                    </a:solidFill>
                    <a:latin typeface="+mj-lt"/>
                    <a:ea typeface="Quattrocento Sans"/>
                    <a:cs typeface="Quattrocento Sans"/>
                    <a:sym typeface="Quattrocento Sans"/>
                  </a:rPr>
                  <a:t>Genomics Hub</a:t>
                </a:r>
              </a:p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1200" b="1" dirty="0">
                    <a:solidFill>
                      <a:schemeClr val="dk2"/>
                    </a:solidFill>
                    <a:latin typeface="+mj-lt"/>
                    <a:ea typeface="Quattrocento Sans"/>
                    <a:cs typeface="Quattrocento Sans"/>
                    <a:sym typeface="Quattrocento Sans"/>
                  </a:rPr>
                  <a:t>Centre of Excellence</a:t>
                </a:r>
                <a:endParaRPr sz="1200" dirty="0">
                  <a:solidFill>
                    <a:schemeClr val="dk2"/>
                  </a:solidFill>
                  <a:latin typeface="+mj-lt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2" name="Google Shape;242;p24"/>
              <p:cNvSpPr/>
              <p:nvPr/>
            </p:nvSpPr>
            <p:spPr>
              <a:xfrm rot="-1027861">
                <a:off x="5485874" y="3230832"/>
                <a:ext cx="312672" cy="312672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43" name="Google Shape;243;p24"/>
              <p:cNvSpPr/>
              <p:nvPr/>
            </p:nvSpPr>
            <p:spPr>
              <a:xfrm rot="6359841">
                <a:off x="3315801" y="3228762"/>
                <a:ext cx="363580" cy="363580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EBF36C-D7E5-2C4D-ACA2-F32CB0973A11}"/>
                  </a:ext>
                </a:extLst>
              </p:cNvPr>
              <p:cNvSpPr txBox="1"/>
              <p:nvPr/>
            </p:nvSpPr>
            <p:spPr>
              <a:xfrm>
                <a:off x="6014717" y="2222527"/>
                <a:ext cx="29787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2"/>
                    </a:solidFill>
                    <a:latin typeface="+mn-lt"/>
                  </a:rPr>
                  <a:t>Coaching and Mentoring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C6AE13A-914F-E749-ADCE-11BE4BA3384B}"/>
              </a:ext>
            </a:extLst>
          </p:cNvPr>
          <p:cNvSpPr txBox="1"/>
          <p:nvPr/>
        </p:nvSpPr>
        <p:spPr>
          <a:xfrm>
            <a:off x="487288" y="953888"/>
            <a:ext cx="7374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MRCG at LSHTM  genomics capacity building model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804621-1E36-41E0-8B59-340F3586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71" y="538780"/>
            <a:ext cx="8153400" cy="809625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Building sequencing capacity to enhance surveillance of  COVID-19 pandemic in the sub-region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923BAB-49A8-FB4D-B3EA-D207924A9A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2688" y="1484784"/>
            <a:ext cx="3810000" cy="36114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6E3BAE-4406-6D47-A792-7C4342A1E0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3" y="4761148"/>
            <a:ext cx="4149614" cy="1224136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0CE825-E57E-0D42-8677-DC9A457279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918" y="1505197"/>
            <a:ext cx="2039626" cy="1347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A174D0-4591-8941-81EF-D3E1A5C2C5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784" y="2885303"/>
            <a:ext cx="1885974" cy="1224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4D13E4-10F5-954D-B238-D5DF4BC050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823" y="4160401"/>
            <a:ext cx="1340095" cy="13374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64A06F-DE5E-DA4F-B6C6-4501872C349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002" y="2894755"/>
            <a:ext cx="1655964" cy="12419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E333CC-CE13-2949-8CE3-BA6B0F32C8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210" y="2903673"/>
            <a:ext cx="918102" cy="12241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1DF573-2AC3-054D-B98B-0CDC7969050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823" y="5548764"/>
            <a:ext cx="2226556" cy="10034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E1BE00-215E-7242-80E5-69E9A9287AD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424" y="4168823"/>
            <a:ext cx="1011881" cy="13374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4D8101-33B4-214A-9A0A-1EA2729A422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811" y="4165156"/>
            <a:ext cx="1707097" cy="13051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949AD4-384F-0D49-98E3-87C9E451B6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196" y="5548764"/>
            <a:ext cx="2226553" cy="100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87601"/>
      </p:ext>
    </p:extLst>
  </p:cSld>
  <p:clrMapOvr>
    <a:masterClrMapping/>
  </p:clrMapOvr>
  <p:transition spd="med" advTm="63963"/>
</p:sld>
</file>

<file path=ppt/theme/theme1.xml><?xml version="1.0" encoding="utf-8"?>
<a:theme xmlns:a="http://schemas.openxmlformats.org/drawingml/2006/main" name="EU WARM GRAY Powerpoint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Powerpoint_template_CT_WG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CT_WG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RC slides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C25726B71BCF49A5AF2936BD28C7B3" ma:contentTypeVersion="2" ma:contentTypeDescription="Create a new document." ma:contentTypeScope="" ma:versionID="e5b24e1606666a4e89e5f2718e83eff4">
  <xsd:schema xmlns:xsd="http://www.w3.org/2001/XMLSchema" xmlns:xs="http://www.w3.org/2001/XMLSchema" xmlns:p="http://schemas.microsoft.com/office/2006/metadata/properties" xmlns:ns2="fe9f5093-6597-4824-a05c-6799ad7ce5e5" xmlns:ns3="32be81a6-7251-4714-a5f4-ab7dc8657e75" targetNamespace="http://schemas.microsoft.com/office/2006/metadata/properties" ma:root="true" ma:fieldsID="0bc80e867cad591deb485db79e5f3df7" ns2:_="" ns3:_="">
    <xsd:import namespace="fe9f5093-6597-4824-a05c-6799ad7ce5e5"/>
    <xsd:import namespace="32be81a6-7251-4714-a5f4-ab7dc8657e7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Procedure_x0020_for_x0020_logo_x0020_u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f5093-6597-4824-a05c-6799ad7ce5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e81a6-7251-4714-a5f4-ab7dc8657e75" elementFormDefault="qualified">
    <xsd:import namespace="http://schemas.microsoft.com/office/2006/documentManagement/types"/>
    <xsd:import namespace="http://schemas.microsoft.com/office/infopath/2007/PartnerControls"/>
    <xsd:element name="Procedure_x0020_for_x0020_logo_x0020_use" ma:index="11" nillable="true" ma:displayName="Procedure for logo use" ma:internalName="Procedure_x0020_for_x0020_logo_x0020_u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cedure_x0020_for_x0020_logo_x0020_use xmlns="32be81a6-7251-4714-a5f4-ab7dc8657e75" xsi:nil="true"/>
    <_dlc_DocId xmlns="fe9f5093-6597-4824-a05c-6799ad7ce5e5">ZAPTTS74AHZE-772-130</_dlc_DocId>
    <_dlc_DocIdUrl xmlns="fe9f5093-6597-4824-a05c-6799ad7ce5e5">
      <Url>https://mrcportal.mrc.gm/_layouts/DocIdRedir.aspx?ID=ZAPTTS74AHZE-772-130</Url>
      <Description>ZAPTTS74AHZE-772-130</Description>
    </_dlc_DocIdUrl>
  </documentManagement>
</p:properties>
</file>

<file path=customXml/itemProps1.xml><?xml version="1.0" encoding="utf-8"?>
<ds:datastoreItem xmlns:ds="http://schemas.openxmlformats.org/officeDocument/2006/customXml" ds:itemID="{987642D7-C12F-46C8-81F9-ED06453D1E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9f5093-6597-4824-a05c-6799ad7ce5e5"/>
    <ds:schemaRef ds:uri="32be81a6-7251-4714-a5f4-ab7dc8657e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0375B3-FB83-45DC-847C-2A01226143D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9B6E1E1-EC19-4B30-A6B6-699D22A31C1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8A32814-21F9-4B61-850C-5CC3E37B429D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fe9f5093-6597-4824-a05c-6799ad7ce5e5"/>
    <ds:schemaRef ds:uri="http://schemas.microsoft.com/office/infopath/2007/PartnerControls"/>
    <ds:schemaRef ds:uri="http://purl.org/dc/terms/"/>
    <ds:schemaRef ds:uri="32be81a6-7251-4714-a5f4-ab7dc8657e7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MRC_Unit_The Gambia_LSHTM_presentation</Template>
  <TotalTime>42380</TotalTime>
  <Words>617</Words>
  <Application>Microsoft Macintosh PowerPoint</Application>
  <PresentationFormat>On-screen Show (4:3)</PresentationFormat>
  <Paragraphs>96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Quattrocento Sans</vt:lpstr>
      <vt:lpstr>Times</vt:lpstr>
      <vt:lpstr>Times New Roman</vt:lpstr>
      <vt:lpstr>Verdana</vt:lpstr>
      <vt:lpstr>EU WARM GRAY Powerpoint Template</vt:lpstr>
      <vt:lpstr>Office Theme</vt:lpstr>
      <vt:lpstr>MRC slides template</vt:lpstr>
      <vt:lpstr>PowerPoint Presentation</vt:lpstr>
      <vt:lpstr>Genomics</vt:lpstr>
      <vt:lpstr>Establishing a Genomics Hub in the Unit</vt:lpstr>
      <vt:lpstr>Platform investments at MRC Unit The Gambia at LSHTM</vt:lpstr>
      <vt:lpstr>West African Platform Networking and Training Opportunities</vt:lpstr>
      <vt:lpstr>PowerPoint Presentation</vt:lpstr>
      <vt:lpstr>PowerPoint Presentation</vt:lpstr>
      <vt:lpstr>PowerPoint Presentation</vt:lpstr>
      <vt:lpstr>Building sequencing capacity to enhance surveillance of  COVID-19 pandemic in the sub-region</vt:lpstr>
      <vt:lpstr>Impact and Future Direction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Badou Gaye</dc:creator>
  <cp:lastModifiedBy>Abdul Sesay</cp:lastModifiedBy>
  <cp:revision>219</cp:revision>
  <cp:lastPrinted>2002-07-16T15:27:40Z</cp:lastPrinted>
  <dcterms:created xsi:type="dcterms:W3CDTF">2018-02-19T09:37:34Z</dcterms:created>
  <dcterms:modified xsi:type="dcterms:W3CDTF">2022-03-16T21:19:38Z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0x010100A3C25726B71BCF49A5AF2936BD28C7B3</vt:lpwstr>
  </property>
  <property fmtid="{D5CDD505-2E9C-101B-9397-08002B2CF9AE}" pid="3" name="_dlc_DocIdItemGuid">
    <vt:lpwstr>4225b5d8-9eb7-41f0-8cd6-1b7ea79fd9b6</vt:lpwstr>
  </property>
</Properties>
</file>