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487" r:id="rId3"/>
    <p:sldId id="543" r:id="rId4"/>
    <p:sldId id="548" r:id="rId5"/>
    <p:sldId id="540" r:id="rId6"/>
    <p:sldId id="542" r:id="rId7"/>
    <p:sldId id="547" r:id="rId8"/>
    <p:sldId id="533" r:id="rId9"/>
    <p:sldId id="289" r:id="rId10"/>
    <p:sldId id="549" r:id="rId11"/>
    <p:sldId id="419" r:id="rId12"/>
    <p:sldId id="510" r:id="rId13"/>
    <p:sldId id="530" r:id="rId14"/>
    <p:sldId id="534" r:id="rId15"/>
    <p:sldId id="511" r:id="rId16"/>
    <p:sldId id="544" r:id="rId17"/>
    <p:sldId id="546" r:id="rId18"/>
    <p:sldId id="550" r:id="rId19"/>
    <p:sldId id="486" r:id="rId20"/>
    <p:sldId id="446" r:id="rId21"/>
    <p:sldId id="551" r:id="rId22"/>
    <p:sldId id="559" r:id="rId23"/>
    <p:sldId id="560" r:id="rId24"/>
    <p:sldId id="562" r:id="rId25"/>
    <p:sldId id="506" r:id="rId26"/>
    <p:sldId id="316" r:id="rId27"/>
    <p:sldId id="291" r:id="rId28"/>
    <p:sldId id="51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lon, Charlotte" initials="HC" lastIdx="1" clrIdx="0">
    <p:extLst>
      <p:ext uri="{19B8F6BF-5375-455C-9EA6-DF929625EA0E}">
        <p15:presenceInfo xmlns:p15="http://schemas.microsoft.com/office/powerpoint/2012/main" userId="S::sphacsh@kcl.ac.uk::c65adf6f-c3e1-4405-bbf0-a7aaeb7e9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7635"/>
    <a:srgbClr val="FF9966"/>
    <a:srgbClr val="FF0000"/>
    <a:srgbClr val="FF9900"/>
    <a:srgbClr val="006600"/>
    <a:srgbClr val="20114B"/>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'NCD_MHC_Jan 2022'!$D$26</c:f>
              <c:strCache>
                <c:ptCount val="1"/>
                <c:pt idx="0">
                  <c:v>Enseno</c:v>
                </c:pt>
              </c:strCache>
            </c:strRef>
          </c:tx>
          <c:spPr>
            <a:ln w="28575" cap="rnd">
              <a:solidFill>
                <a:schemeClr val="accent1"/>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2022'!$E$26:$K$26</c:f>
              <c:numCache>
                <c:formatCode>0.0</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0-2769-4304-8BD2-DE01B69650A8}"/>
            </c:ext>
          </c:extLst>
        </c:ser>
        <c:ser>
          <c:idx val="1"/>
          <c:order val="1"/>
          <c:tx>
            <c:strRef>
              <c:f>'NCD_MHC_Jan 2022'!$D$27</c:f>
              <c:strCache>
                <c:ptCount val="1"/>
                <c:pt idx="0">
                  <c:v>Giden Aborat</c:v>
                </c:pt>
              </c:strCache>
            </c:strRef>
          </c:tx>
          <c:spPr>
            <a:ln w="28575" cap="rnd">
              <a:solidFill>
                <a:schemeClr val="accent2"/>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2022'!$E$27:$K$27</c:f>
              <c:numCache>
                <c:formatCode>General</c:formatCode>
                <c:ptCount val="7"/>
                <c:pt idx="2" formatCode="0.0">
                  <c:v>0</c:v>
                </c:pt>
                <c:pt idx="3" formatCode="0.0">
                  <c:v>0</c:v>
                </c:pt>
                <c:pt idx="4" formatCode="0.0">
                  <c:v>0</c:v>
                </c:pt>
                <c:pt idx="5" formatCode="0.0">
                  <c:v>0</c:v>
                </c:pt>
                <c:pt idx="6" formatCode="0.0">
                  <c:v>0</c:v>
                </c:pt>
              </c:numCache>
            </c:numRef>
          </c:val>
          <c:smooth val="0"/>
          <c:extLst>
            <c:ext xmlns:c16="http://schemas.microsoft.com/office/drawing/2014/chart" uri="{C3380CC4-5D6E-409C-BE32-E72D297353CC}">
              <c16:uniqueId val="{00000001-2769-4304-8BD2-DE01B69650A8}"/>
            </c:ext>
          </c:extLst>
        </c:ser>
        <c:ser>
          <c:idx val="2"/>
          <c:order val="2"/>
          <c:tx>
            <c:strRef>
              <c:f>'NCD_MHC_Jan 2022'!$D$28</c:f>
              <c:strCache>
                <c:ptCount val="1"/>
                <c:pt idx="0">
                  <c:v>Elle</c:v>
                </c:pt>
              </c:strCache>
            </c:strRef>
          </c:tx>
          <c:spPr>
            <a:ln w="28575" cap="rnd">
              <a:solidFill>
                <a:schemeClr val="accent3"/>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2022'!$E$28:$K$28</c:f>
              <c:numCache>
                <c:formatCode>0.0</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2769-4304-8BD2-DE01B69650A8}"/>
            </c:ext>
          </c:extLst>
        </c:ser>
        <c:ser>
          <c:idx val="3"/>
          <c:order val="3"/>
          <c:tx>
            <c:strRef>
              <c:f>'NCD_MHC_Jan 2022'!$D$29</c:f>
              <c:strCache>
                <c:ptCount val="1"/>
                <c:pt idx="0">
                  <c:v>Kella</c:v>
                </c:pt>
              </c:strCache>
            </c:strRef>
          </c:tx>
          <c:spPr>
            <a:ln w="28575" cap="rnd">
              <a:solidFill>
                <a:schemeClr val="accent4"/>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2022'!$E$29:$K$29</c:f>
              <c:numCache>
                <c:formatCode>0.0</c:formatCode>
                <c:ptCount val="7"/>
                <c:pt idx="0">
                  <c:v>0.27173913043478259</c:v>
                </c:pt>
                <c:pt idx="1">
                  <c:v>0.29818181818181816</c:v>
                </c:pt>
                <c:pt idx="2">
                  <c:v>0.31120331950207469</c:v>
                </c:pt>
                <c:pt idx="3">
                  <c:v>7.5585789871504161E-2</c:v>
                </c:pt>
                <c:pt idx="4">
                  <c:v>0.35236081747709652</c:v>
                </c:pt>
              </c:numCache>
            </c:numRef>
          </c:val>
          <c:smooth val="0"/>
          <c:extLst>
            <c:ext xmlns:c16="http://schemas.microsoft.com/office/drawing/2014/chart" uri="{C3380CC4-5D6E-409C-BE32-E72D297353CC}">
              <c16:uniqueId val="{00000003-2769-4304-8BD2-DE01B69650A8}"/>
            </c:ext>
          </c:extLst>
        </c:ser>
        <c:ser>
          <c:idx val="4"/>
          <c:order val="4"/>
          <c:tx>
            <c:strRef>
              <c:f>'NCD_MHC_Jan 2022'!$D$30</c:f>
              <c:strCache>
                <c:ptCount val="1"/>
                <c:pt idx="0">
                  <c:v>Tiya</c:v>
                </c:pt>
              </c:strCache>
            </c:strRef>
          </c:tx>
          <c:spPr>
            <a:ln w="28575" cap="rnd">
              <a:solidFill>
                <a:schemeClr val="accent5"/>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2022'!$E$30:$K$30</c:f>
              <c:numCache>
                <c:formatCode>0.0</c:formatCode>
                <c:ptCount val="7"/>
                <c:pt idx="0">
                  <c:v>0.97560975609756095</c:v>
                </c:pt>
                <c:pt idx="1">
                  <c:v>0.52910052910052907</c:v>
                </c:pt>
                <c:pt idx="2">
                  <c:v>0</c:v>
                </c:pt>
                <c:pt idx="3">
                  <c:v>0</c:v>
                </c:pt>
                <c:pt idx="4">
                  <c:v>0</c:v>
                </c:pt>
                <c:pt idx="5">
                  <c:v>0.43103448275862066</c:v>
                </c:pt>
                <c:pt idx="6">
                  <c:v>0</c:v>
                </c:pt>
              </c:numCache>
            </c:numRef>
          </c:val>
          <c:smooth val="0"/>
          <c:extLst>
            <c:ext xmlns:c16="http://schemas.microsoft.com/office/drawing/2014/chart" uri="{C3380CC4-5D6E-409C-BE32-E72D297353CC}">
              <c16:uniqueId val="{00000004-2769-4304-8BD2-DE01B69650A8}"/>
            </c:ext>
          </c:extLst>
        </c:ser>
        <c:ser>
          <c:idx val="5"/>
          <c:order val="5"/>
          <c:tx>
            <c:strRef>
              <c:f>'NCD_MHC_Jan 2022'!$D$31</c:f>
              <c:strCache>
                <c:ptCount val="1"/>
                <c:pt idx="0">
                  <c:v>Adele</c:v>
                </c:pt>
              </c:strCache>
            </c:strRef>
          </c:tx>
          <c:spPr>
            <a:ln w="28575" cap="rnd">
              <a:solidFill>
                <a:schemeClr val="accent6"/>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2022'!$E$31:$K$31</c:f>
              <c:numCache>
                <c:formatCode>0.0</c:formatCode>
                <c:ptCount val="7"/>
                <c:pt idx="0">
                  <c:v>0.33085194375516958</c:v>
                </c:pt>
                <c:pt idx="1">
                  <c:v>0.22288261515601782</c:v>
                </c:pt>
                <c:pt idx="2">
                  <c:v>0.95057034220532322</c:v>
                </c:pt>
                <c:pt idx="3">
                  <c:v>0.69252077562326875</c:v>
                </c:pt>
                <c:pt idx="4">
                  <c:v>0.85178875638841567</c:v>
                </c:pt>
                <c:pt idx="5">
                  <c:v>0.76923076923076927</c:v>
                </c:pt>
                <c:pt idx="6">
                  <c:v>0.73313782991202348</c:v>
                </c:pt>
              </c:numCache>
            </c:numRef>
          </c:val>
          <c:smooth val="0"/>
          <c:extLst>
            <c:ext xmlns:c16="http://schemas.microsoft.com/office/drawing/2014/chart" uri="{C3380CC4-5D6E-409C-BE32-E72D297353CC}">
              <c16:uniqueId val="{00000005-2769-4304-8BD2-DE01B69650A8}"/>
            </c:ext>
          </c:extLst>
        </c:ser>
        <c:ser>
          <c:idx val="6"/>
          <c:order val="6"/>
          <c:tx>
            <c:strRef>
              <c:f>'NCD_MHC_Jan 2022'!$D$32</c:f>
              <c:strCache>
                <c:ptCount val="1"/>
                <c:pt idx="0">
                  <c:v>Wulawula</c:v>
                </c:pt>
              </c:strCache>
            </c:strRef>
          </c:tx>
          <c:spPr>
            <a:ln w="28575" cap="rnd">
              <a:solidFill>
                <a:schemeClr val="accent1">
                  <a:lumMod val="60000"/>
                </a:schemeClr>
              </a:solidFill>
              <a:round/>
            </a:ln>
            <a:effectLst/>
          </c:spPr>
          <c:marker>
            <c:symbol val="none"/>
          </c:marker>
          <c:cat>
            <c:strRef>
              <c:f>'NCD_MHC_Jan 2022'!$E$25:$K$25</c:f>
              <c:strCache>
                <c:ptCount val="7"/>
                <c:pt idx="0">
                  <c:v>Sene</c:v>
                </c:pt>
                <c:pt idx="1">
                  <c:v>Hamle</c:v>
                </c:pt>
                <c:pt idx="2">
                  <c:v>Nehase </c:v>
                </c:pt>
                <c:pt idx="3">
                  <c:v>Meskerem </c:v>
                </c:pt>
                <c:pt idx="4">
                  <c:v>Tikimt</c:v>
                </c:pt>
                <c:pt idx="5">
                  <c:v>Hidar</c:v>
                </c:pt>
                <c:pt idx="6">
                  <c:v>Tahesas</c:v>
                </c:pt>
              </c:strCache>
            </c:strRef>
          </c:cat>
          <c:val>
            <c:numRef>
              <c:f>'NCD_MHC_Jan 2022'!$E$32:$K$32</c:f>
              <c:numCache>
                <c:formatCode>0.0</c:formatCode>
                <c:ptCount val="7"/>
                <c:pt idx="0">
                  <c:v>0.93587521663778162</c:v>
                </c:pt>
                <c:pt idx="1">
                  <c:v>0.97122302158273377</c:v>
                </c:pt>
                <c:pt idx="2">
                  <c:v>0.52083333333333337</c:v>
                </c:pt>
                <c:pt idx="3">
                  <c:v>0.81112398609501735</c:v>
                </c:pt>
                <c:pt idx="4">
                  <c:v>1.0596026490066226</c:v>
                </c:pt>
                <c:pt idx="5">
                  <c:v>0.40322580645161288</c:v>
                </c:pt>
                <c:pt idx="6">
                  <c:v>1.0835913312693499</c:v>
                </c:pt>
              </c:numCache>
            </c:numRef>
          </c:val>
          <c:smooth val="0"/>
          <c:extLst>
            <c:ext xmlns:c16="http://schemas.microsoft.com/office/drawing/2014/chart" uri="{C3380CC4-5D6E-409C-BE32-E72D297353CC}">
              <c16:uniqueId val="{00000006-2769-4304-8BD2-DE01B69650A8}"/>
            </c:ext>
          </c:extLst>
        </c:ser>
        <c:dLbls>
          <c:showLegendKey val="0"/>
          <c:showVal val="0"/>
          <c:showCatName val="0"/>
          <c:showSerName val="0"/>
          <c:showPercent val="0"/>
          <c:showBubbleSize val="0"/>
        </c:dLbls>
        <c:smooth val="0"/>
        <c:axId val="1829275344"/>
        <c:axId val="1829277008"/>
      </c:lineChart>
      <c:catAx>
        <c:axId val="182927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29277008"/>
        <c:crosses val="autoZero"/>
        <c:auto val="1"/>
        <c:lblAlgn val="ctr"/>
        <c:lblOffset val="100"/>
        <c:noMultiLvlLbl val="0"/>
      </c:catAx>
      <c:valAx>
        <c:axId val="182927700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2927534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5738B-9FC2-4B84-98FD-9AD0803EBF47}" type="datetimeFigureOut">
              <a:rPr lang="en-GB" smtClean="0"/>
              <a:t>15/03/2022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749FD-FDFC-426C-A6E6-EF324243CFD0}" type="slidenum">
              <a:rPr lang="en-GB" smtClean="0"/>
              <a:t>‹#›</a:t>
            </a:fld>
            <a:endParaRPr lang="en-GB"/>
          </a:p>
        </p:txBody>
      </p:sp>
    </p:spTree>
    <p:extLst>
      <p:ext uri="{BB962C8B-B14F-4D97-AF65-F5344CB8AC3E}">
        <p14:creationId xmlns:p14="http://schemas.microsoft.com/office/powerpoint/2010/main" val="426614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3C1F45-14E1-44A4-9AE0-020F0DE47F15}"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761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26</a:t>
            </a:fld>
            <a:endParaRPr lang="en-GB"/>
          </a:p>
        </p:txBody>
      </p:sp>
    </p:spTree>
    <p:extLst>
      <p:ext uri="{BB962C8B-B14F-4D97-AF65-F5344CB8AC3E}">
        <p14:creationId xmlns:p14="http://schemas.microsoft.com/office/powerpoint/2010/main" val="1917430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77489" y="1700215"/>
            <a:ext cx="8640233" cy="1152525"/>
          </a:xfrm>
        </p:spPr>
        <p:txBody>
          <a:bodyPr anchor="t"/>
          <a:lstStyle>
            <a:lvl1pPr>
              <a:defRPr/>
            </a:lvl1pPr>
          </a:lstStyle>
          <a:p>
            <a:r>
              <a:rPr lang="en-GB"/>
              <a:t>Click to edit Master title style</a:t>
            </a:r>
          </a:p>
        </p:txBody>
      </p:sp>
      <p:sp>
        <p:nvSpPr>
          <p:cNvPr id="2" name="Rectangle 1">
            <a:extLst>
              <a:ext uri="{FF2B5EF4-FFF2-40B4-BE49-F238E27FC236}">
                <a16:creationId xmlns:a16="http://schemas.microsoft.com/office/drawing/2014/main" id="{136D6149-F7BB-475C-A412-546EFE592595}"/>
              </a:ext>
            </a:extLst>
          </p:cNvPr>
          <p:cNvSpPr/>
          <p:nvPr userDrawn="1"/>
        </p:nvSpPr>
        <p:spPr>
          <a:xfrm>
            <a:off x="8880309" y="768866"/>
            <a:ext cx="2976331" cy="1091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75" name="Rectangle 3"/>
          <p:cNvSpPr>
            <a:spLocks noGrp="1" noChangeArrowheads="1"/>
          </p:cNvSpPr>
          <p:nvPr>
            <p:ph type="subTitle" idx="1"/>
          </p:nvPr>
        </p:nvSpPr>
        <p:spPr>
          <a:xfrm>
            <a:off x="1871133" y="2852737"/>
            <a:ext cx="8534400" cy="1020763"/>
          </a:xfrm>
        </p:spPr>
        <p:txBody>
          <a:bodyPr/>
          <a:lstStyle>
            <a:lvl1pPr marL="0" indent="0">
              <a:buFontTx/>
              <a:buNone/>
              <a:defRPr sz="3200"/>
            </a:lvl1pPr>
          </a:lstStyle>
          <a:p>
            <a:r>
              <a:rPr lang="en-GB"/>
              <a:t>Click to edit Master subtitle style</a:t>
            </a:r>
          </a:p>
        </p:txBody>
      </p:sp>
      <p:sp>
        <p:nvSpPr>
          <p:cNvPr id="3076" name="Rectangle 4"/>
          <p:cNvSpPr>
            <a:spLocks noGrp="1" noChangeArrowheads="1"/>
          </p:cNvSpPr>
          <p:nvPr>
            <p:ph type="dt" sz="half" idx="2"/>
          </p:nvPr>
        </p:nvSpPr>
        <p:spPr>
          <a:xfrm>
            <a:off x="334433" y="6481764"/>
            <a:ext cx="2844800" cy="376237"/>
          </a:xfrm>
        </p:spPr>
        <p:txBody>
          <a:bodyPr/>
          <a:lstStyle>
            <a:lvl1pPr>
              <a:defRPr>
                <a:solidFill>
                  <a:schemeClr val="bg1"/>
                </a:solidFill>
              </a:defRPr>
            </a:lvl1pPr>
          </a:lstStyle>
          <a:p>
            <a:r>
              <a:rPr lang="en-GB"/>
              <a:t>13/02/2015</a:t>
            </a:r>
          </a:p>
        </p:txBody>
      </p:sp>
      <p:pic>
        <p:nvPicPr>
          <p:cNvPr id="7"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0" y="-36512"/>
            <a:ext cx="12192000" cy="635563"/>
          </a:xfrm>
          <a:prstGeom prst="rect">
            <a:avLst/>
          </a:prstGeom>
          <a:noFill/>
        </p:spPr>
      </p:pic>
      <p:pic>
        <p:nvPicPr>
          <p:cNvPr id="9" name="Picture 8">
            <a:extLst>
              <a:ext uri="{FF2B5EF4-FFF2-40B4-BE49-F238E27FC236}">
                <a16:creationId xmlns:a16="http://schemas.microsoft.com/office/drawing/2014/main" id="{E57364B1-11C9-49BC-96CB-8A399C3AE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9913" y="707616"/>
            <a:ext cx="2188119" cy="960461"/>
          </a:xfrm>
          <a:prstGeom prst="rect">
            <a:avLst/>
          </a:prstGeom>
        </p:spPr>
      </p:pic>
      <p:pic>
        <p:nvPicPr>
          <p:cNvPr id="10" name="Picture 9">
            <a:extLst>
              <a:ext uri="{FF2B5EF4-FFF2-40B4-BE49-F238E27FC236}">
                <a16:creationId xmlns:a16="http://schemas.microsoft.com/office/drawing/2014/main" id="{E189B435-8487-433D-9F06-97764DC6E0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5078" y="5801191"/>
            <a:ext cx="2367833" cy="486776"/>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FA16D0F-A6DF-4A94-A3C8-0175C6539D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85358" y="5617029"/>
            <a:ext cx="2864728" cy="670938"/>
          </a:xfrm>
          <a:prstGeom prst="rect">
            <a:avLst/>
          </a:prstGeom>
        </p:spPr>
      </p:pic>
    </p:spTree>
    <p:extLst>
      <p:ext uri="{BB962C8B-B14F-4D97-AF65-F5344CB8AC3E}">
        <p14:creationId xmlns:p14="http://schemas.microsoft.com/office/powerpoint/2010/main" val="62863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t>13/02/2015</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1"/>
          </a:xfrm>
          <a:prstGeom prst="rect">
            <a:avLst/>
          </a:prstGeom>
        </p:spPr>
        <p:txBody>
          <a:bodyPr/>
          <a:lstStyle>
            <a:lvl1pPr>
              <a:defRPr/>
            </a:lvl1pPr>
          </a:lstStyle>
          <a:p>
            <a:fld id="{D101A455-2E6C-4E9B-B700-18FF9634E4BF}" type="slidenum">
              <a:rPr lang="en-GB"/>
              <a:pPr/>
              <a:t>‹#›</a:t>
            </a:fld>
            <a:endParaRPr lang="en-GB"/>
          </a:p>
        </p:txBody>
      </p:sp>
    </p:spTree>
    <p:extLst>
      <p:ext uri="{BB962C8B-B14F-4D97-AF65-F5344CB8AC3E}">
        <p14:creationId xmlns:p14="http://schemas.microsoft.com/office/powerpoint/2010/main" val="105059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GB"/>
              <a:t>13/02/2015</a:t>
            </a: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1"/>
          </a:xfrm>
          <a:prstGeom prst="rect">
            <a:avLst/>
          </a:prstGeom>
        </p:spPr>
        <p:txBody>
          <a:bodyPr/>
          <a:lstStyle>
            <a:lvl1pPr>
              <a:defRPr/>
            </a:lvl1pPr>
          </a:lstStyle>
          <a:p>
            <a:fld id="{C043DE17-01BC-4C44-A5DF-CB57B4CA3770}" type="slidenum">
              <a:rPr lang="en-GB"/>
              <a:pPr/>
              <a:t>‹#›</a:t>
            </a:fld>
            <a:endParaRPr lang="en-GB"/>
          </a:p>
        </p:txBody>
      </p:sp>
    </p:spTree>
    <p:extLst>
      <p:ext uri="{BB962C8B-B14F-4D97-AF65-F5344CB8AC3E}">
        <p14:creationId xmlns:p14="http://schemas.microsoft.com/office/powerpoint/2010/main" val="142146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77489" y="1700215"/>
            <a:ext cx="8640233" cy="1152525"/>
          </a:xfrm>
        </p:spPr>
        <p:txBody>
          <a:bodyPr anchor="t"/>
          <a:lstStyle>
            <a:lvl1pPr>
              <a:defRPr/>
            </a:lvl1pPr>
          </a:lstStyle>
          <a:p>
            <a:r>
              <a:rPr lang="en-GB"/>
              <a:t>Click to edit Master title style</a:t>
            </a:r>
          </a:p>
        </p:txBody>
      </p:sp>
      <p:sp>
        <p:nvSpPr>
          <p:cNvPr id="2" name="Rectangle 1">
            <a:extLst>
              <a:ext uri="{FF2B5EF4-FFF2-40B4-BE49-F238E27FC236}">
                <a16:creationId xmlns:a16="http://schemas.microsoft.com/office/drawing/2014/main" id="{136D6149-F7BB-475C-A412-546EFE592595}"/>
              </a:ext>
            </a:extLst>
          </p:cNvPr>
          <p:cNvSpPr/>
          <p:nvPr userDrawn="1"/>
        </p:nvSpPr>
        <p:spPr>
          <a:xfrm>
            <a:off x="8880309" y="768866"/>
            <a:ext cx="2976331" cy="1091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75" name="Rectangle 3"/>
          <p:cNvSpPr>
            <a:spLocks noGrp="1" noChangeArrowheads="1"/>
          </p:cNvSpPr>
          <p:nvPr>
            <p:ph type="subTitle" idx="1"/>
          </p:nvPr>
        </p:nvSpPr>
        <p:spPr>
          <a:xfrm>
            <a:off x="1871133" y="2852737"/>
            <a:ext cx="8534400" cy="1020763"/>
          </a:xfrm>
        </p:spPr>
        <p:txBody>
          <a:bodyPr/>
          <a:lstStyle>
            <a:lvl1pPr marL="0" indent="0">
              <a:buFontTx/>
              <a:buNone/>
              <a:defRPr sz="3200"/>
            </a:lvl1pPr>
          </a:lstStyle>
          <a:p>
            <a:r>
              <a:rPr lang="en-GB"/>
              <a:t>Click to edit Master subtitle style</a:t>
            </a:r>
          </a:p>
        </p:txBody>
      </p:sp>
      <p:sp>
        <p:nvSpPr>
          <p:cNvPr id="3076" name="Rectangle 4"/>
          <p:cNvSpPr>
            <a:spLocks noGrp="1" noChangeArrowheads="1"/>
          </p:cNvSpPr>
          <p:nvPr>
            <p:ph type="dt" sz="half" idx="2"/>
          </p:nvPr>
        </p:nvSpPr>
        <p:spPr>
          <a:xfrm>
            <a:off x="334433" y="6481764"/>
            <a:ext cx="2844800" cy="376237"/>
          </a:xfrm>
          <a:prstGeom prst="rect">
            <a:avLst/>
          </a:prstGeom>
        </p:spPr>
        <p:txBody>
          <a:bodyPr/>
          <a:lstStyle>
            <a:lvl1pPr>
              <a:defRPr>
                <a:solidFill>
                  <a:schemeClr val="bg1"/>
                </a:solidFill>
              </a:defRPr>
            </a:lvl1pPr>
          </a:lstStyle>
          <a:p>
            <a:r>
              <a:rPr lang="en-GB"/>
              <a:t>13/02/2015</a:t>
            </a:r>
          </a:p>
        </p:txBody>
      </p:sp>
      <p:pic>
        <p:nvPicPr>
          <p:cNvPr id="7"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0" y="-36512"/>
            <a:ext cx="12192000" cy="635563"/>
          </a:xfrm>
          <a:prstGeom prst="rect">
            <a:avLst/>
          </a:prstGeom>
          <a:noFill/>
        </p:spPr>
      </p:pic>
      <p:pic>
        <p:nvPicPr>
          <p:cNvPr id="9" name="Picture 8">
            <a:extLst>
              <a:ext uri="{FF2B5EF4-FFF2-40B4-BE49-F238E27FC236}">
                <a16:creationId xmlns:a16="http://schemas.microsoft.com/office/drawing/2014/main" id="{E57364B1-11C9-49BC-96CB-8A399C3AE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9913" y="707616"/>
            <a:ext cx="2188119" cy="960461"/>
          </a:xfrm>
          <a:prstGeom prst="rect">
            <a:avLst/>
          </a:prstGeom>
        </p:spPr>
      </p:pic>
      <p:pic>
        <p:nvPicPr>
          <p:cNvPr id="10" name="Picture 9">
            <a:extLst>
              <a:ext uri="{FF2B5EF4-FFF2-40B4-BE49-F238E27FC236}">
                <a16:creationId xmlns:a16="http://schemas.microsoft.com/office/drawing/2014/main" id="{E189B435-8487-433D-9F06-97764DC6E0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5078" y="5801191"/>
            <a:ext cx="2367833" cy="486776"/>
          </a:xfrm>
          <a:prstGeom prst="rect">
            <a:avLst/>
          </a:prstGeom>
        </p:spPr>
      </p:pic>
    </p:spTree>
    <p:extLst>
      <p:ext uri="{BB962C8B-B14F-4D97-AF65-F5344CB8AC3E}">
        <p14:creationId xmlns:p14="http://schemas.microsoft.com/office/powerpoint/2010/main" val="5594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6309322"/>
            <a:ext cx="12192000" cy="535980"/>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t> Addis Ababa University     </a:t>
            </a:r>
          </a:p>
        </p:txBody>
      </p:sp>
      <p:sp>
        <p:nvSpPr>
          <p:cNvPr id="4"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 name="Rectangle 3"/>
          <p:cNvSpPr>
            <a:spLocks noGrp="1" noChangeArrowheads="1"/>
          </p:cNvSpPr>
          <p:nvPr>
            <p:ph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47328" y="1412776"/>
            <a:ext cx="9217024" cy="99083"/>
          </a:xfrm>
          <a:prstGeom prst="rect">
            <a:avLst/>
          </a:prstGeom>
          <a:noFill/>
        </p:spPr>
      </p:pic>
      <p:pic>
        <p:nvPicPr>
          <p:cNvPr id="7" name="Picture 6">
            <a:extLst>
              <a:ext uri="{FF2B5EF4-FFF2-40B4-BE49-F238E27FC236}">
                <a16:creationId xmlns:a16="http://schemas.microsoft.com/office/drawing/2014/main" id="{19758EE4-3E26-455F-9D58-D56072E7FA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8395" y="5652404"/>
            <a:ext cx="2304517" cy="473760"/>
          </a:xfrm>
          <a:prstGeom prst="rect">
            <a:avLst/>
          </a:prstGeom>
        </p:spPr>
      </p:pic>
      <p:sp>
        <p:nvSpPr>
          <p:cNvPr id="2" name="Rectangle 1">
            <a:extLst>
              <a:ext uri="{FF2B5EF4-FFF2-40B4-BE49-F238E27FC236}">
                <a16:creationId xmlns:a16="http://schemas.microsoft.com/office/drawing/2014/main" id="{9B61D2EA-C124-40DE-B847-E25F111EBDFA}"/>
              </a:ext>
            </a:extLst>
          </p:cNvPr>
          <p:cNvSpPr/>
          <p:nvPr userDrawn="1"/>
        </p:nvSpPr>
        <p:spPr>
          <a:xfrm>
            <a:off x="9168341" y="0"/>
            <a:ext cx="2976331" cy="122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8" name="Picture 7">
            <a:extLst>
              <a:ext uri="{FF2B5EF4-FFF2-40B4-BE49-F238E27FC236}">
                <a16:creationId xmlns:a16="http://schemas.microsoft.com/office/drawing/2014/main" id="{2D2E54C4-1108-4E18-A423-8217266B68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42880" y="1275"/>
            <a:ext cx="2406043" cy="1056117"/>
          </a:xfrm>
          <a:prstGeom prst="rect">
            <a:avLst/>
          </a:prstGeom>
        </p:spPr>
      </p:pic>
    </p:spTree>
    <p:extLst>
      <p:ext uri="{BB962C8B-B14F-4D97-AF65-F5344CB8AC3E}">
        <p14:creationId xmlns:p14="http://schemas.microsoft.com/office/powerpoint/2010/main" val="3904623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621021"/>
            <a:ext cx="10363200" cy="1362075"/>
          </a:xfrm>
        </p:spPr>
        <p:txBody>
          <a:bodyPr anchor="t"/>
          <a:lstStyle>
            <a:lvl1pPr algn="l">
              <a:defRPr sz="5333" b="1" cap="none"/>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4"/>
            <a:ext cx="10363200" cy="714308"/>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pic>
        <p:nvPicPr>
          <p:cNvPr id="7" name="Picture 6">
            <a:extLst>
              <a:ext uri="{FF2B5EF4-FFF2-40B4-BE49-F238E27FC236}">
                <a16:creationId xmlns:a16="http://schemas.microsoft.com/office/drawing/2014/main" id="{5AF1D567-81FA-4D1D-BEF7-A62DA728E1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8" y="5559095"/>
            <a:ext cx="12137201" cy="419763"/>
          </a:xfrm>
          <a:prstGeom prst="rect">
            <a:avLst/>
          </a:prstGeom>
        </p:spPr>
      </p:pic>
      <p:sp>
        <p:nvSpPr>
          <p:cNvPr id="9" name="Rectangle 8">
            <a:extLst>
              <a:ext uri="{FF2B5EF4-FFF2-40B4-BE49-F238E27FC236}">
                <a16:creationId xmlns:a16="http://schemas.microsoft.com/office/drawing/2014/main" id="{13E815BA-149A-437B-8D06-634430686EF5}"/>
              </a:ext>
            </a:extLst>
          </p:cNvPr>
          <p:cNvSpPr/>
          <p:nvPr userDrawn="1"/>
        </p:nvSpPr>
        <p:spPr>
          <a:xfrm>
            <a:off x="8976321" y="1"/>
            <a:ext cx="3215679" cy="1544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FA3C0892-124E-418F-84FC-7CE5ACA75D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2385" y="292088"/>
            <a:ext cx="2188119" cy="96046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724E84A7-584F-442F-9412-8EA4852219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51796" y="6094898"/>
            <a:ext cx="2864728" cy="670938"/>
          </a:xfrm>
          <a:prstGeom prst="rect">
            <a:avLst/>
          </a:prstGeom>
        </p:spPr>
      </p:pic>
    </p:spTree>
    <p:extLst>
      <p:ext uri="{BB962C8B-B14F-4D97-AF65-F5344CB8AC3E}">
        <p14:creationId xmlns:p14="http://schemas.microsoft.com/office/powerpoint/2010/main" val="229408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1"/>
          </a:xfrm>
          <a:prstGeom prst="rect">
            <a:avLst/>
          </a:prstGeom>
        </p:spPr>
        <p:txBody>
          <a:bodyPr/>
          <a:lstStyle>
            <a:lvl1pPr>
              <a:defRPr/>
            </a:lvl1pPr>
          </a:lstStyle>
          <a:p>
            <a:fld id="{66628FAB-2957-4DB7-B2C9-57415A6ABF37}" type="slidenum">
              <a:rPr lang="en-GB"/>
              <a:pPr/>
              <a:t>‹#›</a:t>
            </a:fld>
            <a:endParaRPr lang="en-GB"/>
          </a:p>
        </p:txBody>
      </p:sp>
    </p:spTree>
    <p:extLst>
      <p:ext uri="{BB962C8B-B14F-4D97-AF65-F5344CB8AC3E}">
        <p14:creationId xmlns:p14="http://schemas.microsoft.com/office/powerpoint/2010/main" val="134767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8" name="Footer Placeholder 7"/>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1"/>
          </a:xfrm>
          <a:prstGeom prst="rect">
            <a:avLst/>
          </a:prstGeom>
        </p:spPr>
        <p:txBody>
          <a:bodyPr/>
          <a:lstStyle>
            <a:lvl1pPr>
              <a:defRPr/>
            </a:lvl1pPr>
          </a:lstStyle>
          <a:p>
            <a:fld id="{5FD962B5-68D3-4A1E-9115-292E841C79E9}" type="slidenum">
              <a:rPr lang="en-GB"/>
              <a:pPr/>
              <a:t>‹#›</a:t>
            </a:fld>
            <a:endParaRPr lang="en-GB"/>
          </a:p>
        </p:txBody>
      </p:sp>
    </p:spTree>
    <p:extLst>
      <p:ext uri="{BB962C8B-B14F-4D97-AF65-F5344CB8AC3E}">
        <p14:creationId xmlns:p14="http://schemas.microsoft.com/office/powerpoint/2010/main" val="1462140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245225"/>
            <a:ext cx="2844800" cy="476251"/>
          </a:xfrm>
          <a:prstGeom prst="rect">
            <a:avLst/>
          </a:prstGeom>
        </p:spPr>
        <p:txBody>
          <a:bodyPr/>
          <a:lstStyle>
            <a:lvl1pPr>
              <a:defRPr/>
            </a:lvl1pPr>
          </a:lstStyle>
          <a:p>
            <a:endParaRPr lang="en-GB" dirty="0"/>
          </a:p>
        </p:txBody>
      </p:sp>
      <p:sp>
        <p:nvSpPr>
          <p:cNvPr id="4" name="Footer Placeholder 3"/>
          <p:cNvSpPr>
            <a:spLocks noGrp="1"/>
          </p:cNvSpPr>
          <p:nvPr>
            <p:ph type="ftr" sz="quarter" idx="11"/>
          </p:nvPr>
        </p:nvSpPr>
        <p:spPr>
          <a:xfrm>
            <a:off x="4165600" y="6245225"/>
            <a:ext cx="3860800" cy="476251"/>
          </a:xfrm>
          <a:prstGeom prst="rect">
            <a:avLst/>
          </a:prstGeom>
        </p:spPr>
        <p:txBody>
          <a:bodyPr/>
          <a:lstStyle>
            <a:lvl1pPr>
              <a:defRPr/>
            </a:lvl1pPr>
          </a:lstStyle>
          <a:p>
            <a:pPr algn="ctr"/>
            <a:r>
              <a:rPr lang="en-GB" dirty="0"/>
              <a:t>Not for circulation</a:t>
            </a:r>
          </a:p>
        </p:txBody>
      </p:sp>
      <p:sp>
        <p:nvSpPr>
          <p:cNvPr id="5" name="Slide Number Placeholder 4"/>
          <p:cNvSpPr>
            <a:spLocks noGrp="1"/>
          </p:cNvSpPr>
          <p:nvPr>
            <p:ph type="sldNum" sz="quarter" idx="12"/>
          </p:nvPr>
        </p:nvSpPr>
        <p:spPr>
          <a:xfrm>
            <a:off x="8737600" y="6245225"/>
            <a:ext cx="2844800" cy="476251"/>
          </a:xfrm>
          <a:prstGeom prst="rect">
            <a:avLst/>
          </a:prstGeom>
        </p:spPr>
        <p:txBody>
          <a:bodyPr/>
          <a:lstStyle>
            <a:lvl1pPr>
              <a:defRPr/>
            </a:lvl1pPr>
          </a:lstStyle>
          <a:p>
            <a:endParaRPr lang="en-GB" dirty="0"/>
          </a:p>
        </p:txBody>
      </p:sp>
    </p:spTree>
    <p:extLst>
      <p:ext uri="{BB962C8B-B14F-4D97-AF65-F5344CB8AC3E}">
        <p14:creationId xmlns:p14="http://schemas.microsoft.com/office/powerpoint/2010/main" val="110128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3" name="Footer Placeholder 2"/>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1"/>
          </a:xfrm>
          <a:prstGeom prst="rect">
            <a:avLst/>
          </a:prstGeom>
        </p:spPr>
        <p:txBody>
          <a:bodyPr/>
          <a:lstStyle>
            <a:lvl1pPr>
              <a:defRPr/>
            </a:lvl1pPr>
          </a:lstStyle>
          <a:p>
            <a:fld id="{1758BA62-5E2B-41B1-AD91-6F02A6540D70}" type="slidenum">
              <a:rPr lang="en-GB"/>
              <a:pPr/>
              <a:t>‹#›</a:t>
            </a:fld>
            <a:endParaRPr lang="en-GB"/>
          </a:p>
        </p:txBody>
      </p:sp>
    </p:spTree>
    <p:extLst>
      <p:ext uri="{BB962C8B-B14F-4D97-AF65-F5344CB8AC3E}">
        <p14:creationId xmlns:p14="http://schemas.microsoft.com/office/powerpoint/2010/main" val="70272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1"/>
          </a:xfrm>
          <a:prstGeom prst="rect">
            <a:avLst/>
          </a:prstGeom>
        </p:spPr>
        <p:txBody>
          <a:bodyPr/>
          <a:lstStyle>
            <a:lvl1pPr>
              <a:defRPr/>
            </a:lvl1pPr>
          </a:lstStyle>
          <a:p>
            <a:fld id="{4C127081-22CF-4F07-AE9F-CA8C8A78D2F7}" type="slidenum">
              <a:rPr lang="en-GB"/>
              <a:pPr/>
              <a:t>‹#›</a:t>
            </a:fld>
            <a:endParaRPr lang="en-GB"/>
          </a:p>
        </p:txBody>
      </p:sp>
    </p:spTree>
    <p:extLst>
      <p:ext uri="{BB962C8B-B14F-4D97-AF65-F5344CB8AC3E}">
        <p14:creationId xmlns:p14="http://schemas.microsoft.com/office/powerpoint/2010/main" val="188159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6309322"/>
            <a:ext cx="12192000" cy="535980"/>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t> Addis Ababa University     </a:t>
            </a:r>
          </a:p>
        </p:txBody>
      </p:sp>
      <p:sp>
        <p:nvSpPr>
          <p:cNvPr id="4"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 name="Rectangle 3"/>
          <p:cNvSpPr>
            <a:spLocks noGrp="1" noChangeArrowheads="1"/>
          </p:cNvSpPr>
          <p:nvPr>
            <p:ph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2" descr="C:\Users\fenny.gkiafi\Downloads\NIHR_colour_bar.png"/>
          <p:cNvPicPr>
            <a:picLocks noChangeAspect="1" noChangeArrowheads="1"/>
          </p:cNvPicPr>
          <p:nvPr userDrawn="1"/>
        </p:nvPicPr>
        <p:blipFill>
          <a:blip r:embed="rId2" cstate="print"/>
          <a:srcRect l="4669" t="30636" r="4613" b="30059"/>
          <a:stretch>
            <a:fillRect/>
          </a:stretch>
        </p:blipFill>
        <p:spPr bwMode="auto">
          <a:xfrm>
            <a:off x="47328" y="1412776"/>
            <a:ext cx="9217024" cy="99083"/>
          </a:xfrm>
          <a:prstGeom prst="rect">
            <a:avLst/>
          </a:prstGeom>
          <a:noFill/>
        </p:spPr>
      </p:pic>
      <p:pic>
        <p:nvPicPr>
          <p:cNvPr id="7" name="Picture 6">
            <a:extLst>
              <a:ext uri="{FF2B5EF4-FFF2-40B4-BE49-F238E27FC236}">
                <a16:creationId xmlns:a16="http://schemas.microsoft.com/office/drawing/2014/main" id="{19758EE4-3E26-455F-9D58-D56072E7FA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48395" y="5652404"/>
            <a:ext cx="2304517" cy="473760"/>
          </a:xfrm>
          <a:prstGeom prst="rect">
            <a:avLst/>
          </a:prstGeom>
        </p:spPr>
      </p:pic>
      <p:sp>
        <p:nvSpPr>
          <p:cNvPr id="2" name="Rectangle 1">
            <a:extLst>
              <a:ext uri="{FF2B5EF4-FFF2-40B4-BE49-F238E27FC236}">
                <a16:creationId xmlns:a16="http://schemas.microsoft.com/office/drawing/2014/main" id="{9B61D2EA-C124-40DE-B847-E25F111EBDFA}"/>
              </a:ext>
            </a:extLst>
          </p:cNvPr>
          <p:cNvSpPr/>
          <p:nvPr userDrawn="1"/>
        </p:nvSpPr>
        <p:spPr>
          <a:xfrm>
            <a:off x="9168341" y="0"/>
            <a:ext cx="2976331" cy="1229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8" name="Picture 7">
            <a:extLst>
              <a:ext uri="{FF2B5EF4-FFF2-40B4-BE49-F238E27FC236}">
                <a16:creationId xmlns:a16="http://schemas.microsoft.com/office/drawing/2014/main" id="{2D2E54C4-1108-4E18-A423-8217266B68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42880" y="1275"/>
            <a:ext cx="2406043" cy="105611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55F927F-4F23-4DE2-8D8F-B96AC2DE19F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2880" y="5632052"/>
            <a:ext cx="2319145" cy="543159"/>
          </a:xfrm>
          <a:prstGeom prst="rect">
            <a:avLst/>
          </a:prstGeom>
        </p:spPr>
      </p:pic>
    </p:spTree>
    <p:extLst>
      <p:ext uri="{BB962C8B-B14F-4D97-AF65-F5344CB8AC3E}">
        <p14:creationId xmlns:p14="http://schemas.microsoft.com/office/powerpoint/2010/main" val="3848906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6" name="Footer Placeholder 5"/>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1"/>
          </a:xfrm>
          <a:prstGeom prst="rect">
            <a:avLst/>
          </a:prstGeom>
        </p:spPr>
        <p:txBody>
          <a:bodyPr/>
          <a:lstStyle>
            <a:lvl1pPr>
              <a:defRPr/>
            </a:lvl1pPr>
          </a:lstStyle>
          <a:p>
            <a:fld id="{DADC0669-0403-42B3-8D85-D98F4DC32483}" type="slidenum">
              <a:rPr lang="en-GB"/>
              <a:pPr/>
              <a:t>‹#›</a:t>
            </a:fld>
            <a:endParaRPr lang="en-GB"/>
          </a:p>
        </p:txBody>
      </p:sp>
    </p:spTree>
    <p:extLst>
      <p:ext uri="{BB962C8B-B14F-4D97-AF65-F5344CB8AC3E}">
        <p14:creationId xmlns:p14="http://schemas.microsoft.com/office/powerpoint/2010/main" val="1660571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1"/>
          </a:xfrm>
          <a:prstGeom prst="rect">
            <a:avLst/>
          </a:prstGeom>
        </p:spPr>
        <p:txBody>
          <a:bodyPr/>
          <a:lstStyle>
            <a:lvl1pPr>
              <a:defRPr/>
            </a:lvl1pPr>
          </a:lstStyle>
          <a:p>
            <a:fld id="{D101A455-2E6C-4E9B-B700-18FF9634E4BF}" type="slidenum">
              <a:rPr lang="en-GB"/>
              <a:pPr/>
              <a:t>‹#›</a:t>
            </a:fld>
            <a:endParaRPr lang="en-GB"/>
          </a:p>
        </p:txBody>
      </p:sp>
    </p:spTree>
    <p:extLst>
      <p:ext uri="{BB962C8B-B14F-4D97-AF65-F5344CB8AC3E}">
        <p14:creationId xmlns:p14="http://schemas.microsoft.com/office/powerpoint/2010/main" val="81390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245225"/>
            <a:ext cx="2844800" cy="476251"/>
          </a:xfrm>
          <a:prstGeom prst="rect">
            <a:avLst/>
          </a:prstGeom>
        </p:spPr>
        <p:txBody>
          <a:bodyPr/>
          <a:lstStyle>
            <a:lvl1pPr>
              <a:defRPr/>
            </a:lvl1pPr>
          </a:lstStyle>
          <a:p>
            <a:r>
              <a:rPr lang="en-GB"/>
              <a:t>13/02/2015</a:t>
            </a:r>
          </a:p>
        </p:txBody>
      </p:sp>
      <p:sp>
        <p:nvSpPr>
          <p:cNvPr id="5" name="Footer Placeholder 4"/>
          <p:cNvSpPr>
            <a:spLocks noGrp="1"/>
          </p:cNvSpPr>
          <p:nvPr>
            <p:ph type="ftr" sz="quarter" idx="11"/>
          </p:nvPr>
        </p:nvSpPr>
        <p:spPr>
          <a:xfrm>
            <a:off x="4165600" y="6245225"/>
            <a:ext cx="3860800" cy="476251"/>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5"/>
            <a:ext cx="2844800" cy="476251"/>
          </a:xfrm>
          <a:prstGeom prst="rect">
            <a:avLst/>
          </a:prstGeom>
        </p:spPr>
        <p:txBody>
          <a:bodyPr/>
          <a:lstStyle>
            <a:lvl1pPr>
              <a:defRPr/>
            </a:lvl1pPr>
          </a:lstStyle>
          <a:p>
            <a:fld id="{C043DE17-01BC-4C44-A5DF-CB57B4CA3770}" type="slidenum">
              <a:rPr lang="en-GB"/>
              <a:pPr/>
              <a:t>‹#›</a:t>
            </a:fld>
            <a:endParaRPr lang="en-GB"/>
          </a:p>
        </p:txBody>
      </p:sp>
    </p:spTree>
    <p:extLst>
      <p:ext uri="{BB962C8B-B14F-4D97-AF65-F5344CB8AC3E}">
        <p14:creationId xmlns:p14="http://schemas.microsoft.com/office/powerpoint/2010/main" val="29249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3621021"/>
            <a:ext cx="10363200" cy="1362075"/>
          </a:xfrm>
        </p:spPr>
        <p:txBody>
          <a:bodyPr anchor="t"/>
          <a:lstStyle>
            <a:lvl1pPr algn="l">
              <a:defRPr sz="5333" b="1" cap="none"/>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4"/>
            <a:ext cx="10363200" cy="714308"/>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Click to edit Master text styles</a:t>
            </a:r>
          </a:p>
        </p:txBody>
      </p:sp>
      <p:pic>
        <p:nvPicPr>
          <p:cNvPr id="7" name="Picture 6">
            <a:extLst>
              <a:ext uri="{FF2B5EF4-FFF2-40B4-BE49-F238E27FC236}">
                <a16:creationId xmlns:a16="http://schemas.microsoft.com/office/drawing/2014/main" id="{5AF1D567-81FA-4D1D-BEF7-A62DA728E1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8" y="5559095"/>
            <a:ext cx="12137201" cy="419763"/>
          </a:xfrm>
          <a:prstGeom prst="rect">
            <a:avLst/>
          </a:prstGeom>
        </p:spPr>
      </p:pic>
      <p:sp>
        <p:nvSpPr>
          <p:cNvPr id="9" name="Rectangle 8">
            <a:extLst>
              <a:ext uri="{FF2B5EF4-FFF2-40B4-BE49-F238E27FC236}">
                <a16:creationId xmlns:a16="http://schemas.microsoft.com/office/drawing/2014/main" id="{13E815BA-149A-437B-8D06-634430686EF5}"/>
              </a:ext>
            </a:extLst>
          </p:cNvPr>
          <p:cNvSpPr/>
          <p:nvPr userDrawn="1"/>
        </p:nvSpPr>
        <p:spPr>
          <a:xfrm>
            <a:off x="8976321" y="1"/>
            <a:ext cx="3215679" cy="1544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FA3C0892-124E-418F-84FC-7CE5ACA75D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2385" y="292088"/>
            <a:ext cx="2188119" cy="960461"/>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7E7CDAF8-16D7-42C1-BC30-021B15436E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90598" y="6027104"/>
            <a:ext cx="2843906" cy="666061"/>
          </a:xfrm>
          <a:prstGeom prst="rect">
            <a:avLst/>
          </a:prstGeom>
        </p:spPr>
      </p:pic>
    </p:spTree>
    <p:extLst>
      <p:ext uri="{BB962C8B-B14F-4D97-AF65-F5344CB8AC3E}">
        <p14:creationId xmlns:p14="http://schemas.microsoft.com/office/powerpoint/2010/main" val="414380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r>
              <a:rPr lang="en-GB"/>
              <a:t>13/02/2015</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1"/>
          </a:xfrm>
          <a:prstGeom prst="rect">
            <a:avLst/>
          </a:prstGeom>
        </p:spPr>
        <p:txBody>
          <a:bodyPr/>
          <a:lstStyle>
            <a:lvl1pPr>
              <a:defRPr/>
            </a:lvl1pPr>
          </a:lstStyle>
          <a:p>
            <a:fld id="{66628FAB-2957-4DB7-B2C9-57415A6ABF37}" type="slidenum">
              <a:rPr lang="en-GB"/>
              <a:pPr/>
              <a:t>‹#›</a:t>
            </a:fld>
            <a:endParaRPr lang="en-GB"/>
          </a:p>
        </p:txBody>
      </p:sp>
    </p:spTree>
    <p:extLst>
      <p:ext uri="{BB962C8B-B14F-4D97-AF65-F5344CB8AC3E}">
        <p14:creationId xmlns:p14="http://schemas.microsoft.com/office/powerpoint/2010/main" val="301208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r>
              <a:rPr lang="en-GB"/>
              <a:t>13/02/2015</a:t>
            </a: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a:xfrm>
            <a:off x="8737600" y="6245225"/>
            <a:ext cx="2844800" cy="476251"/>
          </a:xfrm>
          <a:prstGeom prst="rect">
            <a:avLst/>
          </a:prstGeom>
        </p:spPr>
        <p:txBody>
          <a:bodyPr/>
          <a:lstStyle>
            <a:lvl1pPr>
              <a:defRPr/>
            </a:lvl1pPr>
          </a:lstStyle>
          <a:p>
            <a:fld id="{5FD962B5-68D3-4A1E-9115-292E841C79E9}" type="slidenum">
              <a:rPr lang="en-GB"/>
              <a:pPr/>
              <a:t>‹#›</a:t>
            </a:fld>
            <a:endParaRPr lang="en-GB"/>
          </a:p>
        </p:txBody>
      </p:sp>
    </p:spTree>
    <p:extLst>
      <p:ext uri="{BB962C8B-B14F-4D97-AF65-F5344CB8AC3E}">
        <p14:creationId xmlns:p14="http://schemas.microsoft.com/office/powerpoint/2010/main" val="266116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t>13/02/2015</a:t>
            </a: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a:xfrm>
            <a:off x="8737600" y="6245225"/>
            <a:ext cx="2844800" cy="476251"/>
          </a:xfrm>
          <a:prstGeom prst="rect">
            <a:avLst/>
          </a:prstGeom>
        </p:spPr>
        <p:txBody>
          <a:bodyPr/>
          <a:lstStyle>
            <a:lvl1pPr>
              <a:defRPr/>
            </a:lvl1pPr>
          </a:lstStyle>
          <a:p>
            <a:fld id="{C1C55C70-8CFB-4C00-ADD0-3264D3B13FFE}" type="slidenum">
              <a:rPr lang="en-GB"/>
              <a:pPr/>
              <a:t>‹#›</a:t>
            </a:fld>
            <a:endParaRPr lang="en-GB"/>
          </a:p>
        </p:txBody>
      </p:sp>
    </p:spTree>
    <p:extLst>
      <p:ext uri="{BB962C8B-B14F-4D97-AF65-F5344CB8AC3E}">
        <p14:creationId xmlns:p14="http://schemas.microsoft.com/office/powerpoint/2010/main" val="122937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t>13/02/2015</a:t>
            </a: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a:xfrm>
            <a:off x="8737600" y="6245225"/>
            <a:ext cx="2844800" cy="476251"/>
          </a:xfrm>
          <a:prstGeom prst="rect">
            <a:avLst/>
          </a:prstGeom>
        </p:spPr>
        <p:txBody>
          <a:bodyPr/>
          <a:lstStyle>
            <a:lvl1pPr>
              <a:defRPr/>
            </a:lvl1pPr>
          </a:lstStyle>
          <a:p>
            <a:fld id="{1758BA62-5E2B-41B1-AD91-6F02A6540D70}" type="slidenum">
              <a:rPr lang="en-GB"/>
              <a:pPr/>
              <a:t>‹#›</a:t>
            </a:fld>
            <a:endParaRPr lang="en-GB"/>
          </a:p>
        </p:txBody>
      </p:sp>
    </p:spTree>
    <p:extLst>
      <p:ext uri="{BB962C8B-B14F-4D97-AF65-F5344CB8AC3E}">
        <p14:creationId xmlns:p14="http://schemas.microsoft.com/office/powerpoint/2010/main" val="219656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t>13/02/2015</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1"/>
          </a:xfrm>
          <a:prstGeom prst="rect">
            <a:avLst/>
          </a:prstGeom>
        </p:spPr>
        <p:txBody>
          <a:bodyPr/>
          <a:lstStyle>
            <a:lvl1pPr>
              <a:defRPr/>
            </a:lvl1pPr>
          </a:lstStyle>
          <a:p>
            <a:fld id="{4C127081-22CF-4F07-AE9F-CA8C8A78D2F7}" type="slidenum">
              <a:rPr lang="en-GB"/>
              <a:pPr/>
              <a:t>‹#›</a:t>
            </a:fld>
            <a:endParaRPr lang="en-GB"/>
          </a:p>
        </p:txBody>
      </p:sp>
    </p:spTree>
    <p:extLst>
      <p:ext uri="{BB962C8B-B14F-4D97-AF65-F5344CB8AC3E}">
        <p14:creationId xmlns:p14="http://schemas.microsoft.com/office/powerpoint/2010/main" val="89917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GB"/>
              <a:t>13/02/2015</a:t>
            </a: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1"/>
          </a:xfrm>
          <a:prstGeom prst="rect">
            <a:avLst/>
          </a:prstGeom>
        </p:spPr>
        <p:txBody>
          <a:bodyPr/>
          <a:lstStyle>
            <a:lvl1pPr>
              <a:defRPr/>
            </a:lvl1pPr>
          </a:lstStyle>
          <a:p>
            <a:fld id="{DADC0669-0403-42B3-8D85-D98F4DC32483}" type="slidenum">
              <a:rPr lang="en-GB"/>
              <a:pPr/>
              <a:t>‹#›</a:t>
            </a:fld>
            <a:endParaRPr lang="en-GB"/>
          </a:p>
        </p:txBody>
      </p:sp>
    </p:spTree>
    <p:extLst>
      <p:ext uri="{BB962C8B-B14F-4D97-AF65-F5344CB8AC3E}">
        <p14:creationId xmlns:p14="http://schemas.microsoft.com/office/powerpoint/2010/main" val="209113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a:lvl1pPr>
          </a:lstStyle>
          <a:p>
            <a:r>
              <a:rPr lang="en-GB"/>
              <a:t>13/02/2015</a:t>
            </a: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a:lvl1pPr>
          </a:lstStyle>
          <a:p>
            <a:endParaRPr lang="en-GB"/>
          </a:p>
        </p:txBody>
      </p:sp>
      <p:pic>
        <p:nvPicPr>
          <p:cNvPr id="7" name="Picture 9" descr="nihrcolb_logo"/>
          <p:cNvPicPr>
            <a:picLocks noChangeAspect="1" noChangeArrowheads="1"/>
          </p:cNvPicPr>
          <p:nvPr userDrawn="1"/>
        </p:nvPicPr>
        <p:blipFill>
          <a:blip r:embed="rId13" cstate="print"/>
          <a:srcRect/>
          <a:stretch>
            <a:fillRect/>
          </a:stretch>
        </p:blipFill>
        <p:spPr bwMode="auto">
          <a:xfrm>
            <a:off x="9169366" y="347531"/>
            <a:ext cx="2495253" cy="868437"/>
          </a:xfrm>
          <a:prstGeom prst="rect">
            <a:avLst/>
          </a:prstGeom>
          <a:noFill/>
        </p:spPr>
      </p:pic>
    </p:spTree>
    <p:extLst>
      <p:ext uri="{BB962C8B-B14F-4D97-AF65-F5344CB8AC3E}">
        <p14:creationId xmlns:p14="http://schemas.microsoft.com/office/powerpoint/2010/main" val="4073144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fontAlgn="base">
        <a:spcBef>
          <a:spcPct val="0"/>
        </a:spcBef>
        <a:spcAft>
          <a:spcPct val="0"/>
        </a:spcAft>
        <a:defRPr sz="4800">
          <a:solidFill>
            <a:schemeClr val="tx2"/>
          </a:solidFill>
          <a:latin typeface="+mj-lt"/>
          <a:ea typeface="+mj-ea"/>
          <a:cs typeface="+mj-cs"/>
        </a:defRPr>
      </a:lvl1pPr>
      <a:lvl2pPr algn="l" rtl="0" fontAlgn="base">
        <a:spcBef>
          <a:spcPct val="0"/>
        </a:spcBef>
        <a:spcAft>
          <a:spcPct val="0"/>
        </a:spcAft>
        <a:defRPr sz="4800">
          <a:solidFill>
            <a:schemeClr val="tx2"/>
          </a:solidFill>
          <a:latin typeface="Arial" charset="0"/>
        </a:defRPr>
      </a:lvl2pPr>
      <a:lvl3pPr algn="l" rtl="0" fontAlgn="base">
        <a:spcBef>
          <a:spcPct val="0"/>
        </a:spcBef>
        <a:spcAft>
          <a:spcPct val="0"/>
        </a:spcAft>
        <a:defRPr sz="4800">
          <a:solidFill>
            <a:schemeClr val="tx2"/>
          </a:solidFill>
          <a:latin typeface="Arial" charset="0"/>
        </a:defRPr>
      </a:lvl3pPr>
      <a:lvl4pPr algn="l" rtl="0" fontAlgn="base">
        <a:spcBef>
          <a:spcPct val="0"/>
        </a:spcBef>
        <a:spcAft>
          <a:spcPct val="0"/>
        </a:spcAft>
        <a:defRPr sz="4800">
          <a:solidFill>
            <a:schemeClr val="tx2"/>
          </a:solidFill>
          <a:latin typeface="Arial" charset="0"/>
        </a:defRPr>
      </a:lvl4pPr>
      <a:lvl5pPr algn="l" rtl="0" fontAlgn="base">
        <a:spcBef>
          <a:spcPct val="0"/>
        </a:spcBef>
        <a:spcAft>
          <a:spcPct val="0"/>
        </a:spcAft>
        <a:defRPr sz="4800">
          <a:solidFill>
            <a:schemeClr val="tx2"/>
          </a:solidFill>
          <a:latin typeface="Arial" charset="0"/>
        </a:defRPr>
      </a:lvl5pPr>
      <a:lvl6pPr marL="609585" algn="l" rtl="0" fontAlgn="base">
        <a:spcBef>
          <a:spcPct val="0"/>
        </a:spcBef>
        <a:spcAft>
          <a:spcPct val="0"/>
        </a:spcAft>
        <a:defRPr sz="4800">
          <a:solidFill>
            <a:schemeClr val="tx2"/>
          </a:solidFill>
          <a:latin typeface="Arial" charset="0"/>
        </a:defRPr>
      </a:lvl6pPr>
      <a:lvl7pPr marL="1219170" algn="l" rtl="0" fontAlgn="base">
        <a:spcBef>
          <a:spcPct val="0"/>
        </a:spcBef>
        <a:spcAft>
          <a:spcPct val="0"/>
        </a:spcAft>
        <a:defRPr sz="4800">
          <a:solidFill>
            <a:schemeClr val="tx2"/>
          </a:solidFill>
          <a:latin typeface="Arial" charset="0"/>
        </a:defRPr>
      </a:lvl7pPr>
      <a:lvl8pPr marL="1828754" algn="l" rtl="0" fontAlgn="base">
        <a:spcBef>
          <a:spcPct val="0"/>
        </a:spcBef>
        <a:spcAft>
          <a:spcPct val="0"/>
        </a:spcAft>
        <a:defRPr sz="4800">
          <a:solidFill>
            <a:schemeClr val="tx2"/>
          </a:solidFill>
          <a:latin typeface="Arial" charset="0"/>
        </a:defRPr>
      </a:lvl8pPr>
      <a:lvl9pPr marL="2438339" algn="l" rtl="0" fontAlgn="base">
        <a:spcBef>
          <a:spcPct val="0"/>
        </a:spcBef>
        <a:spcAft>
          <a:spcPct val="0"/>
        </a:spcAft>
        <a:defRPr sz="4800">
          <a:solidFill>
            <a:schemeClr val="tx2"/>
          </a:solidFill>
          <a:latin typeface="Arial" charset="0"/>
        </a:defRPr>
      </a:lvl9pPr>
    </p:titleStyle>
    <p:bodyStyle>
      <a:lvl1pPr marL="457189" indent="-457189" algn="l" rtl="0" fontAlgn="base">
        <a:spcBef>
          <a:spcPct val="20000"/>
        </a:spcBef>
        <a:spcAft>
          <a:spcPct val="0"/>
        </a:spcAft>
        <a:buChar char="•"/>
        <a:defRPr sz="2667">
          <a:solidFill>
            <a:schemeClr val="tx1"/>
          </a:solidFill>
          <a:latin typeface="+mn-lt"/>
          <a:ea typeface="+mn-ea"/>
          <a:cs typeface="+mn-cs"/>
        </a:defRPr>
      </a:lvl1pPr>
      <a:lvl2pPr marL="990575" indent="-380990" algn="l" rtl="0" fontAlgn="base">
        <a:spcBef>
          <a:spcPct val="20000"/>
        </a:spcBef>
        <a:spcAft>
          <a:spcPct val="0"/>
        </a:spcAft>
        <a:buChar char="–"/>
        <a:defRPr sz="2667">
          <a:solidFill>
            <a:schemeClr val="tx1"/>
          </a:solidFill>
          <a:latin typeface="+mn-lt"/>
        </a:defRPr>
      </a:lvl2pPr>
      <a:lvl3pPr marL="1523962" indent="-304792" algn="l" rtl="0" fontAlgn="base">
        <a:spcBef>
          <a:spcPct val="20000"/>
        </a:spcBef>
        <a:spcAft>
          <a:spcPct val="0"/>
        </a:spcAft>
        <a:buChar char="•"/>
        <a:defRPr sz="2667">
          <a:solidFill>
            <a:schemeClr val="tx1"/>
          </a:solidFill>
          <a:latin typeface="+mn-lt"/>
        </a:defRPr>
      </a:lvl3pPr>
      <a:lvl4pPr marL="2133547" indent="-304792" algn="l" rtl="0" fontAlgn="base">
        <a:spcBef>
          <a:spcPct val="20000"/>
        </a:spcBef>
        <a:spcAft>
          <a:spcPct val="0"/>
        </a:spcAft>
        <a:buChar char="–"/>
        <a:defRPr sz="2667">
          <a:solidFill>
            <a:schemeClr val="tx1"/>
          </a:solidFill>
          <a:latin typeface="+mn-lt"/>
        </a:defRPr>
      </a:lvl4pPr>
      <a:lvl5pPr marL="2743131" indent="-304792" algn="l" rtl="0" fontAlgn="base">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9" descr="nihrcolb_logo"/>
          <p:cNvPicPr>
            <a:picLocks noChangeAspect="1" noChangeArrowheads="1"/>
          </p:cNvPicPr>
          <p:nvPr userDrawn="1"/>
        </p:nvPicPr>
        <p:blipFill>
          <a:blip r:embed="rId13" cstate="print"/>
          <a:srcRect/>
          <a:stretch>
            <a:fillRect/>
          </a:stretch>
        </p:blipFill>
        <p:spPr bwMode="auto">
          <a:xfrm>
            <a:off x="9169366" y="347531"/>
            <a:ext cx="2495253" cy="868437"/>
          </a:xfrm>
          <a:prstGeom prst="rect">
            <a:avLst/>
          </a:prstGeom>
          <a:noFill/>
        </p:spPr>
      </p:pic>
    </p:spTree>
    <p:extLst>
      <p:ext uri="{BB962C8B-B14F-4D97-AF65-F5344CB8AC3E}">
        <p14:creationId xmlns:p14="http://schemas.microsoft.com/office/powerpoint/2010/main" val="28266074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fontAlgn="base">
        <a:spcBef>
          <a:spcPct val="0"/>
        </a:spcBef>
        <a:spcAft>
          <a:spcPct val="0"/>
        </a:spcAft>
        <a:defRPr sz="4800">
          <a:solidFill>
            <a:schemeClr val="tx2"/>
          </a:solidFill>
          <a:latin typeface="+mj-lt"/>
          <a:ea typeface="+mj-ea"/>
          <a:cs typeface="+mj-cs"/>
        </a:defRPr>
      </a:lvl1pPr>
      <a:lvl2pPr algn="l" rtl="0" fontAlgn="base">
        <a:spcBef>
          <a:spcPct val="0"/>
        </a:spcBef>
        <a:spcAft>
          <a:spcPct val="0"/>
        </a:spcAft>
        <a:defRPr sz="4800">
          <a:solidFill>
            <a:schemeClr val="tx2"/>
          </a:solidFill>
          <a:latin typeface="Arial" charset="0"/>
        </a:defRPr>
      </a:lvl2pPr>
      <a:lvl3pPr algn="l" rtl="0" fontAlgn="base">
        <a:spcBef>
          <a:spcPct val="0"/>
        </a:spcBef>
        <a:spcAft>
          <a:spcPct val="0"/>
        </a:spcAft>
        <a:defRPr sz="4800">
          <a:solidFill>
            <a:schemeClr val="tx2"/>
          </a:solidFill>
          <a:latin typeface="Arial" charset="0"/>
        </a:defRPr>
      </a:lvl3pPr>
      <a:lvl4pPr algn="l" rtl="0" fontAlgn="base">
        <a:spcBef>
          <a:spcPct val="0"/>
        </a:spcBef>
        <a:spcAft>
          <a:spcPct val="0"/>
        </a:spcAft>
        <a:defRPr sz="4800">
          <a:solidFill>
            <a:schemeClr val="tx2"/>
          </a:solidFill>
          <a:latin typeface="Arial" charset="0"/>
        </a:defRPr>
      </a:lvl4pPr>
      <a:lvl5pPr algn="l" rtl="0" fontAlgn="base">
        <a:spcBef>
          <a:spcPct val="0"/>
        </a:spcBef>
        <a:spcAft>
          <a:spcPct val="0"/>
        </a:spcAft>
        <a:defRPr sz="4800">
          <a:solidFill>
            <a:schemeClr val="tx2"/>
          </a:solidFill>
          <a:latin typeface="Arial" charset="0"/>
        </a:defRPr>
      </a:lvl5pPr>
      <a:lvl6pPr marL="609585" algn="l" rtl="0" fontAlgn="base">
        <a:spcBef>
          <a:spcPct val="0"/>
        </a:spcBef>
        <a:spcAft>
          <a:spcPct val="0"/>
        </a:spcAft>
        <a:defRPr sz="4800">
          <a:solidFill>
            <a:schemeClr val="tx2"/>
          </a:solidFill>
          <a:latin typeface="Arial" charset="0"/>
        </a:defRPr>
      </a:lvl6pPr>
      <a:lvl7pPr marL="1219170" algn="l" rtl="0" fontAlgn="base">
        <a:spcBef>
          <a:spcPct val="0"/>
        </a:spcBef>
        <a:spcAft>
          <a:spcPct val="0"/>
        </a:spcAft>
        <a:defRPr sz="4800">
          <a:solidFill>
            <a:schemeClr val="tx2"/>
          </a:solidFill>
          <a:latin typeface="Arial" charset="0"/>
        </a:defRPr>
      </a:lvl7pPr>
      <a:lvl8pPr marL="1828754" algn="l" rtl="0" fontAlgn="base">
        <a:spcBef>
          <a:spcPct val="0"/>
        </a:spcBef>
        <a:spcAft>
          <a:spcPct val="0"/>
        </a:spcAft>
        <a:defRPr sz="4800">
          <a:solidFill>
            <a:schemeClr val="tx2"/>
          </a:solidFill>
          <a:latin typeface="Arial" charset="0"/>
        </a:defRPr>
      </a:lvl8pPr>
      <a:lvl9pPr marL="2438339" algn="l" rtl="0" fontAlgn="base">
        <a:spcBef>
          <a:spcPct val="0"/>
        </a:spcBef>
        <a:spcAft>
          <a:spcPct val="0"/>
        </a:spcAft>
        <a:defRPr sz="4800">
          <a:solidFill>
            <a:schemeClr val="tx2"/>
          </a:solidFill>
          <a:latin typeface="Arial" charset="0"/>
        </a:defRPr>
      </a:lvl9pPr>
    </p:titleStyle>
    <p:bodyStyle>
      <a:lvl1pPr marL="457189" indent="-457189" algn="l" rtl="0" fontAlgn="base">
        <a:spcBef>
          <a:spcPct val="20000"/>
        </a:spcBef>
        <a:spcAft>
          <a:spcPct val="0"/>
        </a:spcAft>
        <a:buChar char="•"/>
        <a:defRPr sz="2667">
          <a:solidFill>
            <a:schemeClr val="tx1"/>
          </a:solidFill>
          <a:latin typeface="+mn-lt"/>
          <a:ea typeface="+mn-ea"/>
          <a:cs typeface="+mn-cs"/>
        </a:defRPr>
      </a:lvl1pPr>
      <a:lvl2pPr marL="990575" indent="-380990" algn="l" rtl="0" fontAlgn="base">
        <a:spcBef>
          <a:spcPct val="20000"/>
        </a:spcBef>
        <a:spcAft>
          <a:spcPct val="0"/>
        </a:spcAft>
        <a:buChar char="–"/>
        <a:defRPr sz="2667">
          <a:solidFill>
            <a:schemeClr val="tx1"/>
          </a:solidFill>
          <a:latin typeface="+mn-lt"/>
        </a:defRPr>
      </a:lvl2pPr>
      <a:lvl3pPr marL="1523962" indent="-304792" algn="l" rtl="0" fontAlgn="base">
        <a:spcBef>
          <a:spcPct val="20000"/>
        </a:spcBef>
        <a:spcAft>
          <a:spcPct val="0"/>
        </a:spcAft>
        <a:buChar char="•"/>
        <a:defRPr sz="2667">
          <a:solidFill>
            <a:schemeClr val="tx1"/>
          </a:solidFill>
          <a:latin typeface="+mn-lt"/>
        </a:defRPr>
      </a:lvl3pPr>
      <a:lvl4pPr marL="2133547" indent="-304792" algn="l" rtl="0" fontAlgn="base">
        <a:spcBef>
          <a:spcPct val="20000"/>
        </a:spcBef>
        <a:spcAft>
          <a:spcPct val="0"/>
        </a:spcAft>
        <a:buChar char="–"/>
        <a:defRPr sz="2667">
          <a:solidFill>
            <a:schemeClr val="tx1"/>
          </a:solidFill>
          <a:latin typeface="+mn-lt"/>
        </a:defRPr>
      </a:lvl4pPr>
      <a:lvl5pPr marL="2743131" indent="-304792" algn="l" rtl="0" fontAlgn="base">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7.jpe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9.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84207" y="2379184"/>
            <a:ext cx="9164768" cy="841507"/>
          </a:xfrm>
        </p:spPr>
        <p:txBody>
          <a:bodyPr/>
          <a:lstStyle/>
          <a:p>
            <a:pPr lvl="0"/>
            <a:r>
              <a:rPr lang="en-US" sz="4000" dirty="0"/>
              <a:t>Integrating mental health in multimorbidity care: the ASSET study in Ethiopia</a:t>
            </a:r>
            <a:endParaRPr lang="en-GB" sz="4000" dirty="0"/>
          </a:p>
        </p:txBody>
      </p:sp>
      <p:pic>
        <p:nvPicPr>
          <p:cNvPr id="10" name="Picture 9" descr="IN00957_"/>
          <p:cNvPicPr/>
          <p:nvPr/>
        </p:nvPicPr>
        <p:blipFill>
          <a:blip r:embed="rId3" cstate="print"/>
          <a:srcRect/>
          <a:stretch>
            <a:fillRect/>
          </a:stretch>
        </p:blipFill>
        <p:spPr bwMode="auto">
          <a:xfrm>
            <a:off x="2931381" y="813506"/>
            <a:ext cx="1045081" cy="960461"/>
          </a:xfrm>
          <a:prstGeom prst="rect">
            <a:avLst/>
          </a:prstGeom>
          <a:noFill/>
          <a:ln w="0" algn="in">
            <a:noFill/>
            <a:miter lim="800000"/>
            <a:headEnd/>
            <a:tailEnd/>
          </a:ln>
        </p:spPr>
      </p:pic>
      <p:pic>
        <p:nvPicPr>
          <p:cNvPr id="11" name="Picture 10" descr="LOGO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907" y="813506"/>
            <a:ext cx="2350223" cy="1011453"/>
          </a:xfrm>
          <a:prstGeom prst="rect">
            <a:avLst/>
          </a:prstGeom>
          <a:noFill/>
          <a:ln>
            <a:noFill/>
          </a:ln>
        </p:spPr>
      </p:pic>
      <p:pic>
        <p:nvPicPr>
          <p:cNvPr id="12" name="Picture 11" descr="C:\Users\Charlotte\Documents\CGMH\KCL logo_485rg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9093" y="813506"/>
            <a:ext cx="1046372" cy="938711"/>
          </a:xfrm>
          <a:prstGeom prst="rect">
            <a:avLst/>
          </a:prstGeom>
          <a:noFill/>
          <a:ln>
            <a:noFill/>
          </a:ln>
        </p:spPr>
      </p:pic>
      <p:sp>
        <p:nvSpPr>
          <p:cNvPr id="14" name="Rectangle 14">
            <a:extLst>
              <a:ext uri="{FF2B5EF4-FFF2-40B4-BE49-F238E27FC236}">
                <a16:creationId xmlns:a16="http://schemas.microsoft.com/office/drawing/2014/main" id="{39603D00-2DA1-4DF2-89BC-675CE2ACCB58}"/>
              </a:ext>
            </a:extLst>
          </p:cNvPr>
          <p:cNvSpPr>
            <a:spLocks noChangeArrowheads="1"/>
          </p:cNvSpPr>
          <p:nvPr/>
        </p:nvSpPr>
        <p:spPr bwMode="auto">
          <a:xfrm>
            <a:off x="1684207" y="4478816"/>
            <a:ext cx="8630409" cy="960967"/>
          </a:xfrm>
          <a:prstGeom prst="rect">
            <a:avLst/>
          </a:prstGeom>
          <a:noFill/>
          <a:ln w="9525">
            <a:noFill/>
            <a:miter lim="800000"/>
            <a:headEnd/>
            <a:tailEnd/>
          </a:ln>
          <a:effectLst/>
        </p:spPr>
        <p:txBody>
          <a:bodyPr anchor="ctr"/>
          <a:lstStyle/>
          <a:p>
            <a:pPr defTabSz="1219170" fontAlgn="base">
              <a:spcBef>
                <a:spcPct val="20000"/>
              </a:spcBef>
              <a:spcAft>
                <a:spcPct val="0"/>
              </a:spcAft>
            </a:pPr>
            <a:r>
              <a:rPr lang="en-GB" sz="2400" dirty="0">
                <a:solidFill>
                  <a:srgbClr val="000000"/>
                </a:solidFill>
                <a:latin typeface="Arial" charset="0"/>
              </a:rPr>
              <a:t>Dr Charlotte Hanlon</a:t>
            </a:r>
          </a:p>
        </p:txBody>
      </p:sp>
      <p:sp>
        <p:nvSpPr>
          <p:cNvPr id="15" name="Rectangle 13">
            <a:extLst>
              <a:ext uri="{FF2B5EF4-FFF2-40B4-BE49-F238E27FC236}">
                <a16:creationId xmlns:a16="http://schemas.microsoft.com/office/drawing/2014/main" id="{43AE7143-BA0D-4AB2-8E9F-7F19D81D0F0A}"/>
              </a:ext>
            </a:extLst>
          </p:cNvPr>
          <p:cNvSpPr txBox="1">
            <a:spLocks noChangeArrowheads="1"/>
          </p:cNvSpPr>
          <p:nvPr/>
        </p:nvSpPr>
        <p:spPr bwMode="auto">
          <a:xfrm>
            <a:off x="1684207" y="4959299"/>
            <a:ext cx="7936051" cy="9609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bodyPr>
          <a:lstStyle/>
          <a:p>
            <a:pPr defTabSz="1219170" fontAlgn="base">
              <a:spcBef>
                <a:spcPct val="20000"/>
              </a:spcBef>
              <a:spcAft>
                <a:spcPct val="0"/>
              </a:spcAft>
              <a:defRPr/>
            </a:pPr>
            <a:r>
              <a:rPr lang="en-GB" sz="2600" kern="0" dirty="0">
                <a:solidFill>
                  <a:schemeClr val="bg2">
                    <a:lumMod val="75000"/>
                  </a:schemeClr>
                </a:solidFill>
                <a:latin typeface="Arial"/>
              </a:rPr>
              <a:t>NIHR Global Health Research</a:t>
            </a:r>
          </a:p>
        </p:txBody>
      </p:sp>
      <p:sp>
        <p:nvSpPr>
          <p:cNvPr id="16" name="Rectangle 13">
            <a:extLst>
              <a:ext uri="{FF2B5EF4-FFF2-40B4-BE49-F238E27FC236}">
                <a16:creationId xmlns:a16="http://schemas.microsoft.com/office/drawing/2014/main" id="{56D93CC0-DAF8-49C0-926E-15853F7C14C0}"/>
              </a:ext>
            </a:extLst>
          </p:cNvPr>
          <p:cNvSpPr txBox="1">
            <a:spLocks noChangeArrowheads="1"/>
          </p:cNvSpPr>
          <p:nvPr/>
        </p:nvSpPr>
        <p:spPr bwMode="auto">
          <a:xfrm>
            <a:off x="1684207" y="5518644"/>
            <a:ext cx="8224083" cy="9609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bodyPr>
          <a:lstStyle/>
          <a:p>
            <a:pPr defTabSz="1219170" fontAlgn="base">
              <a:spcBef>
                <a:spcPct val="20000"/>
              </a:spcBef>
              <a:spcAft>
                <a:spcPct val="0"/>
              </a:spcAft>
              <a:defRPr/>
            </a:pPr>
            <a:r>
              <a:rPr lang="en-GB" sz="2000" kern="0" dirty="0">
                <a:solidFill>
                  <a:schemeClr val="bg2">
                    <a:lumMod val="75000"/>
                  </a:schemeClr>
                </a:solidFill>
                <a:latin typeface="Arial"/>
              </a:rPr>
              <a:t>Global Health Research Unit on Health System Strengthening </a:t>
            </a:r>
          </a:p>
          <a:p>
            <a:pPr defTabSz="1219170" fontAlgn="base">
              <a:spcBef>
                <a:spcPct val="20000"/>
              </a:spcBef>
              <a:spcAft>
                <a:spcPct val="0"/>
              </a:spcAft>
              <a:defRPr/>
            </a:pPr>
            <a:r>
              <a:rPr lang="en-GB" sz="2000" kern="0" dirty="0">
                <a:solidFill>
                  <a:schemeClr val="bg2">
                    <a:lumMod val="75000"/>
                  </a:schemeClr>
                </a:solidFill>
                <a:latin typeface="Arial"/>
              </a:rPr>
              <a:t>in Sub-Saharan Africa (ASSET)</a:t>
            </a:r>
          </a:p>
        </p:txBody>
      </p:sp>
      <p:pic>
        <p:nvPicPr>
          <p:cNvPr id="9" name="Picture 8" descr="A picture containing text&#10;&#10;Description automatically generated">
            <a:extLst>
              <a:ext uri="{FF2B5EF4-FFF2-40B4-BE49-F238E27FC236}">
                <a16:creationId xmlns:a16="http://schemas.microsoft.com/office/drawing/2014/main" id="{1A1090A9-2E60-40ED-85D9-1FBF9CB701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3269" y="5676365"/>
            <a:ext cx="2756224" cy="645526"/>
          </a:xfrm>
          <a:prstGeom prst="rect">
            <a:avLst/>
          </a:prstGeom>
        </p:spPr>
      </p:pic>
    </p:spTree>
    <p:extLst>
      <p:ext uri="{BB962C8B-B14F-4D97-AF65-F5344CB8AC3E}">
        <p14:creationId xmlns:p14="http://schemas.microsoft.com/office/powerpoint/2010/main" val="2060902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0E27-36D7-4B61-9C64-4A7D3DC5A836}"/>
              </a:ext>
            </a:extLst>
          </p:cNvPr>
          <p:cNvSpPr>
            <a:spLocks noGrp="1"/>
          </p:cNvSpPr>
          <p:nvPr>
            <p:ph type="title"/>
          </p:nvPr>
        </p:nvSpPr>
        <p:spPr/>
        <p:txBody>
          <a:bodyPr/>
          <a:lstStyle/>
          <a:p>
            <a:r>
              <a:rPr lang="en-GB" sz="4400" dirty="0"/>
              <a:t>Survey participants</a:t>
            </a:r>
            <a:endParaRPr lang="en-GB" sz="4000" dirty="0"/>
          </a:p>
        </p:txBody>
      </p:sp>
      <p:graphicFrame>
        <p:nvGraphicFramePr>
          <p:cNvPr id="5" name="Table 4">
            <a:extLst>
              <a:ext uri="{FF2B5EF4-FFF2-40B4-BE49-F238E27FC236}">
                <a16:creationId xmlns:a16="http://schemas.microsoft.com/office/drawing/2014/main" id="{CA20CDB3-6ED5-4FA2-BB97-7296A47B784A}"/>
              </a:ext>
            </a:extLst>
          </p:cNvPr>
          <p:cNvGraphicFramePr>
            <a:graphicFrameLocks/>
          </p:cNvGraphicFramePr>
          <p:nvPr>
            <p:extLst>
              <p:ext uri="{D42A27DB-BD31-4B8C-83A1-F6EECF244321}">
                <p14:modId xmlns:p14="http://schemas.microsoft.com/office/powerpoint/2010/main" val="1509066582"/>
              </p:ext>
            </p:extLst>
          </p:nvPr>
        </p:nvGraphicFramePr>
        <p:xfrm>
          <a:off x="742950" y="1781176"/>
          <a:ext cx="6153150" cy="3749040"/>
        </p:xfrm>
        <a:graphic>
          <a:graphicData uri="http://schemas.openxmlformats.org/drawingml/2006/table">
            <a:tbl>
              <a:tblPr firstRow="1" bandRow="1">
                <a:tableStyleId>{17292A2E-F333-43FB-9621-5CBBE7FDCDCB}</a:tableStyleId>
              </a:tblPr>
              <a:tblGrid>
                <a:gridCol w="4391025">
                  <a:extLst>
                    <a:ext uri="{9D8B030D-6E8A-4147-A177-3AD203B41FA5}">
                      <a16:colId xmlns:a16="http://schemas.microsoft.com/office/drawing/2014/main" val="2547317026"/>
                    </a:ext>
                  </a:extLst>
                </a:gridCol>
                <a:gridCol w="1762125">
                  <a:extLst>
                    <a:ext uri="{9D8B030D-6E8A-4147-A177-3AD203B41FA5}">
                      <a16:colId xmlns:a16="http://schemas.microsoft.com/office/drawing/2014/main" val="2216603844"/>
                    </a:ext>
                  </a:extLst>
                </a:gridCol>
              </a:tblGrid>
              <a:tr h="370840">
                <a:tc>
                  <a:txBody>
                    <a:bodyPr/>
                    <a:lstStyle/>
                    <a:p>
                      <a:r>
                        <a:rPr lang="en-US" dirty="0"/>
                        <a:t>Characteristics</a:t>
                      </a:r>
                      <a:endParaRPr lang="en-GB" dirty="0"/>
                    </a:p>
                  </a:txBody>
                  <a:tcPr/>
                </a:tc>
                <a:tc>
                  <a:txBody>
                    <a:bodyPr/>
                    <a:lstStyle/>
                    <a:p>
                      <a:endParaRPr lang="en-GB" dirty="0"/>
                    </a:p>
                  </a:txBody>
                  <a:tcPr/>
                </a:tc>
                <a:extLst>
                  <a:ext uri="{0D108BD9-81ED-4DB2-BD59-A6C34878D82A}">
                    <a16:rowId xmlns:a16="http://schemas.microsoft.com/office/drawing/2014/main" val="2168081439"/>
                  </a:ext>
                </a:extLst>
              </a:tr>
              <a:tr h="370840">
                <a:tc>
                  <a:txBody>
                    <a:bodyPr/>
                    <a:lstStyle/>
                    <a:p>
                      <a:r>
                        <a:rPr lang="en-GB" dirty="0"/>
                        <a:t>Male</a:t>
                      </a:r>
                    </a:p>
                  </a:txBody>
                  <a:tcPr/>
                </a:tc>
                <a:tc>
                  <a:txBody>
                    <a:bodyPr/>
                    <a:lstStyle/>
                    <a:p>
                      <a:pPr algn="r"/>
                      <a:r>
                        <a:rPr lang="en-US" dirty="0"/>
                        <a:t>55.3%</a:t>
                      </a:r>
                      <a:endParaRPr lang="en-GB" dirty="0"/>
                    </a:p>
                  </a:txBody>
                  <a:tcPr/>
                </a:tc>
                <a:extLst>
                  <a:ext uri="{0D108BD9-81ED-4DB2-BD59-A6C34878D82A}">
                    <a16:rowId xmlns:a16="http://schemas.microsoft.com/office/drawing/2014/main" val="1470094022"/>
                  </a:ext>
                </a:extLst>
              </a:tr>
              <a:tr h="370840">
                <a:tc>
                  <a:txBody>
                    <a:bodyPr/>
                    <a:lstStyle/>
                    <a:p>
                      <a:r>
                        <a:rPr lang="en-GB" dirty="0"/>
                        <a:t>Non-literate/ no education</a:t>
                      </a:r>
                    </a:p>
                  </a:txBody>
                  <a:tcPr/>
                </a:tc>
                <a:tc>
                  <a:txBody>
                    <a:bodyPr/>
                    <a:lstStyle/>
                    <a:p>
                      <a:pPr algn="r"/>
                      <a:r>
                        <a:rPr lang="en-US" dirty="0"/>
                        <a:t>44.9%</a:t>
                      </a:r>
                      <a:endParaRPr lang="en-GB" dirty="0"/>
                    </a:p>
                  </a:txBody>
                  <a:tcPr/>
                </a:tc>
                <a:extLst>
                  <a:ext uri="{0D108BD9-81ED-4DB2-BD59-A6C34878D82A}">
                    <a16:rowId xmlns:a16="http://schemas.microsoft.com/office/drawing/2014/main" val="1664619625"/>
                  </a:ext>
                </a:extLst>
              </a:tr>
              <a:tr h="370840">
                <a:tc>
                  <a:txBody>
                    <a:bodyPr/>
                    <a:lstStyle/>
                    <a:p>
                      <a:r>
                        <a:rPr lang="en-GB" dirty="0"/>
                        <a:t>Rural residence</a:t>
                      </a:r>
                    </a:p>
                  </a:txBody>
                  <a:tcPr/>
                </a:tc>
                <a:tc>
                  <a:txBody>
                    <a:bodyPr/>
                    <a:lstStyle/>
                    <a:p>
                      <a:pPr algn="r"/>
                      <a:r>
                        <a:rPr lang="en-US" dirty="0"/>
                        <a:t>75.6%</a:t>
                      </a:r>
                      <a:endParaRPr lang="en-GB" dirty="0"/>
                    </a:p>
                  </a:txBody>
                  <a:tcPr/>
                </a:tc>
                <a:extLst>
                  <a:ext uri="{0D108BD9-81ED-4DB2-BD59-A6C34878D82A}">
                    <a16:rowId xmlns:a16="http://schemas.microsoft.com/office/drawing/2014/main" val="3649367305"/>
                  </a:ext>
                </a:extLst>
              </a:tr>
              <a:tr h="370840">
                <a:tc>
                  <a:txBody>
                    <a:bodyPr/>
                    <a:lstStyle/>
                    <a:p>
                      <a:r>
                        <a:rPr lang="en-GB" dirty="0"/>
                        <a:t>Age (years)</a:t>
                      </a:r>
                    </a:p>
                    <a:p>
                      <a:r>
                        <a:rPr lang="en-GB" dirty="0"/>
                        <a:t>18-30</a:t>
                      </a:r>
                    </a:p>
                    <a:p>
                      <a:r>
                        <a:rPr lang="en-GB" dirty="0"/>
                        <a:t>31-50</a:t>
                      </a:r>
                    </a:p>
                    <a:p>
                      <a:r>
                        <a:rPr lang="en-GB" dirty="0"/>
                        <a:t>51-70</a:t>
                      </a:r>
                    </a:p>
                    <a:p>
                      <a:r>
                        <a:rPr lang="en-GB" dirty="0"/>
                        <a:t>71-90</a:t>
                      </a:r>
                    </a:p>
                  </a:txBody>
                  <a:tcPr/>
                </a:tc>
                <a:tc>
                  <a:txBody>
                    <a:bodyPr/>
                    <a:lstStyle/>
                    <a:p>
                      <a:pPr algn="r"/>
                      <a:endParaRPr lang="en-US" dirty="0"/>
                    </a:p>
                    <a:p>
                      <a:pPr algn="r"/>
                      <a:r>
                        <a:rPr lang="en-GB" dirty="0"/>
                        <a:t>27.7%</a:t>
                      </a:r>
                    </a:p>
                    <a:p>
                      <a:pPr algn="r"/>
                      <a:r>
                        <a:rPr lang="en-GB" dirty="0"/>
                        <a:t>44.9%</a:t>
                      </a:r>
                    </a:p>
                    <a:p>
                      <a:pPr algn="r"/>
                      <a:r>
                        <a:rPr lang="en-GB" dirty="0"/>
                        <a:t>24.1%</a:t>
                      </a:r>
                    </a:p>
                    <a:p>
                      <a:pPr algn="r"/>
                      <a:r>
                        <a:rPr lang="en-GB" dirty="0"/>
                        <a:t>3.3%</a:t>
                      </a:r>
                    </a:p>
                  </a:txBody>
                  <a:tcPr/>
                </a:tc>
                <a:extLst>
                  <a:ext uri="{0D108BD9-81ED-4DB2-BD59-A6C34878D82A}">
                    <a16:rowId xmlns:a16="http://schemas.microsoft.com/office/drawing/2014/main" val="2517885242"/>
                  </a:ext>
                </a:extLst>
              </a:tr>
            </a:tbl>
          </a:graphicData>
        </a:graphic>
      </p:graphicFrame>
      <p:sp>
        <p:nvSpPr>
          <p:cNvPr id="8" name="TextBox 7">
            <a:extLst>
              <a:ext uri="{FF2B5EF4-FFF2-40B4-BE49-F238E27FC236}">
                <a16:creationId xmlns:a16="http://schemas.microsoft.com/office/drawing/2014/main" id="{72A54B21-96CA-4FDF-855E-B14F97148FDE}"/>
              </a:ext>
            </a:extLst>
          </p:cNvPr>
          <p:cNvSpPr txBox="1"/>
          <p:nvPr/>
        </p:nvSpPr>
        <p:spPr>
          <a:xfrm flipH="1">
            <a:off x="8303894" y="1781177"/>
            <a:ext cx="2230756" cy="2677656"/>
          </a:xfrm>
          <a:prstGeom prst="rect">
            <a:avLst/>
          </a:prstGeom>
          <a:noFill/>
        </p:spPr>
        <p:txBody>
          <a:bodyPr wrap="square" rtlCol="0">
            <a:spAutoFit/>
          </a:bodyPr>
          <a:lstStyle/>
          <a:p>
            <a:pPr algn="ctr"/>
            <a:r>
              <a:rPr lang="en-US" sz="2800" dirty="0"/>
              <a:t>N=1786 consecutive attendees,</a:t>
            </a:r>
          </a:p>
          <a:p>
            <a:pPr algn="ctr"/>
            <a:r>
              <a:rPr lang="en-US" sz="2800" dirty="0"/>
              <a:t>8 primary care health </a:t>
            </a:r>
            <a:r>
              <a:rPr lang="en-US" sz="2800" dirty="0" err="1"/>
              <a:t>centres</a:t>
            </a:r>
            <a:endParaRPr lang="en-GB" sz="2800" dirty="0"/>
          </a:p>
        </p:txBody>
      </p:sp>
    </p:spTree>
    <p:extLst>
      <p:ext uri="{BB962C8B-B14F-4D97-AF65-F5344CB8AC3E}">
        <p14:creationId xmlns:p14="http://schemas.microsoft.com/office/powerpoint/2010/main" val="102804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0512-5A46-4491-93CC-316CC9FFB5EA}"/>
              </a:ext>
            </a:extLst>
          </p:cNvPr>
          <p:cNvSpPr>
            <a:spLocks noGrp="1"/>
          </p:cNvSpPr>
          <p:nvPr>
            <p:ph type="title"/>
          </p:nvPr>
        </p:nvSpPr>
        <p:spPr/>
        <p:txBody>
          <a:bodyPr/>
          <a:lstStyle/>
          <a:p>
            <a:r>
              <a:rPr lang="en-GB" sz="4000" dirty="0"/>
              <a:t>(1) Prevalence</a:t>
            </a:r>
          </a:p>
        </p:txBody>
      </p:sp>
      <p:sp>
        <p:nvSpPr>
          <p:cNvPr id="5" name="Rectangle 4">
            <a:extLst>
              <a:ext uri="{FF2B5EF4-FFF2-40B4-BE49-F238E27FC236}">
                <a16:creationId xmlns:a16="http://schemas.microsoft.com/office/drawing/2014/main" id="{4C2333FA-AAD6-4DAD-A9D1-56817F51B7FE}"/>
              </a:ext>
            </a:extLst>
          </p:cNvPr>
          <p:cNvSpPr/>
          <p:nvPr/>
        </p:nvSpPr>
        <p:spPr>
          <a:xfrm>
            <a:off x="9263270" y="5459896"/>
            <a:ext cx="2822713" cy="755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8654516C-979C-4D63-8DDE-AF33651CED05}"/>
              </a:ext>
            </a:extLst>
          </p:cNvPr>
          <p:cNvGraphicFramePr>
            <a:graphicFrameLocks noGrp="1"/>
          </p:cNvGraphicFramePr>
          <p:nvPr>
            <p:ph idx="1"/>
            <p:extLst>
              <p:ext uri="{D42A27DB-BD31-4B8C-83A1-F6EECF244321}">
                <p14:modId xmlns:p14="http://schemas.microsoft.com/office/powerpoint/2010/main" val="37665695"/>
              </p:ext>
            </p:extLst>
          </p:nvPr>
        </p:nvGraphicFramePr>
        <p:xfrm>
          <a:off x="1113181" y="1884287"/>
          <a:ext cx="8150089" cy="3108960"/>
        </p:xfrm>
        <a:graphic>
          <a:graphicData uri="http://schemas.openxmlformats.org/drawingml/2006/table">
            <a:tbl>
              <a:tblPr firstRow="1" bandRow="1">
                <a:tableStyleId>{17292A2E-F333-43FB-9621-5CBBE7FDCDCB}</a:tableStyleId>
              </a:tblPr>
              <a:tblGrid>
                <a:gridCol w="3856383">
                  <a:extLst>
                    <a:ext uri="{9D8B030D-6E8A-4147-A177-3AD203B41FA5}">
                      <a16:colId xmlns:a16="http://schemas.microsoft.com/office/drawing/2014/main" val="2547317026"/>
                    </a:ext>
                  </a:extLst>
                </a:gridCol>
                <a:gridCol w="1649302">
                  <a:extLst>
                    <a:ext uri="{9D8B030D-6E8A-4147-A177-3AD203B41FA5}">
                      <a16:colId xmlns:a16="http://schemas.microsoft.com/office/drawing/2014/main" val="278017270"/>
                    </a:ext>
                  </a:extLst>
                </a:gridCol>
                <a:gridCol w="2644404">
                  <a:extLst>
                    <a:ext uri="{9D8B030D-6E8A-4147-A177-3AD203B41FA5}">
                      <a16:colId xmlns:a16="http://schemas.microsoft.com/office/drawing/2014/main" val="160010627"/>
                    </a:ext>
                  </a:extLst>
                </a:gridCol>
              </a:tblGrid>
              <a:tr h="370840">
                <a:tc>
                  <a:txBody>
                    <a:bodyPr/>
                    <a:lstStyle/>
                    <a:p>
                      <a:endParaRPr lang="en-GB" dirty="0"/>
                    </a:p>
                  </a:txBody>
                  <a:tcPr/>
                </a:tc>
                <a:tc gridSpan="2">
                  <a:txBody>
                    <a:bodyPr/>
                    <a:lstStyle/>
                    <a:p>
                      <a:pPr algn="ctr"/>
                      <a:r>
                        <a:rPr lang="en-GB" dirty="0"/>
                        <a:t>Prevalence </a:t>
                      </a:r>
                    </a:p>
                    <a:p>
                      <a:pPr algn="ctr"/>
                      <a:r>
                        <a:rPr lang="en-GB" dirty="0"/>
                        <a:t>(n=1786)</a:t>
                      </a:r>
                    </a:p>
                  </a:txBody>
                  <a:tcPr/>
                </a:tc>
                <a:tc hMerge="1">
                  <a:txBody>
                    <a:bodyPr/>
                    <a:lstStyle/>
                    <a:p>
                      <a:pPr algn="r"/>
                      <a:endParaRPr lang="en-GB" dirty="0"/>
                    </a:p>
                  </a:txBody>
                  <a:tcPr/>
                </a:tc>
                <a:extLst>
                  <a:ext uri="{0D108BD9-81ED-4DB2-BD59-A6C34878D82A}">
                    <a16:rowId xmlns:a16="http://schemas.microsoft.com/office/drawing/2014/main" val="2168081439"/>
                  </a:ext>
                </a:extLst>
              </a:tr>
              <a:tr h="370840">
                <a:tc>
                  <a:txBody>
                    <a:bodyPr/>
                    <a:lstStyle/>
                    <a:p>
                      <a:endParaRPr lang="en-GB" dirty="0"/>
                    </a:p>
                  </a:txBody>
                  <a:tcPr/>
                </a:tc>
                <a:tc>
                  <a:txBody>
                    <a:bodyPr/>
                    <a:lstStyle/>
                    <a:p>
                      <a:pPr algn="ctr"/>
                      <a:r>
                        <a:rPr lang="en-GB" dirty="0"/>
                        <a:t>n</a:t>
                      </a:r>
                    </a:p>
                  </a:txBody>
                  <a:tcPr/>
                </a:tc>
                <a:tc>
                  <a:txBody>
                    <a:bodyPr/>
                    <a:lstStyle/>
                    <a:p>
                      <a:pPr algn="ctr"/>
                      <a:r>
                        <a:rPr lang="en-GB" dirty="0"/>
                        <a:t>%</a:t>
                      </a:r>
                    </a:p>
                  </a:txBody>
                  <a:tcPr/>
                </a:tc>
                <a:extLst>
                  <a:ext uri="{0D108BD9-81ED-4DB2-BD59-A6C34878D82A}">
                    <a16:rowId xmlns:a16="http://schemas.microsoft.com/office/drawing/2014/main" val="1434461851"/>
                  </a:ext>
                </a:extLst>
              </a:tr>
              <a:tr h="370840">
                <a:tc>
                  <a:txBody>
                    <a:bodyPr/>
                    <a:lstStyle/>
                    <a:p>
                      <a:r>
                        <a:rPr lang="en-GB" dirty="0"/>
                        <a:t>Hypertension</a:t>
                      </a:r>
                    </a:p>
                  </a:txBody>
                  <a:tcPr/>
                </a:tc>
                <a:tc>
                  <a:txBody>
                    <a:bodyPr/>
                    <a:lstStyle/>
                    <a:p>
                      <a:pPr algn="ctr"/>
                      <a:r>
                        <a:rPr lang="en-GB" dirty="0"/>
                        <a:t>275</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dirty="0"/>
                        <a:t>15.6%</a:t>
                      </a:r>
                    </a:p>
                  </a:txBody>
                  <a:tcPr/>
                </a:tc>
                <a:extLst>
                  <a:ext uri="{0D108BD9-81ED-4DB2-BD59-A6C34878D82A}">
                    <a16:rowId xmlns:a16="http://schemas.microsoft.com/office/drawing/2014/main" val="1470094022"/>
                  </a:ext>
                </a:extLst>
              </a:tr>
              <a:tr h="370840">
                <a:tc>
                  <a:txBody>
                    <a:bodyPr/>
                    <a:lstStyle/>
                    <a:p>
                      <a:r>
                        <a:rPr lang="en-GB" dirty="0"/>
                        <a:t>Diabetes mellitus</a:t>
                      </a:r>
                    </a:p>
                  </a:txBody>
                  <a:tcPr/>
                </a:tc>
                <a:tc>
                  <a:txBody>
                    <a:bodyPr/>
                    <a:lstStyle/>
                    <a:p>
                      <a:pPr algn="ctr"/>
                      <a:r>
                        <a:rPr lang="en-GB" dirty="0"/>
                        <a:t>139</a:t>
                      </a:r>
                    </a:p>
                  </a:txBody>
                  <a:tcPr/>
                </a:tc>
                <a:tc>
                  <a:txBody>
                    <a:bodyPr/>
                    <a:lstStyle/>
                    <a:p>
                      <a:pPr algn="ctr"/>
                      <a:r>
                        <a:rPr lang="en-GB" dirty="0"/>
                        <a:t>7.1%</a:t>
                      </a:r>
                    </a:p>
                  </a:txBody>
                  <a:tcPr/>
                </a:tc>
                <a:extLst>
                  <a:ext uri="{0D108BD9-81ED-4DB2-BD59-A6C34878D82A}">
                    <a16:rowId xmlns:a16="http://schemas.microsoft.com/office/drawing/2014/main" val="1664619625"/>
                  </a:ext>
                </a:extLst>
              </a:tr>
              <a:tr h="370840">
                <a:tc>
                  <a:txBody>
                    <a:bodyPr/>
                    <a:lstStyle/>
                    <a:p>
                      <a:r>
                        <a:rPr lang="en-GB" dirty="0"/>
                        <a:t>Chronic lung disease</a:t>
                      </a:r>
                    </a:p>
                  </a:txBody>
                  <a:tcPr/>
                </a:tc>
                <a:tc>
                  <a:txBody>
                    <a:bodyPr/>
                    <a:lstStyle/>
                    <a:p>
                      <a:pPr algn="ctr"/>
                      <a:r>
                        <a:rPr lang="en-GB" dirty="0"/>
                        <a:t>260</a:t>
                      </a:r>
                    </a:p>
                  </a:txBody>
                  <a:tcPr/>
                </a:tc>
                <a:tc>
                  <a:txBody>
                    <a:bodyPr/>
                    <a:lstStyle/>
                    <a:p>
                      <a:pPr algn="ctr"/>
                      <a:r>
                        <a:rPr lang="en-GB" dirty="0"/>
                        <a:t>14.6%</a:t>
                      </a:r>
                    </a:p>
                  </a:txBody>
                  <a:tcPr/>
                </a:tc>
                <a:extLst>
                  <a:ext uri="{0D108BD9-81ED-4DB2-BD59-A6C34878D82A}">
                    <a16:rowId xmlns:a16="http://schemas.microsoft.com/office/drawing/2014/main" val="3649367305"/>
                  </a:ext>
                </a:extLst>
              </a:tr>
              <a:tr h="370840">
                <a:tc>
                  <a:txBody>
                    <a:bodyPr/>
                    <a:lstStyle/>
                    <a:p>
                      <a:r>
                        <a:rPr lang="en-GB" dirty="0"/>
                        <a:t>Depression </a:t>
                      </a:r>
                    </a:p>
                  </a:txBody>
                  <a:tcPr/>
                </a:tc>
                <a:tc>
                  <a:txBody>
                    <a:bodyPr/>
                    <a:lstStyle/>
                    <a:p>
                      <a:pPr algn="ctr"/>
                      <a:r>
                        <a:rPr lang="en-US" dirty="0"/>
                        <a:t>304</a:t>
                      </a:r>
                      <a:endParaRPr lang="en-GB" dirty="0"/>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dirty="0"/>
                        <a:t>16.4%</a:t>
                      </a:r>
                    </a:p>
                  </a:txBody>
                  <a:tcPr/>
                </a:tc>
                <a:extLst>
                  <a:ext uri="{0D108BD9-81ED-4DB2-BD59-A6C34878D82A}">
                    <a16:rowId xmlns:a16="http://schemas.microsoft.com/office/drawing/2014/main" val="2517885242"/>
                  </a:ext>
                </a:extLst>
              </a:tr>
            </a:tbl>
          </a:graphicData>
        </a:graphic>
      </p:graphicFrame>
    </p:spTree>
    <p:extLst>
      <p:ext uri="{BB962C8B-B14F-4D97-AF65-F5344CB8AC3E}">
        <p14:creationId xmlns:p14="http://schemas.microsoft.com/office/powerpoint/2010/main" val="96866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75B36C-E7C3-4AC0-B083-EE5EFA3D78BB}"/>
              </a:ext>
            </a:extLst>
          </p:cNvPr>
          <p:cNvGraphicFramePr>
            <a:graphicFrameLocks noGrp="1"/>
          </p:cNvGraphicFramePr>
          <p:nvPr>
            <p:extLst>
              <p:ext uri="{D42A27DB-BD31-4B8C-83A1-F6EECF244321}">
                <p14:modId xmlns:p14="http://schemas.microsoft.com/office/powerpoint/2010/main" val="1788704779"/>
              </p:ext>
            </p:extLst>
          </p:nvPr>
        </p:nvGraphicFramePr>
        <p:xfrm>
          <a:off x="333785" y="896248"/>
          <a:ext cx="11524425" cy="5504549"/>
        </p:xfrm>
        <a:graphic>
          <a:graphicData uri="http://schemas.openxmlformats.org/drawingml/2006/table">
            <a:tbl>
              <a:tblPr firstRow="1" firstCol="1" bandRow="1">
                <a:tableStyleId>{17292A2E-F333-43FB-9621-5CBBE7FDCDCB}</a:tableStyleId>
              </a:tblPr>
              <a:tblGrid>
                <a:gridCol w="1561273">
                  <a:extLst>
                    <a:ext uri="{9D8B030D-6E8A-4147-A177-3AD203B41FA5}">
                      <a16:colId xmlns:a16="http://schemas.microsoft.com/office/drawing/2014/main" val="3982711362"/>
                    </a:ext>
                  </a:extLst>
                </a:gridCol>
                <a:gridCol w="1457325">
                  <a:extLst>
                    <a:ext uri="{9D8B030D-6E8A-4147-A177-3AD203B41FA5}">
                      <a16:colId xmlns:a16="http://schemas.microsoft.com/office/drawing/2014/main" val="3238334548"/>
                    </a:ext>
                  </a:extLst>
                </a:gridCol>
                <a:gridCol w="1143000">
                  <a:extLst>
                    <a:ext uri="{9D8B030D-6E8A-4147-A177-3AD203B41FA5}">
                      <a16:colId xmlns:a16="http://schemas.microsoft.com/office/drawing/2014/main" val="1825587763"/>
                    </a:ext>
                  </a:extLst>
                </a:gridCol>
                <a:gridCol w="1162050">
                  <a:extLst>
                    <a:ext uri="{9D8B030D-6E8A-4147-A177-3AD203B41FA5}">
                      <a16:colId xmlns:a16="http://schemas.microsoft.com/office/drawing/2014/main" val="2694376867"/>
                    </a:ext>
                  </a:extLst>
                </a:gridCol>
                <a:gridCol w="1276350">
                  <a:extLst>
                    <a:ext uri="{9D8B030D-6E8A-4147-A177-3AD203B41FA5}">
                      <a16:colId xmlns:a16="http://schemas.microsoft.com/office/drawing/2014/main" val="2969293523"/>
                    </a:ext>
                  </a:extLst>
                </a:gridCol>
                <a:gridCol w="1362075">
                  <a:extLst>
                    <a:ext uri="{9D8B030D-6E8A-4147-A177-3AD203B41FA5}">
                      <a16:colId xmlns:a16="http://schemas.microsoft.com/office/drawing/2014/main" val="1674531614"/>
                    </a:ext>
                  </a:extLst>
                </a:gridCol>
                <a:gridCol w="1038225">
                  <a:extLst>
                    <a:ext uri="{9D8B030D-6E8A-4147-A177-3AD203B41FA5}">
                      <a16:colId xmlns:a16="http://schemas.microsoft.com/office/drawing/2014/main" val="1576940801"/>
                    </a:ext>
                  </a:extLst>
                </a:gridCol>
                <a:gridCol w="1171575">
                  <a:extLst>
                    <a:ext uri="{9D8B030D-6E8A-4147-A177-3AD203B41FA5}">
                      <a16:colId xmlns:a16="http://schemas.microsoft.com/office/drawing/2014/main" val="2813448175"/>
                    </a:ext>
                  </a:extLst>
                </a:gridCol>
                <a:gridCol w="1352552">
                  <a:extLst>
                    <a:ext uri="{9D8B030D-6E8A-4147-A177-3AD203B41FA5}">
                      <a16:colId xmlns:a16="http://schemas.microsoft.com/office/drawing/2014/main" val="1685581031"/>
                    </a:ext>
                  </a:extLst>
                </a:gridCol>
              </a:tblGrid>
              <a:tr h="1356335">
                <a:tc>
                  <a:txBody>
                    <a:bodyPr/>
                    <a:lstStyle/>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Hypertension</a:t>
                      </a:r>
                      <a:endParaRPr lang="en-GB" sz="2000" dirty="0">
                        <a:effectLst/>
                      </a:endParaRPr>
                    </a:p>
                    <a:p>
                      <a:pPr>
                        <a:lnSpc>
                          <a:spcPct val="107000"/>
                        </a:lnSpc>
                        <a:spcAft>
                          <a:spcPts val="800"/>
                        </a:spcAft>
                      </a:pPr>
                      <a:r>
                        <a:rPr lang="en-GB" sz="1600" dirty="0">
                          <a:effectLst/>
                        </a:rPr>
                        <a:t>N=275</a:t>
                      </a:r>
                      <a:endParaRPr lang="en-GB" sz="2000" dirty="0">
                        <a:effectLst/>
                      </a:endParaRPr>
                    </a:p>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Diabetes Mellitus</a:t>
                      </a:r>
                      <a:endParaRPr lang="en-GB" sz="2000" dirty="0">
                        <a:effectLst/>
                      </a:endParaRPr>
                    </a:p>
                    <a:p>
                      <a:pPr>
                        <a:lnSpc>
                          <a:spcPct val="107000"/>
                        </a:lnSpc>
                        <a:spcAft>
                          <a:spcPts val="800"/>
                        </a:spcAft>
                      </a:pPr>
                      <a:r>
                        <a:rPr lang="en-GB" sz="1600" dirty="0">
                          <a:effectLst/>
                        </a:rPr>
                        <a:t>N=139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Chronic lung disease</a:t>
                      </a:r>
                      <a:endParaRPr lang="en-GB" sz="2000" dirty="0">
                        <a:effectLst/>
                      </a:endParaRPr>
                    </a:p>
                    <a:p>
                      <a:pPr>
                        <a:lnSpc>
                          <a:spcPct val="107000"/>
                        </a:lnSpc>
                        <a:spcAft>
                          <a:spcPts val="800"/>
                        </a:spcAft>
                      </a:pPr>
                      <a:r>
                        <a:rPr lang="en-GB" sz="1600" dirty="0">
                          <a:effectLst/>
                        </a:rPr>
                        <a:t>N=260</a:t>
                      </a:r>
                      <a:endParaRPr lang="en-GB" sz="2000" dirty="0">
                        <a:effectLst/>
                      </a:endParaRPr>
                    </a:p>
                  </a:txBody>
                  <a:tcPr marL="68580" marR="68580" marT="0" marB="0"/>
                </a:tc>
                <a:tc>
                  <a:txBody>
                    <a:bodyPr/>
                    <a:lstStyle/>
                    <a:p>
                      <a:pPr>
                        <a:lnSpc>
                          <a:spcPct val="107000"/>
                        </a:lnSpc>
                        <a:spcAft>
                          <a:spcPts val="800"/>
                        </a:spcAft>
                      </a:pPr>
                      <a:r>
                        <a:rPr lang="en-GB" sz="1600" dirty="0">
                          <a:effectLst/>
                        </a:rPr>
                        <a:t>Depression </a:t>
                      </a:r>
                      <a:endParaRPr lang="en-GB" sz="2000" dirty="0">
                        <a:effectLst/>
                      </a:endParaRPr>
                    </a:p>
                    <a:p>
                      <a:pPr>
                        <a:lnSpc>
                          <a:spcPct val="107000"/>
                        </a:lnSpc>
                        <a:spcAft>
                          <a:spcPts val="800"/>
                        </a:spcAft>
                      </a:pPr>
                      <a:r>
                        <a:rPr lang="en-GB" sz="1600" dirty="0">
                          <a:effectLst/>
                        </a:rPr>
                        <a:t>N=304</a:t>
                      </a:r>
                      <a:endParaRPr lang="en-GB" sz="2000" dirty="0">
                        <a:effectLst/>
                      </a:endParaRPr>
                    </a:p>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Overweight/ obese</a:t>
                      </a:r>
                      <a:endParaRPr lang="en-GB" sz="2000" dirty="0">
                        <a:effectLst/>
                      </a:endParaRPr>
                    </a:p>
                    <a:p>
                      <a:pPr>
                        <a:lnSpc>
                          <a:spcPct val="107000"/>
                        </a:lnSpc>
                        <a:spcAft>
                          <a:spcPts val="800"/>
                        </a:spcAft>
                      </a:pPr>
                      <a:r>
                        <a:rPr lang="en-GB" sz="1600" dirty="0">
                          <a:effectLst/>
                        </a:rPr>
                        <a:t>N=181</a:t>
                      </a:r>
                      <a:endParaRPr lang="en-GB" sz="2000" dirty="0">
                        <a:effectLst/>
                      </a:endParaRPr>
                    </a:p>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Under-weight</a:t>
                      </a:r>
                      <a:endParaRPr lang="en-GB" sz="2000" dirty="0">
                        <a:effectLst/>
                      </a:endParaRPr>
                    </a:p>
                    <a:p>
                      <a:pPr>
                        <a:lnSpc>
                          <a:spcPct val="107000"/>
                        </a:lnSpc>
                        <a:spcAft>
                          <a:spcPts val="800"/>
                        </a:spcAft>
                      </a:pPr>
                      <a:r>
                        <a:rPr lang="en-GB" sz="1600" dirty="0">
                          <a:effectLst/>
                        </a:rPr>
                        <a:t>N=394</a:t>
                      </a:r>
                      <a:endParaRPr lang="en-GB" sz="2000" dirty="0">
                        <a:effectLst/>
                      </a:endParaRPr>
                    </a:p>
                  </a:txBody>
                  <a:tcPr marL="68580" marR="68580" marT="0" marB="0"/>
                </a:tc>
                <a:tc>
                  <a:txBody>
                    <a:bodyPr/>
                    <a:lstStyle/>
                    <a:p>
                      <a:pPr>
                        <a:lnSpc>
                          <a:spcPct val="107000"/>
                        </a:lnSpc>
                        <a:spcAft>
                          <a:spcPts val="800"/>
                        </a:spcAft>
                      </a:pPr>
                      <a:r>
                        <a:rPr lang="en-GB" sz="1600" dirty="0">
                          <a:effectLst/>
                        </a:rPr>
                        <a:t>Risky alcohol use</a:t>
                      </a:r>
                      <a:endParaRPr lang="en-GB" sz="2000" dirty="0">
                        <a:effectLst/>
                      </a:endParaRPr>
                    </a:p>
                    <a:p>
                      <a:pPr>
                        <a:lnSpc>
                          <a:spcPct val="107000"/>
                        </a:lnSpc>
                        <a:spcAft>
                          <a:spcPts val="800"/>
                        </a:spcAft>
                      </a:pPr>
                      <a:r>
                        <a:rPr lang="en-GB" sz="1600" dirty="0">
                          <a:effectLst/>
                        </a:rPr>
                        <a:t>N=74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Risky khat use</a:t>
                      </a:r>
                      <a:endParaRPr lang="en-GB" sz="2000" dirty="0">
                        <a:effectLst/>
                      </a:endParaRPr>
                    </a:p>
                    <a:p>
                      <a:pPr>
                        <a:lnSpc>
                          <a:spcPct val="107000"/>
                        </a:lnSpc>
                        <a:spcAft>
                          <a:spcPts val="800"/>
                        </a:spcAft>
                      </a:pPr>
                      <a:r>
                        <a:rPr lang="en-GB" sz="1600" dirty="0">
                          <a:effectLst/>
                        </a:rPr>
                        <a:t>N=254</a:t>
                      </a:r>
                      <a:endParaRPr lang="en-GB" sz="2000" dirty="0">
                        <a:effectLst/>
                      </a:endParaRPr>
                    </a:p>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1541099"/>
                  </a:ext>
                </a:extLst>
              </a:tr>
              <a:tr h="629089">
                <a:tc>
                  <a:txBody>
                    <a:bodyPr/>
                    <a:lstStyle/>
                    <a:p>
                      <a:pPr>
                        <a:lnSpc>
                          <a:spcPct val="107000"/>
                        </a:lnSpc>
                        <a:spcAft>
                          <a:spcPts val="800"/>
                        </a:spcAft>
                      </a:pPr>
                      <a:r>
                        <a:rPr lang="en-GB" sz="1600" dirty="0">
                          <a:effectLst/>
                        </a:rPr>
                        <a:t>Hypertension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highlight>
                            <a:srgbClr val="C0C0C0"/>
                          </a:highlight>
                        </a:rPr>
                        <a:t> </a:t>
                      </a:r>
                      <a:endParaRPr lang="en-GB" sz="2000" dirty="0">
                        <a:effectLst/>
                        <a:highlight>
                          <a:srgbClr val="C0C0C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en-GB" sz="1800" b="1" dirty="0">
                          <a:effectLst/>
                        </a:rPr>
                        <a:t>16.9%</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1" dirty="0">
                          <a:effectLst/>
                        </a:rPr>
                        <a:t>16.4%</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1" dirty="0">
                          <a:effectLst/>
                        </a:rPr>
                        <a:t>17.2%</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1" dirty="0">
                          <a:effectLst/>
                        </a:rPr>
                        <a:t>27.4%</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1" dirty="0">
                          <a:effectLst/>
                        </a:rPr>
                        <a:t>10.7%</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1" dirty="0">
                          <a:effectLst/>
                        </a:rPr>
                        <a:t>5.0%</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1" dirty="0">
                          <a:effectLst/>
                        </a:rPr>
                        <a:t>14.0%</a:t>
                      </a:r>
                      <a:endParaRPr lang="en-GB" sz="2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9630001"/>
                  </a:ext>
                </a:extLst>
              </a:tr>
              <a:tr h="504738">
                <a:tc>
                  <a:txBody>
                    <a:bodyPr/>
                    <a:lstStyle/>
                    <a:p>
                      <a:pPr>
                        <a:lnSpc>
                          <a:spcPct val="107000"/>
                        </a:lnSpc>
                        <a:spcAft>
                          <a:spcPts val="800"/>
                        </a:spcAft>
                      </a:pPr>
                      <a:r>
                        <a:rPr lang="en-GB" sz="1600" dirty="0">
                          <a:effectLst/>
                          <a:latin typeface="+mj-lt"/>
                          <a:ea typeface="Times New Roman" panose="02020603050405020304" pitchFamily="18" charset="0"/>
                          <a:cs typeface="Times New Roman" panose="02020603050405020304" pitchFamily="18" charset="0"/>
                        </a:rPr>
                        <a:t>Diabetes</a:t>
                      </a:r>
                      <a:endParaRPr lang="en-GB" sz="20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37.0%</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highlight>
                            <a:srgbClr val="C0C0C0"/>
                          </a:highlight>
                        </a:rPr>
                        <a:t> </a:t>
                      </a:r>
                      <a:endParaRPr lang="en-GB" sz="2000" dirty="0">
                        <a:effectLst/>
                        <a:highlight>
                          <a:srgbClr val="C0C0C0"/>
                        </a:highligh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en-GB" sz="1600">
                          <a:effectLst/>
                        </a:rPr>
                        <a:t>22.5%</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17.4%</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33.7%</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15.7%</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4.9%</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16.9%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0240812"/>
                  </a:ext>
                </a:extLst>
              </a:tr>
              <a:tr h="688904">
                <a:tc>
                  <a:txBody>
                    <a:bodyPr/>
                    <a:lstStyle/>
                    <a:p>
                      <a:pPr>
                        <a:lnSpc>
                          <a:spcPct val="107000"/>
                        </a:lnSpc>
                        <a:spcAft>
                          <a:spcPts val="800"/>
                        </a:spcAft>
                      </a:pPr>
                      <a:r>
                        <a:rPr lang="en-GB" sz="1600" dirty="0">
                          <a:effectLst/>
                        </a:rPr>
                        <a:t>Chronic lung disease</a:t>
                      </a:r>
                      <a:endParaRPr lang="en-GB" sz="2000" dirty="0">
                        <a:effectLst/>
                      </a:endParaRPr>
                    </a:p>
                  </a:txBody>
                  <a:tcPr marL="68580" marR="68580" marT="0" marB="0"/>
                </a:tc>
                <a:tc>
                  <a:txBody>
                    <a:bodyPr/>
                    <a:lstStyle/>
                    <a:p>
                      <a:pPr>
                        <a:lnSpc>
                          <a:spcPct val="107000"/>
                        </a:lnSpc>
                        <a:spcAft>
                          <a:spcPts val="800"/>
                        </a:spcAft>
                      </a:pPr>
                      <a:r>
                        <a:rPr lang="en-GB" sz="1600">
                          <a:effectLst/>
                        </a:rPr>
                        <a:t>17.5%</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11.0%</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en-GB" sz="1600" dirty="0">
                          <a:effectLst/>
                        </a:rPr>
                        <a:t>21.1%</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15.8%</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29.3%</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4.4%</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18.6%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5192090"/>
                  </a:ext>
                </a:extLst>
              </a:tr>
              <a:tr h="647868">
                <a:tc>
                  <a:txBody>
                    <a:bodyPr/>
                    <a:lstStyle/>
                    <a:p>
                      <a:pPr>
                        <a:lnSpc>
                          <a:spcPct val="100000"/>
                        </a:lnSpc>
                        <a:spcAft>
                          <a:spcPts val="800"/>
                        </a:spcAft>
                      </a:pPr>
                      <a:r>
                        <a:rPr lang="en-GB" sz="1600" dirty="0">
                          <a:effectLst/>
                        </a:rPr>
                        <a:t>Depression</a:t>
                      </a:r>
                    </a:p>
                  </a:txBody>
                  <a:tcPr marL="68580" marR="68580" marT="0" marB="0"/>
                </a:tc>
                <a:tc>
                  <a:txBody>
                    <a:bodyPr/>
                    <a:lstStyle/>
                    <a:p>
                      <a:pPr>
                        <a:lnSpc>
                          <a:spcPct val="100000"/>
                        </a:lnSpc>
                        <a:spcAft>
                          <a:spcPts val="800"/>
                        </a:spcAft>
                      </a:pPr>
                      <a:r>
                        <a:rPr lang="en-GB" sz="1600">
                          <a:effectLst/>
                        </a:rPr>
                        <a:t>16.3%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800"/>
                        </a:spcAft>
                      </a:pPr>
                      <a:r>
                        <a:rPr lang="en-GB" sz="1600">
                          <a:effectLst/>
                        </a:rPr>
                        <a:t>7.6%</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800"/>
                        </a:spcAft>
                      </a:pPr>
                      <a:r>
                        <a:rPr lang="en-GB" sz="1600" dirty="0">
                          <a:effectLst/>
                        </a:rPr>
                        <a:t>18.7%</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800"/>
                        </a:spcAft>
                      </a:pPr>
                      <a:r>
                        <a:rPr lang="en-GB" sz="1600" dirty="0">
                          <a:effectLst/>
                          <a:highlight>
                            <a:srgbClr val="D3D3D3"/>
                          </a:highlight>
                        </a:rPr>
                        <a:t> </a:t>
                      </a:r>
                    </a:p>
                    <a:p>
                      <a:pPr>
                        <a:lnSpc>
                          <a:spcPct val="100000"/>
                        </a:lnSpc>
                        <a:spcAft>
                          <a:spcPts val="800"/>
                        </a:spcAft>
                      </a:pPr>
                      <a:endParaRPr lang="en-GB" sz="1600" dirty="0">
                        <a:effectLst/>
                        <a:highlight>
                          <a:srgbClr val="D3D3D3"/>
                        </a:highlight>
                      </a:endParaRPr>
                    </a:p>
                  </a:txBody>
                  <a:tcPr marL="68580" marR="68580" marT="0" marB="0">
                    <a:solidFill>
                      <a:schemeClr val="bg1">
                        <a:lumMod val="75000"/>
                      </a:schemeClr>
                    </a:solidFill>
                  </a:tcPr>
                </a:tc>
                <a:tc>
                  <a:txBody>
                    <a:bodyPr/>
                    <a:lstStyle/>
                    <a:p>
                      <a:pPr>
                        <a:lnSpc>
                          <a:spcPct val="100000"/>
                        </a:lnSpc>
                        <a:spcAft>
                          <a:spcPts val="800"/>
                        </a:spcAft>
                      </a:pPr>
                      <a:r>
                        <a:rPr lang="en-GB" sz="1600">
                          <a:effectLst/>
                        </a:rPr>
                        <a:t>10.8%</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800"/>
                        </a:spcAft>
                      </a:pPr>
                      <a:r>
                        <a:rPr lang="en-GB" sz="1600" dirty="0">
                          <a:effectLst/>
                        </a:rPr>
                        <a:t>23.0%</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800"/>
                        </a:spcAft>
                      </a:pPr>
                      <a:r>
                        <a:rPr lang="en-GB" sz="1600">
                          <a:effectLst/>
                        </a:rPr>
                        <a:t>6.5%</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800"/>
                        </a:spcAft>
                      </a:pPr>
                      <a:r>
                        <a:rPr lang="en-GB" sz="1600" dirty="0">
                          <a:effectLst/>
                        </a:rPr>
                        <a:t>21.9%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6656072"/>
                  </a:ext>
                </a:extLst>
              </a:tr>
              <a:tr h="559205">
                <a:tc>
                  <a:txBody>
                    <a:bodyPr/>
                    <a:lstStyle/>
                    <a:p>
                      <a:pPr>
                        <a:lnSpc>
                          <a:spcPct val="107000"/>
                        </a:lnSpc>
                        <a:spcAft>
                          <a:spcPts val="800"/>
                        </a:spcAft>
                      </a:pPr>
                      <a:r>
                        <a:rPr lang="en-GB" sz="1600" dirty="0">
                          <a:effectLst/>
                        </a:rPr>
                        <a:t>Overweight/ obese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41.6%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23.4%</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22.3%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17.2%</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en-GB" sz="1600">
                          <a:effectLst/>
                        </a:rPr>
                        <a:t>1.3%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22.0%</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7512428"/>
                  </a:ext>
                </a:extLst>
              </a:tr>
              <a:tr h="559205">
                <a:tc>
                  <a:txBody>
                    <a:bodyPr/>
                    <a:lstStyle/>
                    <a:p>
                      <a:pPr>
                        <a:lnSpc>
                          <a:spcPct val="107000"/>
                        </a:lnSpc>
                        <a:spcAft>
                          <a:spcPts val="800"/>
                        </a:spcAft>
                      </a:pPr>
                      <a:r>
                        <a:rPr lang="en-GB" sz="1600" dirty="0">
                          <a:effectLst/>
                        </a:rPr>
                        <a:t>Risky alcohol use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19.2%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8.8%</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15.8%</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26.6%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3.4%</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25.8%</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lnSpc>
                          <a:spcPct val="107000"/>
                        </a:lnSpc>
                        <a:spcAft>
                          <a:spcPts val="800"/>
                        </a:spcAft>
                      </a:pPr>
                      <a:r>
                        <a:rPr lang="en-GB" sz="1600" dirty="0">
                          <a:effectLst/>
                        </a:rPr>
                        <a:t>11.9%%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5435474"/>
                  </a:ext>
                </a:extLst>
              </a:tr>
              <a:tr h="559205">
                <a:tc>
                  <a:txBody>
                    <a:bodyPr/>
                    <a:lstStyle/>
                    <a:p>
                      <a:pPr>
                        <a:lnSpc>
                          <a:spcPct val="107000"/>
                        </a:lnSpc>
                        <a:spcAft>
                          <a:spcPts val="800"/>
                        </a:spcAft>
                      </a:pPr>
                      <a:r>
                        <a:rPr lang="en-GB" sz="1600" dirty="0">
                          <a:effectLst/>
                        </a:rPr>
                        <a:t>Risky khat use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14.2%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7.9%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17.6%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24.5%</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6.9%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13.1%</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3.1%</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537458523"/>
                  </a:ext>
                </a:extLst>
              </a:tr>
            </a:tbl>
          </a:graphicData>
        </a:graphic>
      </p:graphicFrame>
      <p:sp>
        <p:nvSpPr>
          <p:cNvPr id="5" name="Title 1">
            <a:extLst>
              <a:ext uri="{FF2B5EF4-FFF2-40B4-BE49-F238E27FC236}">
                <a16:creationId xmlns:a16="http://schemas.microsoft.com/office/drawing/2014/main" id="{3F216151-1542-48C2-8968-A8CF88557834}"/>
              </a:ext>
            </a:extLst>
          </p:cNvPr>
          <p:cNvSpPr txBox="1">
            <a:spLocks/>
          </p:cNvSpPr>
          <p:nvPr/>
        </p:nvSpPr>
        <p:spPr>
          <a:xfrm>
            <a:off x="609598" y="139786"/>
            <a:ext cx="10972800" cy="571500"/>
          </a:xfrm>
          <a:prstGeom prst="rect">
            <a:avLst/>
          </a:prstGeom>
        </p:spPr>
        <p:txBody>
          <a:bodyPr/>
          <a:lstStyle>
            <a:lvl1pPr algn="l" rtl="0" fontAlgn="base">
              <a:spcBef>
                <a:spcPct val="0"/>
              </a:spcBef>
              <a:spcAft>
                <a:spcPct val="0"/>
              </a:spcAft>
              <a:defRPr sz="4800">
                <a:solidFill>
                  <a:schemeClr val="tx2"/>
                </a:solidFill>
                <a:latin typeface="+mj-lt"/>
                <a:ea typeface="+mj-ea"/>
                <a:cs typeface="+mj-cs"/>
              </a:defRPr>
            </a:lvl1pPr>
            <a:lvl2pPr algn="l" rtl="0" fontAlgn="base">
              <a:spcBef>
                <a:spcPct val="0"/>
              </a:spcBef>
              <a:spcAft>
                <a:spcPct val="0"/>
              </a:spcAft>
              <a:defRPr sz="4800">
                <a:solidFill>
                  <a:schemeClr val="tx2"/>
                </a:solidFill>
                <a:latin typeface="Arial" charset="0"/>
              </a:defRPr>
            </a:lvl2pPr>
            <a:lvl3pPr algn="l" rtl="0" fontAlgn="base">
              <a:spcBef>
                <a:spcPct val="0"/>
              </a:spcBef>
              <a:spcAft>
                <a:spcPct val="0"/>
              </a:spcAft>
              <a:defRPr sz="4800">
                <a:solidFill>
                  <a:schemeClr val="tx2"/>
                </a:solidFill>
                <a:latin typeface="Arial" charset="0"/>
              </a:defRPr>
            </a:lvl3pPr>
            <a:lvl4pPr algn="l" rtl="0" fontAlgn="base">
              <a:spcBef>
                <a:spcPct val="0"/>
              </a:spcBef>
              <a:spcAft>
                <a:spcPct val="0"/>
              </a:spcAft>
              <a:defRPr sz="4800">
                <a:solidFill>
                  <a:schemeClr val="tx2"/>
                </a:solidFill>
                <a:latin typeface="Arial" charset="0"/>
              </a:defRPr>
            </a:lvl4pPr>
            <a:lvl5pPr algn="l" rtl="0" fontAlgn="base">
              <a:spcBef>
                <a:spcPct val="0"/>
              </a:spcBef>
              <a:spcAft>
                <a:spcPct val="0"/>
              </a:spcAft>
              <a:defRPr sz="4800">
                <a:solidFill>
                  <a:schemeClr val="tx2"/>
                </a:solidFill>
                <a:latin typeface="Arial" charset="0"/>
              </a:defRPr>
            </a:lvl5pPr>
            <a:lvl6pPr marL="609585" algn="l" rtl="0" fontAlgn="base">
              <a:spcBef>
                <a:spcPct val="0"/>
              </a:spcBef>
              <a:spcAft>
                <a:spcPct val="0"/>
              </a:spcAft>
              <a:defRPr sz="4800">
                <a:solidFill>
                  <a:schemeClr val="tx2"/>
                </a:solidFill>
                <a:latin typeface="Arial" charset="0"/>
              </a:defRPr>
            </a:lvl6pPr>
            <a:lvl7pPr marL="1219170" algn="l" rtl="0" fontAlgn="base">
              <a:spcBef>
                <a:spcPct val="0"/>
              </a:spcBef>
              <a:spcAft>
                <a:spcPct val="0"/>
              </a:spcAft>
              <a:defRPr sz="4800">
                <a:solidFill>
                  <a:schemeClr val="tx2"/>
                </a:solidFill>
                <a:latin typeface="Arial" charset="0"/>
              </a:defRPr>
            </a:lvl7pPr>
            <a:lvl8pPr marL="1828754" algn="l" rtl="0" fontAlgn="base">
              <a:spcBef>
                <a:spcPct val="0"/>
              </a:spcBef>
              <a:spcAft>
                <a:spcPct val="0"/>
              </a:spcAft>
              <a:defRPr sz="4800">
                <a:solidFill>
                  <a:schemeClr val="tx2"/>
                </a:solidFill>
                <a:latin typeface="Arial" charset="0"/>
              </a:defRPr>
            </a:lvl8pPr>
            <a:lvl9pPr marL="2438339" algn="l" rtl="0" fontAlgn="base">
              <a:spcBef>
                <a:spcPct val="0"/>
              </a:spcBef>
              <a:spcAft>
                <a:spcPct val="0"/>
              </a:spcAft>
              <a:defRPr sz="4800">
                <a:solidFill>
                  <a:schemeClr val="tx2"/>
                </a:solidFill>
                <a:latin typeface="Arial" charset="0"/>
              </a:defRPr>
            </a:lvl9pPr>
          </a:lstStyle>
          <a:p>
            <a:pPr algn="ctr"/>
            <a:r>
              <a:rPr lang="en-GB" sz="3600" kern="0" dirty="0"/>
              <a:t>(2) Multimorbidity</a:t>
            </a:r>
          </a:p>
        </p:txBody>
      </p:sp>
      <p:sp>
        <p:nvSpPr>
          <p:cNvPr id="2" name="Rectangle 1">
            <a:extLst>
              <a:ext uri="{FF2B5EF4-FFF2-40B4-BE49-F238E27FC236}">
                <a16:creationId xmlns:a16="http://schemas.microsoft.com/office/drawing/2014/main" id="{F1B5C27D-A2F8-4E7B-9B61-EBD13A3C4E4B}"/>
              </a:ext>
            </a:extLst>
          </p:cNvPr>
          <p:cNvSpPr/>
          <p:nvPr/>
        </p:nvSpPr>
        <p:spPr>
          <a:xfrm>
            <a:off x="172275" y="4051024"/>
            <a:ext cx="11847443" cy="477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744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0512-5A46-4491-93CC-316CC9FFB5EA}"/>
              </a:ext>
            </a:extLst>
          </p:cNvPr>
          <p:cNvSpPr>
            <a:spLocks noGrp="1"/>
          </p:cNvSpPr>
          <p:nvPr>
            <p:ph type="title"/>
          </p:nvPr>
        </p:nvSpPr>
        <p:spPr/>
        <p:txBody>
          <a:bodyPr/>
          <a:lstStyle/>
          <a:p>
            <a:r>
              <a:rPr lang="en-GB" sz="4000" dirty="0"/>
              <a:t>(3) Detection</a:t>
            </a:r>
          </a:p>
        </p:txBody>
      </p:sp>
      <p:sp>
        <p:nvSpPr>
          <p:cNvPr id="5" name="Rectangle 4">
            <a:extLst>
              <a:ext uri="{FF2B5EF4-FFF2-40B4-BE49-F238E27FC236}">
                <a16:creationId xmlns:a16="http://schemas.microsoft.com/office/drawing/2014/main" id="{4C2333FA-AAD6-4DAD-A9D1-56817F51B7FE}"/>
              </a:ext>
            </a:extLst>
          </p:cNvPr>
          <p:cNvSpPr/>
          <p:nvPr/>
        </p:nvSpPr>
        <p:spPr>
          <a:xfrm>
            <a:off x="9263270" y="5459896"/>
            <a:ext cx="2822713" cy="755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8654516C-979C-4D63-8DDE-AF33651CED05}"/>
              </a:ext>
            </a:extLst>
          </p:cNvPr>
          <p:cNvGraphicFramePr>
            <a:graphicFrameLocks noGrp="1"/>
          </p:cNvGraphicFramePr>
          <p:nvPr>
            <p:ph idx="1"/>
            <p:extLst>
              <p:ext uri="{D42A27DB-BD31-4B8C-83A1-F6EECF244321}">
                <p14:modId xmlns:p14="http://schemas.microsoft.com/office/powerpoint/2010/main" val="1864606087"/>
              </p:ext>
            </p:extLst>
          </p:nvPr>
        </p:nvGraphicFramePr>
        <p:xfrm>
          <a:off x="1056032" y="2103120"/>
          <a:ext cx="9764369" cy="2651760"/>
        </p:xfrm>
        <a:graphic>
          <a:graphicData uri="http://schemas.openxmlformats.org/drawingml/2006/table">
            <a:tbl>
              <a:tblPr firstRow="1" bandRow="1">
                <a:tableStyleId>{17292A2E-F333-43FB-9621-5CBBE7FDCDCB}</a:tableStyleId>
              </a:tblPr>
              <a:tblGrid>
                <a:gridCol w="3264619">
                  <a:extLst>
                    <a:ext uri="{9D8B030D-6E8A-4147-A177-3AD203B41FA5}">
                      <a16:colId xmlns:a16="http://schemas.microsoft.com/office/drawing/2014/main" val="2547317026"/>
                    </a:ext>
                  </a:extLst>
                </a:gridCol>
                <a:gridCol w="3331572">
                  <a:extLst>
                    <a:ext uri="{9D8B030D-6E8A-4147-A177-3AD203B41FA5}">
                      <a16:colId xmlns:a16="http://schemas.microsoft.com/office/drawing/2014/main" val="278017270"/>
                    </a:ext>
                  </a:extLst>
                </a:gridCol>
                <a:gridCol w="3168178">
                  <a:extLst>
                    <a:ext uri="{9D8B030D-6E8A-4147-A177-3AD203B41FA5}">
                      <a16:colId xmlns:a16="http://schemas.microsoft.com/office/drawing/2014/main" val="407435943"/>
                    </a:ext>
                  </a:extLst>
                </a:gridCol>
              </a:tblGrid>
              <a:tr h="370840">
                <a:tc>
                  <a:txBody>
                    <a:bodyPr/>
                    <a:lstStyle/>
                    <a:p>
                      <a:endParaRPr lang="en-GB"/>
                    </a:p>
                  </a:txBody>
                  <a:tcPr/>
                </a:tc>
                <a:tc>
                  <a:txBody>
                    <a:bodyPr/>
                    <a:lstStyle/>
                    <a:p>
                      <a:pPr algn="r"/>
                      <a:r>
                        <a:rPr lang="en-GB" dirty="0"/>
                        <a:t>New cases </a:t>
                      </a:r>
                    </a:p>
                    <a:p>
                      <a:pPr algn="r"/>
                      <a:r>
                        <a:rPr lang="en-GB" dirty="0"/>
                        <a:t>(n=1786)</a:t>
                      </a:r>
                    </a:p>
                  </a:txBody>
                  <a:tcPr/>
                </a:tc>
                <a:tc>
                  <a:txBody>
                    <a:bodyPr/>
                    <a:lstStyle/>
                    <a:p>
                      <a:pPr algn="r"/>
                      <a:r>
                        <a:rPr lang="en-GB" dirty="0"/>
                        <a:t>Detection by </a:t>
                      </a:r>
                    </a:p>
                    <a:p>
                      <a:pPr algn="r"/>
                      <a:r>
                        <a:rPr lang="en-GB" dirty="0"/>
                        <a:t>PHC worker</a:t>
                      </a:r>
                    </a:p>
                  </a:txBody>
                  <a:tcPr/>
                </a:tc>
                <a:extLst>
                  <a:ext uri="{0D108BD9-81ED-4DB2-BD59-A6C34878D82A}">
                    <a16:rowId xmlns:a16="http://schemas.microsoft.com/office/drawing/2014/main" val="2168081439"/>
                  </a:ext>
                </a:extLst>
              </a:tr>
              <a:tr h="370840">
                <a:tc>
                  <a:txBody>
                    <a:bodyPr/>
                    <a:lstStyle/>
                    <a:p>
                      <a:r>
                        <a:rPr lang="en-GB" dirty="0"/>
                        <a:t>Raised blood pressure</a:t>
                      </a:r>
                    </a:p>
                  </a:txBody>
                  <a:tcPr/>
                </a:tc>
                <a:tc>
                  <a:txBody>
                    <a:bodyPr/>
                    <a:lstStyle/>
                    <a:p>
                      <a:pPr algn="r"/>
                      <a:r>
                        <a:rPr lang="en-GB" dirty="0"/>
                        <a:t>9.3% (n=168)</a:t>
                      </a:r>
                    </a:p>
                  </a:txBody>
                  <a:tcPr/>
                </a:tc>
                <a:tc>
                  <a:txBody>
                    <a:bodyPr/>
                    <a:lstStyle/>
                    <a:p>
                      <a:pPr algn="r"/>
                      <a:r>
                        <a:rPr lang="en-GB" b="1" dirty="0"/>
                        <a:t>10.9% </a:t>
                      </a:r>
                      <a:r>
                        <a:rPr lang="en-GB" dirty="0"/>
                        <a:t>(17/168)</a:t>
                      </a:r>
                    </a:p>
                  </a:txBody>
                  <a:tcPr/>
                </a:tc>
                <a:extLst>
                  <a:ext uri="{0D108BD9-81ED-4DB2-BD59-A6C34878D82A}">
                    <a16:rowId xmlns:a16="http://schemas.microsoft.com/office/drawing/2014/main" val="1470094022"/>
                  </a:ext>
                </a:extLst>
              </a:tr>
              <a:tr h="370840">
                <a:tc>
                  <a:txBody>
                    <a:bodyPr/>
                    <a:lstStyle/>
                    <a:p>
                      <a:r>
                        <a:rPr lang="en-GB" dirty="0"/>
                        <a:t>Diabetes mellitus</a:t>
                      </a:r>
                    </a:p>
                  </a:txBody>
                  <a:tcPr/>
                </a:tc>
                <a:tc>
                  <a:txBody>
                    <a:bodyPr/>
                    <a:lstStyle/>
                    <a:p>
                      <a:pPr algn="r"/>
                      <a:r>
                        <a:rPr lang="en-GB" dirty="0"/>
                        <a:t>2.2%  (n=46)</a:t>
                      </a:r>
                    </a:p>
                  </a:txBody>
                  <a:tcPr/>
                </a:tc>
                <a:tc>
                  <a:txBody>
                    <a:bodyPr/>
                    <a:lstStyle/>
                    <a:p>
                      <a:pPr algn="r"/>
                      <a:r>
                        <a:rPr lang="en-GB" b="1" dirty="0"/>
                        <a:t>0% </a:t>
                      </a:r>
                      <a:r>
                        <a:rPr lang="en-GB" dirty="0"/>
                        <a:t>(0/46)</a:t>
                      </a:r>
                    </a:p>
                  </a:txBody>
                  <a:tcPr/>
                </a:tc>
                <a:extLst>
                  <a:ext uri="{0D108BD9-81ED-4DB2-BD59-A6C34878D82A}">
                    <a16:rowId xmlns:a16="http://schemas.microsoft.com/office/drawing/2014/main" val="1664619625"/>
                  </a:ext>
                </a:extLst>
              </a:tr>
              <a:tr h="370840">
                <a:tc>
                  <a:txBody>
                    <a:bodyPr/>
                    <a:lstStyle/>
                    <a:p>
                      <a:r>
                        <a:rPr lang="en-GB" dirty="0"/>
                        <a:t>Chronic lung disease</a:t>
                      </a:r>
                    </a:p>
                  </a:txBody>
                  <a:tcPr/>
                </a:tc>
                <a:tc>
                  <a:txBody>
                    <a:bodyPr/>
                    <a:lstStyle/>
                    <a:p>
                      <a:pPr algn="r"/>
                      <a:r>
                        <a:rPr lang="en-GB" dirty="0"/>
                        <a:t>8.3% (n=138)</a:t>
                      </a:r>
                    </a:p>
                  </a:txBody>
                  <a:tcPr/>
                </a:tc>
                <a:tc>
                  <a:txBody>
                    <a:bodyPr/>
                    <a:lstStyle/>
                    <a:p>
                      <a:pPr algn="r"/>
                      <a:r>
                        <a:rPr lang="en-GB" b="1" dirty="0"/>
                        <a:t>0.7% </a:t>
                      </a:r>
                      <a:r>
                        <a:rPr lang="en-GB" dirty="0"/>
                        <a:t>(2/138)</a:t>
                      </a:r>
                    </a:p>
                  </a:txBody>
                  <a:tcPr/>
                </a:tc>
                <a:extLst>
                  <a:ext uri="{0D108BD9-81ED-4DB2-BD59-A6C34878D82A}">
                    <a16:rowId xmlns:a16="http://schemas.microsoft.com/office/drawing/2014/main" val="3649367305"/>
                  </a:ext>
                </a:extLst>
              </a:tr>
              <a:tr h="370840">
                <a:tc>
                  <a:txBody>
                    <a:bodyPr/>
                    <a:lstStyle/>
                    <a:p>
                      <a:r>
                        <a:rPr lang="en-GB" dirty="0"/>
                        <a:t>Depression</a:t>
                      </a:r>
                    </a:p>
                  </a:txBody>
                  <a:tcPr/>
                </a:tc>
                <a:tc>
                  <a:txBody>
                    <a:bodyPr/>
                    <a:lstStyle/>
                    <a:p>
                      <a:pPr algn="r"/>
                      <a:r>
                        <a:rPr lang="en-GB" dirty="0"/>
                        <a:t>5.6% (n=100)</a:t>
                      </a:r>
                    </a:p>
                  </a:txBody>
                  <a:tcPr/>
                </a:tc>
                <a:tc>
                  <a:txBody>
                    <a:bodyPr/>
                    <a:lstStyle/>
                    <a:p>
                      <a:pPr algn="r"/>
                      <a:r>
                        <a:rPr lang="en-GB" b="1" dirty="0"/>
                        <a:t>6.7% </a:t>
                      </a:r>
                      <a:r>
                        <a:rPr lang="en-GB" dirty="0"/>
                        <a:t>(8/100)</a:t>
                      </a:r>
                    </a:p>
                  </a:txBody>
                  <a:tcPr/>
                </a:tc>
                <a:extLst>
                  <a:ext uri="{0D108BD9-81ED-4DB2-BD59-A6C34878D82A}">
                    <a16:rowId xmlns:a16="http://schemas.microsoft.com/office/drawing/2014/main" val="2517885242"/>
                  </a:ext>
                </a:extLst>
              </a:tr>
            </a:tbl>
          </a:graphicData>
        </a:graphic>
      </p:graphicFrame>
      <p:sp>
        <p:nvSpPr>
          <p:cNvPr id="3" name="Oval 2">
            <a:extLst>
              <a:ext uri="{FF2B5EF4-FFF2-40B4-BE49-F238E27FC236}">
                <a16:creationId xmlns:a16="http://schemas.microsoft.com/office/drawing/2014/main" id="{A28D768A-1A5D-4F4B-9019-7529BD4C2BA7}"/>
              </a:ext>
            </a:extLst>
          </p:cNvPr>
          <p:cNvSpPr/>
          <p:nvPr/>
        </p:nvSpPr>
        <p:spPr>
          <a:xfrm>
            <a:off x="8381999" y="1704976"/>
            <a:ext cx="2962276" cy="3543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719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0512-5A46-4491-93CC-316CC9FFB5EA}"/>
              </a:ext>
            </a:extLst>
          </p:cNvPr>
          <p:cNvSpPr>
            <a:spLocks noGrp="1"/>
          </p:cNvSpPr>
          <p:nvPr>
            <p:ph type="title"/>
          </p:nvPr>
        </p:nvSpPr>
        <p:spPr/>
        <p:txBody>
          <a:bodyPr/>
          <a:lstStyle/>
          <a:p>
            <a:r>
              <a:rPr lang="en-GB" sz="4000" dirty="0"/>
              <a:t>(4) Control</a:t>
            </a:r>
          </a:p>
        </p:txBody>
      </p:sp>
      <p:sp>
        <p:nvSpPr>
          <p:cNvPr id="5" name="Rectangle 4">
            <a:extLst>
              <a:ext uri="{FF2B5EF4-FFF2-40B4-BE49-F238E27FC236}">
                <a16:creationId xmlns:a16="http://schemas.microsoft.com/office/drawing/2014/main" id="{4C2333FA-AAD6-4DAD-A9D1-56817F51B7FE}"/>
              </a:ext>
            </a:extLst>
          </p:cNvPr>
          <p:cNvSpPr/>
          <p:nvPr/>
        </p:nvSpPr>
        <p:spPr>
          <a:xfrm>
            <a:off x="9263270" y="5459896"/>
            <a:ext cx="2822713" cy="755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8654516C-979C-4D63-8DDE-AF33651CED05}"/>
              </a:ext>
            </a:extLst>
          </p:cNvPr>
          <p:cNvGraphicFramePr>
            <a:graphicFrameLocks noGrp="1"/>
          </p:cNvGraphicFramePr>
          <p:nvPr>
            <p:ph idx="1"/>
            <p:extLst>
              <p:ext uri="{D42A27DB-BD31-4B8C-83A1-F6EECF244321}">
                <p14:modId xmlns:p14="http://schemas.microsoft.com/office/powerpoint/2010/main" val="2984818363"/>
              </p:ext>
            </p:extLst>
          </p:nvPr>
        </p:nvGraphicFramePr>
        <p:xfrm>
          <a:off x="901148" y="1722783"/>
          <a:ext cx="9634329" cy="4114800"/>
        </p:xfrm>
        <a:graphic>
          <a:graphicData uri="http://schemas.openxmlformats.org/drawingml/2006/table">
            <a:tbl>
              <a:tblPr firstRow="1" bandRow="1">
                <a:tableStyleId>{17292A2E-F333-43FB-9621-5CBBE7FDCDCB}</a:tableStyleId>
              </a:tblPr>
              <a:tblGrid>
                <a:gridCol w="3211443">
                  <a:extLst>
                    <a:ext uri="{9D8B030D-6E8A-4147-A177-3AD203B41FA5}">
                      <a16:colId xmlns:a16="http://schemas.microsoft.com/office/drawing/2014/main" val="2547317026"/>
                    </a:ext>
                  </a:extLst>
                </a:gridCol>
                <a:gridCol w="3211443">
                  <a:extLst>
                    <a:ext uri="{9D8B030D-6E8A-4147-A177-3AD203B41FA5}">
                      <a16:colId xmlns:a16="http://schemas.microsoft.com/office/drawing/2014/main" val="278017270"/>
                    </a:ext>
                  </a:extLst>
                </a:gridCol>
                <a:gridCol w="3211443">
                  <a:extLst>
                    <a:ext uri="{9D8B030D-6E8A-4147-A177-3AD203B41FA5}">
                      <a16:colId xmlns:a16="http://schemas.microsoft.com/office/drawing/2014/main" val="407435943"/>
                    </a:ext>
                  </a:extLst>
                </a:gridCol>
              </a:tblGrid>
              <a:tr h="370840">
                <a:tc>
                  <a:txBody>
                    <a:bodyPr/>
                    <a:lstStyle/>
                    <a:p>
                      <a:endParaRPr lang="en-GB"/>
                    </a:p>
                  </a:txBody>
                  <a:tcPr/>
                </a:tc>
                <a:tc>
                  <a:txBody>
                    <a:bodyPr/>
                    <a:lstStyle/>
                    <a:p>
                      <a:pPr algn="r"/>
                      <a:r>
                        <a:rPr lang="en-GB" dirty="0"/>
                        <a:t>Known cases </a:t>
                      </a:r>
                    </a:p>
                    <a:p>
                      <a:pPr algn="r"/>
                      <a:r>
                        <a:rPr lang="en-GB" dirty="0"/>
                        <a:t>(n=1786)</a:t>
                      </a:r>
                    </a:p>
                  </a:txBody>
                  <a:tcPr/>
                </a:tc>
                <a:tc>
                  <a:txBody>
                    <a:bodyPr/>
                    <a:lstStyle/>
                    <a:p>
                      <a:pPr algn="r"/>
                      <a:r>
                        <a:rPr lang="en-GB" dirty="0"/>
                        <a:t>Control</a:t>
                      </a:r>
                    </a:p>
                  </a:txBody>
                  <a:tcPr/>
                </a:tc>
                <a:extLst>
                  <a:ext uri="{0D108BD9-81ED-4DB2-BD59-A6C34878D82A}">
                    <a16:rowId xmlns:a16="http://schemas.microsoft.com/office/drawing/2014/main" val="2168081439"/>
                  </a:ext>
                </a:extLst>
              </a:tr>
              <a:tr h="370840">
                <a:tc>
                  <a:txBody>
                    <a:bodyPr/>
                    <a:lstStyle/>
                    <a:p>
                      <a:r>
                        <a:rPr lang="en-GB" dirty="0"/>
                        <a:t>Hypertension</a:t>
                      </a:r>
                    </a:p>
                  </a:txBody>
                  <a:tcPr/>
                </a:tc>
                <a:tc>
                  <a:txBody>
                    <a:bodyPr/>
                    <a:lstStyle/>
                    <a:p>
                      <a:pPr algn="r"/>
                      <a:r>
                        <a:rPr lang="en-GB" dirty="0"/>
                        <a:t>6.3%</a:t>
                      </a:r>
                    </a:p>
                    <a:p>
                      <a:pPr algn="r"/>
                      <a:r>
                        <a:rPr lang="en-GB" dirty="0"/>
                        <a:t>(n=107)</a:t>
                      </a:r>
                    </a:p>
                  </a:txBody>
                  <a:tcPr/>
                </a:tc>
                <a:tc>
                  <a:txBody>
                    <a:bodyPr/>
                    <a:lstStyle/>
                    <a:p>
                      <a:pPr algn="r"/>
                      <a:r>
                        <a:rPr lang="en-GB" b="1" dirty="0"/>
                        <a:t>68.4%</a:t>
                      </a:r>
                    </a:p>
                    <a:p>
                      <a:pPr algn="r"/>
                      <a:r>
                        <a:rPr lang="en-GB" dirty="0"/>
                        <a:t>(82/107)</a:t>
                      </a:r>
                    </a:p>
                  </a:txBody>
                  <a:tcPr/>
                </a:tc>
                <a:extLst>
                  <a:ext uri="{0D108BD9-81ED-4DB2-BD59-A6C34878D82A}">
                    <a16:rowId xmlns:a16="http://schemas.microsoft.com/office/drawing/2014/main" val="1470094022"/>
                  </a:ext>
                </a:extLst>
              </a:tr>
              <a:tr h="370840">
                <a:tc>
                  <a:txBody>
                    <a:bodyPr/>
                    <a:lstStyle/>
                    <a:p>
                      <a:r>
                        <a:rPr lang="en-GB" dirty="0"/>
                        <a:t>Diabetes mellitus</a:t>
                      </a:r>
                    </a:p>
                  </a:txBody>
                  <a:tcPr/>
                </a:tc>
                <a:tc>
                  <a:txBody>
                    <a:bodyPr/>
                    <a:lstStyle/>
                    <a:p>
                      <a:pPr algn="r"/>
                      <a:r>
                        <a:rPr lang="en-GB" dirty="0"/>
                        <a:t>5.0%</a:t>
                      </a:r>
                    </a:p>
                    <a:p>
                      <a:pPr algn="r"/>
                      <a:r>
                        <a:rPr lang="en-GB" dirty="0"/>
                        <a:t>(n=93)</a:t>
                      </a:r>
                    </a:p>
                  </a:txBody>
                  <a:tcPr/>
                </a:tc>
                <a:tc>
                  <a:txBody>
                    <a:bodyPr/>
                    <a:lstStyle/>
                    <a:p>
                      <a:pPr algn="r"/>
                      <a:r>
                        <a:rPr lang="en-GB" b="1" dirty="0"/>
                        <a:t>51.5%</a:t>
                      </a:r>
                    </a:p>
                    <a:p>
                      <a:pPr algn="r"/>
                      <a:r>
                        <a:rPr lang="en-GB" dirty="0"/>
                        <a:t>(51/93)</a:t>
                      </a:r>
                    </a:p>
                  </a:txBody>
                  <a:tcPr/>
                </a:tc>
                <a:extLst>
                  <a:ext uri="{0D108BD9-81ED-4DB2-BD59-A6C34878D82A}">
                    <a16:rowId xmlns:a16="http://schemas.microsoft.com/office/drawing/2014/main" val="1664619625"/>
                  </a:ext>
                </a:extLst>
              </a:tr>
              <a:tr h="370840">
                <a:tc>
                  <a:txBody>
                    <a:bodyPr/>
                    <a:lstStyle/>
                    <a:p>
                      <a:r>
                        <a:rPr lang="en-GB" dirty="0"/>
                        <a:t>Chronic lung disease</a:t>
                      </a:r>
                    </a:p>
                  </a:txBody>
                  <a:tcPr/>
                </a:tc>
                <a:tc>
                  <a:txBody>
                    <a:bodyPr/>
                    <a:lstStyle/>
                    <a:p>
                      <a:pPr algn="r"/>
                      <a:r>
                        <a:rPr lang="en-GB" dirty="0"/>
                        <a:t>6.3%</a:t>
                      </a:r>
                    </a:p>
                    <a:p>
                      <a:pPr algn="r"/>
                      <a:r>
                        <a:rPr lang="en-GB" dirty="0"/>
                        <a:t>(n=122)</a:t>
                      </a:r>
                    </a:p>
                  </a:txBody>
                  <a:tcPr/>
                </a:tc>
                <a:tc>
                  <a: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lang="en-GB" b="1" dirty="0"/>
                        <a:t>81.3%</a:t>
                      </a:r>
                    </a:p>
                    <a:p>
                      <a:pPr algn="r"/>
                      <a:r>
                        <a:rPr lang="en-GB" dirty="0"/>
                        <a:t>(100/122)</a:t>
                      </a:r>
                    </a:p>
                  </a:txBody>
                  <a:tcPr/>
                </a:tc>
                <a:extLst>
                  <a:ext uri="{0D108BD9-81ED-4DB2-BD59-A6C34878D82A}">
                    <a16:rowId xmlns:a16="http://schemas.microsoft.com/office/drawing/2014/main" val="3649367305"/>
                  </a:ext>
                </a:extLst>
              </a:tr>
              <a:tr h="370840">
                <a:tc>
                  <a:txBody>
                    <a:bodyPr/>
                    <a:lstStyle/>
                    <a:p>
                      <a:r>
                        <a:rPr lang="en-GB" dirty="0"/>
                        <a:t>Depression</a:t>
                      </a:r>
                    </a:p>
                  </a:txBody>
                  <a:tcPr/>
                </a:tc>
                <a:tc>
                  <a:txBody>
                    <a:bodyPr/>
                    <a:lstStyle/>
                    <a:p>
                      <a:pPr algn="r"/>
                      <a:r>
                        <a:rPr lang="en-GB" dirty="0"/>
                        <a:t>10.9%</a:t>
                      </a:r>
                    </a:p>
                    <a:p>
                      <a:pPr algn="r"/>
                      <a:r>
                        <a:rPr lang="en-GB" dirty="0"/>
                        <a:t>(n=204)</a:t>
                      </a:r>
                    </a:p>
                  </a:txBody>
                  <a:tcPr/>
                </a:tc>
                <a:tc>
                  <a:txBody>
                    <a:bodyPr/>
                    <a:lstStyle/>
                    <a:p>
                      <a:pPr algn="r"/>
                      <a:r>
                        <a:rPr lang="en-GB" b="1" dirty="0"/>
                        <a:t>47.8%</a:t>
                      </a:r>
                    </a:p>
                    <a:p>
                      <a:pPr algn="r"/>
                      <a:r>
                        <a:rPr lang="en-GB" dirty="0"/>
                        <a:t>(98/204)</a:t>
                      </a:r>
                    </a:p>
                  </a:txBody>
                  <a:tcPr/>
                </a:tc>
                <a:extLst>
                  <a:ext uri="{0D108BD9-81ED-4DB2-BD59-A6C34878D82A}">
                    <a16:rowId xmlns:a16="http://schemas.microsoft.com/office/drawing/2014/main" val="2517885242"/>
                  </a:ext>
                </a:extLst>
              </a:tr>
            </a:tbl>
          </a:graphicData>
        </a:graphic>
      </p:graphicFrame>
      <p:sp>
        <p:nvSpPr>
          <p:cNvPr id="6" name="Oval 5">
            <a:extLst>
              <a:ext uri="{FF2B5EF4-FFF2-40B4-BE49-F238E27FC236}">
                <a16:creationId xmlns:a16="http://schemas.microsoft.com/office/drawing/2014/main" id="{40E04343-CCD8-4EA2-AF94-87CAB5FF2228}"/>
              </a:ext>
            </a:extLst>
          </p:cNvPr>
          <p:cNvSpPr/>
          <p:nvPr/>
        </p:nvSpPr>
        <p:spPr>
          <a:xfrm>
            <a:off x="8539686" y="1417639"/>
            <a:ext cx="2716695" cy="4717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88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73FB-67E2-4994-9838-E17F58488355}"/>
              </a:ext>
            </a:extLst>
          </p:cNvPr>
          <p:cNvSpPr>
            <a:spLocks noGrp="1"/>
          </p:cNvSpPr>
          <p:nvPr>
            <p:ph type="title"/>
          </p:nvPr>
        </p:nvSpPr>
        <p:spPr>
          <a:xfrm>
            <a:off x="386993" y="1987429"/>
            <a:ext cx="2961644" cy="1362075"/>
          </a:xfrm>
        </p:spPr>
        <p:txBody>
          <a:bodyPr/>
          <a:lstStyle/>
          <a:p>
            <a:r>
              <a:rPr lang="en-US" sz="4800" dirty="0"/>
              <a:t>Nothing new! </a:t>
            </a:r>
            <a:endParaRPr lang="en-GB" sz="4800" dirty="0"/>
          </a:p>
        </p:txBody>
      </p:sp>
      <p:pic>
        <p:nvPicPr>
          <p:cNvPr id="5" name="Picture 4">
            <a:extLst>
              <a:ext uri="{FF2B5EF4-FFF2-40B4-BE49-F238E27FC236}">
                <a16:creationId xmlns:a16="http://schemas.microsoft.com/office/drawing/2014/main" id="{33DBA306-32F5-4A4D-9940-D5AC6C03244B}"/>
              </a:ext>
            </a:extLst>
          </p:cNvPr>
          <p:cNvPicPr>
            <a:picLocks noChangeAspect="1"/>
          </p:cNvPicPr>
          <p:nvPr/>
        </p:nvPicPr>
        <p:blipFill>
          <a:blip r:embed="rId2"/>
          <a:stretch>
            <a:fillRect/>
          </a:stretch>
        </p:blipFill>
        <p:spPr>
          <a:xfrm>
            <a:off x="3873357" y="184935"/>
            <a:ext cx="7931650" cy="401974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B9B260F-D587-469E-9418-FD741D127170}"/>
              </a:ext>
            </a:extLst>
          </p:cNvPr>
          <p:cNvSpPr txBox="1"/>
          <p:nvPr/>
        </p:nvSpPr>
        <p:spPr>
          <a:xfrm flipH="1">
            <a:off x="3873358" y="4572000"/>
            <a:ext cx="8318642" cy="830997"/>
          </a:xfrm>
          <a:prstGeom prst="rect">
            <a:avLst/>
          </a:prstGeom>
          <a:noFill/>
        </p:spPr>
        <p:txBody>
          <a:bodyPr wrap="square" rtlCol="0">
            <a:spAutoFit/>
          </a:bodyPr>
          <a:lstStyle/>
          <a:p>
            <a:r>
              <a:rPr lang="en-US" sz="2400" dirty="0"/>
              <a:t>12 studies</a:t>
            </a:r>
          </a:p>
          <a:p>
            <a:r>
              <a:rPr lang="en-US" sz="2400" dirty="0"/>
              <a:t>Pooled detection 3.9% for mild; 7.0% for severe depression </a:t>
            </a:r>
            <a:endParaRPr lang="en-GB" sz="2400" dirty="0"/>
          </a:p>
        </p:txBody>
      </p:sp>
    </p:spTree>
    <p:extLst>
      <p:ext uri="{BB962C8B-B14F-4D97-AF65-F5344CB8AC3E}">
        <p14:creationId xmlns:p14="http://schemas.microsoft.com/office/powerpoint/2010/main" val="203704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D7FDDE-90DE-4168-9D8C-45CC2516645C}"/>
              </a:ext>
            </a:extLst>
          </p:cNvPr>
          <p:cNvSpPr/>
          <p:nvPr/>
        </p:nvSpPr>
        <p:spPr>
          <a:xfrm>
            <a:off x="7847854" y="1653633"/>
            <a:ext cx="3939335" cy="50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969956A-3002-4A57-9F94-879365011E4C}"/>
              </a:ext>
            </a:extLst>
          </p:cNvPr>
          <p:cNvSpPr/>
          <p:nvPr/>
        </p:nvSpPr>
        <p:spPr>
          <a:xfrm>
            <a:off x="4062251" y="1653633"/>
            <a:ext cx="3595689" cy="50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0E4B5FC-F540-442E-8B23-A1104D1FBC70}"/>
              </a:ext>
            </a:extLst>
          </p:cNvPr>
          <p:cNvSpPr/>
          <p:nvPr/>
        </p:nvSpPr>
        <p:spPr>
          <a:xfrm>
            <a:off x="290511" y="1653635"/>
            <a:ext cx="3595689" cy="50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4B9EDD77-32B6-47E5-A7AE-EFC3BEC24632}"/>
              </a:ext>
            </a:extLst>
          </p:cNvPr>
          <p:cNvSpPr>
            <a:spLocks noGrp="1"/>
          </p:cNvSpPr>
          <p:nvPr>
            <p:ph type="title"/>
          </p:nvPr>
        </p:nvSpPr>
        <p:spPr>
          <a:xfrm>
            <a:off x="290510" y="3759"/>
            <a:ext cx="10972800" cy="1143000"/>
          </a:xfrm>
          <a:solidFill>
            <a:schemeClr val="bg1"/>
          </a:solidFill>
        </p:spPr>
        <p:txBody>
          <a:bodyPr/>
          <a:lstStyle/>
          <a:p>
            <a:r>
              <a:rPr lang="en-US" dirty="0"/>
              <a:t>But why? </a:t>
            </a:r>
            <a:endParaRPr lang="en-GB" dirty="0"/>
          </a:p>
        </p:txBody>
      </p:sp>
      <p:sp>
        <p:nvSpPr>
          <p:cNvPr id="2" name="TextBox 1">
            <a:extLst>
              <a:ext uri="{FF2B5EF4-FFF2-40B4-BE49-F238E27FC236}">
                <a16:creationId xmlns:a16="http://schemas.microsoft.com/office/drawing/2014/main" id="{B2F0F29D-0316-41DC-B6D8-2C24D84A65AA}"/>
              </a:ext>
            </a:extLst>
          </p:cNvPr>
          <p:cNvSpPr txBox="1"/>
          <p:nvPr/>
        </p:nvSpPr>
        <p:spPr>
          <a:xfrm>
            <a:off x="4714875" y="2021798"/>
            <a:ext cx="2171700" cy="1015663"/>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Lack needed communication skills</a:t>
            </a:r>
            <a:endParaRPr lang="en-GB" sz="2000" dirty="0"/>
          </a:p>
        </p:txBody>
      </p:sp>
      <p:sp>
        <p:nvSpPr>
          <p:cNvPr id="5" name="TextBox 4">
            <a:extLst>
              <a:ext uri="{FF2B5EF4-FFF2-40B4-BE49-F238E27FC236}">
                <a16:creationId xmlns:a16="http://schemas.microsoft.com/office/drawing/2014/main" id="{252B4C6F-D3A2-4D2D-B1B9-9472584E8702}"/>
              </a:ext>
            </a:extLst>
          </p:cNvPr>
          <p:cNvSpPr txBox="1"/>
          <p:nvPr/>
        </p:nvSpPr>
        <p:spPr>
          <a:xfrm>
            <a:off x="4267200" y="3285607"/>
            <a:ext cx="990600" cy="400110"/>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Stigma</a:t>
            </a:r>
            <a:endParaRPr lang="en-GB" sz="2000" dirty="0"/>
          </a:p>
        </p:txBody>
      </p:sp>
      <p:sp>
        <p:nvSpPr>
          <p:cNvPr id="8" name="TextBox 7">
            <a:extLst>
              <a:ext uri="{FF2B5EF4-FFF2-40B4-BE49-F238E27FC236}">
                <a16:creationId xmlns:a16="http://schemas.microsoft.com/office/drawing/2014/main" id="{DCBF7DAF-A937-4785-9CE8-17BF1E3BE175}"/>
              </a:ext>
            </a:extLst>
          </p:cNvPr>
          <p:cNvSpPr txBox="1"/>
          <p:nvPr/>
        </p:nvSpPr>
        <p:spPr>
          <a:xfrm>
            <a:off x="7931995" y="3992014"/>
            <a:ext cx="1504951" cy="1015663"/>
          </a:xfrm>
          <a:prstGeom prst="rect">
            <a:avLst/>
          </a:prstGeom>
          <a:solidFill>
            <a:schemeClr val="bg1"/>
          </a:solidFill>
          <a:ln w="38100">
            <a:solidFill>
              <a:srgbClr val="002060"/>
            </a:solidFill>
          </a:ln>
        </p:spPr>
        <p:txBody>
          <a:bodyPr wrap="square" rtlCol="0">
            <a:spAutoFit/>
          </a:bodyPr>
          <a:lstStyle/>
          <a:p>
            <a:pPr algn="ctr"/>
            <a:r>
              <a:rPr lang="en-US" sz="2000" dirty="0"/>
              <a:t>Not reinforced by HMIS</a:t>
            </a:r>
            <a:endParaRPr lang="en-GB" sz="2000" dirty="0"/>
          </a:p>
        </p:txBody>
      </p:sp>
      <p:sp>
        <p:nvSpPr>
          <p:cNvPr id="9" name="TextBox 8">
            <a:extLst>
              <a:ext uri="{FF2B5EF4-FFF2-40B4-BE49-F238E27FC236}">
                <a16:creationId xmlns:a16="http://schemas.microsoft.com/office/drawing/2014/main" id="{A1CCA5A2-FA22-448C-A5BC-004F4F57A2C9}"/>
              </a:ext>
            </a:extLst>
          </p:cNvPr>
          <p:cNvSpPr txBox="1"/>
          <p:nvPr/>
        </p:nvSpPr>
        <p:spPr>
          <a:xfrm>
            <a:off x="9877960" y="2622204"/>
            <a:ext cx="1647290" cy="707886"/>
          </a:xfrm>
          <a:prstGeom prst="rect">
            <a:avLst/>
          </a:prstGeom>
          <a:solidFill>
            <a:schemeClr val="bg1"/>
          </a:solidFill>
          <a:ln w="38100">
            <a:solidFill>
              <a:srgbClr val="002060"/>
            </a:solidFill>
          </a:ln>
        </p:spPr>
        <p:txBody>
          <a:bodyPr wrap="square" rtlCol="0">
            <a:spAutoFit/>
          </a:bodyPr>
          <a:lstStyle/>
          <a:p>
            <a:pPr algn="ctr"/>
            <a:r>
              <a:rPr lang="en-US" sz="2000" dirty="0"/>
              <a:t>Time pressures</a:t>
            </a:r>
            <a:endParaRPr lang="en-GB" sz="2000" dirty="0"/>
          </a:p>
        </p:txBody>
      </p:sp>
      <p:sp>
        <p:nvSpPr>
          <p:cNvPr id="10" name="TextBox 9">
            <a:extLst>
              <a:ext uri="{FF2B5EF4-FFF2-40B4-BE49-F238E27FC236}">
                <a16:creationId xmlns:a16="http://schemas.microsoft.com/office/drawing/2014/main" id="{A2FCEC7F-0C82-45CC-80A2-4E2D70A42841}"/>
              </a:ext>
            </a:extLst>
          </p:cNvPr>
          <p:cNvSpPr txBox="1"/>
          <p:nvPr/>
        </p:nvSpPr>
        <p:spPr>
          <a:xfrm>
            <a:off x="9769651" y="3772059"/>
            <a:ext cx="1943100" cy="1323439"/>
          </a:xfrm>
          <a:prstGeom prst="rect">
            <a:avLst/>
          </a:prstGeom>
          <a:solidFill>
            <a:schemeClr val="bg1"/>
          </a:solidFill>
          <a:ln w="38100">
            <a:solidFill>
              <a:srgbClr val="002060"/>
            </a:solidFill>
          </a:ln>
        </p:spPr>
        <p:txBody>
          <a:bodyPr wrap="square" rtlCol="0">
            <a:spAutoFit/>
          </a:bodyPr>
          <a:lstStyle/>
          <a:p>
            <a:pPr algn="ctr"/>
            <a:r>
              <a:rPr lang="en-US" sz="2000" dirty="0"/>
              <a:t>Lack of acceptable and feasible interventions</a:t>
            </a:r>
            <a:endParaRPr lang="en-GB" sz="2000" dirty="0"/>
          </a:p>
        </p:txBody>
      </p:sp>
      <p:sp>
        <p:nvSpPr>
          <p:cNvPr id="11" name="TextBox 10">
            <a:extLst>
              <a:ext uri="{FF2B5EF4-FFF2-40B4-BE49-F238E27FC236}">
                <a16:creationId xmlns:a16="http://schemas.microsoft.com/office/drawing/2014/main" id="{C6FE8629-35CC-49B9-ACE8-3E680CD2938C}"/>
              </a:ext>
            </a:extLst>
          </p:cNvPr>
          <p:cNvSpPr txBox="1"/>
          <p:nvPr/>
        </p:nvSpPr>
        <p:spPr>
          <a:xfrm>
            <a:off x="697709" y="2023567"/>
            <a:ext cx="1827195" cy="1015663"/>
          </a:xfrm>
          <a:prstGeom prst="rect">
            <a:avLst/>
          </a:prstGeom>
          <a:solidFill>
            <a:schemeClr val="bg1"/>
          </a:solidFill>
          <a:ln w="38100">
            <a:solidFill>
              <a:srgbClr val="002060"/>
            </a:solidFill>
          </a:ln>
        </p:spPr>
        <p:txBody>
          <a:bodyPr wrap="square" rtlCol="0">
            <a:spAutoFit/>
          </a:bodyPr>
          <a:lstStyle/>
          <a:p>
            <a:pPr algn="ctr"/>
            <a:r>
              <a:rPr lang="en-US" sz="2000" dirty="0"/>
              <a:t>Low awareness in patient</a:t>
            </a:r>
            <a:endParaRPr lang="en-GB" sz="2000" dirty="0"/>
          </a:p>
        </p:txBody>
      </p:sp>
      <p:sp>
        <p:nvSpPr>
          <p:cNvPr id="12" name="TextBox 11">
            <a:extLst>
              <a:ext uri="{FF2B5EF4-FFF2-40B4-BE49-F238E27FC236}">
                <a16:creationId xmlns:a16="http://schemas.microsoft.com/office/drawing/2014/main" id="{06EF1053-AADC-4F53-9386-9B85C686E9E2}"/>
              </a:ext>
            </a:extLst>
          </p:cNvPr>
          <p:cNvSpPr txBox="1"/>
          <p:nvPr/>
        </p:nvSpPr>
        <p:spPr>
          <a:xfrm>
            <a:off x="4645193" y="5937191"/>
            <a:ext cx="1943100" cy="400110"/>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Not confident</a:t>
            </a:r>
            <a:endParaRPr lang="en-GB" sz="2000" dirty="0"/>
          </a:p>
        </p:txBody>
      </p:sp>
      <p:sp>
        <p:nvSpPr>
          <p:cNvPr id="14" name="TextBox 13">
            <a:extLst>
              <a:ext uri="{FF2B5EF4-FFF2-40B4-BE49-F238E27FC236}">
                <a16:creationId xmlns:a16="http://schemas.microsoft.com/office/drawing/2014/main" id="{A8AC5E22-08A6-4D58-8061-0B5A3B11C966}"/>
              </a:ext>
            </a:extLst>
          </p:cNvPr>
          <p:cNvSpPr txBox="1"/>
          <p:nvPr/>
        </p:nvSpPr>
        <p:spPr>
          <a:xfrm>
            <a:off x="1526384" y="3316228"/>
            <a:ext cx="1943100" cy="707886"/>
          </a:xfrm>
          <a:prstGeom prst="rect">
            <a:avLst/>
          </a:prstGeom>
          <a:solidFill>
            <a:schemeClr val="bg1"/>
          </a:solidFill>
          <a:ln w="38100">
            <a:solidFill>
              <a:srgbClr val="002060"/>
            </a:solidFill>
          </a:ln>
        </p:spPr>
        <p:txBody>
          <a:bodyPr wrap="square" rtlCol="0">
            <a:spAutoFit/>
          </a:bodyPr>
          <a:lstStyle/>
          <a:p>
            <a:pPr algn="ctr"/>
            <a:r>
              <a:rPr lang="en-US" sz="2000" dirty="0"/>
              <a:t>Alternative attributions</a:t>
            </a:r>
            <a:endParaRPr lang="en-GB" sz="2000" dirty="0"/>
          </a:p>
        </p:txBody>
      </p:sp>
      <p:sp>
        <p:nvSpPr>
          <p:cNvPr id="16" name="TextBox 15">
            <a:extLst>
              <a:ext uri="{FF2B5EF4-FFF2-40B4-BE49-F238E27FC236}">
                <a16:creationId xmlns:a16="http://schemas.microsoft.com/office/drawing/2014/main" id="{8173568A-2E39-4AC9-8504-391C0D82BDCE}"/>
              </a:ext>
            </a:extLst>
          </p:cNvPr>
          <p:cNvSpPr txBox="1"/>
          <p:nvPr/>
        </p:nvSpPr>
        <p:spPr>
          <a:xfrm>
            <a:off x="1059659" y="4308206"/>
            <a:ext cx="1943100" cy="1015663"/>
          </a:xfrm>
          <a:prstGeom prst="rect">
            <a:avLst/>
          </a:prstGeom>
          <a:solidFill>
            <a:schemeClr val="bg1"/>
          </a:solidFill>
          <a:ln w="38100">
            <a:solidFill>
              <a:srgbClr val="002060"/>
            </a:solidFill>
          </a:ln>
        </p:spPr>
        <p:txBody>
          <a:bodyPr wrap="square" rtlCol="0">
            <a:spAutoFit/>
          </a:bodyPr>
          <a:lstStyle/>
          <a:p>
            <a:pPr algn="ctr"/>
            <a:r>
              <a:rPr lang="en-US" sz="2000" dirty="0"/>
              <a:t>Not expected to discuss at health </a:t>
            </a:r>
            <a:r>
              <a:rPr lang="en-US" sz="2000" dirty="0" err="1"/>
              <a:t>centre</a:t>
            </a:r>
            <a:endParaRPr lang="en-GB" sz="2000" dirty="0"/>
          </a:p>
        </p:txBody>
      </p:sp>
      <p:sp>
        <p:nvSpPr>
          <p:cNvPr id="17" name="TextBox 16">
            <a:extLst>
              <a:ext uri="{FF2B5EF4-FFF2-40B4-BE49-F238E27FC236}">
                <a16:creationId xmlns:a16="http://schemas.microsoft.com/office/drawing/2014/main" id="{FC250FA2-7907-46A2-9B91-42A769D2225A}"/>
              </a:ext>
            </a:extLst>
          </p:cNvPr>
          <p:cNvSpPr txBox="1"/>
          <p:nvPr/>
        </p:nvSpPr>
        <p:spPr>
          <a:xfrm>
            <a:off x="8070106" y="3016392"/>
            <a:ext cx="1495427" cy="707886"/>
          </a:xfrm>
          <a:prstGeom prst="rect">
            <a:avLst/>
          </a:prstGeom>
          <a:solidFill>
            <a:schemeClr val="bg1"/>
          </a:solidFill>
          <a:ln w="38100">
            <a:solidFill>
              <a:srgbClr val="002060"/>
            </a:solidFill>
          </a:ln>
        </p:spPr>
        <p:txBody>
          <a:bodyPr wrap="square" rtlCol="0">
            <a:spAutoFit/>
          </a:bodyPr>
          <a:lstStyle/>
          <a:p>
            <a:pPr algn="ctr"/>
            <a:r>
              <a:rPr lang="en-US" sz="2000" dirty="0"/>
              <a:t>No referral pathways </a:t>
            </a:r>
            <a:endParaRPr lang="en-GB" sz="2000" dirty="0"/>
          </a:p>
        </p:txBody>
      </p:sp>
      <p:sp>
        <p:nvSpPr>
          <p:cNvPr id="18" name="TextBox 17">
            <a:extLst>
              <a:ext uri="{FF2B5EF4-FFF2-40B4-BE49-F238E27FC236}">
                <a16:creationId xmlns:a16="http://schemas.microsoft.com/office/drawing/2014/main" id="{3E445E38-7773-4000-BF32-CC4B22CAF62D}"/>
              </a:ext>
            </a:extLst>
          </p:cNvPr>
          <p:cNvSpPr txBox="1"/>
          <p:nvPr/>
        </p:nvSpPr>
        <p:spPr>
          <a:xfrm>
            <a:off x="4505327" y="4139577"/>
            <a:ext cx="1943100" cy="707886"/>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Emotional </a:t>
            </a:r>
            <a:r>
              <a:rPr lang="en-US" sz="2000" dirty="0" err="1"/>
              <a:t>labour</a:t>
            </a:r>
            <a:endParaRPr lang="en-GB" sz="2000" dirty="0"/>
          </a:p>
        </p:txBody>
      </p:sp>
      <p:sp>
        <p:nvSpPr>
          <p:cNvPr id="19" name="TextBox 18">
            <a:extLst>
              <a:ext uri="{FF2B5EF4-FFF2-40B4-BE49-F238E27FC236}">
                <a16:creationId xmlns:a16="http://schemas.microsoft.com/office/drawing/2014/main" id="{E15EC45E-22DF-4A41-9EDA-C39306C2E153}"/>
              </a:ext>
            </a:extLst>
          </p:cNvPr>
          <p:cNvSpPr txBox="1"/>
          <p:nvPr/>
        </p:nvSpPr>
        <p:spPr>
          <a:xfrm>
            <a:off x="8963369" y="5511467"/>
            <a:ext cx="1943100" cy="707886"/>
          </a:xfrm>
          <a:prstGeom prst="rect">
            <a:avLst/>
          </a:prstGeom>
          <a:solidFill>
            <a:schemeClr val="bg1"/>
          </a:solidFill>
          <a:ln w="38100">
            <a:solidFill>
              <a:srgbClr val="002060"/>
            </a:solidFill>
          </a:ln>
        </p:spPr>
        <p:txBody>
          <a:bodyPr wrap="square" rtlCol="0">
            <a:spAutoFit/>
          </a:bodyPr>
          <a:lstStyle/>
          <a:p>
            <a:pPr algn="ctr"/>
            <a:r>
              <a:rPr lang="en-US" sz="2000" dirty="0"/>
              <a:t>Inadequate supervision</a:t>
            </a:r>
            <a:endParaRPr lang="en-GB" sz="2000" dirty="0"/>
          </a:p>
        </p:txBody>
      </p:sp>
      <p:sp>
        <p:nvSpPr>
          <p:cNvPr id="20" name="TextBox 19">
            <a:extLst>
              <a:ext uri="{FF2B5EF4-FFF2-40B4-BE49-F238E27FC236}">
                <a16:creationId xmlns:a16="http://schemas.microsoft.com/office/drawing/2014/main" id="{49F77A33-C3FE-46B6-ABD4-879515C38C6E}"/>
              </a:ext>
            </a:extLst>
          </p:cNvPr>
          <p:cNvSpPr txBox="1"/>
          <p:nvPr/>
        </p:nvSpPr>
        <p:spPr>
          <a:xfrm>
            <a:off x="5490962" y="5040209"/>
            <a:ext cx="1943100" cy="707886"/>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Own problems or burnout</a:t>
            </a:r>
            <a:endParaRPr lang="en-GB" sz="2000" dirty="0"/>
          </a:p>
        </p:txBody>
      </p:sp>
      <p:sp>
        <p:nvSpPr>
          <p:cNvPr id="21" name="TextBox 20">
            <a:extLst>
              <a:ext uri="{FF2B5EF4-FFF2-40B4-BE49-F238E27FC236}">
                <a16:creationId xmlns:a16="http://schemas.microsoft.com/office/drawing/2014/main" id="{E0AF7FE0-714B-4052-A48E-8A5ED39B7C1D}"/>
              </a:ext>
            </a:extLst>
          </p:cNvPr>
          <p:cNvSpPr txBox="1"/>
          <p:nvPr/>
        </p:nvSpPr>
        <p:spPr>
          <a:xfrm>
            <a:off x="6001138" y="3186377"/>
            <a:ext cx="1514475" cy="707886"/>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Lack of knowledge</a:t>
            </a:r>
            <a:endParaRPr lang="en-GB" sz="2000" dirty="0"/>
          </a:p>
        </p:txBody>
      </p:sp>
      <p:sp>
        <p:nvSpPr>
          <p:cNvPr id="22" name="TextBox 21">
            <a:extLst>
              <a:ext uri="{FF2B5EF4-FFF2-40B4-BE49-F238E27FC236}">
                <a16:creationId xmlns:a16="http://schemas.microsoft.com/office/drawing/2014/main" id="{634692D9-7CCB-4E3D-96CC-6137B889D02C}"/>
              </a:ext>
            </a:extLst>
          </p:cNvPr>
          <p:cNvSpPr txBox="1"/>
          <p:nvPr/>
        </p:nvSpPr>
        <p:spPr>
          <a:xfrm>
            <a:off x="716760" y="5583248"/>
            <a:ext cx="1943100" cy="707886"/>
          </a:xfrm>
          <a:prstGeom prst="rect">
            <a:avLst/>
          </a:prstGeom>
          <a:solidFill>
            <a:schemeClr val="bg1"/>
          </a:solidFill>
          <a:ln w="38100">
            <a:solidFill>
              <a:srgbClr val="002060"/>
            </a:solidFill>
          </a:ln>
        </p:spPr>
        <p:txBody>
          <a:bodyPr wrap="square" rtlCol="0">
            <a:spAutoFit/>
          </a:bodyPr>
          <a:lstStyle/>
          <a:p>
            <a:pPr algn="ctr"/>
            <a:r>
              <a:rPr lang="en-US" sz="2000" dirty="0"/>
              <a:t>Different manifestations</a:t>
            </a:r>
            <a:endParaRPr lang="en-GB" sz="2000" dirty="0"/>
          </a:p>
        </p:txBody>
      </p:sp>
      <p:sp>
        <p:nvSpPr>
          <p:cNvPr id="25" name="TextBox 24">
            <a:extLst>
              <a:ext uri="{FF2B5EF4-FFF2-40B4-BE49-F238E27FC236}">
                <a16:creationId xmlns:a16="http://schemas.microsoft.com/office/drawing/2014/main" id="{413FA50A-99F3-45C8-B01A-E75878355294}"/>
              </a:ext>
            </a:extLst>
          </p:cNvPr>
          <p:cNvSpPr txBox="1"/>
          <p:nvPr/>
        </p:nvSpPr>
        <p:spPr>
          <a:xfrm>
            <a:off x="8188528" y="1917129"/>
            <a:ext cx="2490816" cy="400110"/>
          </a:xfrm>
          <a:prstGeom prst="rect">
            <a:avLst/>
          </a:prstGeom>
          <a:solidFill>
            <a:schemeClr val="bg1"/>
          </a:solidFill>
          <a:ln w="38100">
            <a:solidFill>
              <a:srgbClr val="002060"/>
            </a:solidFill>
          </a:ln>
        </p:spPr>
        <p:txBody>
          <a:bodyPr wrap="square" rtlCol="0">
            <a:spAutoFit/>
          </a:bodyPr>
          <a:lstStyle/>
          <a:p>
            <a:pPr algn="ctr"/>
            <a:r>
              <a:rPr lang="en-US" sz="2000" dirty="0"/>
              <a:t>No private space</a:t>
            </a:r>
            <a:endParaRPr lang="en-GB" sz="2000" dirty="0"/>
          </a:p>
        </p:txBody>
      </p:sp>
      <p:sp>
        <p:nvSpPr>
          <p:cNvPr id="26" name="TextBox 25">
            <a:extLst>
              <a:ext uri="{FF2B5EF4-FFF2-40B4-BE49-F238E27FC236}">
                <a16:creationId xmlns:a16="http://schemas.microsoft.com/office/drawing/2014/main" id="{390217AE-E0F8-42F6-AF8D-6E7373F95CA9}"/>
              </a:ext>
            </a:extLst>
          </p:cNvPr>
          <p:cNvSpPr txBox="1"/>
          <p:nvPr/>
        </p:nvSpPr>
        <p:spPr>
          <a:xfrm flipH="1">
            <a:off x="302416" y="1206929"/>
            <a:ext cx="3583784" cy="461665"/>
          </a:xfrm>
          <a:prstGeom prst="rect">
            <a:avLst/>
          </a:prstGeom>
          <a:solidFill>
            <a:schemeClr val="accent1">
              <a:lumMod val="25000"/>
            </a:schemeClr>
          </a:solidFill>
        </p:spPr>
        <p:txBody>
          <a:bodyPr wrap="square" rtlCol="0">
            <a:spAutoFit/>
          </a:bodyPr>
          <a:lstStyle/>
          <a:p>
            <a:pPr algn="ctr"/>
            <a:r>
              <a:rPr lang="en-US" sz="2400" dirty="0">
                <a:solidFill>
                  <a:schemeClr val="bg1"/>
                </a:solidFill>
              </a:rPr>
              <a:t>Patient &amp; community</a:t>
            </a:r>
            <a:endParaRPr lang="en-GB" sz="2400" dirty="0">
              <a:solidFill>
                <a:schemeClr val="bg1"/>
              </a:solidFill>
            </a:endParaRPr>
          </a:p>
        </p:txBody>
      </p:sp>
      <p:sp>
        <p:nvSpPr>
          <p:cNvPr id="27" name="TextBox 26">
            <a:extLst>
              <a:ext uri="{FF2B5EF4-FFF2-40B4-BE49-F238E27FC236}">
                <a16:creationId xmlns:a16="http://schemas.microsoft.com/office/drawing/2014/main" id="{17536D1F-1416-4965-848E-C49474FB8BD7}"/>
              </a:ext>
            </a:extLst>
          </p:cNvPr>
          <p:cNvSpPr txBox="1"/>
          <p:nvPr/>
        </p:nvSpPr>
        <p:spPr>
          <a:xfrm flipH="1">
            <a:off x="4060030" y="1206930"/>
            <a:ext cx="3595688" cy="461665"/>
          </a:xfrm>
          <a:prstGeom prst="rect">
            <a:avLst/>
          </a:prstGeom>
          <a:solidFill>
            <a:schemeClr val="accent1">
              <a:lumMod val="25000"/>
            </a:schemeClr>
          </a:solidFill>
        </p:spPr>
        <p:txBody>
          <a:bodyPr wrap="square" rtlCol="0">
            <a:spAutoFit/>
          </a:bodyPr>
          <a:lstStyle/>
          <a:p>
            <a:pPr algn="ctr"/>
            <a:r>
              <a:rPr lang="en-US" sz="2400" dirty="0">
                <a:solidFill>
                  <a:schemeClr val="bg1"/>
                </a:solidFill>
              </a:rPr>
              <a:t>Health worker</a:t>
            </a:r>
            <a:endParaRPr lang="en-GB" sz="2400" dirty="0">
              <a:solidFill>
                <a:schemeClr val="bg1"/>
              </a:solidFill>
            </a:endParaRPr>
          </a:p>
        </p:txBody>
      </p:sp>
      <p:sp>
        <p:nvSpPr>
          <p:cNvPr id="28" name="TextBox 27">
            <a:extLst>
              <a:ext uri="{FF2B5EF4-FFF2-40B4-BE49-F238E27FC236}">
                <a16:creationId xmlns:a16="http://schemas.microsoft.com/office/drawing/2014/main" id="{6E0219D6-5598-4214-A39A-CBB1A281F570}"/>
              </a:ext>
            </a:extLst>
          </p:cNvPr>
          <p:cNvSpPr txBox="1"/>
          <p:nvPr/>
        </p:nvSpPr>
        <p:spPr>
          <a:xfrm flipH="1">
            <a:off x="7844651" y="1206930"/>
            <a:ext cx="3966348" cy="461665"/>
          </a:xfrm>
          <a:prstGeom prst="rect">
            <a:avLst/>
          </a:prstGeom>
          <a:solidFill>
            <a:schemeClr val="accent1">
              <a:lumMod val="25000"/>
            </a:schemeClr>
          </a:solidFill>
        </p:spPr>
        <p:txBody>
          <a:bodyPr wrap="square" rtlCol="0">
            <a:spAutoFit/>
          </a:bodyPr>
          <a:lstStyle/>
          <a:p>
            <a:pPr algn="ctr"/>
            <a:r>
              <a:rPr lang="en-US" sz="2400" dirty="0">
                <a:solidFill>
                  <a:schemeClr val="bg1"/>
                </a:solidFill>
              </a:rPr>
              <a:t>Health system</a:t>
            </a:r>
            <a:endParaRPr lang="en-GB" sz="2400" dirty="0">
              <a:solidFill>
                <a:schemeClr val="bg1"/>
              </a:solidFill>
            </a:endParaRPr>
          </a:p>
        </p:txBody>
      </p:sp>
      <p:sp>
        <p:nvSpPr>
          <p:cNvPr id="31" name="TextBox 30">
            <a:extLst>
              <a:ext uri="{FF2B5EF4-FFF2-40B4-BE49-F238E27FC236}">
                <a16:creationId xmlns:a16="http://schemas.microsoft.com/office/drawing/2014/main" id="{B070EA0F-B315-4FE6-B3C7-7A2C176BD579}"/>
              </a:ext>
            </a:extLst>
          </p:cNvPr>
          <p:cNvSpPr txBox="1"/>
          <p:nvPr/>
        </p:nvSpPr>
        <p:spPr>
          <a:xfrm>
            <a:off x="7737099" y="232569"/>
            <a:ext cx="4134658" cy="923330"/>
          </a:xfrm>
          <a:prstGeom prst="rect">
            <a:avLst/>
          </a:prstGeom>
          <a:noFill/>
        </p:spPr>
        <p:txBody>
          <a:bodyPr wrap="none" rtlCol="0">
            <a:spAutoFit/>
          </a:bodyPr>
          <a:lstStyle/>
          <a:p>
            <a:r>
              <a:rPr lang="en-US" i="1" dirty="0"/>
              <a:t>Tekola et al. Transcultural Psych; 2021</a:t>
            </a:r>
          </a:p>
          <a:p>
            <a:r>
              <a:rPr lang="en-US" i="1" dirty="0"/>
              <a:t>Bitew et al. BMC Psych; 2020</a:t>
            </a:r>
          </a:p>
          <a:p>
            <a:r>
              <a:rPr lang="en-US" i="1" dirty="0"/>
              <a:t>Selamu et al. HRH; 2019</a:t>
            </a:r>
            <a:endParaRPr lang="en-GB" i="1" dirty="0"/>
          </a:p>
        </p:txBody>
      </p:sp>
    </p:spTree>
    <p:extLst>
      <p:ext uri="{BB962C8B-B14F-4D97-AF65-F5344CB8AC3E}">
        <p14:creationId xmlns:p14="http://schemas.microsoft.com/office/powerpoint/2010/main" val="29287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D7FDDE-90DE-4168-9D8C-45CC2516645C}"/>
              </a:ext>
            </a:extLst>
          </p:cNvPr>
          <p:cNvSpPr/>
          <p:nvPr/>
        </p:nvSpPr>
        <p:spPr>
          <a:xfrm>
            <a:off x="7847854" y="1653633"/>
            <a:ext cx="3939335" cy="50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969956A-3002-4A57-9F94-879365011E4C}"/>
              </a:ext>
            </a:extLst>
          </p:cNvPr>
          <p:cNvSpPr/>
          <p:nvPr/>
        </p:nvSpPr>
        <p:spPr>
          <a:xfrm>
            <a:off x="4062251" y="1653633"/>
            <a:ext cx="3595689" cy="50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0E4B5FC-F540-442E-8B23-A1104D1FBC70}"/>
              </a:ext>
            </a:extLst>
          </p:cNvPr>
          <p:cNvSpPr/>
          <p:nvPr/>
        </p:nvSpPr>
        <p:spPr>
          <a:xfrm>
            <a:off x="290511" y="1653635"/>
            <a:ext cx="3595689" cy="506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4B9EDD77-32B6-47E5-A7AE-EFC3BEC24632}"/>
              </a:ext>
            </a:extLst>
          </p:cNvPr>
          <p:cNvSpPr>
            <a:spLocks noGrp="1"/>
          </p:cNvSpPr>
          <p:nvPr>
            <p:ph type="title"/>
          </p:nvPr>
        </p:nvSpPr>
        <p:spPr>
          <a:xfrm>
            <a:off x="290510" y="-43866"/>
            <a:ext cx="10972800" cy="1143000"/>
          </a:xfrm>
          <a:solidFill>
            <a:schemeClr val="bg1"/>
          </a:solidFill>
        </p:spPr>
        <p:txBody>
          <a:bodyPr/>
          <a:lstStyle/>
          <a:p>
            <a:r>
              <a:rPr lang="en-US" dirty="0"/>
              <a:t>What to do? </a:t>
            </a:r>
            <a:endParaRPr lang="en-GB" dirty="0"/>
          </a:p>
        </p:txBody>
      </p:sp>
      <p:sp>
        <p:nvSpPr>
          <p:cNvPr id="2" name="TextBox 1">
            <a:extLst>
              <a:ext uri="{FF2B5EF4-FFF2-40B4-BE49-F238E27FC236}">
                <a16:creationId xmlns:a16="http://schemas.microsoft.com/office/drawing/2014/main" id="{B2F0F29D-0316-41DC-B6D8-2C24D84A65AA}"/>
              </a:ext>
            </a:extLst>
          </p:cNvPr>
          <p:cNvSpPr txBox="1"/>
          <p:nvPr/>
        </p:nvSpPr>
        <p:spPr>
          <a:xfrm>
            <a:off x="4714875" y="2021798"/>
            <a:ext cx="2171700" cy="1015663"/>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Lack needed communication skills</a:t>
            </a:r>
            <a:endParaRPr lang="en-GB" sz="2000" dirty="0"/>
          </a:p>
        </p:txBody>
      </p:sp>
      <p:sp>
        <p:nvSpPr>
          <p:cNvPr id="5" name="TextBox 4">
            <a:extLst>
              <a:ext uri="{FF2B5EF4-FFF2-40B4-BE49-F238E27FC236}">
                <a16:creationId xmlns:a16="http://schemas.microsoft.com/office/drawing/2014/main" id="{252B4C6F-D3A2-4D2D-B1B9-9472584E8702}"/>
              </a:ext>
            </a:extLst>
          </p:cNvPr>
          <p:cNvSpPr txBox="1"/>
          <p:nvPr/>
        </p:nvSpPr>
        <p:spPr>
          <a:xfrm>
            <a:off x="4267200" y="3285607"/>
            <a:ext cx="990600" cy="400110"/>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Stigma</a:t>
            </a:r>
            <a:endParaRPr lang="en-GB" sz="2000" dirty="0"/>
          </a:p>
        </p:txBody>
      </p:sp>
      <p:sp>
        <p:nvSpPr>
          <p:cNvPr id="8" name="TextBox 7">
            <a:extLst>
              <a:ext uri="{FF2B5EF4-FFF2-40B4-BE49-F238E27FC236}">
                <a16:creationId xmlns:a16="http://schemas.microsoft.com/office/drawing/2014/main" id="{DCBF7DAF-A937-4785-9CE8-17BF1E3BE175}"/>
              </a:ext>
            </a:extLst>
          </p:cNvPr>
          <p:cNvSpPr txBox="1"/>
          <p:nvPr/>
        </p:nvSpPr>
        <p:spPr>
          <a:xfrm>
            <a:off x="7931995" y="3992014"/>
            <a:ext cx="1504951" cy="1015663"/>
          </a:xfrm>
          <a:prstGeom prst="rect">
            <a:avLst/>
          </a:prstGeom>
          <a:solidFill>
            <a:schemeClr val="bg1"/>
          </a:solidFill>
          <a:ln w="38100">
            <a:solidFill>
              <a:srgbClr val="002060"/>
            </a:solidFill>
          </a:ln>
        </p:spPr>
        <p:txBody>
          <a:bodyPr wrap="square" rtlCol="0">
            <a:spAutoFit/>
          </a:bodyPr>
          <a:lstStyle/>
          <a:p>
            <a:pPr algn="ctr"/>
            <a:r>
              <a:rPr lang="en-US" sz="2000" dirty="0"/>
              <a:t>Not reinforced by HMIS</a:t>
            </a:r>
            <a:endParaRPr lang="en-GB" sz="2000" dirty="0"/>
          </a:p>
        </p:txBody>
      </p:sp>
      <p:sp>
        <p:nvSpPr>
          <p:cNvPr id="9" name="TextBox 8">
            <a:extLst>
              <a:ext uri="{FF2B5EF4-FFF2-40B4-BE49-F238E27FC236}">
                <a16:creationId xmlns:a16="http://schemas.microsoft.com/office/drawing/2014/main" id="{A1CCA5A2-FA22-448C-A5BC-004F4F57A2C9}"/>
              </a:ext>
            </a:extLst>
          </p:cNvPr>
          <p:cNvSpPr txBox="1"/>
          <p:nvPr/>
        </p:nvSpPr>
        <p:spPr>
          <a:xfrm>
            <a:off x="9877960" y="2622204"/>
            <a:ext cx="1647290" cy="707886"/>
          </a:xfrm>
          <a:prstGeom prst="rect">
            <a:avLst/>
          </a:prstGeom>
          <a:solidFill>
            <a:schemeClr val="bg1"/>
          </a:solidFill>
          <a:ln w="38100">
            <a:solidFill>
              <a:srgbClr val="002060"/>
            </a:solidFill>
          </a:ln>
        </p:spPr>
        <p:txBody>
          <a:bodyPr wrap="square" rtlCol="0">
            <a:spAutoFit/>
          </a:bodyPr>
          <a:lstStyle/>
          <a:p>
            <a:pPr algn="ctr"/>
            <a:r>
              <a:rPr lang="en-US" sz="2000" dirty="0"/>
              <a:t>Time pressures</a:t>
            </a:r>
            <a:endParaRPr lang="en-GB" sz="2000" dirty="0"/>
          </a:p>
        </p:txBody>
      </p:sp>
      <p:sp>
        <p:nvSpPr>
          <p:cNvPr id="10" name="TextBox 9">
            <a:extLst>
              <a:ext uri="{FF2B5EF4-FFF2-40B4-BE49-F238E27FC236}">
                <a16:creationId xmlns:a16="http://schemas.microsoft.com/office/drawing/2014/main" id="{A2FCEC7F-0C82-45CC-80A2-4E2D70A42841}"/>
              </a:ext>
            </a:extLst>
          </p:cNvPr>
          <p:cNvSpPr txBox="1"/>
          <p:nvPr/>
        </p:nvSpPr>
        <p:spPr>
          <a:xfrm>
            <a:off x="9769651" y="3772059"/>
            <a:ext cx="1943100" cy="1323439"/>
          </a:xfrm>
          <a:prstGeom prst="rect">
            <a:avLst/>
          </a:prstGeom>
          <a:solidFill>
            <a:schemeClr val="bg1"/>
          </a:solidFill>
          <a:ln w="38100">
            <a:solidFill>
              <a:srgbClr val="002060"/>
            </a:solidFill>
          </a:ln>
        </p:spPr>
        <p:txBody>
          <a:bodyPr wrap="square" rtlCol="0">
            <a:spAutoFit/>
          </a:bodyPr>
          <a:lstStyle/>
          <a:p>
            <a:pPr algn="ctr"/>
            <a:r>
              <a:rPr lang="en-US" sz="2000" dirty="0"/>
              <a:t>Lack of acceptable and feasible interventions</a:t>
            </a:r>
            <a:endParaRPr lang="en-GB" sz="2000" dirty="0"/>
          </a:p>
        </p:txBody>
      </p:sp>
      <p:sp>
        <p:nvSpPr>
          <p:cNvPr id="11" name="TextBox 10">
            <a:extLst>
              <a:ext uri="{FF2B5EF4-FFF2-40B4-BE49-F238E27FC236}">
                <a16:creationId xmlns:a16="http://schemas.microsoft.com/office/drawing/2014/main" id="{C6FE8629-35CC-49B9-ACE8-3E680CD2938C}"/>
              </a:ext>
            </a:extLst>
          </p:cNvPr>
          <p:cNvSpPr txBox="1"/>
          <p:nvPr/>
        </p:nvSpPr>
        <p:spPr>
          <a:xfrm>
            <a:off x="697709" y="2023567"/>
            <a:ext cx="1827195" cy="1015663"/>
          </a:xfrm>
          <a:prstGeom prst="rect">
            <a:avLst/>
          </a:prstGeom>
          <a:solidFill>
            <a:schemeClr val="bg1"/>
          </a:solidFill>
          <a:ln w="38100">
            <a:solidFill>
              <a:srgbClr val="002060"/>
            </a:solidFill>
          </a:ln>
        </p:spPr>
        <p:txBody>
          <a:bodyPr wrap="square" rtlCol="0">
            <a:spAutoFit/>
          </a:bodyPr>
          <a:lstStyle/>
          <a:p>
            <a:pPr algn="ctr"/>
            <a:r>
              <a:rPr lang="en-US" sz="2000" dirty="0"/>
              <a:t>Low awareness in patient</a:t>
            </a:r>
            <a:endParaRPr lang="en-GB" sz="2000" dirty="0"/>
          </a:p>
        </p:txBody>
      </p:sp>
      <p:sp>
        <p:nvSpPr>
          <p:cNvPr id="12" name="TextBox 11">
            <a:extLst>
              <a:ext uri="{FF2B5EF4-FFF2-40B4-BE49-F238E27FC236}">
                <a16:creationId xmlns:a16="http://schemas.microsoft.com/office/drawing/2014/main" id="{06EF1053-AADC-4F53-9386-9B85C686E9E2}"/>
              </a:ext>
            </a:extLst>
          </p:cNvPr>
          <p:cNvSpPr txBox="1"/>
          <p:nvPr/>
        </p:nvSpPr>
        <p:spPr>
          <a:xfrm>
            <a:off x="4645193" y="5937191"/>
            <a:ext cx="1943100" cy="400110"/>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Not confident</a:t>
            </a:r>
            <a:endParaRPr lang="en-GB" sz="2000" dirty="0"/>
          </a:p>
        </p:txBody>
      </p:sp>
      <p:sp>
        <p:nvSpPr>
          <p:cNvPr id="14" name="TextBox 13">
            <a:extLst>
              <a:ext uri="{FF2B5EF4-FFF2-40B4-BE49-F238E27FC236}">
                <a16:creationId xmlns:a16="http://schemas.microsoft.com/office/drawing/2014/main" id="{A8AC5E22-08A6-4D58-8061-0B5A3B11C966}"/>
              </a:ext>
            </a:extLst>
          </p:cNvPr>
          <p:cNvSpPr txBox="1"/>
          <p:nvPr/>
        </p:nvSpPr>
        <p:spPr>
          <a:xfrm>
            <a:off x="1526384" y="3316228"/>
            <a:ext cx="1943100" cy="707886"/>
          </a:xfrm>
          <a:prstGeom prst="rect">
            <a:avLst/>
          </a:prstGeom>
          <a:solidFill>
            <a:schemeClr val="bg1"/>
          </a:solidFill>
          <a:ln w="38100">
            <a:solidFill>
              <a:srgbClr val="002060"/>
            </a:solidFill>
          </a:ln>
        </p:spPr>
        <p:txBody>
          <a:bodyPr wrap="square" rtlCol="0">
            <a:spAutoFit/>
          </a:bodyPr>
          <a:lstStyle/>
          <a:p>
            <a:pPr algn="ctr"/>
            <a:r>
              <a:rPr lang="en-US" sz="2000" dirty="0"/>
              <a:t>Alternative attributions</a:t>
            </a:r>
            <a:endParaRPr lang="en-GB" sz="2000" dirty="0"/>
          </a:p>
        </p:txBody>
      </p:sp>
      <p:sp>
        <p:nvSpPr>
          <p:cNvPr id="16" name="TextBox 15">
            <a:extLst>
              <a:ext uri="{FF2B5EF4-FFF2-40B4-BE49-F238E27FC236}">
                <a16:creationId xmlns:a16="http://schemas.microsoft.com/office/drawing/2014/main" id="{8173568A-2E39-4AC9-8504-391C0D82BDCE}"/>
              </a:ext>
            </a:extLst>
          </p:cNvPr>
          <p:cNvSpPr txBox="1"/>
          <p:nvPr/>
        </p:nvSpPr>
        <p:spPr>
          <a:xfrm>
            <a:off x="1059659" y="4308206"/>
            <a:ext cx="1943100" cy="1015663"/>
          </a:xfrm>
          <a:prstGeom prst="rect">
            <a:avLst/>
          </a:prstGeom>
          <a:solidFill>
            <a:schemeClr val="bg1"/>
          </a:solidFill>
          <a:ln w="38100">
            <a:solidFill>
              <a:srgbClr val="002060"/>
            </a:solidFill>
          </a:ln>
        </p:spPr>
        <p:txBody>
          <a:bodyPr wrap="square" rtlCol="0">
            <a:spAutoFit/>
          </a:bodyPr>
          <a:lstStyle/>
          <a:p>
            <a:pPr algn="ctr"/>
            <a:r>
              <a:rPr lang="en-US" sz="2000" dirty="0"/>
              <a:t>Not expected to discuss at health </a:t>
            </a:r>
            <a:r>
              <a:rPr lang="en-US" sz="2000" dirty="0" err="1"/>
              <a:t>centre</a:t>
            </a:r>
            <a:endParaRPr lang="en-GB" sz="2000" dirty="0"/>
          </a:p>
        </p:txBody>
      </p:sp>
      <p:sp>
        <p:nvSpPr>
          <p:cNvPr id="17" name="TextBox 16">
            <a:extLst>
              <a:ext uri="{FF2B5EF4-FFF2-40B4-BE49-F238E27FC236}">
                <a16:creationId xmlns:a16="http://schemas.microsoft.com/office/drawing/2014/main" id="{FC250FA2-7907-46A2-9B91-42A769D2225A}"/>
              </a:ext>
            </a:extLst>
          </p:cNvPr>
          <p:cNvSpPr txBox="1"/>
          <p:nvPr/>
        </p:nvSpPr>
        <p:spPr>
          <a:xfrm>
            <a:off x="8070106" y="3016392"/>
            <a:ext cx="1495427" cy="707886"/>
          </a:xfrm>
          <a:prstGeom prst="rect">
            <a:avLst/>
          </a:prstGeom>
          <a:solidFill>
            <a:schemeClr val="bg1"/>
          </a:solidFill>
          <a:ln w="38100">
            <a:solidFill>
              <a:srgbClr val="002060"/>
            </a:solidFill>
          </a:ln>
        </p:spPr>
        <p:txBody>
          <a:bodyPr wrap="square" rtlCol="0">
            <a:spAutoFit/>
          </a:bodyPr>
          <a:lstStyle/>
          <a:p>
            <a:pPr algn="ctr"/>
            <a:r>
              <a:rPr lang="en-US" sz="2000" dirty="0"/>
              <a:t>No referral pathways </a:t>
            </a:r>
            <a:endParaRPr lang="en-GB" sz="2000" dirty="0"/>
          </a:p>
        </p:txBody>
      </p:sp>
      <p:sp>
        <p:nvSpPr>
          <p:cNvPr id="18" name="TextBox 17">
            <a:extLst>
              <a:ext uri="{FF2B5EF4-FFF2-40B4-BE49-F238E27FC236}">
                <a16:creationId xmlns:a16="http://schemas.microsoft.com/office/drawing/2014/main" id="{3E445E38-7773-4000-BF32-CC4B22CAF62D}"/>
              </a:ext>
            </a:extLst>
          </p:cNvPr>
          <p:cNvSpPr txBox="1"/>
          <p:nvPr/>
        </p:nvSpPr>
        <p:spPr>
          <a:xfrm>
            <a:off x="4505327" y="4139577"/>
            <a:ext cx="1943100" cy="707886"/>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Emotional </a:t>
            </a:r>
            <a:r>
              <a:rPr lang="en-US" sz="2000" dirty="0" err="1"/>
              <a:t>labour</a:t>
            </a:r>
            <a:endParaRPr lang="en-GB" sz="2000" dirty="0"/>
          </a:p>
        </p:txBody>
      </p:sp>
      <p:sp>
        <p:nvSpPr>
          <p:cNvPr id="19" name="TextBox 18">
            <a:extLst>
              <a:ext uri="{FF2B5EF4-FFF2-40B4-BE49-F238E27FC236}">
                <a16:creationId xmlns:a16="http://schemas.microsoft.com/office/drawing/2014/main" id="{E15EC45E-22DF-4A41-9EDA-C39306C2E153}"/>
              </a:ext>
            </a:extLst>
          </p:cNvPr>
          <p:cNvSpPr txBox="1"/>
          <p:nvPr/>
        </p:nvSpPr>
        <p:spPr>
          <a:xfrm>
            <a:off x="8963369" y="5511467"/>
            <a:ext cx="1943100" cy="707886"/>
          </a:xfrm>
          <a:prstGeom prst="rect">
            <a:avLst/>
          </a:prstGeom>
          <a:solidFill>
            <a:schemeClr val="bg1"/>
          </a:solidFill>
          <a:ln w="38100">
            <a:solidFill>
              <a:srgbClr val="002060"/>
            </a:solidFill>
          </a:ln>
        </p:spPr>
        <p:txBody>
          <a:bodyPr wrap="square" rtlCol="0">
            <a:spAutoFit/>
          </a:bodyPr>
          <a:lstStyle/>
          <a:p>
            <a:pPr algn="ctr"/>
            <a:r>
              <a:rPr lang="en-US" sz="2000" dirty="0"/>
              <a:t>Inadequate supervision</a:t>
            </a:r>
            <a:endParaRPr lang="en-GB" sz="2000" dirty="0"/>
          </a:p>
        </p:txBody>
      </p:sp>
      <p:sp>
        <p:nvSpPr>
          <p:cNvPr id="20" name="TextBox 19">
            <a:extLst>
              <a:ext uri="{FF2B5EF4-FFF2-40B4-BE49-F238E27FC236}">
                <a16:creationId xmlns:a16="http://schemas.microsoft.com/office/drawing/2014/main" id="{49F77A33-C3FE-46B6-ABD4-879515C38C6E}"/>
              </a:ext>
            </a:extLst>
          </p:cNvPr>
          <p:cNvSpPr txBox="1"/>
          <p:nvPr/>
        </p:nvSpPr>
        <p:spPr>
          <a:xfrm>
            <a:off x="5490962" y="5040209"/>
            <a:ext cx="1943100" cy="707886"/>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Own problems or burnout</a:t>
            </a:r>
            <a:endParaRPr lang="en-GB" sz="2000" dirty="0"/>
          </a:p>
        </p:txBody>
      </p:sp>
      <p:sp>
        <p:nvSpPr>
          <p:cNvPr id="21" name="TextBox 20">
            <a:extLst>
              <a:ext uri="{FF2B5EF4-FFF2-40B4-BE49-F238E27FC236}">
                <a16:creationId xmlns:a16="http://schemas.microsoft.com/office/drawing/2014/main" id="{E0AF7FE0-714B-4052-A48E-8A5ED39B7C1D}"/>
              </a:ext>
            </a:extLst>
          </p:cNvPr>
          <p:cNvSpPr txBox="1"/>
          <p:nvPr/>
        </p:nvSpPr>
        <p:spPr>
          <a:xfrm>
            <a:off x="6001138" y="3186377"/>
            <a:ext cx="1514475" cy="707886"/>
          </a:xfrm>
          <a:prstGeom prst="rect">
            <a:avLst/>
          </a:prstGeom>
          <a:solidFill>
            <a:schemeClr val="bg1">
              <a:lumMod val="95000"/>
            </a:schemeClr>
          </a:solidFill>
          <a:ln w="38100">
            <a:solidFill>
              <a:srgbClr val="002060"/>
            </a:solidFill>
          </a:ln>
        </p:spPr>
        <p:txBody>
          <a:bodyPr wrap="square" rtlCol="0">
            <a:spAutoFit/>
          </a:bodyPr>
          <a:lstStyle/>
          <a:p>
            <a:pPr algn="ctr"/>
            <a:r>
              <a:rPr lang="en-US" sz="2000" dirty="0"/>
              <a:t>Lack of knowledge</a:t>
            </a:r>
            <a:endParaRPr lang="en-GB" sz="2000" dirty="0"/>
          </a:p>
        </p:txBody>
      </p:sp>
      <p:sp>
        <p:nvSpPr>
          <p:cNvPr id="22" name="TextBox 21">
            <a:extLst>
              <a:ext uri="{FF2B5EF4-FFF2-40B4-BE49-F238E27FC236}">
                <a16:creationId xmlns:a16="http://schemas.microsoft.com/office/drawing/2014/main" id="{634692D9-7CCB-4E3D-96CC-6137B889D02C}"/>
              </a:ext>
            </a:extLst>
          </p:cNvPr>
          <p:cNvSpPr txBox="1"/>
          <p:nvPr/>
        </p:nvSpPr>
        <p:spPr>
          <a:xfrm>
            <a:off x="716760" y="5583248"/>
            <a:ext cx="1943100" cy="707886"/>
          </a:xfrm>
          <a:prstGeom prst="rect">
            <a:avLst/>
          </a:prstGeom>
          <a:solidFill>
            <a:schemeClr val="bg1"/>
          </a:solidFill>
          <a:ln w="38100">
            <a:solidFill>
              <a:srgbClr val="002060"/>
            </a:solidFill>
          </a:ln>
        </p:spPr>
        <p:txBody>
          <a:bodyPr wrap="square" rtlCol="0">
            <a:spAutoFit/>
          </a:bodyPr>
          <a:lstStyle/>
          <a:p>
            <a:pPr algn="ctr"/>
            <a:r>
              <a:rPr lang="en-US" sz="2000" dirty="0"/>
              <a:t>Different manifestations</a:t>
            </a:r>
            <a:endParaRPr lang="en-GB" sz="2000" dirty="0"/>
          </a:p>
        </p:txBody>
      </p:sp>
      <p:sp>
        <p:nvSpPr>
          <p:cNvPr id="25" name="TextBox 24">
            <a:extLst>
              <a:ext uri="{FF2B5EF4-FFF2-40B4-BE49-F238E27FC236}">
                <a16:creationId xmlns:a16="http://schemas.microsoft.com/office/drawing/2014/main" id="{413FA50A-99F3-45C8-B01A-E75878355294}"/>
              </a:ext>
            </a:extLst>
          </p:cNvPr>
          <p:cNvSpPr txBox="1"/>
          <p:nvPr/>
        </p:nvSpPr>
        <p:spPr>
          <a:xfrm>
            <a:off x="8188528" y="1917129"/>
            <a:ext cx="2490816" cy="400110"/>
          </a:xfrm>
          <a:prstGeom prst="rect">
            <a:avLst/>
          </a:prstGeom>
          <a:solidFill>
            <a:schemeClr val="bg1"/>
          </a:solidFill>
          <a:ln w="38100">
            <a:solidFill>
              <a:srgbClr val="002060"/>
            </a:solidFill>
          </a:ln>
        </p:spPr>
        <p:txBody>
          <a:bodyPr wrap="square" rtlCol="0">
            <a:spAutoFit/>
          </a:bodyPr>
          <a:lstStyle/>
          <a:p>
            <a:pPr algn="ctr"/>
            <a:r>
              <a:rPr lang="en-US" sz="2000" dirty="0"/>
              <a:t>No private space</a:t>
            </a:r>
            <a:endParaRPr lang="en-GB" sz="2000" dirty="0"/>
          </a:p>
        </p:txBody>
      </p:sp>
      <p:sp>
        <p:nvSpPr>
          <p:cNvPr id="26" name="TextBox 25">
            <a:extLst>
              <a:ext uri="{FF2B5EF4-FFF2-40B4-BE49-F238E27FC236}">
                <a16:creationId xmlns:a16="http://schemas.microsoft.com/office/drawing/2014/main" id="{390217AE-E0F8-42F6-AF8D-6E7373F95CA9}"/>
              </a:ext>
            </a:extLst>
          </p:cNvPr>
          <p:cNvSpPr txBox="1"/>
          <p:nvPr/>
        </p:nvSpPr>
        <p:spPr>
          <a:xfrm flipH="1">
            <a:off x="266700" y="1206929"/>
            <a:ext cx="3619499" cy="461665"/>
          </a:xfrm>
          <a:prstGeom prst="rect">
            <a:avLst/>
          </a:prstGeom>
          <a:solidFill>
            <a:schemeClr val="accent1">
              <a:lumMod val="25000"/>
            </a:schemeClr>
          </a:solidFill>
        </p:spPr>
        <p:txBody>
          <a:bodyPr wrap="square" rtlCol="0">
            <a:spAutoFit/>
          </a:bodyPr>
          <a:lstStyle/>
          <a:p>
            <a:pPr algn="ctr"/>
            <a:r>
              <a:rPr lang="en-US" sz="2400" dirty="0">
                <a:solidFill>
                  <a:schemeClr val="bg1"/>
                </a:solidFill>
              </a:rPr>
              <a:t>Patient &amp; community</a:t>
            </a:r>
            <a:endParaRPr lang="en-GB" sz="2400" dirty="0">
              <a:solidFill>
                <a:schemeClr val="bg1"/>
              </a:solidFill>
            </a:endParaRPr>
          </a:p>
        </p:txBody>
      </p:sp>
      <p:sp>
        <p:nvSpPr>
          <p:cNvPr id="27" name="TextBox 26">
            <a:extLst>
              <a:ext uri="{FF2B5EF4-FFF2-40B4-BE49-F238E27FC236}">
                <a16:creationId xmlns:a16="http://schemas.microsoft.com/office/drawing/2014/main" id="{17536D1F-1416-4965-848E-C49474FB8BD7}"/>
              </a:ext>
            </a:extLst>
          </p:cNvPr>
          <p:cNvSpPr txBox="1"/>
          <p:nvPr/>
        </p:nvSpPr>
        <p:spPr>
          <a:xfrm flipH="1">
            <a:off x="4060030" y="1206930"/>
            <a:ext cx="3595688" cy="461665"/>
          </a:xfrm>
          <a:prstGeom prst="rect">
            <a:avLst/>
          </a:prstGeom>
          <a:solidFill>
            <a:schemeClr val="accent1">
              <a:lumMod val="25000"/>
            </a:schemeClr>
          </a:solidFill>
        </p:spPr>
        <p:txBody>
          <a:bodyPr wrap="square" rtlCol="0">
            <a:spAutoFit/>
          </a:bodyPr>
          <a:lstStyle/>
          <a:p>
            <a:pPr algn="ctr"/>
            <a:r>
              <a:rPr lang="en-US" sz="2400" dirty="0">
                <a:solidFill>
                  <a:schemeClr val="bg1"/>
                </a:solidFill>
              </a:rPr>
              <a:t>Health worker</a:t>
            </a:r>
            <a:endParaRPr lang="en-GB" sz="2400" dirty="0">
              <a:solidFill>
                <a:schemeClr val="bg1"/>
              </a:solidFill>
            </a:endParaRPr>
          </a:p>
        </p:txBody>
      </p:sp>
      <p:sp>
        <p:nvSpPr>
          <p:cNvPr id="28" name="TextBox 27">
            <a:extLst>
              <a:ext uri="{FF2B5EF4-FFF2-40B4-BE49-F238E27FC236}">
                <a16:creationId xmlns:a16="http://schemas.microsoft.com/office/drawing/2014/main" id="{6E0219D6-5598-4214-A39A-CBB1A281F570}"/>
              </a:ext>
            </a:extLst>
          </p:cNvPr>
          <p:cNvSpPr txBox="1"/>
          <p:nvPr/>
        </p:nvSpPr>
        <p:spPr>
          <a:xfrm flipH="1">
            <a:off x="7844651" y="1206930"/>
            <a:ext cx="3966348" cy="461665"/>
          </a:xfrm>
          <a:prstGeom prst="rect">
            <a:avLst/>
          </a:prstGeom>
          <a:solidFill>
            <a:schemeClr val="accent1">
              <a:lumMod val="25000"/>
            </a:schemeClr>
          </a:solidFill>
        </p:spPr>
        <p:txBody>
          <a:bodyPr wrap="square" rtlCol="0">
            <a:spAutoFit/>
          </a:bodyPr>
          <a:lstStyle/>
          <a:p>
            <a:pPr algn="ctr"/>
            <a:r>
              <a:rPr lang="en-US" sz="2400" dirty="0">
                <a:solidFill>
                  <a:schemeClr val="bg1"/>
                </a:solidFill>
              </a:rPr>
              <a:t>Health system</a:t>
            </a:r>
            <a:endParaRPr lang="en-GB" sz="2400" dirty="0">
              <a:solidFill>
                <a:schemeClr val="bg1"/>
              </a:solidFill>
            </a:endParaRPr>
          </a:p>
        </p:txBody>
      </p:sp>
      <p:sp>
        <p:nvSpPr>
          <p:cNvPr id="7" name="TextBox 6">
            <a:extLst>
              <a:ext uri="{FF2B5EF4-FFF2-40B4-BE49-F238E27FC236}">
                <a16:creationId xmlns:a16="http://schemas.microsoft.com/office/drawing/2014/main" id="{F1EA99F6-C1D1-4E22-8BFF-BAC34F7F541C}"/>
              </a:ext>
            </a:extLst>
          </p:cNvPr>
          <p:cNvSpPr txBox="1"/>
          <p:nvPr/>
        </p:nvSpPr>
        <p:spPr>
          <a:xfrm>
            <a:off x="5008310" y="209615"/>
            <a:ext cx="2709120" cy="646331"/>
          </a:xfrm>
          <a:prstGeom prst="rect">
            <a:avLst/>
          </a:prstGeom>
          <a:noFill/>
        </p:spPr>
        <p:txBody>
          <a:bodyPr wrap="square" rtlCol="0">
            <a:spAutoFit/>
          </a:bodyPr>
          <a:lstStyle/>
          <a:p>
            <a:pPr algn="ctr"/>
            <a:r>
              <a:rPr lang="en-US" sz="3600" dirty="0">
                <a:solidFill>
                  <a:srgbClr val="FF0000"/>
                </a:solidFill>
              </a:rPr>
              <a:t>Screening?</a:t>
            </a:r>
            <a:endParaRPr lang="en-GB" sz="3600" dirty="0">
              <a:solidFill>
                <a:srgbClr val="FF0000"/>
              </a:solidFill>
            </a:endParaRPr>
          </a:p>
        </p:txBody>
      </p:sp>
      <p:sp>
        <p:nvSpPr>
          <p:cNvPr id="29" name="Oval 28">
            <a:extLst>
              <a:ext uri="{FF2B5EF4-FFF2-40B4-BE49-F238E27FC236}">
                <a16:creationId xmlns:a16="http://schemas.microsoft.com/office/drawing/2014/main" id="{260E64CB-84F7-40E2-B37B-29948F49A37C}"/>
              </a:ext>
            </a:extLst>
          </p:cNvPr>
          <p:cNvSpPr/>
          <p:nvPr/>
        </p:nvSpPr>
        <p:spPr>
          <a:xfrm>
            <a:off x="5848450" y="3144030"/>
            <a:ext cx="1975594" cy="927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B7122E5-5028-434E-B387-B0896D666DDF}"/>
              </a:ext>
            </a:extLst>
          </p:cNvPr>
          <p:cNvSpPr/>
          <p:nvPr/>
        </p:nvSpPr>
        <p:spPr>
          <a:xfrm>
            <a:off x="4706424" y="5688219"/>
            <a:ext cx="1975594" cy="927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21460FC2-4146-4A2C-BD14-26BC03748B96}"/>
              </a:ext>
            </a:extLst>
          </p:cNvPr>
          <p:cNvSpPr/>
          <p:nvPr/>
        </p:nvSpPr>
        <p:spPr>
          <a:xfrm>
            <a:off x="1010835" y="4170990"/>
            <a:ext cx="1975594" cy="12392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528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08E03F30-BB40-4163-B589-75264DBC8564}"/>
              </a:ext>
            </a:extLst>
          </p:cNvPr>
          <p:cNvCxnSpPr>
            <a:cxnSpLocks/>
          </p:cNvCxnSpPr>
          <p:nvPr/>
        </p:nvCxnSpPr>
        <p:spPr>
          <a:xfrm>
            <a:off x="3007377" y="94872"/>
            <a:ext cx="67507" cy="6768517"/>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pic>
        <p:nvPicPr>
          <p:cNvPr id="5" name="Graphic 4" descr="Hill scene">
            <a:extLst>
              <a:ext uri="{FF2B5EF4-FFF2-40B4-BE49-F238E27FC236}">
                <a16:creationId xmlns:a16="http://schemas.microsoft.com/office/drawing/2014/main" id="{C17499CE-4257-46E2-B861-D941CFE1C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627" y="89483"/>
            <a:ext cx="1302814" cy="1302814"/>
          </a:xfrm>
          <a:prstGeom prst="rect">
            <a:avLst/>
          </a:prstGeom>
        </p:spPr>
      </p:pic>
      <p:pic>
        <p:nvPicPr>
          <p:cNvPr id="9" name="Graphic 8" descr="Woman">
            <a:extLst>
              <a:ext uri="{FF2B5EF4-FFF2-40B4-BE49-F238E27FC236}">
                <a16:creationId xmlns:a16="http://schemas.microsoft.com/office/drawing/2014/main" id="{69A51E08-21E8-4AE6-B4E7-C513E0205D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26167" y="1716209"/>
            <a:ext cx="914400" cy="914400"/>
          </a:xfrm>
          <a:prstGeom prst="rect">
            <a:avLst/>
          </a:prstGeom>
        </p:spPr>
      </p:pic>
      <p:pic>
        <p:nvPicPr>
          <p:cNvPr id="1026" name="Picture 2">
            <a:extLst>
              <a:ext uri="{FF2B5EF4-FFF2-40B4-BE49-F238E27FC236}">
                <a16:creationId xmlns:a16="http://schemas.microsoft.com/office/drawing/2014/main" id="{8147219E-019E-4073-A5EB-573D69F1F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8547" y="1678084"/>
            <a:ext cx="1219200" cy="1403405"/>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Woman">
            <a:extLst>
              <a:ext uri="{FF2B5EF4-FFF2-40B4-BE49-F238E27FC236}">
                <a16:creationId xmlns:a16="http://schemas.microsoft.com/office/drawing/2014/main" id="{99177DB9-A26D-43FE-ABA3-F49D8FAF41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0097" y="2046847"/>
            <a:ext cx="914400" cy="914400"/>
          </a:xfrm>
          <a:prstGeom prst="rect">
            <a:avLst/>
          </a:prstGeom>
        </p:spPr>
      </p:pic>
      <p:sp>
        <p:nvSpPr>
          <p:cNvPr id="24" name="Rectangle 23">
            <a:extLst>
              <a:ext uri="{FF2B5EF4-FFF2-40B4-BE49-F238E27FC236}">
                <a16:creationId xmlns:a16="http://schemas.microsoft.com/office/drawing/2014/main" id="{29AAA908-14C5-4351-9C05-586D1E87AC99}"/>
              </a:ext>
            </a:extLst>
          </p:cNvPr>
          <p:cNvSpPr/>
          <p:nvPr/>
        </p:nvSpPr>
        <p:spPr>
          <a:xfrm>
            <a:off x="9144000" y="156564"/>
            <a:ext cx="2836373" cy="116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1028" name="Picture 4">
            <a:extLst>
              <a:ext uri="{FF2B5EF4-FFF2-40B4-BE49-F238E27FC236}">
                <a16:creationId xmlns:a16="http://schemas.microsoft.com/office/drawing/2014/main" id="{1A49720E-5BC5-42A8-A2FC-3734DB71AB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0633" y="169200"/>
            <a:ext cx="807110" cy="8071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A495A3DB-CCC9-4CA8-8AA6-50ABBDA0B4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3455" y="819356"/>
            <a:ext cx="807110" cy="807110"/>
          </a:xfrm>
          <a:prstGeom prst="rect">
            <a:avLst/>
          </a:prstGeom>
          <a:noFill/>
          <a:extLst>
            <a:ext uri="{909E8E84-426E-40DD-AFC4-6F175D3DCCD1}">
              <a14:hiddenFill xmlns:a14="http://schemas.microsoft.com/office/drawing/2010/main">
                <a:solidFill>
                  <a:srgbClr val="FFFFFF"/>
                </a:solidFill>
              </a14:hiddenFill>
            </a:ext>
          </a:extLst>
        </p:spPr>
      </p:pic>
      <p:sp>
        <p:nvSpPr>
          <p:cNvPr id="21" name="Arrow: Up 20">
            <a:extLst>
              <a:ext uri="{FF2B5EF4-FFF2-40B4-BE49-F238E27FC236}">
                <a16:creationId xmlns:a16="http://schemas.microsoft.com/office/drawing/2014/main" id="{495B1314-D033-4F24-9C5C-9444D44CBBFB}"/>
              </a:ext>
            </a:extLst>
          </p:cNvPr>
          <p:cNvSpPr/>
          <p:nvPr/>
        </p:nvSpPr>
        <p:spPr>
          <a:xfrm>
            <a:off x="1271603" y="2935184"/>
            <a:ext cx="278800" cy="604582"/>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Up 29">
            <a:extLst>
              <a:ext uri="{FF2B5EF4-FFF2-40B4-BE49-F238E27FC236}">
                <a16:creationId xmlns:a16="http://schemas.microsoft.com/office/drawing/2014/main" id="{3E88F56C-1A1B-456A-9D90-BCCFD65DC264}"/>
              </a:ext>
            </a:extLst>
          </p:cNvPr>
          <p:cNvSpPr/>
          <p:nvPr/>
        </p:nvSpPr>
        <p:spPr>
          <a:xfrm rot="1970761">
            <a:off x="6713353" y="3012431"/>
            <a:ext cx="242932" cy="550516"/>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Up 30">
            <a:extLst>
              <a:ext uri="{FF2B5EF4-FFF2-40B4-BE49-F238E27FC236}">
                <a16:creationId xmlns:a16="http://schemas.microsoft.com/office/drawing/2014/main" id="{B85D1FCA-B133-4798-B951-0BB090DF187C}"/>
              </a:ext>
            </a:extLst>
          </p:cNvPr>
          <p:cNvSpPr/>
          <p:nvPr/>
        </p:nvSpPr>
        <p:spPr>
          <a:xfrm rot="18464878">
            <a:off x="7859179" y="2970855"/>
            <a:ext cx="250584" cy="638756"/>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8179593F-E8E4-4A72-887A-7EF034492497}"/>
              </a:ext>
            </a:extLst>
          </p:cNvPr>
          <p:cNvSpPr txBox="1"/>
          <p:nvPr/>
        </p:nvSpPr>
        <p:spPr>
          <a:xfrm>
            <a:off x="233405" y="5277912"/>
            <a:ext cx="2579531" cy="1403406"/>
          </a:xfrm>
          <a:prstGeom prst="rect">
            <a:avLst/>
          </a:prstGeom>
          <a:solidFill>
            <a:srgbClr val="002060"/>
          </a:solidFill>
          <a:ln>
            <a:solidFill>
              <a:srgbClr val="20114B"/>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Increase detection &amp; referral &amp; monitoring for hypertension</a:t>
            </a:r>
          </a:p>
        </p:txBody>
      </p:sp>
      <p:sp>
        <p:nvSpPr>
          <p:cNvPr id="40" name="TextBox 39">
            <a:extLst>
              <a:ext uri="{FF2B5EF4-FFF2-40B4-BE49-F238E27FC236}">
                <a16:creationId xmlns:a16="http://schemas.microsoft.com/office/drawing/2014/main" id="{5740EEF6-AC37-4E14-8E47-4E12E2C8A927}"/>
              </a:ext>
            </a:extLst>
          </p:cNvPr>
          <p:cNvSpPr txBox="1"/>
          <p:nvPr/>
        </p:nvSpPr>
        <p:spPr>
          <a:xfrm>
            <a:off x="7851520" y="5277913"/>
            <a:ext cx="1634982" cy="1403405"/>
          </a:xfrm>
          <a:prstGeom prst="rect">
            <a:avLst/>
          </a:prstGeom>
          <a:solidFill>
            <a:srgbClr val="002060"/>
          </a:solidFill>
          <a:ln>
            <a:solidFill>
              <a:srgbClr val="00206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Better quality of care for NCDs/MHCs</a:t>
            </a:r>
          </a:p>
        </p:txBody>
      </p:sp>
      <p:sp>
        <p:nvSpPr>
          <p:cNvPr id="41" name="TextBox 40">
            <a:extLst>
              <a:ext uri="{FF2B5EF4-FFF2-40B4-BE49-F238E27FC236}">
                <a16:creationId xmlns:a16="http://schemas.microsoft.com/office/drawing/2014/main" id="{27CC702F-0A70-460B-BE00-2228193B7A1D}"/>
              </a:ext>
            </a:extLst>
          </p:cNvPr>
          <p:cNvSpPr txBox="1"/>
          <p:nvPr/>
        </p:nvSpPr>
        <p:spPr>
          <a:xfrm>
            <a:off x="3197260" y="5283229"/>
            <a:ext cx="2553177" cy="1398089"/>
          </a:xfrm>
          <a:prstGeom prst="rect">
            <a:avLst/>
          </a:prstGeom>
          <a:solidFill>
            <a:srgbClr val="002060"/>
          </a:solidFill>
          <a:ln>
            <a:solidFill>
              <a:srgbClr val="00206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Person-centred care: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Self-management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Informed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Motivated</a:t>
            </a:r>
          </a:p>
        </p:txBody>
      </p:sp>
      <p:sp>
        <p:nvSpPr>
          <p:cNvPr id="44" name="TextBox 43">
            <a:extLst>
              <a:ext uri="{FF2B5EF4-FFF2-40B4-BE49-F238E27FC236}">
                <a16:creationId xmlns:a16="http://schemas.microsoft.com/office/drawing/2014/main" id="{3FD56227-5D78-4A65-AEAE-A21F75D82F6A}"/>
              </a:ext>
            </a:extLst>
          </p:cNvPr>
          <p:cNvSpPr txBox="1"/>
          <p:nvPr/>
        </p:nvSpPr>
        <p:spPr>
          <a:xfrm>
            <a:off x="5956767" y="5283229"/>
            <a:ext cx="1725464" cy="1403405"/>
          </a:xfrm>
          <a:prstGeom prst="rect">
            <a:avLst/>
          </a:prstGeom>
          <a:solidFill>
            <a:srgbClr val="002060"/>
          </a:solidFill>
          <a:ln>
            <a:solidFill>
              <a:srgbClr val="00206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Increased detection of NCD &amp; mental health conditions</a:t>
            </a:r>
          </a:p>
        </p:txBody>
      </p:sp>
      <p:sp>
        <p:nvSpPr>
          <p:cNvPr id="50" name="TextBox 49">
            <a:extLst>
              <a:ext uri="{FF2B5EF4-FFF2-40B4-BE49-F238E27FC236}">
                <a16:creationId xmlns:a16="http://schemas.microsoft.com/office/drawing/2014/main" id="{872DA2A5-4638-42B1-BBF2-87ECD8C6DF8F}"/>
              </a:ext>
            </a:extLst>
          </p:cNvPr>
          <p:cNvSpPr txBox="1"/>
          <p:nvPr/>
        </p:nvSpPr>
        <p:spPr>
          <a:xfrm>
            <a:off x="3636578" y="374442"/>
            <a:ext cx="7411003" cy="830997"/>
          </a:xfrm>
          <a:prstGeom prst="rect">
            <a:avLst/>
          </a:prstGeom>
          <a:noFill/>
          <a:ln w="104775" cmpd="thickThin">
            <a:solidFill>
              <a:srgbClr val="00206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Improved functioning and quality of life in people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NCDs and mental health conditions</a:t>
            </a:r>
          </a:p>
        </p:txBody>
      </p:sp>
      <p:pic>
        <p:nvPicPr>
          <p:cNvPr id="3" name="Graphic 2" descr="Farmer">
            <a:extLst>
              <a:ext uri="{FF2B5EF4-FFF2-40B4-BE49-F238E27FC236}">
                <a16:creationId xmlns:a16="http://schemas.microsoft.com/office/drawing/2014/main" id="{E756D2FD-BBE1-411E-8BAC-3B179D16A1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096" y="1705300"/>
            <a:ext cx="684994" cy="684994"/>
          </a:xfrm>
          <a:prstGeom prst="rect">
            <a:avLst/>
          </a:prstGeom>
        </p:spPr>
      </p:pic>
      <p:pic>
        <p:nvPicPr>
          <p:cNvPr id="10" name="Graphic 9" descr="Woman with cane">
            <a:extLst>
              <a:ext uri="{FF2B5EF4-FFF2-40B4-BE49-F238E27FC236}">
                <a16:creationId xmlns:a16="http://schemas.microsoft.com/office/drawing/2014/main" id="{F81FAE24-E092-41B8-B0A7-8B4C079708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250" y="2143333"/>
            <a:ext cx="914400" cy="914400"/>
          </a:xfrm>
          <a:prstGeom prst="rect">
            <a:avLst/>
          </a:prstGeom>
        </p:spPr>
      </p:pic>
      <p:sp>
        <p:nvSpPr>
          <p:cNvPr id="42" name="TextBox 41">
            <a:extLst>
              <a:ext uri="{FF2B5EF4-FFF2-40B4-BE49-F238E27FC236}">
                <a16:creationId xmlns:a16="http://schemas.microsoft.com/office/drawing/2014/main" id="{AE13C2DB-F039-4A50-87EF-98372410DD8C}"/>
              </a:ext>
            </a:extLst>
          </p:cNvPr>
          <p:cNvSpPr txBox="1"/>
          <p:nvPr/>
        </p:nvSpPr>
        <p:spPr>
          <a:xfrm>
            <a:off x="9719033" y="5277913"/>
            <a:ext cx="2261340" cy="1403405"/>
          </a:xfrm>
          <a:prstGeom prst="rect">
            <a:avLst/>
          </a:prstGeom>
          <a:solidFill>
            <a:srgbClr val="002060"/>
          </a:solidFill>
          <a:ln>
            <a:solidFill>
              <a:srgbClr val="00206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Data to improve continuing care and engagement over time</a:t>
            </a:r>
          </a:p>
        </p:txBody>
      </p:sp>
      <p:sp>
        <p:nvSpPr>
          <p:cNvPr id="47" name="Arrow: Up 46">
            <a:extLst>
              <a:ext uri="{FF2B5EF4-FFF2-40B4-BE49-F238E27FC236}">
                <a16:creationId xmlns:a16="http://schemas.microsoft.com/office/drawing/2014/main" id="{5F1C4922-D206-4716-BFB9-691D15E43A5E}"/>
              </a:ext>
            </a:extLst>
          </p:cNvPr>
          <p:cNvSpPr/>
          <p:nvPr/>
        </p:nvSpPr>
        <p:spPr>
          <a:xfrm rot="16200000">
            <a:off x="8211599" y="2484541"/>
            <a:ext cx="194171" cy="658480"/>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CB70E9AA-6961-4D11-B001-1BB129275BE2}"/>
              </a:ext>
            </a:extLst>
          </p:cNvPr>
          <p:cNvSpPr/>
          <p:nvPr/>
        </p:nvSpPr>
        <p:spPr>
          <a:xfrm>
            <a:off x="6208692" y="3659780"/>
            <a:ext cx="1038225" cy="9290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43" name="Graphic 2" descr="Research">
            <a:extLst>
              <a:ext uri="{FF2B5EF4-FFF2-40B4-BE49-F238E27FC236}">
                <a16:creationId xmlns:a16="http://schemas.microsoft.com/office/drawing/2014/main" id="{011A378C-DBBF-447F-93A9-C69B09E544AC}"/>
              </a:ext>
            </a:extLst>
          </p:cNvPr>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13661" y="3697782"/>
            <a:ext cx="914400" cy="914400"/>
          </a:xfrm>
          <a:prstGeom prst="rect">
            <a:avLst/>
          </a:prstGeom>
        </p:spPr>
      </p:pic>
      <p:sp>
        <p:nvSpPr>
          <p:cNvPr id="2" name="TextBox 1">
            <a:extLst>
              <a:ext uri="{FF2B5EF4-FFF2-40B4-BE49-F238E27FC236}">
                <a16:creationId xmlns:a16="http://schemas.microsoft.com/office/drawing/2014/main" id="{34BEE623-3207-41F8-83EC-10EEBDDC67ED}"/>
              </a:ext>
            </a:extLst>
          </p:cNvPr>
          <p:cNvSpPr txBox="1"/>
          <p:nvPr/>
        </p:nvSpPr>
        <p:spPr>
          <a:xfrm>
            <a:off x="6090341" y="4612182"/>
            <a:ext cx="1338828" cy="369332"/>
          </a:xfrm>
          <a:prstGeom prst="rect">
            <a:avLst/>
          </a:prstGeom>
          <a:noFill/>
        </p:spPr>
        <p:txBody>
          <a:bodyPr wrap="none" rtlCol="0">
            <a:spAutoFit/>
          </a:bodyPr>
          <a:lstStyle/>
          <a:p>
            <a:r>
              <a:rPr lang="en-GB" b="1" dirty="0"/>
              <a:t>QI training</a:t>
            </a:r>
          </a:p>
        </p:txBody>
      </p:sp>
      <p:sp>
        <p:nvSpPr>
          <p:cNvPr id="48" name="Rectangle 47">
            <a:extLst>
              <a:ext uri="{FF2B5EF4-FFF2-40B4-BE49-F238E27FC236}">
                <a16:creationId xmlns:a16="http://schemas.microsoft.com/office/drawing/2014/main" id="{B8B66845-A0E9-426E-987A-EBDBF93167BD}"/>
              </a:ext>
            </a:extLst>
          </p:cNvPr>
          <p:cNvSpPr/>
          <p:nvPr/>
        </p:nvSpPr>
        <p:spPr>
          <a:xfrm>
            <a:off x="7972017" y="3669599"/>
            <a:ext cx="1016635" cy="871220"/>
          </a:xfrm>
          <a:prstGeom prst="rect">
            <a:avLst/>
          </a:prstGeom>
          <a:solidFill>
            <a:srgbClr val="F8F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49" name="Graphic 167" descr="Chat">
            <a:extLst>
              <a:ext uri="{FF2B5EF4-FFF2-40B4-BE49-F238E27FC236}">
                <a16:creationId xmlns:a16="http://schemas.microsoft.com/office/drawing/2014/main" id="{914C83D9-6FC4-4240-B168-93D28687F110}"/>
              </a:ext>
            </a:extLst>
          </p:cNvPr>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26702" y="3756750"/>
            <a:ext cx="736600" cy="747395"/>
          </a:xfrm>
          <a:prstGeom prst="rect">
            <a:avLst/>
          </a:prstGeom>
        </p:spPr>
      </p:pic>
      <p:sp>
        <p:nvSpPr>
          <p:cNvPr id="51" name="TextBox 50">
            <a:extLst>
              <a:ext uri="{FF2B5EF4-FFF2-40B4-BE49-F238E27FC236}">
                <a16:creationId xmlns:a16="http://schemas.microsoft.com/office/drawing/2014/main" id="{A93B0A17-B812-426F-8339-66CFA3DA811D}"/>
              </a:ext>
            </a:extLst>
          </p:cNvPr>
          <p:cNvSpPr txBox="1"/>
          <p:nvPr/>
        </p:nvSpPr>
        <p:spPr>
          <a:xfrm>
            <a:off x="9019255" y="3646109"/>
            <a:ext cx="2409486" cy="923330"/>
          </a:xfrm>
          <a:prstGeom prst="rect">
            <a:avLst/>
          </a:prstGeom>
          <a:noFill/>
        </p:spPr>
        <p:txBody>
          <a:bodyPr wrap="square" rtlCol="0">
            <a:spAutoFit/>
          </a:bodyPr>
          <a:lstStyle/>
          <a:p>
            <a:r>
              <a:rPr lang="en-GB" b="1" dirty="0"/>
              <a:t>Clinical communication skills</a:t>
            </a:r>
          </a:p>
        </p:txBody>
      </p:sp>
      <p:sp>
        <p:nvSpPr>
          <p:cNvPr id="52" name="Rectangle 51">
            <a:extLst>
              <a:ext uri="{FF2B5EF4-FFF2-40B4-BE49-F238E27FC236}">
                <a16:creationId xmlns:a16="http://schemas.microsoft.com/office/drawing/2014/main" id="{94739347-EB66-42FD-8743-3FA2544CAFDD}"/>
              </a:ext>
            </a:extLst>
          </p:cNvPr>
          <p:cNvSpPr/>
          <p:nvPr/>
        </p:nvSpPr>
        <p:spPr>
          <a:xfrm>
            <a:off x="8749622" y="2301919"/>
            <a:ext cx="958215" cy="84201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pic>
        <p:nvPicPr>
          <p:cNvPr id="53" name="Graphic 120" descr="Smart Phone">
            <a:extLst>
              <a:ext uri="{FF2B5EF4-FFF2-40B4-BE49-F238E27FC236}">
                <a16:creationId xmlns:a16="http://schemas.microsoft.com/office/drawing/2014/main" id="{67E49BA2-1366-4EC7-9AA2-4F603AE3CF22}"/>
              </a:ext>
            </a:extLst>
          </p:cNvPr>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61712" y="2426379"/>
            <a:ext cx="563245" cy="563245"/>
          </a:xfrm>
          <a:prstGeom prst="rect">
            <a:avLst/>
          </a:prstGeom>
        </p:spPr>
      </p:pic>
      <p:sp>
        <p:nvSpPr>
          <p:cNvPr id="54" name="TextBox 53">
            <a:extLst>
              <a:ext uri="{FF2B5EF4-FFF2-40B4-BE49-F238E27FC236}">
                <a16:creationId xmlns:a16="http://schemas.microsoft.com/office/drawing/2014/main" id="{1394BC69-FE56-4FEF-A4B2-D9A719CCB2BB}"/>
              </a:ext>
            </a:extLst>
          </p:cNvPr>
          <p:cNvSpPr txBox="1"/>
          <p:nvPr/>
        </p:nvSpPr>
        <p:spPr>
          <a:xfrm>
            <a:off x="9727556" y="2384835"/>
            <a:ext cx="2409486" cy="369332"/>
          </a:xfrm>
          <a:prstGeom prst="rect">
            <a:avLst/>
          </a:prstGeom>
          <a:noFill/>
        </p:spPr>
        <p:txBody>
          <a:bodyPr wrap="square" rtlCol="0">
            <a:spAutoFit/>
          </a:bodyPr>
          <a:lstStyle/>
          <a:p>
            <a:r>
              <a:rPr lang="en-GB" b="1" dirty="0"/>
              <a:t>Chronic care app</a:t>
            </a:r>
          </a:p>
        </p:txBody>
      </p:sp>
      <p:sp>
        <p:nvSpPr>
          <p:cNvPr id="55" name="Rectangle 54">
            <a:extLst>
              <a:ext uri="{FF2B5EF4-FFF2-40B4-BE49-F238E27FC236}">
                <a16:creationId xmlns:a16="http://schemas.microsoft.com/office/drawing/2014/main" id="{8FB178C1-FADF-4C50-80D7-A2927D58D229}"/>
              </a:ext>
            </a:extLst>
          </p:cNvPr>
          <p:cNvSpPr/>
          <p:nvPr/>
        </p:nvSpPr>
        <p:spPr>
          <a:xfrm>
            <a:off x="2567815" y="4195266"/>
            <a:ext cx="969645" cy="906145"/>
          </a:xfrm>
          <a:prstGeom prst="rect">
            <a:avLst/>
          </a:prstGeom>
          <a:solidFill>
            <a:srgbClr val="93FFE3"/>
          </a:solidFill>
          <a:ln>
            <a:solidFill>
              <a:srgbClr val="93FF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6" name="Graphic 4" descr="Newspaper">
            <a:extLst>
              <a:ext uri="{FF2B5EF4-FFF2-40B4-BE49-F238E27FC236}">
                <a16:creationId xmlns:a16="http://schemas.microsoft.com/office/drawing/2014/main" id="{90F1F16C-C110-41F2-ABC5-6C85418A6815}"/>
              </a:ext>
            </a:extLst>
          </p:cNvPr>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709124" y="4293763"/>
            <a:ext cx="731520" cy="731520"/>
          </a:xfrm>
          <a:prstGeom prst="rect">
            <a:avLst/>
          </a:prstGeom>
        </p:spPr>
      </p:pic>
      <p:sp>
        <p:nvSpPr>
          <p:cNvPr id="57" name="Rectangle 56">
            <a:extLst>
              <a:ext uri="{FF2B5EF4-FFF2-40B4-BE49-F238E27FC236}">
                <a16:creationId xmlns:a16="http://schemas.microsoft.com/office/drawing/2014/main" id="{4EA17034-0F97-4975-9145-5A080013D2B4}"/>
              </a:ext>
            </a:extLst>
          </p:cNvPr>
          <p:cNvSpPr/>
          <p:nvPr/>
        </p:nvSpPr>
        <p:spPr>
          <a:xfrm>
            <a:off x="2564619" y="3261468"/>
            <a:ext cx="994410" cy="84201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58" name="Graphic 166" descr="Cheers">
            <a:extLst>
              <a:ext uri="{FF2B5EF4-FFF2-40B4-BE49-F238E27FC236}">
                <a16:creationId xmlns:a16="http://schemas.microsoft.com/office/drawing/2014/main" id="{6D462F21-7FE7-4F7F-B61F-FAD43D78028E}"/>
              </a:ext>
            </a:extLst>
          </p:cNvPr>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09124" y="3402899"/>
            <a:ext cx="659765" cy="533400"/>
          </a:xfrm>
          <a:prstGeom prst="rect">
            <a:avLst/>
          </a:prstGeom>
        </p:spPr>
      </p:pic>
      <p:sp>
        <p:nvSpPr>
          <p:cNvPr id="59" name="Rectangle 58">
            <a:extLst>
              <a:ext uri="{FF2B5EF4-FFF2-40B4-BE49-F238E27FC236}">
                <a16:creationId xmlns:a16="http://schemas.microsoft.com/office/drawing/2014/main" id="{37324E25-3AAD-4307-8DF9-5DC1B5611B97}"/>
              </a:ext>
            </a:extLst>
          </p:cNvPr>
          <p:cNvSpPr/>
          <p:nvPr/>
        </p:nvSpPr>
        <p:spPr>
          <a:xfrm>
            <a:off x="925569" y="3620959"/>
            <a:ext cx="1009015" cy="842010"/>
          </a:xfrm>
          <a:prstGeom prst="rect">
            <a:avLst/>
          </a:prstGeom>
          <a:solidFill>
            <a:srgbClr val="CDF9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pic>
        <p:nvPicPr>
          <p:cNvPr id="60" name="Graphic 168" descr="Stethoscope">
            <a:extLst>
              <a:ext uri="{FF2B5EF4-FFF2-40B4-BE49-F238E27FC236}">
                <a16:creationId xmlns:a16="http://schemas.microsoft.com/office/drawing/2014/main" id="{0EC9E5AE-FFB8-43EF-A0FE-7A0145EBE9E9}"/>
              </a:ext>
            </a:extLst>
          </p:cNvPr>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22419" y="3718114"/>
            <a:ext cx="655320" cy="621665"/>
          </a:xfrm>
          <a:prstGeom prst="rect">
            <a:avLst/>
          </a:prstGeom>
        </p:spPr>
      </p:pic>
      <p:sp>
        <p:nvSpPr>
          <p:cNvPr id="61" name="TextBox 60">
            <a:extLst>
              <a:ext uri="{FF2B5EF4-FFF2-40B4-BE49-F238E27FC236}">
                <a16:creationId xmlns:a16="http://schemas.microsoft.com/office/drawing/2014/main" id="{B463A2C7-0EF9-46AA-AC81-ECF49F4DB9B8}"/>
              </a:ext>
            </a:extLst>
          </p:cNvPr>
          <p:cNvSpPr txBox="1"/>
          <p:nvPr/>
        </p:nvSpPr>
        <p:spPr>
          <a:xfrm>
            <a:off x="3621295" y="3503138"/>
            <a:ext cx="1608133" cy="369332"/>
          </a:xfrm>
          <a:prstGeom prst="rect">
            <a:avLst/>
          </a:prstGeom>
          <a:noFill/>
        </p:spPr>
        <p:txBody>
          <a:bodyPr wrap="none" rtlCol="0">
            <a:spAutoFit/>
          </a:bodyPr>
          <a:lstStyle/>
          <a:p>
            <a:r>
              <a:rPr lang="en-GB" b="1" dirty="0"/>
              <a:t>Peer support</a:t>
            </a:r>
          </a:p>
        </p:txBody>
      </p:sp>
      <p:sp>
        <p:nvSpPr>
          <p:cNvPr id="62" name="TextBox 61">
            <a:extLst>
              <a:ext uri="{FF2B5EF4-FFF2-40B4-BE49-F238E27FC236}">
                <a16:creationId xmlns:a16="http://schemas.microsoft.com/office/drawing/2014/main" id="{0C3051BE-2DAA-412C-BC48-0EDB33B8662E}"/>
              </a:ext>
            </a:extLst>
          </p:cNvPr>
          <p:cNvSpPr txBox="1"/>
          <p:nvPr/>
        </p:nvSpPr>
        <p:spPr>
          <a:xfrm>
            <a:off x="3642429" y="4325172"/>
            <a:ext cx="1558806" cy="646331"/>
          </a:xfrm>
          <a:prstGeom prst="rect">
            <a:avLst/>
          </a:prstGeom>
          <a:noFill/>
        </p:spPr>
        <p:txBody>
          <a:bodyPr wrap="square" rtlCol="0">
            <a:spAutoFit/>
          </a:bodyPr>
          <a:lstStyle/>
          <a:p>
            <a:r>
              <a:rPr lang="en-GB" b="1" dirty="0"/>
              <a:t>Information leaflet</a:t>
            </a:r>
          </a:p>
        </p:txBody>
      </p:sp>
      <p:sp>
        <p:nvSpPr>
          <p:cNvPr id="63" name="TextBox 62">
            <a:extLst>
              <a:ext uri="{FF2B5EF4-FFF2-40B4-BE49-F238E27FC236}">
                <a16:creationId xmlns:a16="http://schemas.microsoft.com/office/drawing/2014/main" id="{CB4DBC5A-6DD6-455E-8770-B0B0CB1213F8}"/>
              </a:ext>
            </a:extLst>
          </p:cNvPr>
          <p:cNvSpPr txBox="1"/>
          <p:nvPr/>
        </p:nvSpPr>
        <p:spPr>
          <a:xfrm>
            <a:off x="658233" y="4569439"/>
            <a:ext cx="1441420" cy="369332"/>
          </a:xfrm>
          <a:prstGeom prst="rect">
            <a:avLst/>
          </a:prstGeom>
          <a:noFill/>
        </p:spPr>
        <p:txBody>
          <a:bodyPr wrap="none" rtlCol="0">
            <a:spAutoFit/>
          </a:bodyPr>
          <a:lstStyle/>
          <a:p>
            <a:r>
              <a:rPr lang="en-GB" b="1" dirty="0"/>
              <a:t>Cradle VSA</a:t>
            </a:r>
          </a:p>
        </p:txBody>
      </p:sp>
    </p:spTree>
    <p:extLst>
      <p:ext uri="{BB962C8B-B14F-4D97-AF65-F5344CB8AC3E}">
        <p14:creationId xmlns:p14="http://schemas.microsoft.com/office/powerpoint/2010/main" val="145728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82DF3D-92B3-4AB9-B45F-7C35531ABA05}"/>
              </a:ext>
            </a:extLst>
          </p:cNvPr>
          <p:cNvSpPr/>
          <p:nvPr/>
        </p:nvSpPr>
        <p:spPr>
          <a:xfrm>
            <a:off x="8481391" y="135767"/>
            <a:ext cx="3339955" cy="1374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AEDD46B-D7C5-4DAA-BD4D-3292E762B52C}"/>
              </a:ext>
            </a:extLst>
          </p:cNvPr>
          <p:cNvPicPr>
            <a:picLocks noChangeAspect="1"/>
          </p:cNvPicPr>
          <p:nvPr/>
        </p:nvPicPr>
        <p:blipFill>
          <a:blip r:embed="rId2"/>
          <a:stretch>
            <a:fillRect/>
          </a:stretch>
        </p:blipFill>
        <p:spPr>
          <a:xfrm>
            <a:off x="5172896" y="1413807"/>
            <a:ext cx="6648450" cy="4362450"/>
          </a:xfrm>
          <a:prstGeom prst="rect">
            <a:avLst/>
          </a:prstGeom>
        </p:spPr>
      </p:pic>
      <p:pic>
        <p:nvPicPr>
          <p:cNvPr id="5" name="Picture 4">
            <a:extLst>
              <a:ext uri="{FF2B5EF4-FFF2-40B4-BE49-F238E27FC236}">
                <a16:creationId xmlns:a16="http://schemas.microsoft.com/office/drawing/2014/main" id="{D8717DE5-A95E-45A7-B451-9DD4612E5075}"/>
              </a:ext>
            </a:extLst>
          </p:cNvPr>
          <p:cNvPicPr>
            <a:picLocks noChangeAspect="1"/>
          </p:cNvPicPr>
          <p:nvPr/>
        </p:nvPicPr>
        <p:blipFill>
          <a:blip r:embed="rId3"/>
          <a:stretch>
            <a:fillRect/>
          </a:stretch>
        </p:blipFill>
        <p:spPr>
          <a:xfrm>
            <a:off x="370654" y="316742"/>
            <a:ext cx="4553524" cy="641985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28BDCFCE-310E-4F34-ACC9-1DBFB2808F64}"/>
              </a:ext>
            </a:extLst>
          </p:cNvPr>
          <p:cNvSpPr/>
          <p:nvPr/>
        </p:nvSpPr>
        <p:spPr>
          <a:xfrm>
            <a:off x="5302191" y="316742"/>
            <a:ext cx="1016635" cy="871220"/>
          </a:xfrm>
          <a:prstGeom prst="rect">
            <a:avLst/>
          </a:prstGeom>
          <a:solidFill>
            <a:srgbClr val="F8F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1" name="Graphic 167" descr="Chat">
            <a:extLst>
              <a:ext uri="{FF2B5EF4-FFF2-40B4-BE49-F238E27FC236}">
                <a16:creationId xmlns:a16="http://schemas.microsoft.com/office/drawing/2014/main" id="{26205582-D51C-483C-BC88-D32DE28784C5}"/>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6876" y="403893"/>
            <a:ext cx="736600" cy="747395"/>
          </a:xfrm>
          <a:prstGeom prst="rect">
            <a:avLst/>
          </a:prstGeom>
        </p:spPr>
      </p:pic>
      <p:sp>
        <p:nvSpPr>
          <p:cNvPr id="2" name="TextBox 1">
            <a:extLst>
              <a:ext uri="{FF2B5EF4-FFF2-40B4-BE49-F238E27FC236}">
                <a16:creationId xmlns:a16="http://schemas.microsoft.com/office/drawing/2014/main" id="{E222D140-F525-4558-87BD-DC1BF669C978}"/>
              </a:ext>
            </a:extLst>
          </p:cNvPr>
          <p:cNvSpPr txBox="1"/>
          <p:nvPr/>
        </p:nvSpPr>
        <p:spPr>
          <a:xfrm flipH="1">
            <a:off x="8481391" y="6153149"/>
            <a:ext cx="3338647" cy="369332"/>
          </a:xfrm>
          <a:prstGeom prst="rect">
            <a:avLst/>
          </a:prstGeom>
          <a:noFill/>
        </p:spPr>
        <p:txBody>
          <a:bodyPr wrap="square" rtlCol="0">
            <a:spAutoFit/>
          </a:bodyPr>
          <a:lstStyle/>
          <a:p>
            <a:r>
              <a:rPr lang="en-US" i="1" dirty="0"/>
              <a:t>Adapted from Petersen et al.</a:t>
            </a:r>
            <a:r>
              <a:rPr lang="en-US" dirty="0"/>
              <a:t>   </a:t>
            </a:r>
            <a:endParaRPr lang="en-GB" dirty="0"/>
          </a:p>
        </p:txBody>
      </p:sp>
    </p:spTree>
    <p:extLst>
      <p:ext uri="{BB962C8B-B14F-4D97-AF65-F5344CB8AC3E}">
        <p14:creationId xmlns:p14="http://schemas.microsoft.com/office/powerpoint/2010/main" val="210173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81EE-7471-4A3E-9803-12288680871F}"/>
              </a:ext>
            </a:extLst>
          </p:cNvPr>
          <p:cNvSpPr>
            <a:spLocks noGrp="1"/>
          </p:cNvSpPr>
          <p:nvPr>
            <p:ph type="title"/>
          </p:nvPr>
        </p:nvSpPr>
        <p:spPr/>
        <p:txBody>
          <a:bodyPr/>
          <a:lstStyle/>
          <a:p>
            <a:r>
              <a:rPr lang="en-US" dirty="0"/>
              <a:t>Aim of ASSET</a:t>
            </a:r>
            <a:endParaRPr lang="en-GB" dirty="0"/>
          </a:p>
        </p:txBody>
      </p:sp>
      <p:sp>
        <p:nvSpPr>
          <p:cNvPr id="3" name="Content Placeholder 2">
            <a:extLst>
              <a:ext uri="{FF2B5EF4-FFF2-40B4-BE49-F238E27FC236}">
                <a16:creationId xmlns:a16="http://schemas.microsoft.com/office/drawing/2014/main" id="{414B034D-90C3-4045-AF66-75AB134EFC4C}"/>
              </a:ext>
            </a:extLst>
          </p:cNvPr>
          <p:cNvSpPr>
            <a:spLocks noGrp="1"/>
          </p:cNvSpPr>
          <p:nvPr>
            <p:ph idx="1"/>
          </p:nvPr>
        </p:nvSpPr>
        <p:spPr/>
        <p:txBody>
          <a:bodyPr/>
          <a:lstStyle/>
          <a:p>
            <a:pPr marL="0" indent="0">
              <a:buNone/>
            </a:pPr>
            <a:r>
              <a:rPr lang="en-US" sz="3200" dirty="0"/>
              <a:t>To develop/adapt, implement and evaluate health system strengthening interventions to achieve person-</a:t>
            </a:r>
            <a:r>
              <a:rPr lang="en-US" sz="3200" dirty="0" err="1"/>
              <a:t>centred</a:t>
            </a:r>
            <a:r>
              <a:rPr lang="en-US" sz="3200" dirty="0"/>
              <a:t>, integrated, continuing care for people with chronic conditions in primary health care</a:t>
            </a:r>
          </a:p>
          <a:p>
            <a:pPr marL="0" indent="0">
              <a:buNone/>
            </a:pPr>
            <a:endParaRPr lang="en-US" sz="3200" dirty="0"/>
          </a:p>
          <a:p>
            <a:pPr marL="0" indent="0">
              <a:buNone/>
            </a:pPr>
            <a:r>
              <a:rPr lang="en-US" sz="3200" dirty="0">
                <a:sym typeface="Wingdings" panose="05000000000000000000" pitchFamily="2" charset="2"/>
              </a:rPr>
              <a:t> Focus on how mental health fits into person-</a:t>
            </a:r>
            <a:r>
              <a:rPr lang="en-US" sz="3200" dirty="0" err="1">
                <a:sym typeface="Wingdings" panose="05000000000000000000" pitchFamily="2" charset="2"/>
              </a:rPr>
              <a:t>centred</a:t>
            </a:r>
            <a:r>
              <a:rPr lang="en-US" sz="3200" dirty="0">
                <a:sym typeface="Wingdings" panose="05000000000000000000" pitchFamily="2" charset="2"/>
              </a:rPr>
              <a:t> care</a:t>
            </a:r>
            <a:endParaRPr lang="en-GB" sz="3200" dirty="0"/>
          </a:p>
        </p:txBody>
      </p:sp>
    </p:spTree>
    <p:extLst>
      <p:ext uri="{BB962C8B-B14F-4D97-AF65-F5344CB8AC3E}">
        <p14:creationId xmlns:p14="http://schemas.microsoft.com/office/powerpoint/2010/main" val="395340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12B8-BDDA-484A-8646-6329F7B90ACC}"/>
              </a:ext>
            </a:extLst>
          </p:cNvPr>
          <p:cNvSpPr>
            <a:spLocks noGrp="1"/>
          </p:cNvSpPr>
          <p:nvPr>
            <p:ph type="title"/>
          </p:nvPr>
        </p:nvSpPr>
        <p:spPr/>
        <p:txBody>
          <a:bodyPr/>
          <a:lstStyle/>
          <a:p>
            <a:r>
              <a:rPr lang="en-US" sz="4400" dirty="0"/>
              <a:t>Clinical Communication Skills for PCC</a:t>
            </a:r>
            <a:endParaRPr lang="en-GB" sz="4400" dirty="0"/>
          </a:p>
        </p:txBody>
      </p:sp>
      <p:sp>
        <p:nvSpPr>
          <p:cNvPr id="4" name="TextBox 3">
            <a:extLst>
              <a:ext uri="{FF2B5EF4-FFF2-40B4-BE49-F238E27FC236}">
                <a16:creationId xmlns:a16="http://schemas.microsoft.com/office/drawing/2014/main" id="{976D5F42-A593-4269-A3EF-E9E16121F9E4}"/>
              </a:ext>
            </a:extLst>
          </p:cNvPr>
          <p:cNvSpPr txBox="1"/>
          <p:nvPr/>
        </p:nvSpPr>
        <p:spPr>
          <a:xfrm flipH="1">
            <a:off x="609599" y="1933575"/>
            <a:ext cx="2526031" cy="4154984"/>
          </a:xfrm>
          <a:prstGeom prst="rect">
            <a:avLst/>
          </a:prstGeom>
          <a:solidFill>
            <a:schemeClr val="bg1"/>
          </a:solidFill>
          <a:ln w="28575">
            <a:solidFill>
              <a:schemeClr val="accent5">
                <a:lumMod val="25000"/>
              </a:schemeClr>
            </a:solidFill>
          </a:ln>
        </p:spPr>
        <p:txBody>
          <a:bodyPr wrap="square" rtlCol="0">
            <a:spAutoFit/>
          </a:bodyPr>
          <a:lstStyle/>
          <a:p>
            <a:r>
              <a:rPr lang="en-US" sz="2400" b="1" dirty="0"/>
              <a:t>Session 1</a:t>
            </a:r>
          </a:p>
          <a:p>
            <a:r>
              <a:rPr lang="en-US" sz="2400" dirty="0"/>
              <a:t>Why do we need a new way of working?</a:t>
            </a:r>
          </a:p>
          <a:p>
            <a:endParaRPr lang="en-US" sz="2400" dirty="0"/>
          </a:p>
          <a:p>
            <a:r>
              <a:rPr lang="en-US" sz="2400" dirty="0"/>
              <a:t>Golden minute</a:t>
            </a:r>
          </a:p>
          <a:p>
            <a:r>
              <a:rPr lang="en-US" sz="2400" b="1" dirty="0"/>
              <a:t>P</a:t>
            </a:r>
            <a:r>
              <a:rPr lang="en-US" sz="2400" dirty="0"/>
              <a:t>repare</a:t>
            </a:r>
          </a:p>
          <a:p>
            <a:r>
              <a:rPr lang="en-US" sz="2400" b="1" dirty="0"/>
              <a:t>R</a:t>
            </a:r>
            <a:r>
              <a:rPr lang="en-US" sz="2400" dirty="0"/>
              <a:t>elationship-building</a:t>
            </a:r>
          </a:p>
          <a:p>
            <a:r>
              <a:rPr lang="en-US" sz="2400" dirty="0" err="1"/>
              <a:t>wh</a:t>
            </a:r>
            <a:r>
              <a:rPr lang="en-US" sz="2400" b="1" dirty="0" err="1"/>
              <a:t>Y</a:t>
            </a:r>
            <a:r>
              <a:rPr lang="en-US" sz="2400" dirty="0"/>
              <a:t>?</a:t>
            </a:r>
            <a:endParaRPr lang="en-GB" sz="2400" dirty="0"/>
          </a:p>
          <a:p>
            <a:endParaRPr lang="en-GB" sz="2400" dirty="0"/>
          </a:p>
        </p:txBody>
      </p:sp>
      <p:sp>
        <p:nvSpPr>
          <p:cNvPr id="6" name="TextBox 5">
            <a:extLst>
              <a:ext uri="{FF2B5EF4-FFF2-40B4-BE49-F238E27FC236}">
                <a16:creationId xmlns:a16="http://schemas.microsoft.com/office/drawing/2014/main" id="{7720E66A-B917-4866-8D53-1EE677ADCF0F}"/>
              </a:ext>
            </a:extLst>
          </p:cNvPr>
          <p:cNvSpPr txBox="1"/>
          <p:nvPr/>
        </p:nvSpPr>
        <p:spPr>
          <a:xfrm flipH="1">
            <a:off x="3352800" y="1933575"/>
            <a:ext cx="2526029" cy="4154984"/>
          </a:xfrm>
          <a:prstGeom prst="rect">
            <a:avLst/>
          </a:prstGeom>
          <a:solidFill>
            <a:schemeClr val="bg1"/>
          </a:solidFill>
          <a:ln w="28575">
            <a:solidFill>
              <a:schemeClr val="accent5">
                <a:lumMod val="25000"/>
              </a:schemeClr>
            </a:solidFill>
          </a:ln>
        </p:spPr>
        <p:txBody>
          <a:bodyPr wrap="square" rtlCol="0">
            <a:spAutoFit/>
          </a:bodyPr>
          <a:lstStyle/>
          <a:p>
            <a:r>
              <a:rPr lang="en-US" sz="2400" b="1" dirty="0"/>
              <a:t>Session 2</a:t>
            </a:r>
          </a:p>
          <a:p>
            <a:r>
              <a:rPr lang="en-US" sz="2400" dirty="0"/>
              <a:t>Gathering holistic information</a:t>
            </a:r>
          </a:p>
          <a:p>
            <a:endParaRPr lang="en-US" sz="2400" dirty="0"/>
          </a:p>
          <a:p>
            <a:r>
              <a:rPr lang="en-US" sz="2400" b="1" dirty="0"/>
              <a:t>I</a:t>
            </a:r>
            <a:r>
              <a:rPr lang="en-US" sz="2400" dirty="0"/>
              <a:t>deas</a:t>
            </a:r>
          </a:p>
          <a:p>
            <a:r>
              <a:rPr lang="en-US" sz="2400" b="1" dirty="0"/>
              <a:t>C</a:t>
            </a:r>
            <a:r>
              <a:rPr lang="en-US" sz="2400" dirty="0"/>
              <a:t>oncerns</a:t>
            </a:r>
          </a:p>
          <a:p>
            <a:r>
              <a:rPr lang="en-US" sz="2400" b="1" dirty="0"/>
              <a:t>E</a:t>
            </a:r>
            <a:r>
              <a:rPr lang="en-US" sz="2400" dirty="0"/>
              <a:t>xpectations</a:t>
            </a:r>
          </a:p>
          <a:p>
            <a:endParaRPr lang="en-US" sz="2400" dirty="0"/>
          </a:p>
          <a:p>
            <a:r>
              <a:rPr lang="en-US" sz="2400" dirty="0"/>
              <a:t>Handling social problems</a:t>
            </a:r>
          </a:p>
        </p:txBody>
      </p:sp>
      <p:sp>
        <p:nvSpPr>
          <p:cNvPr id="7" name="TextBox 6">
            <a:extLst>
              <a:ext uri="{FF2B5EF4-FFF2-40B4-BE49-F238E27FC236}">
                <a16:creationId xmlns:a16="http://schemas.microsoft.com/office/drawing/2014/main" id="{F23A2EC4-E59D-4F86-9E8E-7915BA214ECD}"/>
              </a:ext>
            </a:extLst>
          </p:cNvPr>
          <p:cNvSpPr txBox="1"/>
          <p:nvPr/>
        </p:nvSpPr>
        <p:spPr>
          <a:xfrm flipH="1">
            <a:off x="6096000" y="1933575"/>
            <a:ext cx="2526028" cy="4154984"/>
          </a:xfrm>
          <a:prstGeom prst="rect">
            <a:avLst/>
          </a:prstGeom>
          <a:solidFill>
            <a:schemeClr val="bg1"/>
          </a:solidFill>
          <a:ln w="28575">
            <a:solidFill>
              <a:schemeClr val="accent5">
                <a:lumMod val="25000"/>
              </a:schemeClr>
            </a:solidFill>
          </a:ln>
        </p:spPr>
        <p:txBody>
          <a:bodyPr wrap="square" rtlCol="0">
            <a:spAutoFit/>
          </a:bodyPr>
          <a:lstStyle/>
          <a:p>
            <a:r>
              <a:rPr lang="en-US" sz="2400" b="1" dirty="0"/>
              <a:t>Session 3</a:t>
            </a:r>
          </a:p>
          <a:p>
            <a:r>
              <a:rPr lang="en-US" sz="2400" dirty="0"/>
              <a:t>Dealing with emotions</a:t>
            </a:r>
          </a:p>
          <a:p>
            <a:endParaRPr lang="en-US" sz="2400" dirty="0"/>
          </a:p>
          <a:p>
            <a:r>
              <a:rPr lang="en-US" sz="2400" b="1" dirty="0" err="1"/>
              <a:t>R</a:t>
            </a:r>
            <a:r>
              <a:rPr lang="en-US" sz="2400" dirty="0" err="1"/>
              <a:t>ecognise</a:t>
            </a:r>
            <a:endParaRPr lang="en-US" sz="2400" dirty="0"/>
          </a:p>
          <a:p>
            <a:r>
              <a:rPr lang="en-US" sz="2400" b="1" dirty="0"/>
              <a:t>E</a:t>
            </a:r>
            <a:r>
              <a:rPr lang="en-US" sz="2400" dirty="0"/>
              <a:t>mpathy/engage</a:t>
            </a:r>
          </a:p>
          <a:p>
            <a:r>
              <a:rPr lang="en-US" sz="2400" b="1" dirty="0"/>
              <a:t>A</a:t>
            </a:r>
            <a:r>
              <a:rPr lang="en-US" sz="2400" dirty="0"/>
              <a:t>ffirm &amp; respect</a:t>
            </a:r>
          </a:p>
          <a:p>
            <a:r>
              <a:rPr lang="en-US" sz="2400" b="1" dirty="0"/>
              <a:t>D</a:t>
            </a:r>
            <a:r>
              <a:rPr lang="en-US" sz="2400" dirty="0"/>
              <a:t>evelop a plan</a:t>
            </a:r>
          </a:p>
          <a:p>
            <a:endParaRPr lang="en-US" sz="2400" dirty="0"/>
          </a:p>
          <a:p>
            <a:r>
              <a:rPr lang="en-US" sz="2400" dirty="0"/>
              <a:t>Handling stress in health work</a:t>
            </a:r>
            <a:endParaRPr lang="en-GB" sz="2400" dirty="0"/>
          </a:p>
        </p:txBody>
      </p:sp>
      <p:sp>
        <p:nvSpPr>
          <p:cNvPr id="8" name="TextBox 7">
            <a:extLst>
              <a:ext uri="{FF2B5EF4-FFF2-40B4-BE49-F238E27FC236}">
                <a16:creationId xmlns:a16="http://schemas.microsoft.com/office/drawing/2014/main" id="{E6627270-E959-4BFB-BA41-4835049CEEBE}"/>
              </a:ext>
            </a:extLst>
          </p:cNvPr>
          <p:cNvSpPr txBox="1"/>
          <p:nvPr/>
        </p:nvSpPr>
        <p:spPr>
          <a:xfrm flipH="1">
            <a:off x="8839199" y="1931610"/>
            <a:ext cx="2526026" cy="4154984"/>
          </a:xfrm>
          <a:prstGeom prst="rect">
            <a:avLst/>
          </a:prstGeom>
          <a:solidFill>
            <a:schemeClr val="bg1"/>
          </a:solidFill>
          <a:ln w="28575">
            <a:solidFill>
              <a:schemeClr val="accent5">
                <a:lumMod val="25000"/>
              </a:schemeClr>
            </a:solidFill>
          </a:ln>
        </p:spPr>
        <p:txBody>
          <a:bodyPr wrap="square" rtlCol="0">
            <a:spAutoFit/>
          </a:bodyPr>
          <a:lstStyle/>
          <a:p>
            <a:r>
              <a:rPr lang="en-US" sz="2400" b="1" dirty="0"/>
              <a:t>Session 4</a:t>
            </a:r>
          </a:p>
          <a:p>
            <a:r>
              <a:rPr lang="en-US" sz="2400" dirty="0"/>
              <a:t>Informing and motivating</a:t>
            </a:r>
          </a:p>
          <a:p>
            <a:endParaRPr lang="en-US" sz="2400" dirty="0"/>
          </a:p>
          <a:p>
            <a:r>
              <a:rPr lang="en-US" sz="2400" b="1" dirty="0"/>
              <a:t>A</a:t>
            </a:r>
            <a:r>
              <a:rPr lang="en-US" sz="2400" dirty="0"/>
              <a:t>sk</a:t>
            </a:r>
          </a:p>
          <a:p>
            <a:r>
              <a:rPr lang="en-US" sz="2400" b="1" dirty="0"/>
              <a:t>A</a:t>
            </a:r>
            <a:r>
              <a:rPr lang="en-US" sz="2400" dirty="0"/>
              <a:t>lert</a:t>
            </a:r>
          </a:p>
          <a:p>
            <a:r>
              <a:rPr lang="en-US" sz="2400" b="1" dirty="0"/>
              <a:t>A</a:t>
            </a:r>
            <a:r>
              <a:rPr lang="en-US" sz="2400" dirty="0"/>
              <a:t>ssess</a:t>
            </a:r>
          </a:p>
          <a:p>
            <a:r>
              <a:rPr lang="en-US" sz="2400" b="1" dirty="0"/>
              <a:t>A</a:t>
            </a:r>
            <a:r>
              <a:rPr lang="en-US" sz="2400" dirty="0"/>
              <a:t>ssist</a:t>
            </a:r>
          </a:p>
          <a:p>
            <a:r>
              <a:rPr lang="en-US" sz="2400" b="1" dirty="0"/>
              <a:t>A</a:t>
            </a:r>
            <a:r>
              <a:rPr lang="en-US" sz="2400" dirty="0"/>
              <a:t>rrange</a:t>
            </a:r>
          </a:p>
          <a:p>
            <a:endParaRPr lang="en-US" sz="2400" dirty="0"/>
          </a:p>
          <a:p>
            <a:endParaRPr lang="en-GB" sz="2400" dirty="0"/>
          </a:p>
        </p:txBody>
      </p:sp>
      <p:sp>
        <p:nvSpPr>
          <p:cNvPr id="9" name="Rectangle 8">
            <a:extLst>
              <a:ext uri="{FF2B5EF4-FFF2-40B4-BE49-F238E27FC236}">
                <a16:creationId xmlns:a16="http://schemas.microsoft.com/office/drawing/2014/main" id="{F0BE87D9-1925-4D68-9206-3B2150CB80F3}"/>
              </a:ext>
            </a:extLst>
          </p:cNvPr>
          <p:cNvSpPr/>
          <p:nvPr/>
        </p:nvSpPr>
        <p:spPr>
          <a:xfrm>
            <a:off x="485775" y="2028825"/>
            <a:ext cx="10972800" cy="1400175"/>
          </a:xfrm>
          <a:prstGeom prst="rect">
            <a:avLst/>
          </a:prstGeom>
          <a:solidFill>
            <a:schemeClr val="accent1">
              <a:lumMod val="75000"/>
              <a:alpha val="25098"/>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00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3F7F-36C1-4135-971B-5205849749AB}"/>
              </a:ext>
            </a:extLst>
          </p:cNvPr>
          <p:cNvSpPr>
            <a:spLocks noGrp="1"/>
          </p:cNvSpPr>
          <p:nvPr>
            <p:ph type="title"/>
          </p:nvPr>
        </p:nvSpPr>
        <p:spPr>
          <a:xfrm>
            <a:off x="609600" y="274639"/>
            <a:ext cx="10972800" cy="1143000"/>
          </a:xfrm>
        </p:spPr>
        <p:txBody>
          <a:bodyPr wrap="square" anchor="ctr">
            <a:normAutofit fontScale="90000"/>
          </a:bodyPr>
          <a:lstStyle/>
          <a:p>
            <a:r>
              <a:rPr lang="en-GB" dirty="0"/>
              <a:t>% of OPD attendees with diagnosis of depression</a:t>
            </a:r>
          </a:p>
        </p:txBody>
      </p:sp>
      <p:graphicFrame>
        <p:nvGraphicFramePr>
          <p:cNvPr id="4" name="Chart 3">
            <a:extLst>
              <a:ext uri="{FF2B5EF4-FFF2-40B4-BE49-F238E27FC236}">
                <a16:creationId xmlns:a16="http://schemas.microsoft.com/office/drawing/2014/main" id="{77F278A2-0E2A-4ED0-A591-07FCA8E5FAD4}"/>
              </a:ext>
            </a:extLst>
          </p:cNvPr>
          <p:cNvGraphicFramePr>
            <a:graphicFrameLocks/>
          </p:cNvGraphicFramePr>
          <p:nvPr>
            <p:extLst>
              <p:ext uri="{D42A27DB-BD31-4B8C-83A1-F6EECF244321}">
                <p14:modId xmlns:p14="http://schemas.microsoft.com/office/powerpoint/2010/main" val="4107756857"/>
              </p:ext>
            </p:extLst>
          </p:nvPr>
        </p:nvGraphicFramePr>
        <p:xfrm>
          <a:off x="609600" y="1561673"/>
          <a:ext cx="10776856" cy="5021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2891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FFE99-75F6-473B-B7D1-3572AF71655B}"/>
              </a:ext>
            </a:extLst>
          </p:cNvPr>
          <p:cNvSpPr>
            <a:spLocks noGrp="1"/>
          </p:cNvSpPr>
          <p:nvPr>
            <p:ph type="title"/>
          </p:nvPr>
        </p:nvSpPr>
        <p:spPr/>
        <p:txBody>
          <a:bodyPr/>
          <a:lstStyle/>
          <a:p>
            <a:r>
              <a:rPr lang="en-US" dirty="0"/>
              <a:t>Other initiatives… </a:t>
            </a:r>
            <a:endParaRPr lang="en-GB" dirty="0"/>
          </a:p>
        </p:txBody>
      </p:sp>
      <p:pic>
        <p:nvPicPr>
          <p:cNvPr id="6" name="Picture 11">
            <a:extLst>
              <a:ext uri="{FF2B5EF4-FFF2-40B4-BE49-F238E27FC236}">
                <a16:creationId xmlns:a16="http://schemas.microsoft.com/office/drawing/2014/main" id="{BEEE1C13-3571-49DD-BAD2-3D01C4780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924050"/>
            <a:ext cx="2540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52CB9F4-7F37-46A8-94C5-6CC5E79B7C73}"/>
              </a:ext>
            </a:extLst>
          </p:cNvPr>
          <p:cNvSpPr txBox="1"/>
          <p:nvPr/>
        </p:nvSpPr>
        <p:spPr>
          <a:xfrm flipH="1">
            <a:off x="3358512" y="2243584"/>
            <a:ext cx="3118487" cy="1015663"/>
          </a:xfrm>
          <a:prstGeom prst="rect">
            <a:avLst/>
          </a:prstGeom>
          <a:noFill/>
        </p:spPr>
        <p:txBody>
          <a:bodyPr wrap="square" rtlCol="0">
            <a:spAutoFit/>
          </a:bodyPr>
          <a:lstStyle/>
          <a:p>
            <a:r>
              <a:rPr lang="en-US" sz="2000" b="1" dirty="0">
                <a:solidFill>
                  <a:schemeClr val="tx1">
                    <a:lumMod val="95000"/>
                    <a:lumOff val="5000"/>
                  </a:schemeClr>
                </a:solidFill>
              </a:rPr>
              <a:t>Social contact </a:t>
            </a:r>
            <a:r>
              <a:rPr lang="en-US" sz="2000" dirty="0"/>
              <a:t>– people with depression involved in training health workers</a:t>
            </a:r>
            <a:endParaRPr lang="en-GB" sz="2000" dirty="0"/>
          </a:p>
        </p:txBody>
      </p:sp>
      <p:sp>
        <p:nvSpPr>
          <p:cNvPr id="8" name="TextBox 7">
            <a:extLst>
              <a:ext uri="{FF2B5EF4-FFF2-40B4-BE49-F238E27FC236}">
                <a16:creationId xmlns:a16="http://schemas.microsoft.com/office/drawing/2014/main" id="{72A50CC1-CA14-4C00-BBAA-DD69476D1484}"/>
              </a:ext>
            </a:extLst>
          </p:cNvPr>
          <p:cNvSpPr txBox="1"/>
          <p:nvPr/>
        </p:nvSpPr>
        <p:spPr>
          <a:xfrm>
            <a:off x="818514" y="2749995"/>
            <a:ext cx="2539999" cy="461665"/>
          </a:xfrm>
          <a:prstGeom prst="rect">
            <a:avLst/>
          </a:prstGeom>
          <a:noFill/>
        </p:spPr>
        <p:txBody>
          <a:bodyPr wrap="square" rtlCol="0">
            <a:spAutoFit/>
          </a:bodyPr>
          <a:lstStyle/>
          <a:p>
            <a:r>
              <a:rPr lang="en-US" sz="2400" dirty="0">
                <a:solidFill>
                  <a:srgbClr val="002060"/>
                </a:solidFill>
              </a:rPr>
              <a:t>IDEAS project</a:t>
            </a:r>
            <a:endParaRPr lang="en-GB" sz="2400" dirty="0">
              <a:solidFill>
                <a:srgbClr val="002060"/>
              </a:solidFill>
            </a:endParaRPr>
          </a:p>
        </p:txBody>
      </p:sp>
      <p:sp>
        <p:nvSpPr>
          <p:cNvPr id="9" name="Rectangle 8">
            <a:extLst>
              <a:ext uri="{FF2B5EF4-FFF2-40B4-BE49-F238E27FC236}">
                <a16:creationId xmlns:a16="http://schemas.microsoft.com/office/drawing/2014/main" id="{89399CBE-27FC-46B7-8E8D-C85130308BFD}"/>
              </a:ext>
            </a:extLst>
          </p:cNvPr>
          <p:cNvSpPr/>
          <p:nvPr/>
        </p:nvSpPr>
        <p:spPr>
          <a:xfrm>
            <a:off x="609600" y="1924050"/>
            <a:ext cx="5943600" cy="1504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544A905-9C1F-4BC6-8A43-780CDC1F0FC7}"/>
              </a:ext>
            </a:extLst>
          </p:cNvPr>
          <p:cNvSpPr/>
          <p:nvPr/>
        </p:nvSpPr>
        <p:spPr>
          <a:xfrm>
            <a:off x="3996690" y="4085230"/>
            <a:ext cx="3333750" cy="1191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72DBAEC-A2F0-45D3-83C9-2C4703C1B663}"/>
              </a:ext>
            </a:extLst>
          </p:cNvPr>
          <p:cNvSpPr txBox="1"/>
          <p:nvPr/>
        </p:nvSpPr>
        <p:spPr>
          <a:xfrm flipH="1">
            <a:off x="4156709" y="4207390"/>
            <a:ext cx="1421131" cy="707886"/>
          </a:xfrm>
          <a:prstGeom prst="rect">
            <a:avLst/>
          </a:prstGeom>
          <a:noFill/>
        </p:spPr>
        <p:txBody>
          <a:bodyPr wrap="square" rtlCol="0">
            <a:spAutoFit/>
          </a:bodyPr>
          <a:lstStyle/>
          <a:p>
            <a:pPr algn="ctr"/>
            <a:r>
              <a:rPr lang="en-US" sz="2000" b="1" dirty="0"/>
              <a:t>Chronic care app</a:t>
            </a:r>
            <a:endParaRPr lang="en-GB" sz="2000" b="1" dirty="0"/>
          </a:p>
        </p:txBody>
      </p:sp>
      <p:sp>
        <p:nvSpPr>
          <p:cNvPr id="13" name="TextBox 12">
            <a:extLst>
              <a:ext uri="{FF2B5EF4-FFF2-40B4-BE49-F238E27FC236}">
                <a16:creationId xmlns:a16="http://schemas.microsoft.com/office/drawing/2014/main" id="{55346C2B-EF83-45D2-A41F-052CF52C5A95}"/>
              </a:ext>
            </a:extLst>
          </p:cNvPr>
          <p:cNvSpPr txBox="1"/>
          <p:nvPr/>
        </p:nvSpPr>
        <p:spPr>
          <a:xfrm flipH="1">
            <a:off x="5842634" y="4207390"/>
            <a:ext cx="1421131" cy="1015663"/>
          </a:xfrm>
          <a:prstGeom prst="rect">
            <a:avLst/>
          </a:prstGeom>
          <a:noFill/>
        </p:spPr>
        <p:txBody>
          <a:bodyPr wrap="square" rtlCol="0">
            <a:spAutoFit/>
          </a:bodyPr>
          <a:lstStyle/>
          <a:p>
            <a:pPr algn="ctr"/>
            <a:r>
              <a:rPr lang="en-US" sz="2000" b="1" dirty="0"/>
              <a:t>Health worker app</a:t>
            </a:r>
            <a:endParaRPr lang="en-GB" sz="2000" b="1" dirty="0"/>
          </a:p>
        </p:txBody>
      </p:sp>
      <p:sp>
        <p:nvSpPr>
          <p:cNvPr id="14" name="Rectangle 13">
            <a:extLst>
              <a:ext uri="{FF2B5EF4-FFF2-40B4-BE49-F238E27FC236}">
                <a16:creationId xmlns:a16="http://schemas.microsoft.com/office/drawing/2014/main" id="{042E6751-CEDC-4B04-BD0B-2FD7D446EFBC}"/>
              </a:ext>
            </a:extLst>
          </p:cNvPr>
          <p:cNvSpPr/>
          <p:nvPr/>
        </p:nvSpPr>
        <p:spPr>
          <a:xfrm>
            <a:off x="8039736" y="2663437"/>
            <a:ext cx="3333750" cy="1191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8A56606-5318-4C88-8A81-A46CF3453B74}"/>
              </a:ext>
            </a:extLst>
          </p:cNvPr>
          <p:cNvSpPr txBox="1"/>
          <p:nvPr/>
        </p:nvSpPr>
        <p:spPr>
          <a:xfrm>
            <a:off x="8148239" y="2838061"/>
            <a:ext cx="3116744" cy="830997"/>
          </a:xfrm>
          <a:prstGeom prst="rect">
            <a:avLst/>
          </a:prstGeom>
          <a:noFill/>
        </p:spPr>
        <p:txBody>
          <a:bodyPr wrap="square" rtlCol="0">
            <a:spAutoFit/>
          </a:bodyPr>
          <a:lstStyle/>
          <a:p>
            <a:pPr algn="ctr"/>
            <a:r>
              <a:rPr lang="en-US" sz="2400" dirty="0"/>
              <a:t>Brief </a:t>
            </a:r>
            <a:r>
              <a:rPr lang="en-US" sz="2400" b="1" dirty="0"/>
              <a:t>problem-solving therapy</a:t>
            </a:r>
            <a:endParaRPr lang="en-GB" sz="2400" b="1" dirty="0"/>
          </a:p>
        </p:txBody>
      </p:sp>
    </p:spTree>
    <p:extLst>
      <p:ext uri="{BB962C8B-B14F-4D97-AF65-F5344CB8AC3E}">
        <p14:creationId xmlns:p14="http://schemas.microsoft.com/office/powerpoint/2010/main" val="370064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1DC0DE-EE5A-4240-BA7C-825C927CFAC3}"/>
              </a:ext>
            </a:extLst>
          </p:cNvPr>
          <p:cNvSpPr>
            <a:spLocks noGrp="1"/>
          </p:cNvSpPr>
          <p:nvPr>
            <p:ph type="title"/>
          </p:nvPr>
        </p:nvSpPr>
        <p:spPr/>
        <p:txBody>
          <a:bodyPr/>
          <a:lstStyle/>
          <a:p>
            <a:r>
              <a:rPr lang="en-US" dirty="0"/>
              <a:t>Summary</a:t>
            </a:r>
            <a:endParaRPr lang="en-GB" dirty="0"/>
          </a:p>
        </p:txBody>
      </p:sp>
      <p:sp>
        <p:nvSpPr>
          <p:cNvPr id="5" name="Content Placeholder 4">
            <a:extLst>
              <a:ext uri="{FF2B5EF4-FFF2-40B4-BE49-F238E27FC236}">
                <a16:creationId xmlns:a16="http://schemas.microsoft.com/office/drawing/2014/main" id="{C1B5F2F8-BBB5-413E-8E02-1585F0941F51}"/>
              </a:ext>
            </a:extLst>
          </p:cNvPr>
          <p:cNvSpPr>
            <a:spLocks noGrp="1"/>
          </p:cNvSpPr>
          <p:nvPr>
            <p:ph idx="1"/>
          </p:nvPr>
        </p:nvSpPr>
        <p:spPr/>
        <p:txBody>
          <a:bodyPr/>
          <a:lstStyle/>
          <a:p>
            <a:r>
              <a:rPr lang="en-US" dirty="0"/>
              <a:t>Depression detection in routine services is a bottleneck to care</a:t>
            </a:r>
          </a:p>
          <a:p>
            <a:r>
              <a:rPr lang="en-US" dirty="0"/>
              <a:t>Uncritical application of screening instruments will not solve the problem</a:t>
            </a:r>
          </a:p>
          <a:p>
            <a:endParaRPr lang="en-US" dirty="0"/>
          </a:p>
          <a:p>
            <a:r>
              <a:rPr lang="en-US" dirty="0"/>
              <a:t>Person-</a:t>
            </a:r>
            <a:r>
              <a:rPr lang="en-US" dirty="0" err="1"/>
              <a:t>centred</a:t>
            </a:r>
            <a:r>
              <a:rPr lang="en-US" dirty="0"/>
              <a:t> care for chronic conditions requires attention to depression and mental health</a:t>
            </a:r>
          </a:p>
          <a:p>
            <a:r>
              <a:rPr lang="en-US" dirty="0"/>
              <a:t>Health workers need a new way of working to achieve this</a:t>
            </a:r>
          </a:p>
          <a:p>
            <a:r>
              <a:rPr lang="en-US" dirty="0"/>
              <a:t>System strengthening interventions to achieve person-</a:t>
            </a:r>
            <a:r>
              <a:rPr lang="en-US" dirty="0" err="1"/>
              <a:t>centred</a:t>
            </a:r>
            <a:r>
              <a:rPr lang="en-US" dirty="0"/>
              <a:t> care can increase the quality of all care, and create conditions for detection</a:t>
            </a:r>
          </a:p>
          <a:p>
            <a:pPr marL="0" indent="0">
              <a:buNone/>
            </a:pPr>
            <a:r>
              <a:rPr lang="en-US" dirty="0"/>
              <a:t> </a:t>
            </a:r>
            <a:endParaRPr lang="en-GB" dirty="0"/>
          </a:p>
        </p:txBody>
      </p:sp>
    </p:spTree>
    <p:extLst>
      <p:ext uri="{BB962C8B-B14F-4D97-AF65-F5344CB8AC3E}">
        <p14:creationId xmlns:p14="http://schemas.microsoft.com/office/powerpoint/2010/main" val="262363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14C40D-711F-40F2-9FD8-1CE2B463DF00}"/>
              </a:ext>
            </a:extLst>
          </p:cNvPr>
          <p:cNvSpPr>
            <a:spLocks noGrp="1"/>
          </p:cNvSpPr>
          <p:nvPr>
            <p:ph type="title"/>
          </p:nvPr>
        </p:nvSpPr>
        <p:spPr>
          <a:xfrm>
            <a:off x="963084" y="1630296"/>
            <a:ext cx="10363200" cy="1362075"/>
          </a:xfrm>
        </p:spPr>
        <p:txBody>
          <a:bodyPr/>
          <a:lstStyle/>
          <a:p>
            <a:r>
              <a:rPr lang="en-GB" dirty="0"/>
              <a:t>Thank you</a:t>
            </a:r>
          </a:p>
        </p:txBody>
      </p:sp>
      <p:sp>
        <p:nvSpPr>
          <p:cNvPr id="5" name="Text Placeholder 4">
            <a:extLst>
              <a:ext uri="{FF2B5EF4-FFF2-40B4-BE49-F238E27FC236}">
                <a16:creationId xmlns:a16="http://schemas.microsoft.com/office/drawing/2014/main" id="{9FE1B19E-9D3B-4E24-8FFC-A5D7BF99CE12}"/>
              </a:ext>
            </a:extLst>
          </p:cNvPr>
          <p:cNvSpPr>
            <a:spLocks noGrp="1"/>
          </p:cNvSpPr>
          <p:nvPr>
            <p:ph type="body" idx="1"/>
          </p:nvPr>
        </p:nvSpPr>
        <p:spPr>
          <a:xfrm>
            <a:off x="963084" y="4011614"/>
            <a:ext cx="10363200" cy="714308"/>
          </a:xfrm>
        </p:spPr>
        <p:txBody>
          <a:bodyPr/>
          <a:lstStyle/>
          <a:p>
            <a:r>
              <a:rPr lang="en-GB" sz="2000" dirty="0"/>
              <a:t>This research was funded by the National Institute of Health Research (NIHR) Global Health Research Unit on Health System Strengthening in Sub-Saharan Africa, King’s College London (GHRU 16/136/54) using UK aid from the UK Government. </a:t>
            </a:r>
          </a:p>
          <a:p>
            <a:r>
              <a:rPr lang="en-GB" sz="2000" dirty="0"/>
              <a:t>The views expressed in this publication are those of the presenter and not necessarily those of the NIHR or the Department of Health and Social Care. </a:t>
            </a:r>
          </a:p>
        </p:txBody>
      </p:sp>
    </p:spTree>
    <p:extLst>
      <p:ext uri="{BB962C8B-B14F-4D97-AF65-F5344CB8AC3E}">
        <p14:creationId xmlns:p14="http://schemas.microsoft.com/office/powerpoint/2010/main" val="3024566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442C-FBF3-4DA4-992E-CEB1C1CF811C}"/>
              </a:ext>
            </a:extLst>
          </p:cNvPr>
          <p:cNvSpPr>
            <a:spLocks noGrp="1"/>
          </p:cNvSpPr>
          <p:nvPr>
            <p:ph type="title"/>
          </p:nvPr>
        </p:nvSpPr>
        <p:spPr>
          <a:xfrm>
            <a:off x="527381" y="388935"/>
            <a:ext cx="10972800" cy="685803"/>
          </a:xfrm>
        </p:spPr>
        <p:txBody>
          <a:bodyPr/>
          <a:lstStyle/>
          <a:p>
            <a:r>
              <a:rPr lang="en-GB" sz="3733" dirty="0"/>
              <a:t>ASSET Integrated PHC team</a:t>
            </a:r>
          </a:p>
        </p:txBody>
      </p:sp>
      <p:sp>
        <p:nvSpPr>
          <p:cNvPr id="3" name="Content Placeholder 2">
            <a:extLst>
              <a:ext uri="{FF2B5EF4-FFF2-40B4-BE49-F238E27FC236}">
                <a16:creationId xmlns:a16="http://schemas.microsoft.com/office/drawing/2014/main" id="{2F92A7D9-737A-48AA-AE33-D43603A0467D}"/>
              </a:ext>
            </a:extLst>
          </p:cNvPr>
          <p:cNvSpPr>
            <a:spLocks noGrp="1"/>
          </p:cNvSpPr>
          <p:nvPr>
            <p:ph idx="1"/>
          </p:nvPr>
        </p:nvSpPr>
        <p:spPr>
          <a:xfrm>
            <a:off x="609600" y="1600201"/>
            <a:ext cx="4142251" cy="4525963"/>
          </a:xfrm>
        </p:spPr>
        <p:txBody>
          <a:bodyPr/>
          <a:lstStyle/>
          <a:p>
            <a:r>
              <a:rPr lang="en-US" dirty="0"/>
              <a:t>Martin Prince</a:t>
            </a:r>
          </a:p>
          <a:p>
            <a:r>
              <a:rPr lang="en-GB" sz="2800" dirty="0"/>
              <a:t>Charlotte Hanlon</a:t>
            </a:r>
          </a:p>
          <a:p>
            <a:r>
              <a:rPr lang="en-US" dirty="0"/>
              <a:t>Lara Fairall</a:t>
            </a:r>
          </a:p>
          <a:p>
            <a:r>
              <a:rPr lang="en-US" dirty="0"/>
              <a:t>Inge Petersen</a:t>
            </a:r>
          </a:p>
          <a:p>
            <a:r>
              <a:rPr lang="en-GB" sz="2400" dirty="0"/>
              <a:t>Atalay Alem</a:t>
            </a:r>
          </a:p>
          <a:p>
            <a:r>
              <a:rPr lang="en-GB" sz="2400" dirty="0"/>
              <a:t>Abebaw Fekadu</a:t>
            </a:r>
          </a:p>
          <a:p>
            <a:r>
              <a:rPr lang="en-GB" sz="2400" dirty="0"/>
              <a:t>Girmay Medhin </a:t>
            </a:r>
          </a:p>
          <a:p>
            <a:r>
              <a:rPr lang="en-GB" sz="2400" dirty="0"/>
              <a:t>Tewodros Haile</a:t>
            </a:r>
          </a:p>
          <a:p>
            <a:endParaRPr lang="en-GB" dirty="0"/>
          </a:p>
        </p:txBody>
      </p:sp>
      <p:sp>
        <p:nvSpPr>
          <p:cNvPr id="4" name="Content Placeholder 2">
            <a:extLst>
              <a:ext uri="{FF2B5EF4-FFF2-40B4-BE49-F238E27FC236}">
                <a16:creationId xmlns:a16="http://schemas.microsoft.com/office/drawing/2014/main" id="{56ED4347-6C69-48BA-8786-1EA565DC74B5}"/>
              </a:ext>
            </a:extLst>
          </p:cNvPr>
          <p:cNvSpPr txBox="1">
            <a:spLocks/>
          </p:cNvSpPr>
          <p:nvPr/>
        </p:nvSpPr>
        <p:spPr bwMode="auto">
          <a:xfrm>
            <a:off x="5369025" y="1600201"/>
            <a:ext cx="4142251" cy="4525963"/>
          </a:xfrm>
          <a:prstGeom prst="rect">
            <a:avLst/>
          </a:prstGeom>
          <a:noFill/>
          <a:ln w="9525">
            <a:noFill/>
            <a:miter lim="800000"/>
            <a:headEnd/>
            <a:tailEnd/>
          </a:ln>
          <a:effectLst/>
        </p:spPr>
        <p:txBody>
          <a:bodyPr vert="horz" wrap="square" lIns="121920" tIns="60960" rIns="121920" bIns="6096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800" dirty="0"/>
              <a:t>Alemayehu Bekele</a:t>
            </a:r>
          </a:p>
          <a:p>
            <a:r>
              <a:rPr lang="en-GB" sz="2667" kern="0" dirty="0"/>
              <a:t>Tigist Eshetu</a:t>
            </a:r>
          </a:p>
          <a:p>
            <a:r>
              <a:rPr lang="en-GB" sz="2667" kern="0" dirty="0"/>
              <a:t>Hanna Negussie</a:t>
            </a:r>
          </a:p>
          <a:p>
            <a:r>
              <a:rPr lang="en-GB" sz="2667" kern="0" dirty="0"/>
              <a:t>Sewit </a:t>
            </a:r>
            <a:r>
              <a:rPr lang="en-GB" sz="2667" kern="0" dirty="0" err="1"/>
              <a:t>Timotewos</a:t>
            </a:r>
            <a:endParaRPr lang="en-GB" sz="2667" kern="0" dirty="0"/>
          </a:p>
          <a:p>
            <a:r>
              <a:rPr lang="en-GB" sz="2667" kern="0" dirty="0"/>
              <a:t>Amanuel Belay</a:t>
            </a:r>
          </a:p>
          <a:p>
            <a:r>
              <a:rPr lang="en-GB" sz="2667" kern="0" dirty="0"/>
              <a:t>Medhanit Getachew</a:t>
            </a:r>
          </a:p>
        </p:txBody>
      </p:sp>
    </p:spTree>
    <p:extLst>
      <p:ext uri="{BB962C8B-B14F-4D97-AF65-F5344CB8AC3E}">
        <p14:creationId xmlns:p14="http://schemas.microsoft.com/office/powerpoint/2010/main" val="291183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00957_"/>
          <p:cNvPicPr/>
          <p:nvPr/>
        </p:nvPicPr>
        <p:blipFill>
          <a:blip r:embed="rId3" cstate="print"/>
          <a:srcRect/>
          <a:stretch>
            <a:fillRect/>
          </a:stretch>
        </p:blipFill>
        <p:spPr bwMode="auto">
          <a:xfrm>
            <a:off x="3337589" y="4447598"/>
            <a:ext cx="1045081" cy="960461"/>
          </a:xfrm>
          <a:prstGeom prst="rect">
            <a:avLst/>
          </a:prstGeom>
          <a:noFill/>
          <a:ln w="0" algn="in">
            <a:noFill/>
            <a:miter lim="800000"/>
            <a:headEnd/>
            <a:tailEnd/>
          </a:ln>
        </p:spPr>
      </p:pic>
      <p:pic>
        <p:nvPicPr>
          <p:cNvPr id="11" name="Picture 10" descr="LOGO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00" y="4304524"/>
            <a:ext cx="2501463" cy="1235456"/>
          </a:xfrm>
          <a:prstGeom prst="rect">
            <a:avLst/>
          </a:prstGeom>
          <a:noFill/>
          <a:ln>
            <a:noFill/>
          </a:ln>
        </p:spPr>
      </p:pic>
      <p:pic>
        <p:nvPicPr>
          <p:cNvPr id="12" name="Picture 11" descr="C:\Users\Charlotte\Documents\CGMH\KCL logo_485rg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099" y="4447598"/>
            <a:ext cx="1046372" cy="938711"/>
          </a:xfrm>
          <a:prstGeom prst="rect">
            <a:avLst/>
          </a:prstGeom>
          <a:noFill/>
          <a:ln>
            <a:noFill/>
          </a:ln>
        </p:spPr>
      </p:pic>
      <p:sp>
        <p:nvSpPr>
          <p:cNvPr id="16" name="Rectangle 13">
            <a:extLst>
              <a:ext uri="{FF2B5EF4-FFF2-40B4-BE49-F238E27FC236}">
                <a16:creationId xmlns:a16="http://schemas.microsoft.com/office/drawing/2014/main" id="{56D93CC0-DAF8-49C0-926E-15853F7C14C0}"/>
              </a:ext>
            </a:extLst>
          </p:cNvPr>
          <p:cNvSpPr txBox="1">
            <a:spLocks noChangeArrowheads="1"/>
          </p:cNvSpPr>
          <p:nvPr/>
        </p:nvSpPr>
        <p:spPr bwMode="auto">
          <a:xfrm>
            <a:off x="3698338" y="3575716"/>
            <a:ext cx="8224083" cy="96096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bodyPr>
          <a:lstStyle/>
          <a:p>
            <a:pPr defTabSz="1219140">
              <a:spcBef>
                <a:spcPct val="20000"/>
              </a:spcBef>
              <a:defRPr/>
            </a:pPr>
            <a:r>
              <a:rPr lang="en-GB" sz="2133" kern="0" dirty="0"/>
              <a:t>Global Health Research Unit on Health System Strengthening in Sub-Saharan Africa (ASSET), NIHR Global Health Research</a:t>
            </a:r>
          </a:p>
          <a:p>
            <a:pPr defTabSz="1219140">
              <a:spcBef>
                <a:spcPct val="20000"/>
              </a:spcBef>
              <a:defRPr/>
            </a:pPr>
            <a:endParaRPr lang="en-GB" sz="2667" kern="0" dirty="0"/>
          </a:p>
        </p:txBody>
      </p:sp>
      <p:pic>
        <p:nvPicPr>
          <p:cNvPr id="4" name="Picture 3">
            <a:extLst>
              <a:ext uri="{FF2B5EF4-FFF2-40B4-BE49-F238E27FC236}">
                <a16:creationId xmlns:a16="http://schemas.microsoft.com/office/drawing/2014/main" id="{54C4695F-D2A5-40BF-A868-A645669A50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761" y="4424590"/>
            <a:ext cx="4010013" cy="939171"/>
          </a:xfrm>
          <a:prstGeom prst="rect">
            <a:avLst/>
          </a:prstGeom>
        </p:spPr>
      </p:pic>
      <p:pic>
        <p:nvPicPr>
          <p:cNvPr id="7" name="Picture 6">
            <a:extLst>
              <a:ext uri="{FF2B5EF4-FFF2-40B4-BE49-F238E27FC236}">
                <a16:creationId xmlns:a16="http://schemas.microsoft.com/office/drawing/2014/main" id="{EF1D06B3-EFC4-4FF8-904B-B58819A2F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7856" y="739029"/>
            <a:ext cx="2676288" cy="2543256"/>
          </a:xfrm>
          <a:prstGeom prst="rect">
            <a:avLst/>
          </a:prstGeom>
        </p:spPr>
      </p:pic>
      <p:pic>
        <p:nvPicPr>
          <p:cNvPr id="17" name="Picture 16">
            <a:extLst>
              <a:ext uri="{FF2B5EF4-FFF2-40B4-BE49-F238E27FC236}">
                <a16:creationId xmlns:a16="http://schemas.microsoft.com/office/drawing/2014/main" id="{69AC1CB8-2C20-424D-9E33-BD9D647265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0219" y="3282284"/>
            <a:ext cx="2188119" cy="960461"/>
          </a:xfrm>
          <a:prstGeom prst="rect">
            <a:avLst/>
          </a:prstGeom>
        </p:spPr>
      </p:pic>
      <p:sp>
        <p:nvSpPr>
          <p:cNvPr id="8" name="Rectangle 7">
            <a:extLst>
              <a:ext uri="{FF2B5EF4-FFF2-40B4-BE49-F238E27FC236}">
                <a16:creationId xmlns:a16="http://schemas.microsoft.com/office/drawing/2014/main" id="{2D931B27-D90F-4C9A-95D8-10A75B1BC638}"/>
              </a:ext>
            </a:extLst>
          </p:cNvPr>
          <p:cNvSpPr/>
          <p:nvPr/>
        </p:nvSpPr>
        <p:spPr>
          <a:xfrm>
            <a:off x="342500" y="5475819"/>
            <a:ext cx="11730229" cy="1077218"/>
          </a:xfrm>
          <a:prstGeom prst="rect">
            <a:avLst/>
          </a:prstGeom>
          <a:solidFill>
            <a:schemeClr val="bg1"/>
          </a:solidFill>
        </p:spPr>
        <p:txBody>
          <a:bodyPr wrap="square">
            <a:spAutoFit/>
          </a:bodyPr>
          <a:lstStyle/>
          <a:p>
            <a:pPr algn="ctr"/>
            <a:r>
              <a:rPr lang="en-GB" sz="1600" dirty="0">
                <a:latin typeface="Calibri" panose="020F0502020204030204" pitchFamily="34" charset="0"/>
                <a:ea typeface="Calibri" panose="020F0502020204030204" pitchFamily="34" charset="0"/>
                <a:cs typeface="Times New Roman" panose="02020603050405020304" pitchFamily="18" charset="0"/>
              </a:rPr>
              <a:t>The work presented in this presentation is funded by the National Institute of Health Research (NIHR) Global Health Research Unit on Health System Strengthening in Sub-Saharan Africa, King’s College London (GHRU 16/136/54) using UK aid from the UK Government to support global health research. The views expressed in these materials are those of the author(s) and not necessarily those of the NIHR or the Department of Health and Social Care.</a:t>
            </a:r>
          </a:p>
        </p:txBody>
      </p:sp>
      <p:sp>
        <p:nvSpPr>
          <p:cNvPr id="13" name="Rectangle 12">
            <a:extLst>
              <a:ext uri="{FF2B5EF4-FFF2-40B4-BE49-F238E27FC236}">
                <a16:creationId xmlns:a16="http://schemas.microsoft.com/office/drawing/2014/main" id="{49633188-87FC-41A3-AD64-F7A126FB1EE2}"/>
              </a:ext>
            </a:extLst>
          </p:cNvPr>
          <p:cNvSpPr/>
          <p:nvPr/>
        </p:nvSpPr>
        <p:spPr>
          <a:xfrm>
            <a:off x="9024731" y="739029"/>
            <a:ext cx="2909706" cy="12487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312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F76C0E-34CD-4705-AF36-F56B7200007C}"/>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273931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FF8-2E5B-405E-B2C4-457E1360FA49}"/>
              </a:ext>
            </a:extLst>
          </p:cNvPr>
          <p:cNvSpPr>
            <a:spLocks noGrp="1"/>
          </p:cNvSpPr>
          <p:nvPr>
            <p:ph type="title"/>
          </p:nvPr>
        </p:nvSpPr>
        <p:spPr>
          <a:xfrm>
            <a:off x="609600" y="274639"/>
            <a:ext cx="8133708" cy="927437"/>
          </a:xfrm>
        </p:spPr>
        <p:txBody>
          <a:bodyPr/>
          <a:lstStyle/>
          <a:p>
            <a:r>
              <a:rPr lang="en-US" sz="4400" dirty="0"/>
              <a:t>Why integrate mental and physical health?</a:t>
            </a:r>
            <a:endParaRPr lang="en-GB" sz="4400" dirty="0"/>
          </a:p>
        </p:txBody>
      </p:sp>
      <p:sp>
        <p:nvSpPr>
          <p:cNvPr id="3" name="Content Placeholder 2">
            <a:extLst>
              <a:ext uri="{FF2B5EF4-FFF2-40B4-BE49-F238E27FC236}">
                <a16:creationId xmlns:a16="http://schemas.microsoft.com/office/drawing/2014/main" id="{62710E62-CAA2-428C-B958-2263D10CB575}"/>
              </a:ext>
            </a:extLst>
          </p:cNvPr>
          <p:cNvSpPr>
            <a:spLocks noGrp="1"/>
          </p:cNvSpPr>
          <p:nvPr>
            <p:ph idx="1"/>
          </p:nvPr>
        </p:nvSpPr>
        <p:spPr>
          <a:xfrm>
            <a:off x="609600" y="1777429"/>
            <a:ext cx="10972800" cy="4348735"/>
          </a:xfrm>
        </p:spPr>
        <p:txBody>
          <a:bodyPr/>
          <a:lstStyle/>
          <a:p>
            <a:pPr marL="0" indent="0">
              <a:buNone/>
            </a:pPr>
            <a:r>
              <a:rPr lang="en-US" dirty="0"/>
              <a:t>Undetected and unaddressed emotional needs associated with:</a:t>
            </a:r>
          </a:p>
          <a:p>
            <a:r>
              <a:rPr lang="en-US" dirty="0"/>
              <a:t>Repeated health </a:t>
            </a:r>
            <a:r>
              <a:rPr lang="en-US" dirty="0" err="1"/>
              <a:t>centre</a:t>
            </a:r>
            <a:r>
              <a:rPr lang="en-US" dirty="0"/>
              <a:t> attendance, help-seeking, out-of-pocket costs</a:t>
            </a:r>
          </a:p>
          <a:p>
            <a:r>
              <a:rPr lang="en-US" dirty="0"/>
              <a:t>Increased disability</a:t>
            </a:r>
          </a:p>
          <a:p>
            <a:r>
              <a:rPr lang="en-US" dirty="0"/>
              <a:t>Poorer quality of life</a:t>
            </a:r>
          </a:p>
          <a:p>
            <a:r>
              <a:rPr lang="en-US" dirty="0"/>
              <a:t>Reduced adherence to medications</a:t>
            </a:r>
          </a:p>
          <a:p>
            <a:r>
              <a:rPr lang="en-US" dirty="0"/>
              <a:t>Reduced healthy </a:t>
            </a:r>
            <a:r>
              <a:rPr lang="en-US" dirty="0" err="1"/>
              <a:t>behaviours</a:t>
            </a:r>
            <a:endParaRPr lang="en-US" dirty="0"/>
          </a:p>
          <a:p>
            <a:r>
              <a:rPr lang="en-US" dirty="0"/>
              <a:t>Poorer prognosis</a:t>
            </a:r>
            <a:endParaRPr lang="en-GB" dirty="0"/>
          </a:p>
          <a:p>
            <a:pPr marL="0" indent="0">
              <a:buNone/>
            </a:pPr>
            <a:endParaRPr lang="en-GB" dirty="0"/>
          </a:p>
        </p:txBody>
      </p:sp>
    </p:spTree>
    <p:extLst>
      <p:ext uri="{BB962C8B-B14F-4D97-AF65-F5344CB8AC3E}">
        <p14:creationId xmlns:p14="http://schemas.microsoft.com/office/powerpoint/2010/main" val="14770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0699-2056-4770-AC7C-24D117B789EC}"/>
              </a:ext>
            </a:extLst>
          </p:cNvPr>
          <p:cNvSpPr>
            <a:spLocks noGrp="1"/>
          </p:cNvSpPr>
          <p:nvPr>
            <p:ph type="title"/>
          </p:nvPr>
        </p:nvSpPr>
        <p:spPr/>
        <p:txBody>
          <a:bodyPr/>
          <a:lstStyle/>
          <a:p>
            <a:r>
              <a:rPr lang="en-GB" sz="4400" dirty="0"/>
              <a:t>Integrated primary care for multimorbidity</a:t>
            </a:r>
          </a:p>
        </p:txBody>
      </p:sp>
      <p:pic>
        <p:nvPicPr>
          <p:cNvPr id="4" name="Picture 3">
            <a:extLst>
              <a:ext uri="{FF2B5EF4-FFF2-40B4-BE49-F238E27FC236}">
                <a16:creationId xmlns:a16="http://schemas.microsoft.com/office/drawing/2014/main" id="{91302F3B-38A8-4FCC-83EF-59D7DB0C4BAE}"/>
              </a:ext>
            </a:extLst>
          </p:cNvPr>
          <p:cNvPicPr>
            <a:picLocks noChangeAspect="1"/>
          </p:cNvPicPr>
          <p:nvPr/>
        </p:nvPicPr>
        <p:blipFill>
          <a:blip r:embed="rId2"/>
          <a:stretch>
            <a:fillRect/>
          </a:stretch>
        </p:blipFill>
        <p:spPr>
          <a:xfrm>
            <a:off x="6264670" y="2127861"/>
            <a:ext cx="5142748" cy="357809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65D3292-7ACE-4CD7-98D8-54F5F23CEA07}"/>
              </a:ext>
            </a:extLst>
          </p:cNvPr>
          <p:cNvPicPr>
            <a:picLocks noChangeAspect="1"/>
          </p:cNvPicPr>
          <p:nvPr/>
        </p:nvPicPr>
        <p:blipFill>
          <a:blip r:embed="rId3"/>
          <a:stretch>
            <a:fillRect/>
          </a:stretch>
        </p:blipFill>
        <p:spPr>
          <a:xfrm>
            <a:off x="439318" y="2127861"/>
            <a:ext cx="5034242" cy="3578092"/>
          </a:xfrm>
          <a:prstGeom prst="rect">
            <a:avLst/>
          </a:prstGeom>
        </p:spPr>
      </p:pic>
      <p:sp>
        <p:nvSpPr>
          <p:cNvPr id="10" name="TextBox 9">
            <a:extLst>
              <a:ext uri="{FF2B5EF4-FFF2-40B4-BE49-F238E27FC236}">
                <a16:creationId xmlns:a16="http://schemas.microsoft.com/office/drawing/2014/main" id="{F6B06042-2D89-4876-8945-2164A75FBD2C}"/>
              </a:ext>
            </a:extLst>
          </p:cNvPr>
          <p:cNvSpPr txBox="1"/>
          <p:nvPr/>
        </p:nvSpPr>
        <p:spPr>
          <a:xfrm>
            <a:off x="870189" y="1417639"/>
            <a:ext cx="9809096" cy="461665"/>
          </a:xfrm>
          <a:prstGeom prst="rect">
            <a:avLst/>
          </a:prstGeom>
          <a:noFill/>
        </p:spPr>
        <p:txBody>
          <a:bodyPr wrap="none" rtlCol="0">
            <a:spAutoFit/>
          </a:bodyPr>
          <a:lstStyle/>
          <a:p>
            <a:r>
              <a:rPr lang="en-US" sz="2400" dirty="0"/>
              <a:t>Evidence-aligned, symptom-led, person </a:t>
            </a:r>
            <a:r>
              <a:rPr lang="en-US" sz="2400" dirty="0" err="1"/>
              <a:t>centred</a:t>
            </a:r>
            <a:r>
              <a:rPr lang="en-US" sz="2400" dirty="0"/>
              <a:t>, horizontally integrated</a:t>
            </a:r>
            <a:endParaRPr lang="en-GB" sz="2400" dirty="0"/>
          </a:p>
        </p:txBody>
      </p:sp>
      <p:sp>
        <p:nvSpPr>
          <p:cNvPr id="11" name="TextBox 10">
            <a:extLst>
              <a:ext uri="{FF2B5EF4-FFF2-40B4-BE49-F238E27FC236}">
                <a16:creationId xmlns:a16="http://schemas.microsoft.com/office/drawing/2014/main" id="{88DF92F5-229C-4308-9E61-E3BB7026E8B5}"/>
              </a:ext>
            </a:extLst>
          </p:cNvPr>
          <p:cNvSpPr txBox="1"/>
          <p:nvPr/>
        </p:nvSpPr>
        <p:spPr>
          <a:xfrm flipH="1">
            <a:off x="6264670" y="6046842"/>
            <a:ext cx="5640706" cy="369332"/>
          </a:xfrm>
          <a:prstGeom prst="rect">
            <a:avLst/>
          </a:prstGeom>
          <a:noFill/>
        </p:spPr>
        <p:txBody>
          <a:bodyPr wrap="square" rtlCol="0">
            <a:spAutoFit/>
          </a:bodyPr>
          <a:lstStyle/>
          <a:p>
            <a:pPr algn="ctr"/>
            <a:r>
              <a:rPr lang="en-US" i="1" dirty="0"/>
              <a:t>BMJ Global Health Series (2018); Lara Fairall</a:t>
            </a:r>
            <a:endParaRPr lang="en-GB" i="1" dirty="0"/>
          </a:p>
        </p:txBody>
      </p:sp>
    </p:spTree>
    <p:extLst>
      <p:ext uri="{BB962C8B-B14F-4D97-AF65-F5344CB8AC3E}">
        <p14:creationId xmlns:p14="http://schemas.microsoft.com/office/powerpoint/2010/main" val="378306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596E5-3B7E-41F4-B198-65A30E4956AA}"/>
              </a:ext>
            </a:extLst>
          </p:cNvPr>
          <p:cNvPicPr>
            <a:picLocks noChangeAspect="1"/>
          </p:cNvPicPr>
          <p:nvPr/>
        </p:nvPicPr>
        <p:blipFill>
          <a:blip r:embed="rId2"/>
          <a:stretch>
            <a:fillRect/>
          </a:stretch>
        </p:blipFill>
        <p:spPr>
          <a:xfrm>
            <a:off x="868829" y="100447"/>
            <a:ext cx="10454342" cy="6947625"/>
          </a:xfrm>
          <a:prstGeom prst="rect">
            <a:avLst/>
          </a:prstGeom>
        </p:spPr>
      </p:pic>
      <p:sp>
        <p:nvSpPr>
          <p:cNvPr id="8" name="Rectangle 7">
            <a:extLst>
              <a:ext uri="{FF2B5EF4-FFF2-40B4-BE49-F238E27FC236}">
                <a16:creationId xmlns:a16="http://schemas.microsoft.com/office/drawing/2014/main" id="{5F53BDBF-950B-42EC-B6DA-EA71825DA81F}"/>
              </a:ext>
            </a:extLst>
          </p:cNvPr>
          <p:cNvSpPr/>
          <p:nvPr/>
        </p:nvSpPr>
        <p:spPr>
          <a:xfrm>
            <a:off x="6534150" y="5286375"/>
            <a:ext cx="4686300" cy="857250"/>
          </a:xfrm>
          <a:prstGeom prst="rect">
            <a:avLst/>
          </a:prstGeom>
          <a:noFill/>
          <a:ln w="57150">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417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6068-41AA-470A-A1C9-C120EED637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BEA5E8-CF37-4DEB-936A-F2CAF2F0244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FAF4563-F7CB-408E-8833-C00E99BD941A}"/>
              </a:ext>
            </a:extLst>
          </p:cNvPr>
          <p:cNvPicPr>
            <a:picLocks noChangeAspect="1"/>
          </p:cNvPicPr>
          <p:nvPr/>
        </p:nvPicPr>
        <p:blipFill>
          <a:blip r:embed="rId2"/>
          <a:stretch>
            <a:fillRect/>
          </a:stretch>
        </p:blipFill>
        <p:spPr>
          <a:xfrm>
            <a:off x="954723" y="0"/>
            <a:ext cx="10282553" cy="6858000"/>
          </a:xfrm>
          <a:prstGeom prst="rect">
            <a:avLst/>
          </a:prstGeom>
        </p:spPr>
      </p:pic>
    </p:spTree>
    <p:extLst>
      <p:ext uri="{BB962C8B-B14F-4D97-AF65-F5344CB8AC3E}">
        <p14:creationId xmlns:p14="http://schemas.microsoft.com/office/powerpoint/2010/main" val="379206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DAF7E1-FF31-435A-B38D-A9C5D4E0EFEC}"/>
              </a:ext>
            </a:extLst>
          </p:cNvPr>
          <p:cNvSpPr>
            <a:spLocks noGrp="1"/>
          </p:cNvSpPr>
          <p:nvPr>
            <p:ph type="title"/>
          </p:nvPr>
        </p:nvSpPr>
        <p:spPr>
          <a:xfrm>
            <a:off x="914400" y="2225676"/>
            <a:ext cx="10363200" cy="1362075"/>
          </a:xfrm>
        </p:spPr>
        <p:txBody>
          <a:bodyPr/>
          <a:lstStyle/>
          <a:p>
            <a:r>
              <a:rPr lang="en-GB" sz="4800" dirty="0"/>
              <a:t>Diagnostic phase</a:t>
            </a:r>
            <a:br>
              <a:rPr lang="en-GB" sz="4800" dirty="0"/>
            </a:br>
            <a:r>
              <a:rPr lang="en-GB" sz="4800" b="0" dirty="0"/>
              <a:t>After implementing EPHCG, what are the system bottlenecks?</a:t>
            </a:r>
            <a:br>
              <a:rPr lang="en-GB" sz="4800" b="0" dirty="0"/>
            </a:br>
            <a:endParaRPr lang="en-GB" sz="4000" b="0" dirty="0"/>
          </a:p>
        </p:txBody>
      </p:sp>
    </p:spTree>
    <p:extLst>
      <p:ext uri="{BB962C8B-B14F-4D97-AF65-F5344CB8AC3E}">
        <p14:creationId xmlns:p14="http://schemas.microsoft.com/office/powerpoint/2010/main" val="381161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C77C-E1EB-4836-B6FE-DE992DECF878}"/>
              </a:ext>
            </a:extLst>
          </p:cNvPr>
          <p:cNvSpPr>
            <a:spLocks noGrp="1"/>
          </p:cNvSpPr>
          <p:nvPr>
            <p:ph type="title"/>
          </p:nvPr>
        </p:nvSpPr>
        <p:spPr/>
        <p:txBody>
          <a:bodyPr/>
          <a:lstStyle/>
          <a:p>
            <a:r>
              <a:rPr lang="en-US" sz="3733" dirty="0"/>
              <a:t>C</a:t>
            </a:r>
            <a:r>
              <a:rPr lang="en-GB" sz="3733" dirty="0"/>
              <a:t>ross-sectional, facility-based study</a:t>
            </a:r>
          </a:p>
        </p:txBody>
      </p:sp>
      <p:sp>
        <p:nvSpPr>
          <p:cNvPr id="4" name="TextBox 3">
            <a:extLst>
              <a:ext uri="{FF2B5EF4-FFF2-40B4-BE49-F238E27FC236}">
                <a16:creationId xmlns:a16="http://schemas.microsoft.com/office/drawing/2014/main" id="{8391D3C4-97A1-4CE3-8991-DB42E2D8BC4C}"/>
              </a:ext>
            </a:extLst>
          </p:cNvPr>
          <p:cNvSpPr txBox="1"/>
          <p:nvPr/>
        </p:nvSpPr>
        <p:spPr>
          <a:xfrm>
            <a:off x="609600" y="1984272"/>
            <a:ext cx="2688299" cy="830997"/>
          </a:xfrm>
          <a:prstGeom prst="rect">
            <a:avLst/>
          </a:prstGeom>
          <a:noFill/>
          <a:ln>
            <a:solidFill>
              <a:schemeClr val="tx1"/>
            </a:solidFill>
          </a:ln>
        </p:spPr>
        <p:txBody>
          <a:bodyPr wrap="square" rtlCol="0">
            <a:spAutoFit/>
          </a:bodyPr>
          <a:lstStyle/>
          <a:p>
            <a:pPr algn="ctr"/>
            <a:r>
              <a:rPr lang="en-GB" sz="2400" dirty="0"/>
              <a:t>Consultation with PHC worker</a:t>
            </a:r>
          </a:p>
        </p:txBody>
      </p:sp>
      <p:sp>
        <p:nvSpPr>
          <p:cNvPr id="5" name="TextBox 4">
            <a:extLst>
              <a:ext uri="{FF2B5EF4-FFF2-40B4-BE49-F238E27FC236}">
                <a16:creationId xmlns:a16="http://schemas.microsoft.com/office/drawing/2014/main" id="{2B1DF265-EC64-41EC-A260-E7C631CA38B5}"/>
              </a:ext>
            </a:extLst>
          </p:cNvPr>
          <p:cNvSpPr txBox="1"/>
          <p:nvPr/>
        </p:nvSpPr>
        <p:spPr>
          <a:xfrm>
            <a:off x="4596269" y="1996125"/>
            <a:ext cx="2713245" cy="830997"/>
          </a:xfrm>
          <a:prstGeom prst="rect">
            <a:avLst/>
          </a:prstGeom>
          <a:noFill/>
          <a:ln>
            <a:solidFill>
              <a:schemeClr val="tx1"/>
            </a:solidFill>
          </a:ln>
        </p:spPr>
        <p:txBody>
          <a:bodyPr wrap="square" rtlCol="0">
            <a:spAutoFit/>
          </a:bodyPr>
          <a:lstStyle/>
          <a:p>
            <a:pPr algn="ctr"/>
            <a:r>
              <a:rPr lang="en-GB" sz="2400" dirty="0"/>
              <a:t>Structured questionnaires</a:t>
            </a:r>
          </a:p>
        </p:txBody>
      </p:sp>
      <p:sp>
        <p:nvSpPr>
          <p:cNvPr id="6" name="TextBox 5">
            <a:extLst>
              <a:ext uri="{FF2B5EF4-FFF2-40B4-BE49-F238E27FC236}">
                <a16:creationId xmlns:a16="http://schemas.microsoft.com/office/drawing/2014/main" id="{CD859599-E83C-4D91-A128-E1613E797420}"/>
              </a:ext>
            </a:extLst>
          </p:cNvPr>
          <p:cNvSpPr txBox="1"/>
          <p:nvPr/>
        </p:nvSpPr>
        <p:spPr>
          <a:xfrm>
            <a:off x="8708175" y="1995621"/>
            <a:ext cx="2688299" cy="830997"/>
          </a:xfrm>
          <a:prstGeom prst="rect">
            <a:avLst/>
          </a:prstGeom>
          <a:noFill/>
          <a:ln>
            <a:solidFill>
              <a:schemeClr val="tx1"/>
            </a:solidFill>
          </a:ln>
        </p:spPr>
        <p:txBody>
          <a:bodyPr wrap="square" rtlCol="0">
            <a:spAutoFit/>
          </a:bodyPr>
          <a:lstStyle/>
          <a:p>
            <a:pPr algn="ctr"/>
            <a:r>
              <a:rPr lang="en-GB" sz="2400" dirty="0"/>
              <a:t>Clinical assessment</a:t>
            </a:r>
          </a:p>
        </p:txBody>
      </p:sp>
      <p:sp>
        <p:nvSpPr>
          <p:cNvPr id="7" name="TextBox 6">
            <a:extLst>
              <a:ext uri="{FF2B5EF4-FFF2-40B4-BE49-F238E27FC236}">
                <a16:creationId xmlns:a16="http://schemas.microsoft.com/office/drawing/2014/main" id="{378FC278-3851-4F53-9B68-8043F0E64980}"/>
              </a:ext>
            </a:extLst>
          </p:cNvPr>
          <p:cNvSpPr txBox="1"/>
          <p:nvPr/>
        </p:nvSpPr>
        <p:spPr>
          <a:xfrm>
            <a:off x="609600" y="3028609"/>
            <a:ext cx="2688299" cy="2718180"/>
          </a:xfrm>
          <a:prstGeom prst="rect">
            <a:avLst/>
          </a:prstGeom>
          <a:solidFill>
            <a:srgbClr val="CAFDFE"/>
          </a:solidFill>
        </p:spPr>
        <p:txBody>
          <a:bodyPr wrap="square" rtlCol="0">
            <a:spAutoFit/>
          </a:bodyPr>
          <a:lstStyle/>
          <a:p>
            <a:r>
              <a:rPr lang="en-GB" sz="2133" dirty="0"/>
              <a:t>Data extracted from clinical notes:</a:t>
            </a:r>
          </a:p>
          <a:p>
            <a:r>
              <a:rPr lang="en-GB" sz="2133" dirty="0"/>
              <a:t>Presenting complaint</a:t>
            </a:r>
          </a:p>
          <a:p>
            <a:r>
              <a:rPr lang="en-GB" sz="2133" dirty="0"/>
              <a:t>Diagnosis</a:t>
            </a:r>
          </a:p>
          <a:p>
            <a:r>
              <a:rPr lang="en-GB" sz="2133" dirty="0"/>
              <a:t>Investigation</a:t>
            </a:r>
          </a:p>
          <a:p>
            <a:r>
              <a:rPr lang="en-GB" sz="2133" dirty="0"/>
              <a:t>Medications</a:t>
            </a:r>
          </a:p>
          <a:p>
            <a:r>
              <a:rPr lang="en-GB" sz="2133" dirty="0"/>
              <a:t>Advice &amp; follow-up</a:t>
            </a:r>
          </a:p>
        </p:txBody>
      </p:sp>
      <p:sp>
        <p:nvSpPr>
          <p:cNvPr id="8" name="TextBox 7">
            <a:extLst>
              <a:ext uri="{FF2B5EF4-FFF2-40B4-BE49-F238E27FC236}">
                <a16:creationId xmlns:a16="http://schemas.microsoft.com/office/drawing/2014/main" id="{7F4D0DC5-D2AC-47BF-8C1C-4C098F9CB5F5}"/>
              </a:ext>
            </a:extLst>
          </p:cNvPr>
          <p:cNvSpPr txBox="1"/>
          <p:nvPr/>
        </p:nvSpPr>
        <p:spPr>
          <a:xfrm>
            <a:off x="4621215" y="3028611"/>
            <a:ext cx="2688299" cy="3046411"/>
          </a:xfrm>
          <a:prstGeom prst="rect">
            <a:avLst/>
          </a:prstGeom>
          <a:solidFill>
            <a:schemeClr val="accent5"/>
          </a:solidFill>
        </p:spPr>
        <p:txBody>
          <a:bodyPr wrap="square" rtlCol="0">
            <a:spAutoFit/>
          </a:bodyPr>
          <a:lstStyle/>
          <a:p>
            <a:r>
              <a:rPr lang="en-GB" sz="2133" dirty="0"/>
              <a:t>Socio-demographics</a:t>
            </a:r>
          </a:p>
          <a:p>
            <a:r>
              <a:rPr lang="en-GB" sz="2133" dirty="0"/>
              <a:t>Clinical history</a:t>
            </a:r>
          </a:p>
          <a:p>
            <a:r>
              <a:rPr lang="en-GB" sz="2133" dirty="0"/>
              <a:t>IUALTD</a:t>
            </a:r>
          </a:p>
          <a:p>
            <a:r>
              <a:rPr lang="en-GB" sz="2133" dirty="0"/>
              <a:t>COPD screen</a:t>
            </a:r>
          </a:p>
          <a:p>
            <a:r>
              <a:rPr lang="en-GB" sz="2133" dirty="0"/>
              <a:t>ASSIST</a:t>
            </a:r>
          </a:p>
          <a:p>
            <a:r>
              <a:rPr lang="en-GB" sz="2133" dirty="0"/>
              <a:t>Cigarettes, coffee</a:t>
            </a:r>
          </a:p>
          <a:p>
            <a:r>
              <a:rPr lang="en-GB" sz="2133" dirty="0"/>
              <a:t>PHQ-9, GAD-7</a:t>
            </a:r>
          </a:p>
          <a:p>
            <a:r>
              <a:rPr lang="en-GB" sz="2133" dirty="0"/>
              <a:t>WHODAS-12</a:t>
            </a:r>
          </a:p>
          <a:p>
            <a:r>
              <a:rPr lang="en-GB" sz="2133" dirty="0"/>
              <a:t>Healthcare contacts</a:t>
            </a:r>
          </a:p>
        </p:txBody>
      </p:sp>
      <p:sp>
        <p:nvSpPr>
          <p:cNvPr id="9" name="TextBox 8">
            <a:extLst>
              <a:ext uri="{FF2B5EF4-FFF2-40B4-BE49-F238E27FC236}">
                <a16:creationId xmlns:a16="http://schemas.microsoft.com/office/drawing/2014/main" id="{62742EE9-DFFD-4001-B97F-9ACE41DCB7D3}"/>
              </a:ext>
            </a:extLst>
          </p:cNvPr>
          <p:cNvSpPr txBox="1"/>
          <p:nvPr/>
        </p:nvSpPr>
        <p:spPr>
          <a:xfrm>
            <a:off x="8708175" y="3039957"/>
            <a:ext cx="2688299" cy="1405256"/>
          </a:xfrm>
          <a:prstGeom prst="rect">
            <a:avLst/>
          </a:prstGeom>
          <a:solidFill>
            <a:srgbClr val="D9FFD9"/>
          </a:solidFill>
        </p:spPr>
        <p:txBody>
          <a:bodyPr wrap="square" rtlCol="0">
            <a:spAutoFit/>
          </a:bodyPr>
          <a:lstStyle/>
          <a:p>
            <a:r>
              <a:rPr lang="en-GB" sz="2133" dirty="0"/>
              <a:t>Blood pressure</a:t>
            </a:r>
          </a:p>
          <a:p>
            <a:r>
              <a:rPr lang="en-GB" sz="2133" dirty="0"/>
              <a:t>FBS or HbA1c</a:t>
            </a:r>
          </a:p>
          <a:p>
            <a:r>
              <a:rPr lang="en-GB" sz="2133" dirty="0"/>
              <a:t>Spirometry</a:t>
            </a:r>
          </a:p>
          <a:p>
            <a:r>
              <a:rPr lang="en-GB" sz="2133" dirty="0"/>
              <a:t>Anthropometry</a:t>
            </a:r>
          </a:p>
        </p:txBody>
      </p:sp>
      <p:sp>
        <p:nvSpPr>
          <p:cNvPr id="10" name="Arrow: Right 9">
            <a:extLst>
              <a:ext uri="{FF2B5EF4-FFF2-40B4-BE49-F238E27FC236}">
                <a16:creationId xmlns:a16="http://schemas.microsoft.com/office/drawing/2014/main" id="{454A7B3C-6873-48D4-936C-5D9636150A78}"/>
              </a:ext>
            </a:extLst>
          </p:cNvPr>
          <p:cNvSpPr/>
          <p:nvPr/>
        </p:nvSpPr>
        <p:spPr>
          <a:xfrm>
            <a:off x="3297899" y="2335070"/>
            <a:ext cx="1261931" cy="60959"/>
          </a:xfrm>
          <a:prstGeom prst="rightArrow">
            <a:avLst/>
          </a:prstGeom>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11" name="Arrow: Right 10">
            <a:extLst>
              <a:ext uri="{FF2B5EF4-FFF2-40B4-BE49-F238E27FC236}">
                <a16:creationId xmlns:a16="http://schemas.microsoft.com/office/drawing/2014/main" id="{5CDEC9EF-2836-4600-AECF-87AA7C27F99A}"/>
              </a:ext>
            </a:extLst>
          </p:cNvPr>
          <p:cNvSpPr/>
          <p:nvPr/>
        </p:nvSpPr>
        <p:spPr>
          <a:xfrm>
            <a:off x="7369380" y="2365550"/>
            <a:ext cx="1261931" cy="60959"/>
          </a:xfrm>
          <a:prstGeom prst="rightArrow">
            <a:avLst/>
          </a:prstGeom>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88196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2B09-30B0-4183-9449-BBA65DF9187A}"/>
              </a:ext>
            </a:extLst>
          </p:cNvPr>
          <p:cNvSpPr>
            <a:spLocks noGrp="1"/>
          </p:cNvSpPr>
          <p:nvPr>
            <p:ph type="title"/>
          </p:nvPr>
        </p:nvSpPr>
        <p:spPr/>
        <p:txBody>
          <a:bodyPr/>
          <a:lstStyle/>
          <a:p>
            <a:r>
              <a:rPr lang="en-US" dirty="0"/>
              <a:t>Measurement</a:t>
            </a:r>
            <a:endParaRPr lang="en-GB" dirty="0"/>
          </a:p>
        </p:txBody>
      </p:sp>
      <p:sp>
        <p:nvSpPr>
          <p:cNvPr id="3" name="Content Placeholder 2">
            <a:extLst>
              <a:ext uri="{FF2B5EF4-FFF2-40B4-BE49-F238E27FC236}">
                <a16:creationId xmlns:a16="http://schemas.microsoft.com/office/drawing/2014/main" id="{A15F6B6C-65E0-4AE2-8FE1-51AD261DCF4C}"/>
              </a:ext>
            </a:extLst>
          </p:cNvPr>
          <p:cNvSpPr>
            <a:spLocks noGrp="1"/>
          </p:cNvSpPr>
          <p:nvPr>
            <p:ph idx="1"/>
          </p:nvPr>
        </p:nvSpPr>
        <p:spPr/>
        <p:txBody>
          <a:bodyPr/>
          <a:lstStyle/>
          <a:p>
            <a:r>
              <a:rPr lang="en-US" dirty="0"/>
              <a:t>Culturally validated measure</a:t>
            </a:r>
          </a:p>
          <a:p>
            <a:r>
              <a:rPr lang="en-US" dirty="0"/>
              <a:t>Stringent definition of ‘case’ of depression</a:t>
            </a:r>
          </a:p>
          <a:p>
            <a:r>
              <a:rPr lang="en-US" b="1" dirty="0">
                <a:latin typeface="+mj-lt"/>
              </a:rPr>
              <a:t>5 or more (optimal cut-off for major depression)</a:t>
            </a:r>
          </a:p>
          <a:p>
            <a:pPr marL="0" indent="0">
              <a:buNone/>
            </a:pPr>
            <a:r>
              <a:rPr lang="en-US" dirty="0">
                <a:latin typeface="+mj-lt"/>
              </a:rPr>
              <a:t>+ </a:t>
            </a:r>
          </a:p>
          <a:p>
            <a:r>
              <a:rPr lang="en-GB" sz="2800" dirty="0">
                <a:effectLst/>
                <a:latin typeface="+mj-lt"/>
                <a:ea typeface="Times New Roman" panose="02020603050405020304" pitchFamily="18" charset="0"/>
              </a:rPr>
              <a:t>If said yes to any of the problems, how difficult have these problems made it for you to do your work, take care of things at home or get along with other people?</a:t>
            </a:r>
          </a:p>
          <a:p>
            <a:r>
              <a:rPr lang="en-GB" sz="2800" b="1" dirty="0">
                <a:effectLst/>
                <a:latin typeface="+mj-lt"/>
                <a:ea typeface="Times New Roman" panose="02020603050405020304" pitchFamily="18" charset="0"/>
              </a:rPr>
              <a:t>Very difficult/ extremely difficult</a:t>
            </a:r>
          </a:p>
          <a:p>
            <a:endParaRPr lang="en-GB" sz="1800" dirty="0">
              <a:effectLst/>
              <a:latin typeface="+mj-lt"/>
              <a:ea typeface="Times New Roman" panose="02020603050405020304" pitchFamily="18" charset="0"/>
            </a:endParaRPr>
          </a:p>
          <a:p>
            <a:pPr marL="0" indent="0">
              <a:buNone/>
            </a:pPr>
            <a:r>
              <a:rPr lang="en-GB" sz="1800" dirty="0">
                <a:effectLst/>
                <a:latin typeface="Times New Roman" panose="02020603050405020304" pitchFamily="18" charset="0"/>
                <a:ea typeface="Times New Roman" panose="02020603050405020304" pitchFamily="18" charset="0"/>
              </a:rPr>
              <a:t> </a:t>
            </a:r>
          </a:p>
          <a:p>
            <a:endParaRPr lang="en-GB" dirty="0"/>
          </a:p>
        </p:txBody>
      </p:sp>
    </p:spTree>
    <p:extLst>
      <p:ext uri="{BB962C8B-B14F-4D97-AF65-F5344CB8AC3E}">
        <p14:creationId xmlns:p14="http://schemas.microsoft.com/office/powerpoint/2010/main" val="23567751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1459</TotalTime>
  <Words>1252</Words>
  <Application>Microsoft Office PowerPoint</Application>
  <PresentationFormat>Widescreen</PresentationFormat>
  <Paragraphs>352</Paragraphs>
  <Slides>27</Slides>
  <Notes>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Times New Roman</vt:lpstr>
      <vt:lpstr>Default Design</vt:lpstr>
      <vt:lpstr>1_Default Design</vt:lpstr>
      <vt:lpstr>Integrating mental health in multimorbidity care: the ASSET study in Ethiopia</vt:lpstr>
      <vt:lpstr>Aim of ASSET</vt:lpstr>
      <vt:lpstr>Why integrate mental and physical health?</vt:lpstr>
      <vt:lpstr>Integrated primary care for multimorbidity</vt:lpstr>
      <vt:lpstr>PowerPoint Presentation</vt:lpstr>
      <vt:lpstr>PowerPoint Presentation</vt:lpstr>
      <vt:lpstr>Diagnostic phase After implementing EPHCG, what are the system bottlenecks? </vt:lpstr>
      <vt:lpstr>Cross-sectional, facility-based study</vt:lpstr>
      <vt:lpstr>Measurement</vt:lpstr>
      <vt:lpstr>Survey participants</vt:lpstr>
      <vt:lpstr>(1) Prevalence</vt:lpstr>
      <vt:lpstr>PowerPoint Presentation</vt:lpstr>
      <vt:lpstr>(3) Detection</vt:lpstr>
      <vt:lpstr>(4) Control</vt:lpstr>
      <vt:lpstr>Nothing new! </vt:lpstr>
      <vt:lpstr>But why? </vt:lpstr>
      <vt:lpstr>What to do? </vt:lpstr>
      <vt:lpstr>PowerPoint Presentation</vt:lpstr>
      <vt:lpstr>PowerPoint Presentation</vt:lpstr>
      <vt:lpstr>Clinical Communication Skills for PCC</vt:lpstr>
      <vt:lpstr>% of OPD attendees with diagnosis of depression</vt:lpstr>
      <vt:lpstr>Other initiatives… </vt:lpstr>
      <vt:lpstr>Summary</vt:lpstr>
      <vt:lpstr>Thank you</vt:lpstr>
      <vt:lpstr>ASSET Integrated PHC team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ASSET-Ethiopia integrated maternal and newborn care</dc:title>
  <dc:creator>Hanlon, Charlotte</dc:creator>
  <cp:lastModifiedBy>Hanlon, Charlotte</cp:lastModifiedBy>
  <cp:revision>88</cp:revision>
  <dcterms:created xsi:type="dcterms:W3CDTF">2021-02-09T05:29:26Z</dcterms:created>
  <dcterms:modified xsi:type="dcterms:W3CDTF">2022-03-15T15:00:27Z</dcterms:modified>
</cp:coreProperties>
</file>